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77" r:id="rId2"/>
    <p:sldId id="397" r:id="rId3"/>
    <p:sldId id="396" r:id="rId4"/>
    <p:sldId id="394" r:id="rId5"/>
    <p:sldId id="371" r:id="rId6"/>
    <p:sldId id="398" r:id="rId7"/>
    <p:sldId id="399" r:id="rId8"/>
    <p:sldId id="400" r:id="rId9"/>
    <p:sldId id="395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71"/>
    <a:srgbClr val="25FB2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1038" y="78"/>
      </p:cViewPr>
      <p:guideLst/>
    </p:cSldViewPr>
  </p:slideViewPr>
  <p:outlineViewPr>
    <p:cViewPr>
      <p:scale>
        <a:sx n="33" d="100"/>
        <a:sy n="33" d="100"/>
      </p:scale>
      <p:origin x="0" y="-18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</a:defRPr>
            </a:lvl1pPr>
          </a:lstStyle>
          <a:p>
            <a:endParaRPr lang="zh-HK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</a:defRPr>
            </a:lvl1pPr>
          </a:lstStyle>
          <a:p>
            <a:fld id="{423BA368-F586-49D4-BE70-012BD3B7E0DD}" type="datetimeFigureOut">
              <a:rPr lang="zh-HK" altLang="en-US" smtClean="0"/>
              <a:t>12/10/2017</a:t>
            </a:fld>
            <a:endParaRPr lang="zh-HK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HK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</a:defRPr>
            </a:lvl1pPr>
          </a:lstStyle>
          <a:p>
            <a:endParaRPr lang="zh-HK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</a:defRPr>
            </a:lvl1pPr>
          </a:lstStyle>
          <a:p>
            <a:fld id="{F41EA1A1-86E5-4157-99D9-F4CAD389F8EE}" type="slidenum">
              <a:rPr lang="zh-HK" altLang="en-US" smtClean="0"/>
              <a:t>‹#›</a:t>
            </a:fld>
            <a:endParaRPr lang="zh-HK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让我们变得更笨，有人说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Facebook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出卖了我们的隐私，有人说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Twitter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将我们的注意力碎片化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……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在你担忧这些社会化媒体让我们变得“浅薄”的时候，有没有问过自己，是否真正地掌握了社会化媒体的使用方式？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A1A1-86E5-4157-99D9-F4CAD389F8EE}" type="slidenum">
              <a:rPr lang="zh-HK" altLang="en-US" smtClean="0"/>
              <a:t>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4390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让我们变得更笨，有人说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Facebook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出卖了我们的隐私，有人说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Twitter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将我们的注意力碎片化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……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在你担忧这些社会化媒体让我们变得“浅薄”的时候，有没有问过自己，是否真正地掌握了社会化媒体的使用方式？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A1A1-86E5-4157-99D9-F4CAD389F8EE}" type="slidenum">
              <a:rPr lang="zh-HK" altLang="en-US" smtClean="0"/>
              <a:t>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7570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让我们变得更笨，有人说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Facebook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出卖了我们的隐私，有人说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Twitter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将我们的注意力碎片化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……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在你担忧这些社会化媒体让我们变得“浅薄”的时候，有没有问过自己，是否真正地掌握了社会化媒体的使用方式？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A1A1-86E5-4157-99D9-F4CAD389F8EE}" type="slidenum">
              <a:rPr lang="zh-HK" altLang="en-US" smtClean="0"/>
              <a:t>7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3329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让我们变得更笨，有人说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Facebook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出卖了我们的隐私，有人说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Twitter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将我们的注意力碎片化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……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在你担忧这些社会化媒体让我们变得“浅薄”的时候，有没有问过自己，是否真正地掌握了社会化媒体的使用方式？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A1A1-86E5-4157-99D9-F4CAD389F8EE}" type="slidenum">
              <a:rPr lang="zh-HK" altLang="en-US" smtClean="0"/>
              <a:t>8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8309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让我们变得更笨，有人说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Facebook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出卖了我们的隐私，有人说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Twitter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将我们的注意力碎片化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……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+mn-ea"/>
                <a:cs typeface="+mn-cs"/>
              </a:rPr>
              <a:t>在你担忧这些社会化媒体让我们变得“浅薄”的时候，有没有问过自己，是否真正地掌握了社会化媒体的使用方式？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A1A1-86E5-4157-99D9-F4CAD389F8EE}" type="slidenum">
              <a:rPr lang="zh-HK" altLang="en-US" smtClean="0"/>
              <a:t>9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8982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>
            <a:norm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53762" cy="682472"/>
          </a:xfrm>
        </p:spPr>
        <p:txBody>
          <a:bodyPr anchor="t">
            <a:noAutofit/>
          </a:bodyPr>
          <a:lstStyle>
            <a:lvl1pPr marL="0" indent="0" algn="ctr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4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>
            <a:normAutofit/>
          </a:bodyPr>
          <a:lstStyle>
            <a:lvl1pPr algn="ctr">
              <a:defRPr sz="60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3589879"/>
            <a:ext cx="9590550" cy="1507054"/>
          </a:xfrm>
        </p:spPr>
        <p:txBody>
          <a:bodyPr anchor="t">
            <a:norm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>
            <a:lvl1pPr>
              <a:defRPr sz="3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>
            <a:lvl1pPr>
              <a:defRPr sz="3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solidFill>
                  <a:srgbClr val="FCFF71"/>
                </a:solidFill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solidFill>
                  <a:srgbClr val="FFFF00"/>
                </a:solidFill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  <a:lvl2pPr>
              <a:defRPr lang="zh-TW" altLang="en-US" sz="28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CFF7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ea"/>
                <a:ea typeface="+mn-ea"/>
                <a:cs typeface="+mn-cs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solidFill>
                  <a:srgbClr val="FFFF00"/>
                </a:solidFill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Autofit/>
          </a:bodyPr>
          <a:lstStyle>
            <a:lvl1pPr algn="ctr"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>
            <a:lvl1pPr>
              <a:defRPr sz="6000"/>
            </a:lvl1pPr>
            <a:lvl2pPr>
              <a:defRPr sz="4000">
                <a:latin typeface="+mn-ea"/>
                <a:ea typeface="+mn-ea"/>
              </a:defRPr>
            </a:lvl2pPr>
            <a:lvl3pPr>
              <a:defRPr sz="32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JhengHei UI" panose="020B0604030504040204" pitchFamily="34" charset="-120"/>
              </a:defRPr>
            </a:lvl1pPr>
          </a:lstStyle>
          <a:p>
            <a:fld id="{8E36636D-D922-432D-A958-524484B5923D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页面结构</a:t>
            </a:r>
            <a:endParaRPr lang="zh-HK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Week </a:t>
            </a:r>
            <a:r>
              <a:rPr lang="en-US" altLang="zh-TW" dirty="0"/>
              <a:t>5</a:t>
            </a:r>
            <a:endParaRPr lang="en-US" altLang="zh-HK" dirty="0"/>
          </a:p>
          <a:p>
            <a:r>
              <a:rPr lang="en-US" altLang="zh-TW" dirty="0"/>
              <a:t>WSG Ch06 Page Structure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9011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4122DAF-EE39-4945-BD24-759EA3EB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FIGURE 6.1 </a:t>
            </a:r>
            <a:r>
              <a:rPr lang="en-US" sz="4000" dirty="0"/>
              <a:t>complex nesting</a:t>
            </a:r>
            <a:br>
              <a:rPr lang="en-US" sz="4000" dirty="0"/>
            </a:br>
            <a:r>
              <a:rPr lang="en-US" sz="4000" dirty="0"/>
              <a:t>of HTML &lt;div&gt;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661C0C1-5311-472C-B254-A680F209A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285" y="1731963"/>
            <a:ext cx="7270006" cy="51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9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F1839-C31B-4C64-AD8B-82A9BE9C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ym typeface="+mn-ea"/>
              </a:rPr>
              <a:t>Page structure semantics </a:t>
            </a:r>
            <a:br>
              <a:rPr lang="en-US" altLang="zh-TW" dirty="0">
                <a:sym typeface="+mn-ea"/>
              </a:rPr>
            </a:br>
            <a:r>
              <a:rPr lang="zh-TW" altLang="en-US" dirty="0">
                <a:sym typeface="+mn-ea"/>
              </a:rPr>
              <a:t>页面结构语义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AAF846-F7AC-4726-96C6-D7739998B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Main</a:t>
            </a:r>
          </a:p>
          <a:p>
            <a:r>
              <a:rPr lang="en-US" dirty="0"/>
              <a:t>Aside</a:t>
            </a:r>
          </a:p>
          <a:p>
            <a:r>
              <a:rPr lang="en-US" dirty="0"/>
              <a:t>Footer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8AB52BB-1A0C-40E9-9D50-D931BB6EE5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常包 </a:t>
            </a: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&lt;aside&gt;</a:t>
            </a:r>
          </a:p>
          <a:p>
            <a:r>
              <a:rPr lang="en-US" dirty="0"/>
              <a:t>&lt;footer&gt;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4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F1839-C31B-4C64-AD8B-82A9BE9C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200" dirty="0">
                <a:sym typeface="+mn-ea"/>
              </a:rPr>
              <a:t>Content semantic</a:t>
            </a:r>
            <a:br>
              <a:rPr lang="en-US" altLang="zh-TW" sz="4200" dirty="0">
                <a:sym typeface="+mn-ea"/>
              </a:rPr>
            </a:br>
            <a:r>
              <a:rPr lang="zh-TW" altLang="en-US" sz="4200" dirty="0">
                <a:sym typeface="+mn-ea"/>
              </a:rPr>
              <a:t>內容语义</a:t>
            </a:r>
            <a:endParaRPr lang="en-US" sz="42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AAF846-F7AC-4726-96C6-D7739998B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Article</a:t>
            </a:r>
            <a:endParaRPr lang="en-US" dirty="0"/>
          </a:p>
          <a:p>
            <a:r>
              <a:rPr lang="en-US" b="1" dirty="0"/>
              <a:t>Aside</a:t>
            </a:r>
            <a:endParaRPr lang="en-US" dirty="0"/>
          </a:p>
          <a:p>
            <a:r>
              <a:rPr lang="en-US" b="1" dirty="0"/>
              <a:t>Details</a:t>
            </a:r>
            <a:endParaRPr lang="en-US" dirty="0"/>
          </a:p>
          <a:p>
            <a:r>
              <a:rPr lang="en-US" b="1" dirty="0"/>
              <a:t>Figure</a:t>
            </a:r>
            <a:endParaRPr lang="en-US" dirty="0"/>
          </a:p>
          <a:p>
            <a:r>
              <a:rPr lang="en-US" b="1" dirty="0" err="1"/>
              <a:t>Figcaption</a:t>
            </a:r>
            <a:endParaRPr lang="en-US" b="1" dirty="0"/>
          </a:p>
          <a:p>
            <a:r>
              <a:rPr lang="en-US" b="1" dirty="0"/>
              <a:t>Mark</a:t>
            </a:r>
          </a:p>
          <a:p>
            <a:endParaRPr lang="en-US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8AB52BB-1A0C-40E9-9D50-D931BB6EE5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Section</a:t>
            </a:r>
          </a:p>
          <a:p>
            <a:r>
              <a:rPr lang="en-US" b="1" dirty="0"/>
              <a:t>Summary</a:t>
            </a:r>
          </a:p>
          <a:p>
            <a:r>
              <a:rPr lang="en-US" b="1" dirty="0"/>
              <a:t>Time</a:t>
            </a:r>
          </a:p>
          <a:p>
            <a:r>
              <a:rPr lang="en-US" b="1" dirty="0"/>
              <a:t>Canvas</a:t>
            </a:r>
          </a:p>
          <a:p>
            <a:r>
              <a:rPr lang="en-US" b="1" dirty="0"/>
              <a:t>V</a:t>
            </a:r>
            <a:r>
              <a:rPr lang="en-US" dirty="0"/>
              <a:t>ideo</a:t>
            </a:r>
          </a:p>
          <a:p>
            <a:r>
              <a:rPr lang="en-US" dirty="0"/>
              <a:t>Audio</a:t>
            </a:r>
          </a:p>
          <a:p>
            <a:r>
              <a:rPr lang="en-US" dirty="0" err="1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3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225BE69-9B86-4F4A-95B7-4473E9F8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5BB40A-4651-4E5D-9F83-9B908915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F64C71-734E-46E8-8968-DF4BC55E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" y="123553"/>
            <a:ext cx="11681956" cy="67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225BE69-9B86-4F4A-95B7-4473E9F8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5BB40A-4651-4E5D-9F83-9B908915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3AE3AB2-CA08-4B63-8D1E-CC988E1B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1" y="0"/>
            <a:ext cx="11267557" cy="67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25332-B619-43B0-BFBC-49311266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CMS: HTML5 &amp; CSS3 ready?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E3DAD-74F8-4ED8-924F-C20D7D62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Content Management Systems (CMS)</a:t>
            </a:r>
            <a:br>
              <a:rPr lang="en-US" dirty="0"/>
            </a:br>
            <a:r>
              <a:rPr lang="zh-CN" altLang="en-US" dirty="0"/>
              <a:t>内容管理系统</a:t>
            </a:r>
            <a:endParaRPr lang="en-US" altLang="zh-CN" dirty="0"/>
          </a:p>
          <a:p>
            <a:r>
              <a:rPr lang="en-US" dirty="0"/>
              <a:t>Both WordPress and Drupal are steadily incorporating html5 and css3 elements into their core releases. Neither of [them] is yet a fully html5-based system, but the next major releases of both Drupal and WordPress will be based on html5 and css3.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9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0F723-6535-493A-A167-207D68B0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33" y="609599"/>
            <a:ext cx="2712808" cy="3714427"/>
          </a:xfrm>
        </p:spPr>
        <p:txBody>
          <a:bodyPr/>
          <a:lstStyle/>
          <a:p>
            <a:r>
              <a:rPr lang="en-US" dirty="0"/>
              <a:t>CSS</a:t>
            </a:r>
            <a:r>
              <a:rPr lang="zh-TW" altLang="en-US" dirty="0"/>
              <a:t>：按</a:t>
            </a:r>
            <a:r>
              <a:rPr lang="zh-TW" alt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结构应需求设样式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70A4B34-6A56-4911-AC93-975DDE3A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93508BA-1042-4B41-A619-401E0BE8E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4479010"/>
            <a:ext cx="3706889" cy="1312189"/>
          </a:xfrm>
        </p:spPr>
        <p:txBody>
          <a:bodyPr>
            <a:normAutofit/>
          </a:bodyPr>
          <a:lstStyle/>
          <a:p>
            <a:r>
              <a:rPr lang="en-US" dirty="0"/>
              <a:t>p.179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DE0C00-702C-44C0-B8A8-A45FA682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06" y="0"/>
            <a:ext cx="8805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3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F3B2D-D5E8-44F1-9859-DC0B5D26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56833"/>
            <a:ext cx="10353762" cy="970450"/>
          </a:xfrm>
        </p:spPr>
        <p:txBody>
          <a:bodyPr/>
          <a:lstStyle/>
          <a:p>
            <a:r>
              <a:rPr lang="zh-TW" altLang="en-US" dirty="0"/>
              <a:t>文檔顺序 和 页面顺序 </a:t>
            </a:r>
            <a:r>
              <a:rPr lang="en-US" altLang="zh-TW" dirty="0"/>
              <a:t>p.181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26A30C-3DE5-44CD-95B6-BBBF5F44120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04326" y="889377"/>
            <a:ext cx="101727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2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7EB4E-F74D-4107-AB34-5011D72A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RWD: </a:t>
            </a:r>
            <a:r>
              <a:rPr lang="en-US" altLang="zh-TW" sz="4800" dirty="0"/>
              <a:t>Responsive Web Design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2A532-E183-4ECA-8372-D7F1FDF88D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Liquid layouts and proportional measurements</a:t>
            </a:r>
          </a:p>
          <a:p>
            <a:r>
              <a:rPr lang="en-US" dirty="0"/>
              <a:t>Proportional images and media</a:t>
            </a:r>
          </a:p>
          <a:p>
            <a:r>
              <a:rPr lang="en-US" dirty="0"/>
              <a:t>Media queries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7205CE-0075-45D0-8E23-FFB9D3B66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流式</a:t>
            </a:r>
            <a:r>
              <a:rPr lang="zh-CN" altLang="en-US" dirty="0">
                <a:effectLst/>
              </a:rPr>
              <a:t>布局和比例测量</a:t>
            </a:r>
            <a:endParaRPr lang="en-US" altLang="zh-CN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比例图像和媒体</a:t>
            </a:r>
            <a:endParaRPr lang="en-US" altLang="zh-CN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zh-TW" altLang="en-US" dirty="0">
                <a:effectLst/>
              </a:rPr>
              <a:t>媒体查询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C48706F-A032-4FF9-8929-11AD6F52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vs.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6E06F0-8F2E-4BB7-BADD-DC148B41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6" y="1842939"/>
            <a:ext cx="11922259" cy="43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908E9A1-EDDD-449B-8615-D31A011D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structure must exhibit the three qualities of </a:t>
            </a:r>
            <a:br>
              <a:rPr lang="en-US" dirty="0"/>
            </a:br>
            <a:r>
              <a:rPr lang="en-US" dirty="0"/>
              <a:t>solidity,</a:t>
            </a:r>
            <a:br>
              <a:rPr lang="en-US" dirty="0"/>
            </a:br>
            <a:r>
              <a:rPr lang="en-US" dirty="0"/>
              <a:t>usefulness, and</a:t>
            </a:r>
            <a:br>
              <a:rPr lang="en-US" dirty="0"/>
            </a:br>
            <a:r>
              <a:rPr lang="en-US" dirty="0"/>
              <a:t>beauty.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2EEBF4-2792-43F8-A0AA-04E26363D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—Marcus Vitruvius Pollio</a:t>
            </a:r>
          </a:p>
        </p:txBody>
      </p:sp>
    </p:spTree>
    <p:extLst>
      <p:ext uri="{BB962C8B-B14F-4D97-AF65-F5344CB8AC3E}">
        <p14:creationId xmlns:p14="http://schemas.microsoft.com/office/powerpoint/2010/main" val="2310960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C48706F-A032-4FF9-8929-11AD6F52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7973"/>
            <a:ext cx="10353762" cy="1332077"/>
          </a:xfrm>
        </p:spPr>
        <p:txBody>
          <a:bodyPr/>
          <a:lstStyle/>
          <a:p>
            <a:r>
              <a:rPr lang="zh-TW" altLang="en-US" sz="3600" dirty="0"/>
              <a:t>字号的相对乘值</a:t>
            </a:r>
            <a:br>
              <a:rPr lang="en-US" altLang="zh-TW" sz="2400" dirty="0"/>
            </a:br>
            <a:r>
              <a:rPr lang="zh-CN" altLang="en-US" sz="2400" dirty="0">
                <a:effectLst/>
              </a:rPr>
              <a:t>创建复杂的版式系统</a:t>
            </a:r>
            <a:r>
              <a:rPr lang="en-US" altLang="zh-CN" sz="2400" dirty="0">
                <a:effectLst/>
              </a:rPr>
              <a:t>, </a:t>
            </a:r>
            <a:r>
              <a:rPr lang="zh-CN" altLang="en-US" sz="2400" dirty="0">
                <a:effectLst/>
              </a:rPr>
              <a:t>可以根据屏幕大小和用户显示的分辨率</a:t>
            </a:r>
            <a:r>
              <a:rPr lang="en-US" altLang="zh-CN" sz="2400" dirty="0">
                <a:effectLst/>
              </a:rPr>
              <a:t>, </a:t>
            </a:r>
            <a:br>
              <a:rPr lang="en-US" altLang="zh-CN" sz="2400" dirty="0">
                <a:effectLst/>
              </a:rPr>
            </a:br>
            <a:r>
              <a:rPr lang="zh-CN" altLang="en-US" sz="2400" dirty="0">
                <a:effectLst/>
              </a:rPr>
              <a:t>轻松地进行缩放。</a:t>
            </a:r>
            <a:endParaRPr lang="en-US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B62BDE1-182C-481D-9C54-2EE2B8C8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3" y="1580050"/>
            <a:ext cx="11017905" cy="46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BE20D-7BD0-438C-B920-8DBE226E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C3EA62-05FD-47A7-9FCE-EC6B2CD1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00" y="1580050"/>
            <a:ext cx="10709645" cy="49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BE20D-7BD0-438C-B920-8DBE226E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srcset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88792D-1D9F-4C24-BC28-CBB5EE38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56" y="1580050"/>
            <a:ext cx="10999276" cy="51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D4A23-F1A4-4AD0-A969-A7161367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4D7CF1-8F00-4BCB-A656-158EF156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8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E9495-8134-419E-8876-40C7C837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breakpoints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EE2ACF-B246-4C91-988D-D1EE74BB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95" y="2125462"/>
            <a:ext cx="12234895" cy="47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669F-F375-47C1-9042-D04C289B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PAIRING RESPONSIVE DESIGN AND </a:t>
            </a:r>
            <a:r>
              <a:rPr lang="en-US" sz="4200" dirty="0">
                <a:solidFill>
                  <a:srgbClr val="FFFF00"/>
                </a:solidFill>
              </a:rPr>
              <a:t>MOBILE-FIRST DESIGN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B98F9-64F2-450F-B92E-D3D9BBE8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Prioritized content and functionality</a:t>
            </a:r>
          </a:p>
          <a:p>
            <a:r>
              <a:rPr lang="en-US" dirty="0"/>
              <a:t>Universal access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F9B1EB-D5B0-4B6B-8C66-5E0EC056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71" y="3182883"/>
            <a:ext cx="8880691" cy="39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5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86F1A-D2E6-4B54-A95A-5A1A5BA9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PAGE STRUCTURE COMPONENTS</a:t>
            </a:r>
            <a:br>
              <a:rPr lang="en-US" sz="4200" dirty="0"/>
            </a:br>
            <a:r>
              <a:rPr lang="zh-CN" altLang="en-US" dirty="0">
                <a:effectLst/>
              </a:rPr>
              <a:t>页面结构组件</a:t>
            </a:r>
            <a:endParaRPr lang="en-US" sz="4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5B54DE-59C2-4DA6-861D-A65EA993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007D7B-7FD7-4080-97F0-B39873E0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0"/>
            <a:ext cx="10244380" cy="68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2BA6E-6A2A-4926-AEEC-8C4B4732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Breadcrumb trails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E1225-A1A4-496D-AABE-1F4059F9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2EE908-13D6-4E56-BD72-605FE280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1" y="1732448"/>
            <a:ext cx="11798369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9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9198E-FCF8-44F2-9F37-1A106A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Optimizing Pages For Fast Delivery</a:t>
            </a:r>
            <a:br>
              <a:rPr lang="en-US" sz="3200" dirty="0"/>
            </a:br>
            <a:r>
              <a:rPr lang="zh-CN" altLang="en-US" dirty="0">
                <a:effectLst/>
              </a:rPr>
              <a:t>优化快速交付的页面</a:t>
            </a:r>
            <a:endParaRPr 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EF10B-C213-4F01-95AF-297F27FB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B20939-CAB2-414D-AF16-5841D0DF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3" y="1732449"/>
            <a:ext cx="9315086" cy="49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3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F58BC-C522-4228-9672-7BCD8BCC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5980"/>
            <a:ext cx="10353762" cy="1394070"/>
          </a:xfrm>
        </p:spPr>
        <p:txBody>
          <a:bodyPr/>
          <a:lstStyle/>
          <a:p>
            <a:r>
              <a:rPr lang="en-US" sz="4800" dirty="0"/>
              <a:t>Conversion rates vs. load time</a:t>
            </a:r>
            <a:br>
              <a:rPr lang="en-US" sz="4800" dirty="0"/>
            </a:br>
            <a:r>
              <a:rPr lang="zh-CN" altLang="en-US" sz="4800" dirty="0"/>
              <a:t>转换率 与 加载时间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2F848-563F-452E-9F3A-FD9F7B33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03154D-AF82-4351-9DED-034215C9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2" y="1848684"/>
            <a:ext cx="11305427" cy="41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908E9A1-EDDD-449B-8615-D31A011D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结构必须展示三品质</a:t>
            </a:r>
            <a:r>
              <a:rPr lang="zh-TW" altLang="en-US" dirty="0">
                <a:effectLst/>
              </a:rPr>
              <a:t>：</a:t>
            </a:r>
            <a:br>
              <a:rPr lang="en-US" altLang="zh-TW" dirty="0">
                <a:effectLst/>
              </a:rPr>
            </a:br>
            <a:r>
              <a:rPr lang="zh-CN" altLang="en-US" dirty="0">
                <a:effectLst/>
              </a:rPr>
              <a:t>坚固</a:t>
            </a:r>
            <a:r>
              <a:rPr lang="zh-TW" altLang="en-US" dirty="0">
                <a:effectLst/>
              </a:rPr>
              <a:t>、</a:t>
            </a:r>
            <a:br>
              <a:rPr lang="en-US" altLang="zh-TW" dirty="0">
                <a:effectLst/>
              </a:rPr>
            </a:br>
            <a:r>
              <a:rPr lang="zh-CN" altLang="en-US" dirty="0">
                <a:effectLst/>
              </a:rPr>
              <a:t>有用性和</a:t>
            </a:r>
            <a:br>
              <a:rPr lang="en-US" altLang="zh-CN" dirty="0">
                <a:effectLst/>
              </a:rPr>
            </a:br>
            <a:r>
              <a:rPr lang="zh-TW" altLang="en-US" dirty="0">
                <a:effectLst/>
              </a:rPr>
              <a:t>美</a:t>
            </a:r>
            <a:r>
              <a:rPr lang="zh-CN" altLang="en-US" dirty="0">
                <a:effectLst/>
              </a:rPr>
              <a:t>丽</a:t>
            </a:r>
            <a:endParaRPr 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2EEBF4-2792-43F8-A0AA-04E26363D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—</a:t>
            </a:r>
            <a:r>
              <a:rPr lang="zh-TW" altLang="en-US" dirty="0"/>
              <a:t>维特鲁威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19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C6A1A-FE47-4029-89B2-6D176FC9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“THE FOLD” </a:t>
            </a:r>
            <a:r>
              <a:rPr lang="zh-TW" altLang="en-US" dirty="0"/>
              <a:t>信息屏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48B54-4EC4-4A9A-A136-223CCE3D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B133C8-613B-4129-9A6E-C12C8296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580049"/>
            <a:ext cx="10523954" cy="62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65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C6A1A-FE47-4029-89B2-6D176FC9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“THE FOLD” </a:t>
            </a:r>
            <a:r>
              <a:rPr lang="zh-TW" altLang="en-US" dirty="0"/>
              <a:t>信息屏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48B54-4EC4-4A9A-A136-223CCE3D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B133C8-613B-4129-9A6E-C12C8296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580049"/>
            <a:ext cx="10523954" cy="62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75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E435E-8EA2-491A-9F9E-A5C44D68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3141"/>
            <a:ext cx="10353762" cy="970450"/>
          </a:xfrm>
        </p:spPr>
        <p:txBody>
          <a:bodyPr/>
          <a:lstStyle/>
          <a:p>
            <a:r>
              <a:rPr lang="en-US" sz="2800" dirty="0"/>
              <a:t>Don’t let the </a:t>
            </a:r>
            <a:r>
              <a:rPr lang="en-US" altLang="zh-TW" sz="2800" dirty="0"/>
              <a:t>(one) home page hijack the </a:t>
            </a:r>
            <a:r>
              <a:rPr lang="en-US" altLang="zh-TW" sz="2800" dirty="0" err="1"/>
              <a:t>deisgn</a:t>
            </a:r>
            <a:r>
              <a:rPr lang="en-US" altLang="zh-TW" sz="2800" dirty="0"/>
              <a:t> process</a:t>
            </a:r>
            <a:endParaRPr 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5E2FD9-DF12-4B82-B760-193ED61D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D1D9BE-7F3F-40AE-83C9-60C720F7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077150"/>
            <a:ext cx="10353762" cy="57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D4AD0-337B-42D7-AF70-E3380D57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WSG3 </a:t>
            </a:r>
            <a:r>
              <a:rPr lang="en-US" altLang="zh-CN" dirty="0"/>
              <a:t>vs. WSG4</a:t>
            </a:r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D22631A-A577-4727-BB47-427317959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1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2E4BD59-F749-45D5-9262-63A342BA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WSG3</a:t>
            </a:r>
            <a:r>
              <a:rPr lang="en-US" altLang="zh-TW" dirty="0"/>
              <a:t>, 2009</a:t>
            </a:r>
            <a:endParaRPr 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B0545E9F-6D5F-476D-9272-F942320C53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图</a:t>
            </a:r>
            <a:r>
              <a:rPr lang="zh-CN" altLang="en-US" dirty="0"/>
              <a:t>书和印刷工艺是古老的、值得尊敬的设计学科</a:t>
            </a:r>
            <a:r>
              <a:rPr lang="en-US" altLang="zh-CN" dirty="0"/>
              <a:t>…</a:t>
            </a:r>
            <a:r>
              <a:rPr lang="zh-TW" altLang="en-US" dirty="0"/>
              <a:t>（有）</a:t>
            </a:r>
            <a:r>
              <a:rPr lang="zh-CN" altLang="en-US" dirty="0"/>
              <a:t>悠久的创造性历史， 这个历史与我们对“图书形式、页</a:t>
            </a:r>
            <a:r>
              <a:rPr lang="zh-TW" altLang="en-US" dirty="0"/>
              <a:t>面</a:t>
            </a:r>
            <a:r>
              <a:rPr lang="zh-CN" altLang="en-US" dirty="0"/>
              <a:t>布局、字体设计、版面设计，以及</a:t>
            </a:r>
            <a:r>
              <a:rPr lang="en-US" altLang="zh-CN" dirty="0"/>
              <a:t>…</a:t>
            </a:r>
            <a:r>
              <a:rPr lang="zh-CN" altLang="en-US" dirty="0"/>
              <a:t>视觉设计和内容的完笑融合</a:t>
            </a:r>
            <a:endParaRPr 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D6D8650-BC48-4DA9-8ABE-D468B51FCF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遗憾的是， 我们仍处于</a:t>
            </a:r>
            <a:r>
              <a:rPr lang="en-US" altLang="zh-CN" dirty="0"/>
              <a:t>Web </a:t>
            </a:r>
            <a:r>
              <a:rPr lang="zh-CN" altLang="en-US" dirty="0"/>
              <a:t>发布、编</a:t>
            </a:r>
            <a:r>
              <a:rPr lang="zh-TW" altLang="en-US" dirty="0"/>
              <a:t>辑和</a:t>
            </a:r>
            <a:r>
              <a:rPr lang="zh-CN" altLang="en-US" dirty="0"/>
              <a:t>设计标准的这样一个尴尬不成熟的阶段， 让人欣慰的是混乱中还浮现了明确的样式以及用户期</a:t>
            </a:r>
            <a:r>
              <a:rPr lang="zh-TW" altLang="en-US" dirty="0"/>
              <a:t>望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2E4BD59-F749-45D5-9262-63A342BA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WSG3</a:t>
            </a:r>
            <a:r>
              <a:rPr lang="en-US" altLang="zh-TW" dirty="0"/>
              <a:t>, 2009</a:t>
            </a:r>
            <a:endParaRPr 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B0545E9F-6D5F-476D-9272-F942320C53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图</a:t>
            </a:r>
            <a:r>
              <a:rPr lang="zh-CN" altLang="en-US" dirty="0"/>
              <a:t>书和印刷工艺是古老的、值得尊敬的设计学科</a:t>
            </a:r>
            <a:r>
              <a:rPr lang="en-US" altLang="zh-CN" dirty="0"/>
              <a:t>…</a:t>
            </a:r>
            <a:r>
              <a:rPr lang="zh-TW" altLang="en-US" dirty="0"/>
              <a:t>（有）</a:t>
            </a:r>
            <a:r>
              <a:rPr lang="zh-CN" altLang="en-US" dirty="0"/>
              <a:t>悠久的创造性历史， 这个历史与我们对“图书形式、页</a:t>
            </a:r>
            <a:r>
              <a:rPr lang="zh-TW" altLang="en-US" dirty="0"/>
              <a:t>面</a:t>
            </a:r>
            <a:r>
              <a:rPr lang="zh-CN" altLang="en-US" dirty="0"/>
              <a:t>布局、字体设计、版面设计，以及</a:t>
            </a:r>
            <a:r>
              <a:rPr lang="en-US" altLang="zh-CN" dirty="0"/>
              <a:t>…</a:t>
            </a:r>
            <a:r>
              <a:rPr lang="zh-CN" altLang="en-US" dirty="0"/>
              <a:t>视觉设计和内容的完笑融合</a:t>
            </a:r>
            <a:endParaRPr 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D6D8650-BC48-4DA9-8ABE-D468B51FCF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遗憾的是， 我们仍处于</a:t>
            </a:r>
            <a:r>
              <a:rPr lang="en-US" altLang="zh-CN" dirty="0"/>
              <a:t>Web </a:t>
            </a:r>
            <a:r>
              <a:rPr lang="zh-CN" altLang="en-US" dirty="0"/>
              <a:t>发布、编</a:t>
            </a:r>
            <a:r>
              <a:rPr lang="zh-TW" altLang="en-US" dirty="0"/>
              <a:t>辑和</a:t>
            </a:r>
            <a:r>
              <a:rPr lang="zh-CN" altLang="en-US" dirty="0"/>
              <a:t>设计标准的这样一个尴尬不成熟的阶段， 让人欣慰的是混乱中还浮现了明确的样式以及用户期</a:t>
            </a:r>
            <a:r>
              <a:rPr lang="zh-TW" altLang="en-US" dirty="0"/>
              <a:t>望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4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2E4BD59-F749-45D5-9262-63A342BA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WSG3</a:t>
            </a:r>
            <a:r>
              <a:rPr lang="en-US" altLang="zh-TW" dirty="0"/>
              <a:t>, 2009</a:t>
            </a:r>
            <a:endParaRPr 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B0545E9F-6D5F-476D-9272-F942320C5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1732448"/>
            <a:ext cx="4092158" cy="485433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经历了十几年的发展后， </a:t>
            </a:r>
            <a:r>
              <a:rPr lang="en-US" altLang="zh-CN" dirty="0"/>
              <a:t>Web </a:t>
            </a:r>
            <a:r>
              <a:rPr lang="zh-CN" altLang="en-US" dirty="0"/>
              <a:t>已经逐步成熟</a:t>
            </a:r>
            <a:r>
              <a:rPr lang="en-US" altLang="zh-CN" dirty="0"/>
              <a:t>…Web </a:t>
            </a:r>
            <a:r>
              <a:rPr lang="zh-CN" altLang="en-US" dirty="0"/>
              <a:t>页面结构已经变得相当规范。尽管不是所有的</a:t>
            </a:r>
            <a:r>
              <a:rPr lang="en-US" altLang="zh-CN" dirty="0"/>
              <a:t>Web </a:t>
            </a:r>
            <a:r>
              <a:rPr lang="zh-CN" altLang="en-US" dirty="0"/>
              <a:t>页面都采用了与此处描述的完全相同的布局和功能， 但是大多数</a:t>
            </a:r>
            <a:r>
              <a:rPr lang="en-US" altLang="zh-CN" dirty="0"/>
              <a:t>Web </a:t>
            </a:r>
            <a:r>
              <a:rPr lang="zh-CN" altLang="en-US" dirty="0"/>
              <a:t>网页都已经在</a:t>
            </a:r>
            <a:r>
              <a:rPr lang="en-US" altLang="zh-CN" dirty="0"/>
              <a:t>Web </a:t>
            </a:r>
            <a:r>
              <a:rPr lang="zh-CN" altLang="en-US" dirty="0"/>
              <a:t>用户熟悉的页面位置采用了此处列举的部分或者全部的基本元素， 如</a:t>
            </a:r>
            <a:r>
              <a:rPr lang="zh-TW" altLang="en-US" dirty="0"/>
              <a:t>图</a:t>
            </a:r>
            <a:r>
              <a:rPr lang="en-US" altLang="zh-CN" dirty="0"/>
              <a:t>6-1 </a:t>
            </a:r>
            <a:r>
              <a:rPr lang="zh-CN" altLang="en-US" dirty="0"/>
              <a:t>所示。</a:t>
            </a:r>
            <a:endParaRPr lang="en-US" dirty="0"/>
          </a:p>
        </p:txBody>
      </p:sp>
      <p:sp>
        <p:nvSpPr>
          <p:cNvPr id="3" name="AutoShape 2" descr="A generalized diagram of a a typical web page, with major elements labelled.">
            <a:extLst>
              <a:ext uri="{FF2B5EF4-FFF2-40B4-BE49-F238E27FC236}">
                <a16:creationId xmlns:a16="http://schemas.microsoft.com/office/drawing/2014/main" id="{B565F4AA-47A0-469D-93BA-9CB0CAB02B79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1028" name="Picture 4" descr="A generalized diagram of a a typical web page, with major elements labelled.">
            <a:extLst>
              <a:ext uri="{FF2B5EF4-FFF2-40B4-BE49-F238E27FC236}">
                <a16:creationId xmlns:a16="http://schemas.microsoft.com/office/drawing/2014/main" id="{1B906737-2103-42FD-A7A5-F0260264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26" y="1580050"/>
            <a:ext cx="66675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0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2E4BD59-F749-45D5-9262-63A342BA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WSG3</a:t>
            </a:r>
            <a:r>
              <a:rPr lang="en-US" altLang="zh-TW" dirty="0"/>
              <a:t>, 2009</a:t>
            </a:r>
            <a:endParaRPr lang="en-US" dirty="0"/>
          </a:p>
        </p:txBody>
      </p:sp>
      <p:sp>
        <p:nvSpPr>
          <p:cNvPr id="3" name="AutoShape 2" descr="A generalized diagram of a a typical web page, with major elements labelled.">
            <a:extLst>
              <a:ext uri="{FF2B5EF4-FFF2-40B4-BE49-F238E27FC236}">
                <a16:creationId xmlns:a16="http://schemas.microsoft.com/office/drawing/2014/main" id="{B565F4AA-47A0-469D-93BA-9CB0CAB02B79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pic>
        <p:nvPicPr>
          <p:cNvPr id="1028" name="Picture 4" descr="A generalized diagram of a a typical web page, with major elements labelled.">
            <a:extLst>
              <a:ext uri="{FF2B5EF4-FFF2-40B4-BE49-F238E27FC236}">
                <a16:creationId xmlns:a16="http://schemas.microsoft.com/office/drawing/2014/main" id="{1B906737-2103-42FD-A7A5-F0260264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04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72BE98D-5C67-4EA6-82AE-6730B13F6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1999" cy="76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2E4BD59-F749-45D5-9262-63A342BA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WSG</a:t>
            </a:r>
            <a:r>
              <a:rPr lang="en-US" altLang="zh-TW" dirty="0"/>
              <a:t>4, 2016</a:t>
            </a:r>
            <a:endParaRPr 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B0545E9F-6D5F-476D-9272-F942320C53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latest versions of the web markup and styling languages—</a:t>
            </a:r>
            <a:r>
              <a:rPr lang="en-US" dirty="0">
                <a:solidFill>
                  <a:srgbClr val="FFFF00"/>
                </a:solidFill>
              </a:rPr>
              <a:t>especially html5 and css3</a:t>
            </a:r>
            <a:r>
              <a:rPr lang="en-US" dirty="0"/>
              <a:t>—were released, bringing new capabilities to </a:t>
            </a:r>
            <a:r>
              <a:rPr lang="en-US" dirty="0">
                <a:solidFill>
                  <a:srgbClr val="FFFF00"/>
                </a:solidFill>
              </a:rPr>
              <a:t>“standards-based” web design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D6D8650-BC48-4DA9-8ABE-D468B51FCF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…the burst of new hardware and usage situations for web-based content … has created the biggest paradigm change in the way we think about web-based delivery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552021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自訂 1">
      <a:majorFont>
        <a:latin typeface="Calisto MT"/>
        <a:ea typeface="Noto Sans CJK TC Medium"/>
        <a:cs typeface=""/>
      </a:majorFont>
      <a:minorFont>
        <a:latin typeface="Calisto MT"/>
        <a:ea typeface="KaiTi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927</TotalTime>
  <Words>1040</Words>
  <Application>Microsoft Office PowerPoint</Application>
  <PresentationFormat>寬螢幕</PresentationFormat>
  <Paragraphs>88</Paragraphs>
  <Slides>32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3" baseType="lpstr">
      <vt:lpstr>DengXian</vt:lpstr>
      <vt:lpstr>KaiTi</vt:lpstr>
      <vt:lpstr>Microsoft JhengHei</vt:lpstr>
      <vt:lpstr>Microsoft JhengHei UI</vt:lpstr>
      <vt:lpstr>PMingLiU</vt:lpstr>
      <vt:lpstr>SimSun</vt:lpstr>
      <vt:lpstr>Arial</vt:lpstr>
      <vt:lpstr>Calibri</vt:lpstr>
      <vt:lpstr>Trebuchet MS</vt:lpstr>
      <vt:lpstr>Wingdings 2</vt:lpstr>
      <vt:lpstr>石板</vt:lpstr>
      <vt:lpstr>页面结构</vt:lpstr>
      <vt:lpstr>A structure must exhibit the three qualities of  solidity, usefulness, and beauty.</vt:lpstr>
      <vt:lpstr>结构必须展示三品质： 坚固、 有用性和 美丽</vt:lpstr>
      <vt:lpstr>WSG3 vs. WSG4</vt:lpstr>
      <vt:lpstr>WSG3, 2009</vt:lpstr>
      <vt:lpstr>WSG3, 2009</vt:lpstr>
      <vt:lpstr>WSG3, 2009</vt:lpstr>
      <vt:lpstr>WSG3, 2009</vt:lpstr>
      <vt:lpstr>WSG4, 2016</vt:lpstr>
      <vt:lpstr>FIGURE 6.1 complex nesting of HTML &lt;div&gt;</vt:lpstr>
      <vt:lpstr>Page structure semantics  页面结构语义</vt:lpstr>
      <vt:lpstr>Content semantic 內容语义</vt:lpstr>
      <vt:lpstr>PowerPoint 簡報</vt:lpstr>
      <vt:lpstr>PowerPoint 簡報</vt:lpstr>
      <vt:lpstr>CMS: HTML5 &amp; CSS3 ready?</vt:lpstr>
      <vt:lpstr>CSS：按结构应需求设样式</vt:lpstr>
      <vt:lpstr>文檔顺序 和 页面顺序 p.181</vt:lpstr>
      <vt:lpstr>RWD: Responsive Web Design</vt:lpstr>
      <vt:lpstr>em vs. pt px</vt:lpstr>
      <vt:lpstr>字号的相对乘值 创建复杂的版式系统, 可以根据屏幕大小和用户显示的分辨率,  轻松地进行缩放。</vt:lpstr>
      <vt:lpstr>max-width</vt:lpstr>
      <vt:lpstr>srcset</vt:lpstr>
      <vt:lpstr>PowerPoint 簡報</vt:lpstr>
      <vt:lpstr>Responsive breakpoints</vt:lpstr>
      <vt:lpstr>PAIRING RESPONSIVE DESIGN AND MOBILE-FIRST DESIGN</vt:lpstr>
      <vt:lpstr>PAGE STRUCTURE COMPONENTS 页面结构组件</vt:lpstr>
      <vt:lpstr>Breadcrumb trails</vt:lpstr>
      <vt:lpstr>Optimizing Pages For Fast Delivery 优化快速交付的页面</vt:lpstr>
      <vt:lpstr>Conversion rates vs. load time 转换率 与 加载时间</vt:lpstr>
      <vt:lpstr>“THE FOLD” 信息屏</vt:lpstr>
      <vt:lpstr>“THE FOLD” 信息屏</vt:lpstr>
      <vt:lpstr>Don’t let the (one) home page hijack the deisgn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结构化数据：数据结构</dc:title>
  <dc:creator>Liao Hanteng</dc:creator>
  <cp:lastModifiedBy>Liao Hanteng</cp:lastModifiedBy>
  <cp:revision>206</cp:revision>
  <dcterms:created xsi:type="dcterms:W3CDTF">2017-04-05T08:13:00Z</dcterms:created>
  <dcterms:modified xsi:type="dcterms:W3CDTF">2017-10-12T03:26:19Z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