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257" r:id="rId3"/>
    <p:sldId id="258" r:id="rId5"/>
    <p:sldId id="259" r:id="rId6"/>
    <p:sldId id="260" r:id="rId7"/>
    <p:sldId id="312" r:id="rId8"/>
    <p:sldId id="311" r:id="rId9"/>
    <p:sldId id="268" r:id="rId10"/>
    <p:sldId id="310" r:id="rId11"/>
    <p:sldId id="309" r:id="rId12"/>
    <p:sldId id="276" r:id="rId13"/>
    <p:sldId id="300" r:id="rId14"/>
    <p:sldId id="301" r:id="rId15"/>
    <p:sldId id="302" r:id="rId16"/>
    <p:sldId id="303" r:id="rId17"/>
    <p:sldId id="279" r:id="rId18"/>
    <p:sldId id="305" r:id="rId19"/>
    <p:sldId id="306" r:id="rId20"/>
    <p:sldId id="307" r:id="rId21"/>
    <p:sldId id="308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 Jackie" initials="c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0951A4"/>
    <a:srgbClr val="D72626"/>
    <a:srgbClr val="D8252B"/>
    <a:srgbClr val="7F7F7F"/>
    <a:srgbClr val="548235"/>
    <a:srgbClr val="767171"/>
    <a:srgbClr val="00B050"/>
    <a:srgbClr val="016F54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len%20ovo\Desktop\pca\&#31227;&#21160;3&#26399;&#12289;6&#26399;&#25968;&#25454;&#27604;&#36739;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len%20ovo\Desktop\pca\&#31227;&#21160;3&#26399;&#12289;6&#26399;&#25968;&#25454;&#27604;&#36739;.xls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len%20ovo\Desktop\pca\&#31227;&#21160;3&#26399;&#12289;6&#26399;&#25968;&#25454;&#27604;&#36739;.xls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en%20ovo\Desktop\pca\&#31227;&#21160;3&#26399;&#12289;6&#26399;&#25968;&#25454;&#27604;&#36739;.xls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len%20ovo\Desktop\pca\&#31227;&#21160;3&#26399;&#12289;6&#26399;&#25968;&#25454;&#27604;&#36739;.xls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len%20ovo\Desktop\pca\&#31227;&#21160;3&#26399;&#12289;6&#26399;&#25968;&#25454;&#27604;&#36739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1-121</a:t>
            </a:r>
            <a:r>
              <a:rPr altLang="en-US"/>
              <a:t>与移动</a:t>
            </a:r>
            <a:r>
              <a:rPr lang="en-US" altLang="zh-CN"/>
              <a:t>3</a:t>
            </a:r>
            <a:r>
              <a:rPr altLang="en-US"/>
              <a:t>期的基的比较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[移动3期、6期数据比较.xls]Sheet4!$A$1</c:f>
              <c:strCache>
                <c:ptCount val="1"/>
                <c:pt idx="0">
                  <c:v>1-121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[移动3期、6期数据比较.xls]Sheet4!$A$2:$A$27</c:f>
              <c:numCache>
                <c:formatCode>General</c:formatCode>
                <c:ptCount val="26"/>
                <c:pt idx="0">
                  <c:v>0.310454</c:v>
                </c:pt>
                <c:pt idx="1">
                  <c:v>-0.10098</c:v>
                </c:pt>
                <c:pt idx="2">
                  <c:v>0.290593</c:v>
                </c:pt>
                <c:pt idx="3">
                  <c:v>0.271417</c:v>
                </c:pt>
                <c:pt idx="4">
                  <c:v>0.029633</c:v>
                </c:pt>
                <c:pt idx="5">
                  <c:v>0.174711</c:v>
                </c:pt>
                <c:pt idx="6">
                  <c:v>0.21261</c:v>
                </c:pt>
                <c:pt idx="7">
                  <c:v>0.264265</c:v>
                </c:pt>
                <c:pt idx="8">
                  <c:v>0.230521</c:v>
                </c:pt>
                <c:pt idx="9">
                  <c:v>0.197415</c:v>
                </c:pt>
                <c:pt idx="10">
                  <c:v>0.320388</c:v>
                </c:pt>
                <c:pt idx="11">
                  <c:v>0.116315</c:v>
                </c:pt>
                <c:pt idx="12">
                  <c:v>-0.0051</c:v>
                </c:pt>
                <c:pt idx="13">
                  <c:v>0.086747</c:v>
                </c:pt>
                <c:pt idx="14">
                  <c:v>0.188785</c:v>
                </c:pt>
                <c:pt idx="15">
                  <c:v>0.220742</c:v>
                </c:pt>
                <c:pt idx="16">
                  <c:v>0.183432</c:v>
                </c:pt>
                <c:pt idx="17">
                  <c:v>0.097249</c:v>
                </c:pt>
                <c:pt idx="18">
                  <c:v>-0.00675</c:v>
                </c:pt>
                <c:pt idx="19">
                  <c:v>0.005784</c:v>
                </c:pt>
                <c:pt idx="20">
                  <c:v>-0.02509</c:v>
                </c:pt>
                <c:pt idx="21">
                  <c:v>0.158753</c:v>
                </c:pt>
                <c:pt idx="22">
                  <c:v>0.286987</c:v>
                </c:pt>
                <c:pt idx="23">
                  <c:v>0.275946</c:v>
                </c:pt>
                <c:pt idx="24">
                  <c:v>0.247235</c:v>
                </c:pt>
                <c:pt idx="25">
                  <c:v>0.003693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[移动3期、6期数据比较.xls]Sheet4!$B$1</c:f>
              <c:strCache>
                <c:ptCount val="1"/>
                <c:pt idx="0">
                  <c:v>4-124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[移动3期、6期数据比较.xls]Sheet4!$B$2:$B$27</c:f>
              <c:numCache>
                <c:formatCode>General</c:formatCode>
                <c:ptCount val="26"/>
                <c:pt idx="0">
                  <c:v>-0.29651</c:v>
                </c:pt>
                <c:pt idx="1">
                  <c:v>0.052297</c:v>
                </c:pt>
                <c:pt idx="2">
                  <c:v>-0.28218</c:v>
                </c:pt>
                <c:pt idx="3">
                  <c:v>-0.28337</c:v>
                </c:pt>
                <c:pt idx="4">
                  <c:v>-0.01298</c:v>
                </c:pt>
                <c:pt idx="5">
                  <c:v>-0.1531</c:v>
                </c:pt>
                <c:pt idx="6">
                  <c:v>-0.20874</c:v>
                </c:pt>
                <c:pt idx="7">
                  <c:v>-0.26853</c:v>
                </c:pt>
                <c:pt idx="8">
                  <c:v>-0.21919</c:v>
                </c:pt>
                <c:pt idx="9">
                  <c:v>-0.19981</c:v>
                </c:pt>
                <c:pt idx="10">
                  <c:v>-0.30588</c:v>
                </c:pt>
                <c:pt idx="11">
                  <c:v>-0.04796</c:v>
                </c:pt>
                <c:pt idx="12">
                  <c:v>0.016282</c:v>
                </c:pt>
                <c:pt idx="13">
                  <c:v>-0.09195</c:v>
                </c:pt>
                <c:pt idx="14">
                  <c:v>-0.21075</c:v>
                </c:pt>
                <c:pt idx="15">
                  <c:v>-0.23719</c:v>
                </c:pt>
                <c:pt idx="16">
                  <c:v>-0.20892</c:v>
                </c:pt>
                <c:pt idx="17">
                  <c:v>-0.07497</c:v>
                </c:pt>
                <c:pt idx="18">
                  <c:v>-0.00484</c:v>
                </c:pt>
                <c:pt idx="19">
                  <c:v>-0.05316</c:v>
                </c:pt>
                <c:pt idx="20">
                  <c:v>-0.02289</c:v>
                </c:pt>
                <c:pt idx="21">
                  <c:v>-0.17677</c:v>
                </c:pt>
                <c:pt idx="22">
                  <c:v>-0.30506</c:v>
                </c:pt>
                <c:pt idx="23">
                  <c:v>-0.28827</c:v>
                </c:pt>
                <c:pt idx="24">
                  <c:v>-0.23749</c:v>
                </c:pt>
                <c:pt idx="25">
                  <c:v>-0.0212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45014072"/>
        <c:axId val="580940174"/>
      </c:lineChart>
      <c:catAx>
        <c:axId val="4450140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0940174"/>
        <c:crosses val="autoZero"/>
        <c:auto val="1"/>
        <c:lblAlgn val="ctr"/>
        <c:lblOffset val="100"/>
        <c:noMultiLvlLbl val="0"/>
      </c:catAx>
      <c:valAx>
        <c:axId val="58094017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5014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1-121与移动</a:t>
            </a:r>
            <a:r>
              <a:rPr lang="en-US" altLang="zh-CN"/>
              <a:t>1</a:t>
            </a:r>
            <a:r>
              <a:t>期的基的比较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[移动3期、6期数据比较.xls]Sheet4!$A$1</c:f>
              <c:strCache>
                <c:ptCount val="1"/>
                <c:pt idx="0">
                  <c:v>1-121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[移动3期、6期数据比较.xls]Sheet4!$A$2:$A$27</c:f>
              <c:numCache>
                <c:formatCode>General</c:formatCode>
                <c:ptCount val="26"/>
                <c:pt idx="0">
                  <c:v>0.310454</c:v>
                </c:pt>
                <c:pt idx="1">
                  <c:v>-0.10098</c:v>
                </c:pt>
                <c:pt idx="2">
                  <c:v>0.290593</c:v>
                </c:pt>
                <c:pt idx="3">
                  <c:v>0.271417</c:v>
                </c:pt>
                <c:pt idx="4">
                  <c:v>0.029633</c:v>
                </c:pt>
                <c:pt idx="5">
                  <c:v>0.174711</c:v>
                </c:pt>
                <c:pt idx="6">
                  <c:v>0.21261</c:v>
                </c:pt>
                <c:pt idx="7">
                  <c:v>0.264265</c:v>
                </c:pt>
                <c:pt idx="8">
                  <c:v>0.230521</c:v>
                </c:pt>
                <c:pt idx="9">
                  <c:v>0.197415</c:v>
                </c:pt>
                <c:pt idx="10">
                  <c:v>0.320388</c:v>
                </c:pt>
                <c:pt idx="11">
                  <c:v>0.116315</c:v>
                </c:pt>
                <c:pt idx="12">
                  <c:v>-0.0051</c:v>
                </c:pt>
                <c:pt idx="13">
                  <c:v>0.086747</c:v>
                </c:pt>
                <c:pt idx="14">
                  <c:v>0.188785</c:v>
                </c:pt>
                <c:pt idx="15">
                  <c:v>0.220742</c:v>
                </c:pt>
                <c:pt idx="16">
                  <c:v>0.183432</c:v>
                </c:pt>
                <c:pt idx="17">
                  <c:v>0.097249</c:v>
                </c:pt>
                <c:pt idx="18">
                  <c:v>-0.00675</c:v>
                </c:pt>
                <c:pt idx="19">
                  <c:v>0.005784</c:v>
                </c:pt>
                <c:pt idx="20">
                  <c:v>-0.02509</c:v>
                </c:pt>
                <c:pt idx="21">
                  <c:v>0.158753</c:v>
                </c:pt>
                <c:pt idx="22">
                  <c:v>0.286987</c:v>
                </c:pt>
                <c:pt idx="23">
                  <c:v>0.275946</c:v>
                </c:pt>
                <c:pt idx="24">
                  <c:v>0.247235</c:v>
                </c:pt>
                <c:pt idx="25">
                  <c:v>0.003693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[移动3期、6期数据比较.xls]Sheet4!$G$1</c:f>
              <c:strCache>
                <c:ptCount val="1"/>
                <c:pt idx="0">
                  <c:v>2-122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[移动3期、6期数据比较.xls]Sheet4!$G$2:$G$27</c:f>
              <c:numCache>
                <c:formatCode>General</c:formatCode>
                <c:ptCount val="26"/>
                <c:pt idx="0">
                  <c:v>-0.30866</c:v>
                </c:pt>
                <c:pt idx="1">
                  <c:v>0.085897</c:v>
                </c:pt>
                <c:pt idx="2">
                  <c:v>-0.28782</c:v>
                </c:pt>
                <c:pt idx="3">
                  <c:v>-0.29018</c:v>
                </c:pt>
                <c:pt idx="4">
                  <c:v>-0.05743</c:v>
                </c:pt>
                <c:pt idx="5">
                  <c:v>-0.17225</c:v>
                </c:pt>
                <c:pt idx="6">
                  <c:v>-0.22223</c:v>
                </c:pt>
                <c:pt idx="7">
                  <c:v>-0.26786</c:v>
                </c:pt>
                <c:pt idx="8">
                  <c:v>-0.23233</c:v>
                </c:pt>
                <c:pt idx="9">
                  <c:v>-0.17325</c:v>
                </c:pt>
                <c:pt idx="10">
                  <c:v>-0.31618</c:v>
                </c:pt>
                <c:pt idx="11">
                  <c:v>-0.0832</c:v>
                </c:pt>
                <c:pt idx="12">
                  <c:v>0.004837</c:v>
                </c:pt>
                <c:pt idx="13">
                  <c:v>-0.07918</c:v>
                </c:pt>
                <c:pt idx="14">
                  <c:v>-0.19311</c:v>
                </c:pt>
                <c:pt idx="15">
                  <c:v>-0.22583</c:v>
                </c:pt>
                <c:pt idx="16">
                  <c:v>-0.19543</c:v>
                </c:pt>
                <c:pt idx="17">
                  <c:v>-0.10521</c:v>
                </c:pt>
                <c:pt idx="18">
                  <c:v>-0.0031</c:v>
                </c:pt>
                <c:pt idx="19">
                  <c:v>-0.03172</c:v>
                </c:pt>
                <c:pt idx="20">
                  <c:v>0.005908</c:v>
                </c:pt>
                <c:pt idx="21">
                  <c:v>-0.16316</c:v>
                </c:pt>
                <c:pt idx="22">
                  <c:v>-0.29197</c:v>
                </c:pt>
                <c:pt idx="23">
                  <c:v>-0.26976</c:v>
                </c:pt>
                <c:pt idx="24">
                  <c:v>-0.23617</c:v>
                </c:pt>
                <c:pt idx="25">
                  <c:v>-0.00376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90078323"/>
        <c:axId val="434434837"/>
      </c:lineChart>
      <c:catAx>
        <c:axId val="9900783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34434837"/>
        <c:crosses val="autoZero"/>
        <c:auto val="1"/>
        <c:lblAlgn val="ctr"/>
        <c:lblOffset val="100"/>
        <c:noMultiLvlLbl val="0"/>
      </c:catAx>
      <c:valAx>
        <c:axId val="43443483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00783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1-121与移动</a:t>
            </a:r>
            <a:r>
              <a:rPr lang="en-US" altLang="zh-CN"/>
              <a:t>12</a:t>
            </a:r>
            <a:r>
              <a:t>期的基的比较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[移动3期、6期数据比较.xls]Sheet4!$A$1</c:f>
              <c:strCache>
                <c:ptCount val="1"/>
                <c:pt idx="0">
                  <c:v>1-121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[移动3期、6期数据比较.xls]Sheet4!$A$2:$A$27</c:f>
              <c:numCache>
                <c:formatCode>General</c:formatCode>
                <c:ptCount val="26"/>
                <c:pt idx="0">
                  <c:v>0.310454</c:v>
                </c:pt>
                <c:pt idx="1">
                  <c:v>-0.10098</c:v>
                </c:pt>
                <c:pt idx="2">
                  <c:v>0.290593</c:v>
                </c:pt>
                <c:pt idx="3">
                  <c:v>0.271417</c:v>
                </c:pt>
                <c:pt idx="4">
                  <c:v>0.029633</c:v>
                </c:pt>
                <c:pt idx="5">
                  <c:v>0.174711</c:v>
                </c:pt>
                <c:pt idx="6">
                  <c:v>0.21261</c:v>
                </c:pt>
                <c:pt idx="7">
                  <c:v>0.264265</c:v>
                </c:pt>
                <c:pt idx="8">
                  <c:v>0.230521</c:v>
                </c:pt>
                <c:pt idx="9">
                  <c:v>0.197415</c:v>
                </c:pt>
                <c:pt idx="10">
                  <c:v>0.320388</c:v>
                </c:pt>
                <c:pt idx="11">
                  <c:v>0.116315</c:v>
                </c:pt>
                <c:pt idx="12">
                  <c:v>-0.0051</c:v>
                </c:pt>
                <c:pt idx="13">
                  <c:v>0.086747</c:v>
                </c:pt>
                <c:pt idx="14">
                  <c:v>0.188785</c:v>
                </c:pt>
                <c:pt idx="15">
                  <c:v>0.220742</c:v>
                </c:pt>
                <c:pt idx="16">
                  <c:v>0.183432</c:v>
                </c:pt>
                <c:pt idx="17">
                  <c:v>0.097249</c:v>
                </c:pt>
                <c:pt idx="18">
                  <c:v>-0.00675</c:v>
                </c:pt>
                <c:pt idx="19">
                  <c:v>0.005784</c:v>
                </c:pt>
                <c:pt idx="20">
                  <c:v>-0.02509</c:v>
                </c:pt>
                <c:pt idx="21">
                  <c:v>0.158753</c:v>
                </c:pt>
                <c:pt idx="22">
                  <c:v>0.286987</c:v>
                </c:pt>
                <c:pt idx="23">
                  <c:v>0.275946</c:v>
                </c:pt>
                <c:pt idx="24">
                  <c:v>0.247235</c:v>
                </c:pt>
                <c:pt idx="25">
                  <c:v>0.003693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[移动3期、6期数据比较.xls]Sheet4!$D$1</c:f>
              <c:strCache>
                <c:ptCount val="1"/>
                <c:pt idx="0">
                  <c:v>13-133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[移动3期、6期数据比较.xls]Sheet4!$D$2:$D$27</c:f>
              <c:numCache>
                <c:formatCode>General</c:formatCode>
                <c:ptCount val="26"/>
                <c:pt idx="0">
                  <c:v>-0.19175</c:v>
                </c:pt>
                <c:pt idx="1">
                  <c:v>0.145168</c:v>
                </c:pt>
                <c:pt idx="2">
                  <c:v>-0.27207</c:v>
                </c:pt>
                <c:pt idx="3">
                  <c:v>-0.27318</c:v>
                </c:pt>
                <c:pt idx="4">
                  <c:v>-0.12224</c:v>
                </c:pt>
                <c:pt idx="5">
                  <c:v>-0.14014</c:v>
                </c:pt>
                <c:pt idx="6">
                  <c:v>-0.24816</c:v>
                </c:pt>
                <c:pt idx="7">
                  <c:v>0.021728</c:v>
                </c:pt>
                <c:pt idx="8">
                  <c:v>0.02494</c:v>
                </c:pt>
                <c:pt idx="9">
                  <c:v>-0.22073</c:v>
                </c:pt>
                <c:pt idx="10">
                  <c:v>-0.32369</c:v>
                </c:pt>
                <c:pt idx="11">
                  <c:v>-0.23935</c:v>
                </c:pt>
                <c:pt idx="12">
                  <c:v>-0.05839</c:v>
                </c:pt>
                <c:pt idx="13">
                  <c:v>-0.09831</c:v>
                </c:pt>
                <c:pt idx="14">
                  <c:v>-0.25185</c:v>
                </c:pt>
                <c:pt idx="15">
                  <c:v>-0.29249</c:v>
                </c:pt>
                <c:pt idx="16">
                  <c:v>0.132382</c:v>
                </c:pt>
                <c:pt idx="17">
                  <c:v>0.052278</c:v>
                </c:pt>
                <c:pt idx="18">
                  <c:v>0.04204</c:v>
                </c:pt>
                <c:pt idx="19">
                  <c:v>0.155531</c:v>
                </c:pt>
                <c:pt idx="20">
                  <c:v>0.128972</c:v>
                </c:pt>
                <c:pt idx="21">
                  <c:v>-0.07535</c:v>
                </c:pt>
                <c:pt idx="22">
                  <c:v>-0.25136</c:v>
                </c:pt>
                <c:pt idx="23">
                  <c:v>-0.31663</c:v>
                </c:pt>
                <c:pt idx="24">
                  <c:v>-0.27149</c:v>
                </c:pt>
                <c:pt idx="25">
                  <c:v>-0.13318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2726153"/>
        <c:axId val="975046734"/>
      </c:lineChart>
      <c:catAx>
        <c:axId val="2272615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5046734"/>
        <c:crosses val="autoZero"/>
        <c:auto val="1"/>
        <c:lblAlgn val="ctr"/>
        <c:lblOffset val="100"/>
        <c:noMultiLvlLbl val="0"/>
      </c:catAx>
      <c:valAx>
        <c:axId val="97504673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72615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1-121与移动</a:t>
            </a:r>
            <a:r>
              <a:rPr lang="en-US" altLang="zh-CN"/>
              <a:t>6</a:t>
            </a:r>
            <a:r>
              <a:t>期的基的比较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[移动3期、6期数据比较.xls]Sheet4!$A$1</c:f>
              <c:strCache>
                <c:ptCount val="1"/>
                <c:pt idx="0">
                  <c:v>1-121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[移动3期、6期数据比较.xls]Sheet4!$A$2:$A$27</c:f>
              <c:numCache>
                <c:formatCode>General</c:formatCode>
                <c:ptCount val="26"/>
                <c:pt idx="0">
                  <c:v>0.310454</c:v>
                </c:pt>
                <c:pt idx="1">
                  <c:v>-0.10098</c:v>
                </c:pt>
                <c:pt idx="2">
                  <c:v>0.290593</c:v>
                </c:pt>
                <c:pt idx="3">
                  <c:v>0.271417</c:v>
                </c:pt>
                <c:pt idx="4">
                  <c:v>0.029633</c:v>
                </c:pt>
                <c:pt idx="5">
                  <c:v>0.174711</c:v>
                </c:pt>
                <c:pt idx="6">
                  <c:v>0.21261</c:v>
                </c:pt>
                <c:pt idx="7">
                  <c:v>0.264265</c:v>
                </c:pt>
                <c:pt idx="8">
                  <c:v>0.230521</c:v>
                </c:pt>
                <c:pt idx="9">
                  <c:v>0.197415</c:v>
                </c:pt>
                <c:pt idx="10">
                  <c:v>0.320388</c:v>
                </c:pt>
                <c:pt idx="11">
                  <c:v>0.116315</c:v>
                </c:pt>
                <c:pt idx="12">
                  <c:v>-0.0051</c:v>
                </c:pt>
                <c:pt idx="13">
                  <c:v>0.086747</c:v>
                </c:pt>
                <c:pt idx="14">
                  <c:v>0.188785</c:v>
                </c:pt>
                <c:pt idx="15">
                  <c:v>0.220742</c:v>
                </c:pt>
                <c:pt idx="16">
                  <c:v>0.183432</c:v>
                </c:pt>
                <c:pt idx="17">
                  <c:v>0.097249</c:v>
                </c:pt>
                <c:pt idx="18">
                  <c:v>-0.00675</c:v>
                </c:pt>
                <c:pt idx="19">
                  <c:v>0.005784</c:v>
                </c:pt>
                <c:pt idx="20">
                  <c:v>-0.02509</c:v>
                </c:pt>
                <c:pt idx="21">
                  <c:v>0.158753</c:v>
                </c:pt>
                <c:pt idx="22">
                  <c:v>0.286987</c:v>
                </c:pt>
                <c:pt idx="23">
                  <c:v>0.275946</c:v>
                </c:pt>
                <c:pt idx="24">
                  <c:v>0.247235</c:v>
                </c:pt>
                <c:pt idx="25">
                  <c:v>0.003693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[移动3期、6期数据比较.xls]Sheet4!$C$1</c:f>
              <c:strCache>
                <c:ptCount val="1"/>
                <c:pt idx="0">
                  <c:v>7-127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[移动3期、6期数据比较.xls]Sheet4!$C$2:$C$27</c:f>
              <c:numCache>
                <c:formatCode>General</c:formatCode>
                <c:ptCount val="26"/>
                <c:pt idx="0">
                  <c:v>-0.27634</c:v>
                </c:pt>
                <c:pt idx="1">
                  <c:v>0.149434</c:v>
                </c:pt>
                <c:pt idx="2">
                  <c:v>-0.33085</c:v>
                </c:pt>
                <c:pt idx="3">
                  <c:v>-0.29615</c:v>
                </c:pt>
                <c:pt idx="4">
                  <c:v>-0.03057</c:v>
                </c:pt>
                <c:pt idx="5">
                  <c:v>-0.09745</c:v>
                </c:pt>
                <c:pt idx="6">
                  <c:v>-0.19389</c:v>
                </c:pt>
                <c:pt idx="7">
                  <c:v>-0.12808</c:v>
                </c:pt>
                <c:pt idx="8">
                  <c:v>-0.07043</c:v>
                </c:pt>
                <c:pt idx="9">
                  <c:v>-0.20661</c:v>
                </c:pt>
                <c:pt idx="10">
                  <c:v>-0.33487</c:v>
                </c:pt>
                <c:pt idx="11">
                  <c:v>-0.13494</c:v>
                </c:pt>
                <c:pt idx="12">
                  <c:v>-0.06354</c:v>
                </c:pt>
                <c:pt idx="13">
                  <c:v>-0.12295</c:v>
                </c:pt>
                <c:pt idx="14">
                  <c:v>-0.20831</c:v>
                </c:pt>
                <c:pt idx="15">
                  <c:v>-0.26337</c:v>
                </c:pt>
                <c:pt idx="16">
                  <c:v>-0.07601</c:v>
                </c:pt>
                <c:pt idx="17">
                  <c:v>0.038502</c:v>
                </c:pt>
                <c:pt idx="18">
                  <c:v>0.025375</c:v>
                </c:pt>
                <c:pt idx="19">
                  <c:v>0.117661</c:v>
                </c:pt>
                <c:pt idx="20">
                  <c:v>0.107316</c:v>
                </c:pt>
                <c:pt idx="21">
                  <c:v>-0.07328</c:v>
                </c:pt>
                <c:pt idx="22">
                  <c:v>-0.32364</c:v>
                </c:pt>
                <c:pt idx="23">
                  <c:v>-0.33699</c:v>
                </c:pt>
                <c:pt idx="24">
                  <c:v>-0.25444</c:v>
                </c:pt>
                <c:pt idx="25">
                  <c:v>-0.09014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86225062"/>
        <c:axId val="790429792"/>
      </c:lineChart>
      <c:catAx>
        <c:axId val="98622506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90429792"/>
        <c:crosses val="autoZero"/>
        <c:auto val="1"/>
        <c:lblAlgn val="ctr"/>
        <c:lblOffset val="100"/>
        <c:noMultiLvlLbl val="0"/>
      </c:catAx>
      <c:valAx>
        <c:axId val="79042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622506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1-121与移动</a:t>
            </a:r>
            <a:r>
              <a:rPr lang="en-US" altLang="zh-CN"/>
              <a:t>108</a:t>
            </a:r>
            <a:r>
              <a:t>期的基的比较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[移动3期、6期数据比较.xls]Sheet4!$A$1</c:f>
              <c:strCache>
                <c:ptCount val="1"/>
                <c:pt idx="0">
                  <c:v>1-121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[移动3期、6期数据比较.xls]Sheet4!$A$2:$A$27</c:f>
              <c:numCache>
                <c:formatCode>General</c:formatCode>
                <c:ptCount val="26"/>
                <c:pt idx="0">
                  <c:v>0.310454</c:v>
                </c:pt>
                <c:pt idx="1">
                  <c:v>-0.10098</c:v>
                </c:pt>
                <c:pt idx="2">
                  <c:v>0.290593</c:v>
                </c:pt>
                <c:pt idx="3">
                  <c:v>0.271417</c:v>
                </c:pt>
                <c:pt idx="4">
                  <c:v>0.029633</c:v>
                </c:pt>
                <c:pt idx="5">
                  <c:v>0.174711</c:v>
                </c:pt>
                <c:pt idx="6">
                  <c:v>0.21261</c:v>
                </c:pt>
                <c:pt idx="7">
                  <c:v>0.264265</c:v>
                </c:pt>
                <c:pt idx="8">
                  <c:v>0.230521</c:v>
                </c:pt>
                <c:pt idx="9">
                  <c:v>0.197415</c:v>
                </c:pt>
                <c:pt idx="10">
                  <c:v>0.320388</c:v>
                </c:pt>
                <c:pt idx="11">
                  <c:v>0.116315</c:v>
                </c:pt>
                <c:pt idx="12">
                  <c:v>-0.0051</c:v>
                </c:pt>
                <c:pt idx="13">
                  <c:v>0.086747</c:v>
                </c:pt>
                <c:pt idx="14">
                  <c:v>0.188785</c:v>
                </c:pt>
                <c:pt idx="15">
                  <c:v>0.220742</c:v>
                </c:pt>
                <c:pt idx="16">
                  <c:v>0.183432</c:v>
                </c:pt>
                <c:pt idx="17">
                  <c:v>0.097249</c:v>
                </c:pt>
                <c:pt idx="18">
                  <c:v>-0.00675</c:v>
                </c:pt>
                <c:pt idx="19">
                  <c:v>0.005784</c:v>
                </c:pt>
                <c:pt idx="20">
                  <c:v>-0.02509</c:v>
                </c:pt>
                <c:pt idx="21">
                  <c:v>0.158753</c:v>
                </c:pt>
                <c:pt idx="22">
                  <c:v>0.286987</c:v>
                </c:pt>
                <c:pt idx="23">
                  <c:v>0.275946</c:v>
                </c:pt>
                <c:pt idx="24">
                  <c:v>0.247235</c:v>
                </c:pt>
                <c:pt idx="25">
                  <c:v>0.003693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[移动3期、6期数据比较.xls]Sheet4!$F$1</c:f>
              <c:strCache>
                <c:ptCount val="1"/>
                <c:pt idx="0">
                  <c:v>109-229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[移动3期、6期数据比较.xls]Sheet4!$F$2:$F$27</c:f>
              <c:numCache>
                <c:formatCode>General</c:formatCode>
                <c:ptCount val="26"/>
                <c:pt idx="0">
                  <c:v>-0.27272</c:v>
                </c:pt>
                <c:pt idx="1">
                  <c:v>0.066014</c:v>
                </c:pt>
                <c:pt idx="2">
                  <c:v>-0.29477</c:v>
                </c:pt>
                <c:pt idx="3">
                  <c:v>-0.28279</c:v>
                </c:pt>
                <c:pt idx="4">
                  <c:v>-0.17255</c:v>
                </c:pt>
                <c:pt idx="5">
                  <c:v>-0.22432</c:v>
                </c:pt>
                <c:pt idx="6">
                  <c:v>-0.25556</c:v>
                </c:pt>
                <c:pt idx="7">
                  <c:v>-0.19806</c:v>
                </c:pt>
                <c:pt idx="8">
                  <c:v>-0.15696</c:v>
                </c:pt>
                <c:pt idx="9">
                  <c:v>-0.15517</c:v>
                </c:pt>
                <c:pt idx="10">
                  <c:v>-0.1424</c:v>
                </c:pt>
                <c:pt idx="11">
                  <c:v>-0.06745</c:v>
                </c:pt>
                <c:pt idx="12">
                  <c:v>-0.13165</c:v>
                </c:pt>
                <c:pt idx="13">
                  <c:v>-0.27281</c:v>
                </c:pt>
                <c:pt idx="14">
                  <c:v>-0.20476</c:v>
                </c:pt>
                <c:pt idx="15">
                  <c:v>-0.25334</c:v>
                </c:pt>
                <c:pt idx="16">
                  <c:v>-0.17918</c:v>
                </c:pt>
                <c:pt idx="17">
                  <c:v>0.024922</c:v>
                </c:pt>
                <c:pt idx="18">
                  <c:v>0.062895</c:v>
                </c:pt>
                <c:pt idx="19">
                  <c:v>0.099874</c:v>
                </c:pt>
                <c:pt idx="20">
                  <c:v>0.141853</c:v>
                </c:pt>
                <c:pt idx="21">
                  <c:v>-0.07339</c:v>
                </c:pt>
                <c:pt idx="22">
                  <c:v>-0.2956</c:v>
                </c:pt>
                <c:pt idx="23">
                  <c:v>-0.20994</c:v>
                </c:pt>
                <c:pt idx="24">
                  <c:v>-0.20142</c:v>
                </c:pt>
                <c:pt idx="25">
                  <c:v>-0.23275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91224466"/>
        <c:axId val="421273538"/>
      </c:lineChart>
      <c:catAx>
        <c:axId val="29122446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21273538"/>
        <c:crosses val="autoZero"/>
        <c:auto val="1"/>
        <c:lblAlgn val="ctr"/>
        <c:lblOffset val="100"/>
        <c:noMultiLvlLbl val="0"/>
      </c:catAx>
      <c:valAx>
        <c:axId val="42127353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122446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1-121与移动</a:t>
            </a:r>
            <a:r>
              <a:rPr lang="en-US" altLang="zh-CN"/>
              <a:t>36</a:t>
            </a:r>
            <a:r>
              <a:t>期的基的比较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[移动3期、6期数据比较.xls]Sheet4!$A$1</c:f>
              <c:strCache>
                <c:ptCount val="1"/>
                <c:pt idx="0">
                  <c:v>1-121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[移动3期、6期数据比较.xls]Sheet4!$A$2:$A$27</c:f>
              <c:numCache>
                <c:formatCode>General</c:formatCode>
                <c:ptCount val="26"/>
                <c:pt idx="0">
                  <c:v>0.310454</c:v>
                </c:pt>
                <c:pt idx="1">
                  <c:v>-0.10098</c:v>
                </c:pt>
                <c:pt idx="2">
                  <c:v>0.290593</c:v>
                </c:pt>
                <c:pt idx="3">
                  <c:v>0.271417</c:v>
                </c:pt>
                <c:pt idx="4">
                  <c:v>0.029633</c:v>
                </c:pt>
                <c:pt idx="5">
                  <c:v>0.174711</c:v>
                </c:pt>
                <c:pt idx="6">
                  <c:v>0.21261</c:v>
                </c:pt>
                <c:pt idx="7">
                  <c:v>0.264265</c:v>
                </c:pt>
                <c:pt idx="8">
                  <c:v>0.230521</c:v>
                </c:pt>
                <c:pt idx="9">
                  <c:v>0.197415</c:v>
                </c:pt>
                <c:pt idx="10">
                  <c:v>0.320388</c:v>
                </c:pt>
                <c:pt idx="11">
                  <c:v>0.116315</c:v>
                </c:pt>
                <c:pt idx="12">
                  <c:v>-0.0051</c:v>
                </c:pt>
                <c:pt idx="13">
                  <c:v>0.086747</c:v>
                </c:pt>
                <c:pt idx="14">
                  <c:v>0.188785</c:v>
                </c:pt>
                <c:pt idx="15">
                  <c:v>0.220742</c:v>
                </c:pt>
                <c:pt idx="16">
                  <c:v>0.183432</c:v>
                </c:pt>
                <c:pt idx="17">
                  <c:v>0.097249</c:v>
                </c:pt>
                <c:pt idx="18">
                  <c:v>-0.00675</c:v>
                </c:pt>
                <c:pt idx="19">
                  <c:v>0.005784</c:v>
                </c:pt>
                <c:pt idx="20">
                  <c:v>-0.02509</c:v>
                </c:pt>
                <c:pt idx="21">
                  <c:v>0.158753</c:v>
                </c:pt>
                <c:pt idx="22">
                  <c:v>0.286987</c:v>
                </c:pt>
                <c:pt idx="23">
                  <c:v>0.275946</c:v>
                </c:pt>
                <c:pt idx="24">
                  <c:v>0.247235</c:v>
                </c:pt>
                <c:pt idx="25">
                  <c:v>0.003693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[移动3期、6期数据比较.xls]Sheet4!$E$1</c:f>
              <c:strCache>
                <c:ptCount val="1"/>
                <c:pt idx="0">
                  <c:v>37-157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[移动3期、6期数据比较.xls]Sheet4!$E$2:$E$27</c:f>
              <c:numCache>
                <c:formatCode>General</c:formatCode>
                <c:ptCount val="26"/>
                <c:pt idx="0">
                  <c:v>-0.31627</c:v>
                </c:pt>
                <c:pt idx="1">
                  <c:v>0.086309</c:v>
                </c:pt>
                <c:pt idx="2">
                  <c:v>-0.30648</c:v>
                </c:pt>
                <c:pt idx="3">
                  <c:v>-0.2733</c:v>
                </c:pt>
                <c:pt idx="4">
                  <c:v>-0.08995</c:v>
                </c:pt>
                <c:pt idx="5">
                  <c:v>-0.16858</c:v>
                </c:pt>
                <c:pt idx="6">
                  <c:v>-0.23374</c:v>
                </c:pt>
                <c:pt idx="7">
                  <c:v>-0.21202</c:v>
                </c:pt>
                <c:pt idx="8">
                  <c:v>-0.21042</c:v>
                </c:pt>
                <c:pt idx="9">
                  <c:v>-0.20701</c:v>
                </c:pt>
                <c:pt idx="10">
                  <c:v>-0.29555</c:v>
                </c:pt>
                <c:pt idx="11">
                  <c:v>-0.14228</c:v>
                </c:pt>
                <c:pt idx="12">
                  <c:v>-0.03934</c:v>
                </c:pt>
                <c:pt idx="13">
                  <c:v>-0.19516</c:v>
                </c:pt>
                <c:pt idx="14">
                  <c:v>-0.1769</c:v>
                </c:pt>
                <c:pt idx="15">
                  <c:v>-0.21488</c:v>
                </c:pt>
                <c:pt idx="16">
                  <c:v>-0.13744</c:v>
                </c:pt>
                <c:pt idx="17">
                  <c:v>-0.13795</c:v>
                </c:pt>
                <c:pt idx="18">
                  <c:v>-0.05551</c:v>
                </c:pt>
                <c:pt idx="19">
                  <c:v>-0.00746</c:v>
                </c:pt>
                <c:pt idx="20">
                  <c:v>0.015926</c:v>
                </c:pt>
                <c:pt idx="21">
                  <c:v>-0.08974</c:v>
                </c:pt>
                <c:pt idx="22">
                  <c:v>-0.26678</c:v>
                </c:pt>
                <c:pt idx="23">
                  <c:v>-0.29245</c:v>
                </c:pt>
                <c:pt idx="24">
                  <c:v>-0.23793</c:v>
                </c:pt>
                <c:pt idx="25">
                  <c:v>-0.11537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02362299"/>
        <c:axId val="943954899"/>
      </c:lineChart>
      <c:catAx>
        <c:axId val="6023622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3954899"/>
        <c:crosses val="autoZero"/>
        <c:auto val="1"/>
        <c:lblAlgn val="ctr"/>
        <c:lblOffset val="100"/>
        <c:noMultiLvlLbl val="0"/>
      </c:catAx>
      <c:valAx>
        <c:axId val="9439548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023622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5F10E3-E416-4388-A438-69057AFB03BE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AD04DA0-C00A-47CD-B5AA-016817B79814}">
      <dgm:prSet phldrT="[文本]"/>
      <dgm:spPr/>
      <dgm:t>
        <a:bodyPr/>
        <a:lstStyle/>
        <a:p>
          <a:r>
            <a:rPr lang="en-US" altLang="zh-CN" dirty="0" smtClean="0"/>
            <a:t>PCA</a:t>
          </a:r>
          <a:endParaRPr lang="zh-CN" altLang="en-US" dirty="0"/>
        </a:p>
      </dgm:t>
    </dgm:pt>
    <dgm:pt modelId="{3EB13FB1-AAC6-46D5-8C42-1C96CE0E0DFD}" cxnId="{95E7E3D1-5BA5-4031-BF05-1F098BD9D2A1}" type="parTrans">
      <dgm:prSet/>
      <dgm:spPr/>
      <dgm:t>
        <a:bodyPr/>
        <a:lstStyle/>
        <a:p>
          <a:endParaRPr lang="zh-CN" altLang="en-US"/>
        </a:p>
      </dgm:t>
    </dgm:pt>
    <dgm:pt modelId="{4B90F68D-88B2-4943-85D7-D230697DE2E6}" cxnId="{95E7E3D1-5BA5-4031-BF05-1F098BD9D2A1}" type="sibTrans">
      <dgm:prSet/>
      <dgm:spPr/>
      <dgm:t>
        <a:bodyPr/>
        <a:lstStyle/>
        <a:p>
          <a:endParaRPr lang="zh-CN" altLang="en-US"/>
        </a:p>
      </dgm:t>
    </dgm:pt>
    <dgm:pt modelId="{8982FB13-B213-4C01-A1CE-210DA1C47E3C}">
      <dgm:prSet phldrT="[文本]" custT="1"/>
      <dgm:spPr/>
      <dgm:t>
        <a:bodyPr/>
        <a:lstStyle/>
        <a:p>
          <a:r>
            <a:rPr lang="zh-CN" altLang="en-US" sz="2200" dirty="0" smtClean="0"/>
            <a:t>相对强度处理</a:t>
          </a:r>
          <a:endParaRPr lang="zh-CN" altLang="en-US" sz="2200" dirty="0"/>
        </a:p>
      </dgm:t>
    </dgm:pt>
    <dgm:pt modelId="{E114388E-71E4-44F6-A2F3-623C5C0596BA}" cxnId="{EEB73FE8-112E-4081-AB81-EF3C4E494214}" type="parTrans">
      <dgm:prSet/>
      <dgm:spPr/>
      <dgm:t>
        <a:bodyPr/>
        <a:lstStyle/>
        <a:p>
          <a:endParaRPr lang="zh-CN" altLang="en-US"/>
        </a:p>
      </dgm:t>
    </dgm:pt>
    <dgm:pt modelId="{14CAF830-470E-4BF0-90AB-01AC1E4C96D9}" cxnId="{EEB73FE8-112E-4081-AB81-EF3C4E494214}" type="sibTrans">
      <dgm:prSet/>
      <dgm:spPr/>
      <dgm:t>
        <a:bodyPr/>
        <a:lstStyle/>
        <a:p>
          <a:endParaRPr lang="zh-CN" altLang="en-US"/>
        </a:p>
      </dgm:t>
    </dgm:pt>
    <dgm:pt modelId="{03DB95F4-0344-4B95-B100-0BEA5EC3C770}">
      <dgm:prSet phldrT="[文本]" custT="1"/>
      <dgm:spPr/>
      <dgm:t>
        <a:bodyPr/>
        <a:lstStyle/>
        <a:p>
          <a:r>
            <a:rPr lang="en-US" altLang="zh-CN" sz="2200" dirty="0" smtClean="0"/>
            <a:t>PCA</a:t>
          </a:r>
          <a:r>
            <a:rPr lang="zh-CN" altLang="en-US" sz="2200" dirty="0" smtClean="0"/>
            <a:t>过程</a:t>
          </a:r>
          <a:endParaRPr lang="zh-CN" altLang="en-US" sz="2200" dirty="0"/>
        </a:p>
      </dgm:t>
    </dgm:pt>
    <dgm:pt modelId="{BEA520A9-D516-47EC-A6EA-0927B91B50CB}" cxnId="{57959C01-D2E4-466E-A429-D6E53E6795D6}" type="parTrans">
      <dgm:prSet/>
      <dgm:spPr/>
      <dgm:t>
        <a:bodyPr/>
        <a:lstStyle/>
        <a:p>
          <a:endParaRPr lang="zh-CN" altLang="en-US"/>
        </a:p>
      </dgm:t>
    </dgm:pt>
    <dgm:pt modelId="{52CA7CA8-28C0-4103-8C12-9E4E2A0391D9}" cxnId="{57959C01-D2E4-466E-A429-D6E53E6795D6}" type="sibTrans">
      <dgm:prSet/>
      <dgm:spPr/>
      <dgm:t>
        <a:bodyPr/>
        <a:lstStyle/>
        <a:p>
          <a:endParaRPr lang="zh-CN" altLang="en-US"/>
        </a:p>
      </dgm:t>
    </dgm:pt>
    <dgm:pt modelId="{1B2F160A-F2E9-4DDA-9724-4DA6D4C20DBC}">
      <dgm:prSet phldrT="[文本]" custT="1"/>
      <dgm:spPr/>
      <dgm:t>
        <a:bodyPr/>
        <a:lstStyle/>
        <a:p>
          <a:r>
            <a:rPr lang="zh-CN" altLang="en-US" sz="2200" dirty="0" smtClean="0"/>
            <a:t>选取前</a:t>
          </a:r>
          <a:r>
            <a:rPr lang="en-US" altLang="zh-CN" sz="2200" dirty="0" smtClean="0"/>
            <a:t>N(N&lt;26)</a:t>
          </a:r>
          <a:r>
            <a:rPr lang="zh-CN" altLang="en-US" sz="2200" dirty="0" smtClean="0"/>
            <a:t>特征值个数</a:t>
          </a:r>
          <a:endParaRPr lang="zh-CN" altLang="en-US" sz="2200" dirty="0"/>
        </a:p>
      </dgm:t>
    </dgm:pt>
    <dgm:pt modelId="{8729CBB3-074D-4CA2-990B-490E12C6559F}" cxnId="{8E8B1D37-34CA-4EE1-BC7A-50D657341021}" type="parTrans">
      <dgm:prSet/>
      <dgm:spPr/>
      <dgm:t>
        <a:bodyPr/>
        <a:lstStyle/>
        <a:p>
          <a:endParaRPr lang="zh-CN" altLang="en-US"/>
        </a:p>
      </dgm:t>
    </dgm:pt>
    <dgm:pt modelId="{DF0A58DA-5669-4DA3-B482-531A0E2ECF3C}" cxnId="{8E8B1D37-34CA-4EE1-BC7A-50D657341021}" type="sibTrans">
      <dgm:prSet/>
      <dgm:spPr/>
      <dgm:t>
        <a:bodyPr/>
        <a:lstStyle/>
        <a:p>
          <a:endParaRPr lang="zh-CN" altLang="en-US"/>
        </a:p>
      </dgm:t>
    </dgm:pt>
    <dgm:pt modelId="{DA747A6B-FF47-4E49-9809-25A54721203A}">
      <dgm:prSet phldrT="[文本]" custT="1"/>
      <dgm:spPr/>
      <dgm:t>
        <a:bodyPr/>
        <a:lstStyle/>
        <a:p>
          <a:r>
            <a:rPr lang="zh-CN" altLang="en-US" sz="2000" dirty="0" smtClean="0"/>
            <a:t>选取的</a:t>
          </a:r>
          <a:r>
            <a:rPr lang="en-US" altLang="zh-CN" sz="2000" dirty="0" smtClean="0"/>
            <a:t>N</a:t>
          </a:r>
          <a:r>
            <a:rPr lang="zh-CN" altLang="en-US" sz="2000" dirty="0" smtClean="0"/>
            <a:t>个特征值返回得到</a:t>
          </a:r>
          <a:r>
            <a:rPr lang="en-US" altLang="zh-CN" sz="2000" dirty="0" smtClean="0"/>
            <a:t>26</a:t>
          </a:r>
          <a:r>
            <a:rPr lang="zh-CN" altLang="en-US" sz="2000" dirty="0" smtClean="0"/>
            <a:t>个指标</a:t>
          </a:r>
          <a:endParaRPr lang="zh-CN" altLang="en-US" sz="2000" dirty="0"/>
        </a:p>
      </dgm:t>
    </dgm:pt>
    <dgm:pt modelId="{C1EEE702-6693-41D7-BFC7-2D7CE4939F5E}" cxnId="{3A85D467-2E26-4965-B7F5-98E614F45F79}" type="parTrans">
      <dgm:prSet/>
      <dgm:spPr/>
      <dgm:t>
        <a:bodyPr/>
        <a:lstStyle/>
        <a:p>
          <a:endParaRPr lang="zh-CN" altLang="en-US"/>
        </a:p>
      </dgm:t>
    </dgm:pt>
    <dgm:pt modelId="{71622E5A-61AD-42B6-940C-D03DD796A3A7}" cxnId="{3A85D467-2E26-4965-B7F5-98E614F45F79}" type="sibTrans">
      <dgm:prSet/>
      <dgm:spPr/>
      <dgm:t>
        <a:bodyPr/>
        <a:lstStyle/>
        <a:p>
          <a:endParaRPr lang="zh-CN" altLang="en-US"/>
        </a:p>
      </dgm:t>
    </dgm:pt>
    <dgm:pt modelId="{E811CF57-E188-42DB-A6BA-C9432C7D3AA8}" type="pres">
      <dgm:prSet presAssocID="{B65F10E3-E416-4388-A438-69057AFB03BE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4E7DE9-4A56-4D3C-8B10-712226E35C93}" type="pres">
      <dgm:prSet presAssocID="{B65F10E3-E416-4388-A438-69057AFB03BE}" presName="matrix" presStyleCnt="0"/>
      <dgm:spPr/>
    </dgm:pt>
    <dgm:pt modelId="{E846F637-7208-45B6-A9C7-5062CBCF6FA0}" type="pres">
      <dgm:prSet presAssocID="{B65F10E3-E416-4388-A438-69057AFB03BE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F7F8F484-FBEB-41ED-B815-A1D3BAE29EFF}" type="pres">
      <dgm:prSet presAssocID="{B65F10E3-E416-4388-A438-69057AFB03B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6387E9-1780-42EE-A2E3-56E701EBF22F}" type="pres">
      <dgm:prSet presAssocID="{B65F10E3-E416-4388-A438-69057AFB03BE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81354641-838D-4F2C-9002-207BA855734E}" type="pres">
      <dgm:prSet presAssocID="{B65F10E3-E416-4388-A438-69057AFB03B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59F583-DEA8-4116-B265-90F6E9AB21C4}" type="pres">
      <dgm:prSet presAssocID="{B65F10E3-E416-4388-A438-69057AFB03BE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6C480321-4309-49DE-B5F3-EF3592AEC8A3}" type="pres">
      <dgm:prSet presAssocID="{B65F10E3-E416-4388-A438-69057AFB03B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CE6BAD-A874-4467-BACB-CE7F565821D1}" type="pres">
      <dgm:prSet presAssocID="{B65F10E3-E416-4388-A438-69057AFB03BE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6C166526-107F-451C-BBB6-1FB3A6CA09B1}" type="pres">
      <dgm:prSet presAssocID="{B65F10E3-E416-4388-A438-69057AFB03B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C319B-E9A3-4F23-AE28-548B57CD0D0B}" type="pres">
      <dgm:prSet presAssocID="{B65F10E3-E416-4388-A438-69057AFB03BE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E7E3D1-5BA5-4031-BF05-1F098BD9D2A1}" srcId="{B65F10E3-E416-4388-A438-69057AFB03BE}" destId="{AAD04DA0-C00A-47CD-B5AA-016817B79814}" srcOrd="0" destOrd="0" parTransId="{3EB13FB1-AAC6-46D5-8C42-1C96CE0E0DFD}" sibTransId="{4B90F68D-88B2-4943-85D7-D230697DE2E6}"/>
    <dgm:cxn modelId="{52506545-3C4F-4B11-849E-2A957DB10F48}" type="presOf" srcId="{03DB95F4-0344-4B95-B100-0BEA5EC3C770}" destId="{81354641-838D-4F2C-9002-207BA855734E}" srcOrd="1" destOrd="0" presId="urn:microsoft.com/office/officeart/2005/8/layout/matrix1"/>
    <dgm:cxn modelId="{3A85D467-2E26-4965-B7F5-98E614F45F79}" srcId="{AAD04DA0-C00A-47CD-B5AA-016817B79814}" destId="{DA747A6B-FF47-4E49-9809-25A54721203A}" srcOrd="3" destOrd="0" parTransId="{C1EEE702-6693-41D7-BFC7-2D7CE4939F5E}" sibTransId="{71622E5A-61AD-42B6-940C-D03DD796A3A7}"/>
    <dgm:cxn modelId="{EEB73FE8-112E-4081-AB81-EF3C4E494214}" srcId="{AAD04DA0-C00A-47CD-B5AA-016817B79814}" destId="{8982FB13-B213-4C01-A1CE-210DA1C47E3C}" srcOrd="0" destOrd="0" parTransId="{E114388E-71E4-44F6-A2F3-623C5C0596BA}" sibTransId="{14CAF830-470E-4BF0-90AB-01AC1E4C96D9}"/>
    <dgm:cxn modelId="{EEFFF768-DF33-4784-A2A3-E15F5099FA24}" type="presOf" srcId="{8982FB13-B213-4C01-A1CE-210DA1C47E3C}" destId="{F7F8F484-FBEB-41ED-B815-A1D3BAE29EFF}" srcOrd="1" destOrd="0" presId="urn:microsoft.com/office/officeart/2005/8/layout/matrix1"/>
    <dgm:cxn modelId="{5F411806-A007-4601-B06E-A0D03EDE0115}" type="presOf" srcId="{1B2F160A-F2E9-4DDA-9724-4DA6D4C20DBC}" destId="{6C480321-4309-49DE-B5F3-EF3592AEC8A3}" srcOrd="1" destOrd="0" presId="urn:microsoft.com/office/officeart/2005/8/layout/matrix1"/>
    <dgm:cxn modelId="{F664957A-6560-4BB4-B5C8-B993CB1260C7}" type="presOf" srcId="{B65F10E3-E416-4388-A438-69057AFB03BE}" destId="{E811CF57-E188-42DB-A6BA-C9432C7D3AA8}" srcOrd="0" destOrd="0" presId="urn:microsoft.com/office/officeart/2005/8/layout/matrix1"/>
    <dgm:cxn modelId="{9EA18FC2-B805-4889-824A-F49316B4A23C}" type="presOf" srcId="{DA747A6B-FF47-4E49-9809-25A54721203A}" destId="{6BCE6BAD-A874-4467-BACB-CE7F565821D1}" srcOrd="0" destOrd="0" presId="urn:microsoft.com/office/officeart/2005/8/layout/matrix1"/>
    <dgm:cxn modelId="{8E8B1D37-34CA-4EE1-BC7A-50D657341021}" srcId="{AAD04DA0-C00A-47CD-B5AA-016817B79814}" destId="{1B2F160A-F2E9-4DDA-9724-4DA6D4C20DBC}" srcOrd="2" destOrd="0" parTransId="{8729CBB3-074D-4CA2-990B-490E12C6559F}" sibTransId="{DF0A58DA-5669-4DA3-B482-531A0E2ECF3C}"/>
    <dgm:cxn modelId="{57959C01-D2E4-466E-A429-D6E53E6795D6}" srcId="{AAD04DA0-C00A-47CD-B5AA-016817B79814}" destId="{03DB95F4-0344-4B95-B100-0BEA5EC3C770}" srcOrd="1" destOrd="0" parTransId="{BEA520A9-D516-47EC-A6EA-0927B91B50CB}" sibTransId="{52CA7CA8-28C0-4103-8C12-9E4E2A0391D9}"/>
    <dgm:cxn modelId="{88D50CA2-D79C-4E27-B02F-E5401E9F06C5}" type="presOf" srcId="{AAD04DA0-C00A-47CD-B5AA-016817B79814}" destId="{D40C319B-E9A3-4F23-AE28-548B57CD0D0B}" srcOrd="0" destOrd="0" presId="urn:microsoft.com/office/officeart/2005/8/layout/matrix1"/>
    <dgm:cxn modelId="{9B0F68D9-343A-4D88-81D7-CB74269AB2AB}" type="presOf" srcId="{DA747A6B-FF47-4E49-9809-25A54721203A}" destId="{6C166526-107F-451C-BBB6-1FB3A6CA09B1}" srcOrd="1" destOrd="0" presId="urn:microsoft.com/office/officeart/2005/8/layout/matrix1"/>
    <dgm:cxn modelId="{2B0C9672-7C3D-4CCE-8BEF-D875D0E3278F}" type="presOf" srcId="{8982FB13-B213-4C01-A1CE-210DA1C47E3C}" destId="{E846F637-7208-45B6-A9C7-5062CBCF6FA0}" srcOrd="0" destOrd="0" presId="urn:microsoft.com/office/officeart/2005/8/layout/matrix1"/>
    <dgm:cxn modelId="{AD77919F-0424-462E-9192-5954CD7435CD}" type="presOf" srcId="{03DB95F4-0344-4B95-B100-0BEA5EC3C770}" destId="{516387E9-1780-42EE-A2E3-56E701EBF22F}" srcOrd="0" destOrd="0" presId="urn:microsoft.com/office/officeart/2005/8/layout/matrix1"/>
    <dgm:cxn modelId="{1218F6C1-F5D0-464C-9FD8-AF1B13BEE66C}" type="presOf" srcId="{1B2F160A-F2E9-4DDA-9724-4DA6D4C20DBC}" destId="{A259F583-DEA8-4116-B265-90F6E9AB21C4}" srcOrd="0" destOrd="0" presId="urn:microsoft.com/office/officeart/2005/8/layout/matrix1"/>
    <dgm:cxn modelId="{3EFF0880-B8DC-4E8F-B4EC-09C2F714B620}" type="presParOf" srcId="{E811CF57-E188-42DB-A6BA-C9432C7D3AA8}" destId="{ED4E7DE9-4A56-4D3C-8B10-712226E35C93}" srcOrd="0" destOrd="0" presId="urn:microsoft.com/office/officeart/2005/8/layout/matrix1"/>
    <dgm:cxn modelId="{B64380DB-E101-4321-88D2-AA07F30C6F63}" type="presParOf" srcId="{ED4E7DE9-4A56-4D3C-8B10-712226E35C93}" destId="{E846F637-7208-45B6-A9C7-5062CBCF6FA0}" srcOrd="0" destOrd="0" presId="urn:microsoft.com/office/officeart/2005/8/layout/matrix1"/>
    <dgm:cxn modelId="{19F5D9B9-BF36-42C9-9605-3196A6109080}" type="presParOf" srcId="{ED4E7DE9-4A56-4D3C-8B10-712226E35C93}" destId="{F7F8F484-FBEB-41ED-B815-A1D3BAE29EFF}" srcOrd="1" destOrd="0" presId="urn:microsoft.com/office/officeart/2005/8/layout/matrix1"/>
    <dgm:cxn modelId="{B137FA74-EA5C-47BE-8017-38D8E3D9D2D8}" type="presParOf" srcId="{ED4E7DE9-4A56-4D3C-8B10-712226E35C93}" destId="{516387E9-1780-42EE-A2E3-56E701EBF22F}" srcOrd="2" destOrd="0" presId="urn:microsoft.com/office/officeart/2005/8/layout/matrix1"/>
    <dgm:cxn modelId="{A79EAFF5-F106-4E63-8B68-C4137CC2B27A}" type="presParOf" srcId="{ED4E7DE9-4A56-4D3C-8B10-712226E35C93}" destId="{81354641-838D-4F2C-9002-207BA855734E}" srcOrd="3" destOrd="0" presId="urn:microsoft.com/office/officeart/2005/8/layout/matrix1"/>
    <dgm:cxn modelId="{48DB9243-4D4D-4191-AF9E-7A5DF1625F4C}" type="presParOf" srcId="{ED4E7DE9-4A56-4D3C-8B10-712226E35C93}" destId="{A259F583-DEA8-4116-B265-90F6E9AB21C4}" srcOrd="4" destOrd="0" presId="urn:microsoft.com/office/officeart/2005/8/layout/matrix1"/>
    <dgm:cxn modelId="{5160DD45-2A72-41A4-8786-E1913B5120CA}" type="presParOf" srcId="{ED4E7DE9-4A56-4D3C-8B10-712226E35C93}" destId="{6C480321-4309-49DE-B5F3-EF3592AEC8A3}" srcOrd="5" destOrd="0" presId="urn:microsoft.com/office/officeart/2005/8/layout/matrix1"/>
    <dgm:cxn modelId="{562E2143-CEB3-4DA1-A3D3-82B100EC37BD}" type="presParOf" srcId="{ED4E7DE9-4A56-4D3C-8B10-712226E35C93}" destId="{6BCE6BAD-A874-4467-BACB-CE7F565821D1}" srcOrd="6" destOrd="0" presId="urn:microsoft.com/office/officeart/2005/8/layout/matrix1"/>
    <dgm:cxn modelId="{D24B82DF-F751-4B4D-9313-FE58432D2342}" type="presParOf" srcId="{ED4E7DE9-4A56-4D3C-8B10-712226E35C93}" destId="{6C166526-107F-451C-BBB6-1FB3A6CA09B1}" srcOrd="7" destOrd="0" presId="urn:microsoft.com/office/officeart/2005/8/layout/matrix1"/>
    <dgm:cxn modelId="{83D2990C-0974-4690-BF61-478B9159E079}" type="presParOf" srcId="{E811CF57-E188-42DB-A6BA-C9432C7D3AA8}" destId="{D40C319B-E9A3-4F23-AE28-548B57CD0D0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6F637-7208-45B6-A9C7-5062CBCF6FA0}">
      <dsp:nvSpPr>
        <dsp:cNvPr id="0" name=""/>
        <dsp:cNvSpPr/>
      </dsp:nvSpPr>
      <dsp:spPr>
        <a:xfrm rot="16200000">
          <a:off x="316152" y="-316152"/>
          <a:ext cx="1759912" cy="2392218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相对强度处理</a:t>
          </a:r>
          <a:endParaRPr lang="zh-CN" altLang="en-US" sz="2200" kern="1200" dirty="0"/>
        </a:p>
      </dsp:txBody>
      <dsp:txXfrm rot="5400000">
        <a:off x="-1" y="1"/>
        <a:ext cx="2392218" cy="1319934"/>
      </dsp:txXfrm>
    </dsp:sp>
    <dsp:sp modelId="{516387E9-1780-42EE-A2E3-56E701EBF22F}">
      <dsp:nvSpPr>
        <dsp:cNvPr id="0" name=""/>
        <dsp:cNvSpPr/>
      </dsp:nvSpPr>
      <dsp:spPr>
        <a:xfrm>
          <a:off x="2392218" y="0"/>
          <a:ext cx="2392218" cy="1759912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PCA</a:t>
          </a:r>
          <a:r>
            <a:rPr lang="zh-CN" altLang="en-US" sz="2200" kern="1200" dirty="0" smtClean="0"/>
            <a:t>过程</a:t>
          </a:r>
          <a:endParaRPr lang="zh-CN" altLang="en-US" sz="2200" kern="1200" dirty="0"/>
        </a:p>
      </dsp:txBody>
      <dsp:txXfrm>
        <a:off x="2392218" y="0"/>
        <a:ext cx="2392218" cy="1319934"/>
      </dsp:txXfrm>
    </dsp:sp>
    <dsp:sp modelId="{A259F583-DEA8-4116-B265-90F6E9AB21C4}">
      <dsp:nvSpPr>
        <dsp:cNvPr id="0" name=""/>
        <dsp:cNvSpPr/>
      </dsp:nvSpPr>
      <dsp:spPr>
        <a:xfrm rot="10800000">
          <a:off x="0" y="1759912"/>
          <a:ext cx="2392218" cy="1759912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选取前</a:t>
          </a:r>
          <a:r>
            <a:rPr lang="en-US" altLang="zh-CN" sz="2200" kern="1200" dirty="0" smtClean="0"/>
            <a:t>N(N&lt;26)</a:t>
          </a:r>
          <a:r>
            <a:rPr lang="zh-CN" altLang="en-US" sz="2200" kern="1200" dirty="0" smtClean="0"/>
            <a:t>特征值个数</a:t>
          </a:r>
          <a:endParaRPr lang="zh-CN" altLang="en-US" sz="2200" kern="1200" dirty="0"/>
        </a:p>
      </dsp:txBody>
      <dsp:txXfrm rot="10800000">
        <a:off x="0" y="2199890"/>
        <a:ext cx="2392218" cy="1319934"/>
      </dsp:txXfrm>
    </dsp:sp>
    <dsp:sp modelId="{6BCE6BAD-A874-4467-BACB-CE7F565821D1}">
      <dsp:nvSpPr>
        <dsp:cNvPr id="0" name=""/>
        <dsp:cNvSpPr/>
      </dsp:nvSpPr>
      <dsp:spPr>
        <a:xfrm rot="5400000">
          <a:off x="2708370" y="1443759"/>
          <a:ext cx="1759912" cy="2392218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选取的</a:t>
          </a:r>
          <a:r>
            <a:rPr lang="en-US" altLang="zh-CN" sz="2000" kern="1200" dirty="0" smtClean="0"/>
            <a:t>N</a:t>
          </a:r>
          <a:r>
            <a:rPr lang="zh-CN" altLang="en-US" sz="2000" kern="1200" dirty="0" smtClean="0"/>
            <a:t>个特征值返回得到</a:t>
          </a:r>
          <a:r>
            <a:rPr lang="en-US" altLang="zh-CN" sz="2000" kern="1200" dirty="0" smtClean="0"/>
            <a:t>26</a:t>
          </a:r>
          <a:r>
            <a:rPr lang="zh-CN" altLang="en-US" sz="2000" kern="1200" dirty="0" smtClean="0"/>
            <a:t>个指标</a:t>
          </a:r>
          <a:endParaRPr lang="zh-CN" altLang="en-US" sz="2000" kern="1200" dirty="0"/>
        </a:p>
      </dsp:txBody>
      <dsp:txXfrm rot="-5400000">
        <a:off x="2392217" y="2199890"/>
        <a:ext cx="2392218" cy="1319934"/>
      </dsp:txXfrm>
    </dsp:sp>
    <dsp:sp modelId="{D40C319B-E9A3-4F23-AE28-548B57CD0D0B}">
      <dsp:nvSpPr>
        <dsp:cNvPr id="0" name=""/>
        <dsp:cNvSpPr/>
      </dsp:nvSpPr>
      <dsp:spPr>
        <a:xfrm>
          <a:off x="1674552" y="1319934"/>
          <a:ext cx="1435330" cy="879956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PCA</a:t>
          </a:r>
          <a:endParaRPr lang="zh-CN" altLang="en-US" sz="3600" kern="1200" dirty="0"/>
        </a:p>
      </dsp:txBody>
      <dsp:txXfrm>
        <a:off x="1717508" y="1362890"/>
        <a:ext cx="1349418" cy="794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type="round1Rect" r:blip="" rot="270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type="rect" r:blip="" rot="270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type="round1Rect" r:blip="" rot="180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type="rect" r:blip="" rot="180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type="round1Rect" r:blip="" rot="90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type="rect" r:blip="" rot="90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A4D73-637B-46B1-A73C-F328906468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6C83E-999E-4285-AB4C-F12B55248D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0F387-2F9B-4EA9-BE44-EB99A3DFEB83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3BB4B-6E58-4334-AF7D-6E56E607779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4B-6E58-4334-AF7D-6E56E6077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DEB3-6602-4FC9-9CFE-9C9AD1EAC07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855-94CE-4366-820D-3083162B0D4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1012714" y="6406101"/>
            <a:ext cx="2032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1" u="none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</a:t>
            </a:r>
            <a:fld id="{FE681F21-20E8-4E7F-8489-D39BD6BA748F}" type="slidenum">
              <a:rPr lang="en-US" altLang="zh-CN" sz="2000" b="0" i="1" u="none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fld>
            <a:r>
              <a:rPr lang="en-US" altLang="zh-CN" sz="2000" b="0" i="1" u="none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33</a:t>
            </a:r>
            <a:endParaRPr lang="zh-CN" altLang="en-US" sz="2000" b="0" i="1" u="none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C645-59ED-4644-9592-9E9DD0F79D2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855-94CE-4366-820D-3083162B0D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9C6-3617-498A-9622-B69AE7BB89F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855-94CE-4366-820D-3083162B0D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2418-80D6-4150-B19A-13AA454F89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855-94CE-4366-820D-3083162B0D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899F-CC0F-472D-AB0E-353092C3E7D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855-94CE-4366-820D-3083162B0D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32D8-0023-476D-9D22-AAA21A9756B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855-94CE-4366-820D-3083162B0D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8EB9-D09D-45DA-BF2F-26DD58D5EB2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855-94CE-4366-820D-3083162B0D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D950-745D-41B2-B206-4365F2A8D1D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855-94CE-4366-820D-3083162B0D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D346-1F13-4234-8EC4-9E49442597B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855-94CE-4366-820D-3083162B0D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FFDA-702E-4FEC-90A4-F96430A51C5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855-94CE-4366-820D-3083162B0D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B954-5BEE-42A2-B30B-434B159FD82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2855-94CE-4366-820D-3083162B0D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9C671-811C-44B9-AB0B-BF8616C04ED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C2855-94CE-4366-820D-3083162B0D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345696"/>
            <a:ext cx="12192000" cy="1364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0" y="6707828"/>
            <a:ext cx="12192000" cy="136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" y="2003290"/>
            <a:ext cx="12191999" cy="2494589"/>
            <a:chOff x="609600" y="2284753"/>
            <a:chExt cx="10972800" cy="2177153"/>
          </a:xfrm>
        </p:grpSpPr>
        <p:sp>
          <p:nvSpPr>
            <p:cNvPr id="15" name="矩形 14"/>
            <p:cNvSpPr/>
            <p:nvPr/>
          </p:nvSpPr>
          <p:spPr>
            <a:xfrm>
              <a:off x="609600" y="2284754"/>
              <a:ext cx="10972800" cy="198720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16291" y="2284753"/>
              <a:ext cx="4234070" cy="1987200"/>
            </a:xfrm>
            <a:prstGeom prst="rect">
              <a:avLst/>
            </a:prstGeom>
            <a:gradFill flip="none" rotWithShape="1">
              <a:gsLst>
                <a:gs pos="36000">
                  <a:srgbClr val="026DCE"/>
                </a:gs>
                <a:gs pos="95000">
                  <a:schemeClr val="tx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09600" y="4195477"/>
              <a:ext cx="10972800" cy="266429"/>
            </a:xfrm>
            <a:prstGeom prst="rect">
              <a:avLst/>
            </a:prstGeom>
            <a:solidFill>
              <a:schemeClr val="accent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2389763" y="2865088"/>
              <a:ext cx="8995541" cy="61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3840" b="1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                      </a:t>
              </a:r>
              <a:r>
                <a:rPr lang="zh-CN" altLang="en-US" sz="3840" b="1" dirty="0" smtClean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4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PCA</a:t>
              </a:r>
              <a:r>
                <a:rPr lang="zh-CN" altLang="en-US" sz="4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处理过程及结果      </a:t>
              </a:r>
              <a:r>
                <a:rPr lang="zh-CN" altLang="en-US" sz="3840" b="1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         </a:t>
              </a:r>
              <a:endPara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440" y="1476102"/>
            <a:ext cx="4316295" cy="3331315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558" y="664572"/>
            <a:ext cx="62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3    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相对强度处理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2484" y="1688813"/>
            <a:ext cx="34067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一、指标：工业增加值：当月同比在相对强度处理</a:t>
            </a:r>
            <a:r>
              <a:rPr lang="zh-CN" altLang="en-US" sz="20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的数据图像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92484" y="4175481"/>
            <a:ext cx="3406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二、指标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：工业增加值：当月同比在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相对强度处理</a:t>
            </a:r>
            <a:r>
              <a:rPr lang="zh-CN" altLang="en-US" sz="20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后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的数据图像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342193" y="1493021"/>
            <a:ext cx="5047570" cy="5016140"/>
            <a:chOff x="6298156" y="1395055"/>
            <a:chExt cx="5047570" cy="501614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98156" y="1395055"/>
              <a:ext cx="5047570" cy="25431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8156" y="3903992"/>
              <a:ext cx="5047570" cy="2507203"/>
            </a:xfrm>
            <a:prstGeom prst="rect">
              <a:avLst/>
            </a:prstGeom>
          </p:spPr>
        </p:pic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558" y="664572"/>
            <a:ext cx="62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3    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PCA</a:t>
            </a:r>
            <a:r>
              <a:rPr lang="en-US" altLang="zh-CN" sz="2800" b="1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i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8575" y="2461031"/>
            <a:ext cx="31781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一、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PCA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得到的特征值：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9193" y="1392254"/>
            <a:ext cx="93399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PCA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过程：相对强度得到的数据，进行去均值处理得到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norm_X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，再求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norm_X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的协方差矩阵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covX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，最后通过</a:t>
            </a:r>
            <a:r>
              <a:rPr lang="en-US" altLang="zh-CN" sz="20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covX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得到特征值与特征向量。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3890" y="2992048"/>
            <a:ext cx="6203818" cy="1974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558" y="664572"/>
            <a:ext cx="62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3    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PCA</a:t>
            </a:r>
            <a:r>
              <a:rPr lang="en-US" altLang="zh-CN" sz="2800" b="1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i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9193" y="1392254"/>
            <a:ext cx="93399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取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N=10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N=5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的特征值：为了判断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PCA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的结果，将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个的特征值返回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26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个指标，比较原始数据与返回数据的差异。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7146" t="7667" r="7675" b="5086"/>
          <a:stretch>
            <a:fillRect/>
          </a:stretch>
        </p:blipFill>
        <p:spPr>
          <a:xfrm>
            <a:off x="1107349" y="2239724"/>
            <a:ext cx="4742731" cy="364342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l="8182" t="8363" r="7546" b="5636"/>
          <a:stretch>
            <a:fillRect/>
          </a:stretch>
        </p:blipFill>
        <p:spPr>
          <a:xfrm>
            <a:off x="6203373" y="2300535"/>
            <a:ext cx="4680876" cy="3582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558" y="664572"/>
            <a:ext cx="62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3    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PCA</a:t>
            </a:r>
            <a:r>
              <a:rPr lang="en-US" altLang="zh-CN" sz="2800" b="1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i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6803" t="7580" r="7663" b="4790"/>
          <a:stretch>
            <a:fillRect/>
          </a:stretch>
        </p:blipFill>
        <p:spPr>
          <a:xfrm>
            <a:off x="6009246" y="1774968"/>
            <a:ext cx="4925042" cy="37841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6418" t="7303" r="9163" b="5814"/>
          <a:stretch>
            <a:fillRect/>
          </a:stretch>
        </p:blipFill>
        <p:spPr>
          <a:xfrm>
            <a:off x="1010222" y="1774968"/>
            <a:ext cx="4902401" cy="3784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558" y="664572"/>
            <a:ext cx="62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3    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PCA</a:t>
            </a:r>
            <a:r>
              <a:rPr lang="en-US" altLang="zh-CN" sz="2800" b="1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i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150" y="2284484"/>
            <a:ext cx="9474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取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N=10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N=5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的特征值：返回数据的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26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个指标的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Mean Square 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Error(MSE)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7703" y="3177380"/>
          <a:ext cx="10491351" cy="2142764"/>
        </p:xfrm>
        <a:graphic>
          <a:graphicData uri="http://schemas.openxmlformats.org/drawingml/2006/table">
            <a:tbl>
              <a:tblPr/>
              <a:tblGrid>
                <a:gridCol w="807027"/>
                <a:gridCol w="807027"/>
                <a:gridCol w="807027"/>
                <a:gridCol w="807027"/>
                <a:gridCol w="807027"/>
                <a:gridCol w="807027"/>
                <a:gridCol w="807027"/>
                <a:gridCol w="807027"/>
                <a:gridCol w="807027"/>
                <a:gridCol w="807027"/>
                <a:gridCol w="807027"/>
                <a:gridCol w="807027"/>
                <a:gridCol w="807027"/>
              </a:tblGrid>
              <a:tr h="342842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effectLst/>
                          <a:latin typeface="Arial" panose="020B0604020202020204" pitchFamily="34" charset="0"/>
                        </a:rPr>
                        <a:t>N=10</a:t>
                      </a:r>
                      <a:endParaRPr lang="en-US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9141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0.0168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0.0102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0.0166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0.0145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0.0266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0.0301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0.0192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0.0089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0.0097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0.0257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0.0164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0.0207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0.0142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41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0.0193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0.0064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0.0072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0.0231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0.0145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0.0129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0.0088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0.0070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0.0058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0.0207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0.0065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0.0082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0.0089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416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842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effectLst/>
                          <a:latin typeface="Arial" panose="020B0604020202020204" pitchFamily="34" charset="0"/>
                        </a:rPr>
                        <a:t>N=5</a:t>
                      </a:r>
                      <a:endParaRPr lang="en-US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9141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0.0217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0.0446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0.0232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0.0228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0.0351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0.0517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0.0390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0.0160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0.0190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0.0365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0.0209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0.0381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0.0352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41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0.0395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0.0520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0.0451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0.0295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0.0248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0.0233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0.0179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0.0194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0.0646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0.0270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0.0200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0.0255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0.0667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558" y="664572"/>
            <a:ext cx="62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4</a:t>
            </a:r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    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PCA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返回数据的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Moving Average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192" y="2439109"/>
            <a:ext cx="5602710" cy="284707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902" y="2443176"/>
            <a:ext cx="5981750" cy="28430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23558" y="1493021"/>
            <a:ext cx="68779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N=5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时，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个主成分结果以及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Moving 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Average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后的结果。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558" y="664572"/>
            <a:ext cx="62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4</a:t>
            </a:r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    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PCA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返回数据的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Moving Average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699" y="2357519"/>
            <a:ext cx="5499458" cy="33055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05" y="2361585"/>
            <a:ext cx="5492694" cy="33014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558" y="664572"/>
            <a:ext cx="62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4</a:t>
            </a:r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    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PCA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返回数据的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Moving Average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7737" y="2102877"/>
            <a:ext cx="5486400" cy="32976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37" y="2102878"/>
            <a:ext cx="5486400" cy="3297677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558" y="664572"/>
            <a:ext cx="62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4</a:t>
            </a:r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    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PCA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返回数据的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Moving Average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5873" y="2202982"/>
            <a:ext cx="5462677" cy="32834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1" y="2207048"/>
            <a:ext cx="5455912" cy="3279352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558" y="664572"/>
            <a:ext cx="62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4</a:t>
            </a:r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    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PCA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返回数据的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Moving Average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5926" y="1999229"/>
            <a:ext cx="5801665" cy="34871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3" y="1999229"/>
            <a:ext cx="5888173" cy="348717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558" y="664572"/>
            <a:ext cx="406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2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" y="2211705"/>
            <a:ext cx="4984115" cy="3021330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11" name="组合 10"/>
          <p:cNvGrpSpPr/>
          <p:nvPr/>
        </p:nvGrpSpPr>
        <p:grpSpPr>
          <a:xfrm>
            <a:off x="6054725" y="2333625"/>
            <a:ext cx="6240780" cy="2682240"/>
            <a:chOff x="8623" y="3602"/>
            <a:chExt cx="9828" cy="4224"/>
          </a:xfrm>
        </p:grpSpPr>
        <p:grpSp>
          <p:nvGrpSpPr>
            <p:cNvPr id="32" name="组合 31"/>
            <p:cNvGrpSpPr/>
            <p:nvPr/>
          </p:nvGrpSpPr>
          <p:grpSpPr>
            <a:xfrm rot="0">
              <a:off x="8623" y="4496"/>
              <a:ext cx="9716" cy="850"/>
              <a:chOff x="3084518" y="2523781"/>
              <a:chExt cx="5556911" cy="379640"/>
            </a:xfrm>
          </p:grpSpPr>
          <p:sp>
            <p:nvSpPr>
              <p:cNvPr id="48" name="TextBox 24"/>
              <p:cNvSpPr txBox="1"/>
              <p:nvPr/>
            </p:nvSpPr>
            <p:spPr>
              <a:xfrm>
                <a:off x="3084518" y="2523781"/>
                <a:ext cx="695394" cy="379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255A0"/>
                    </a:solidFill>
                    <a:latin typeface="华文细黑" panose="02010600040101010101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b="1" i="1">
                  <a:solidFill>
                    <a:srgbClr val="0255A0"/>
                  </a:solidFill>
                  <a:latin typeface="华文细黑" panose="02010600040101010101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26"/>
              <p:cNvSpPr txBox="1"/>
              <p:nvPr/>
            </p:nvSpPr>
            <p:spPr>
              <a:xfrm>
                <a:off x="3429203" y="2554558"/>
                <a:ext cx="5212226" cy="324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255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ADF</a:t>
                </a:r>
                <a:r>
                  <a:rPr lang="zh-CN" altLang="en-US" sz="2400" b="1" dirty="0" smtClean="0">
                    <a:solidFill>
                      <a:srgbClr val="0255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检验平稳序列</a:t>
                </a:r>
                <a:endParaRPr lang="zh-CN" altLang="en-US" sz="2400" b="1" dirty="0">
                  <a:solidFill>
                    <a:srgbClr val="0255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rot="0">
              <a:off x="8623" y="5417"/>
              <a:ext cx="9209" cy="850"/>
              <a:chOff x="3084518" y="1935332"/>
              <a:chExt cx="5267300" cy="379640"/>
            </a:xfrm>
          </p:grpSpPr>
          <p:sp>
            <p:nvSpPr>
              <p:cNvPr id="46" name="TextBox 24"/>
              <p:cNvSpPr txBox="1"/>
              <p:nvPr/>
            </p:nvSpPr>
            <p:spPr>
              <a:xfrm>
                <a:off x="3084518" y="1935332"/>
                <a:ext cx="695394" cy="379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255A0"/>
                    </a:solidFill>
                    <a:latin typeface="华文细黑" panose="02010600040101010101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b="1" i="1">
                  <a:solidFill>
                    <a:srgbClr val="0255A0"/>
                  </a:solidFill>
                  <a:latin typeface="华文细黑" panose="02010600040101010101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TextBox 26">
                <a:hlinkClick r:id="" action="ppaction://noaction"/>
              </p:cNvPr>
              <p:cNvSpPr txBox="1"/>
              <p:nvPr/>
            </p:nvSpPr>
            <p:spPr>
              <a:xfrm>
                <a:off x="3429203" y="1966110"/>
                <a:ext cx="4922615" cy="324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255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PCA</a:t>
                </a:r>
                <a:endParaRPr lang="zh-CN" altLang="en-US" sz="2400" b="1" dirty="0">
                  <a:solidFill>
                    <a:srgbClr val="0255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 rot="0">
              <a:off x="8623" y="6198"/>
              <a:ext cx="9828" cy="850"/>
              <a:chOff x="3084518" y="1599495"/>
              <a:chExt cx="5620899" cy="379640"/>
            </a:xfrm>
          </p:grpSpPr>
          <p:sp>
            <p:nvSpPr>
              <p:cNvPr id="44" name="TextBox 24"/>
              <p:cNvSpPr txBox="1"/>
              <p:nvPr/>
            </p:nvSpPr>
            <p:spPr>
              <a:xfrm>
                <a:off x="3084518" y="1599495"/>
                <a:ext cx="695394" cy="379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255A0"/>
                    </a:solidFill>
                    <a:latin typeface="华文细黑" panose="02010600040101010101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b="1" i="1" dirty="0">
                  <a:solidFill>
                    <a:srgbClr val="0255A0"/>
                  </a:solidFill>
                  <a:latin typeface="华文细黑" panose="02010600040101010101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TextBox 26">
                <a:hlinkClick r:id="" action="ppaction://noaction"/>
              </p:cNvPr>
              <p:cNvSpPr txBox="1"/>
              <p:nvPr/>
            </p:nvSpPr>
            <p:spPr>
              <a:xfrm>
                <a:off x="3429203" y="1630272"/>
                <a:ext cx="5276214" cy="329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255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PCA</a:t>
                </a:r>
                <a:r>
                  <a:rPr lang="zh-CN" altLang="en-US" sz="2400" b="1" dirty="0" smtClean="0">
                    <a:solidFill>
                      <a:srgbClr val="0255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返回数据的</a:t>
                </a:r>
                <a:r>
                  <a:rPr lang="en-US" altLang="zh-CN" sz="2400" b="1" dirty="0" smtClean="0">
                    <a:solidFill>
                      <a:srgbClr val="0255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Moving Average</a:t>
                </a:r>
                <a:endParaRPr lang="zh-CN" altLang="en-US" sz="2400" b="1" dirty="0">
                  <a:solidFill>
                    <a:srgbClr val="0255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8623" y="3602"/>
              <a:ext cx="9209" cy="850"/>
              <a:chOff x="3084518" y="2523781"/>
              <a:chExt cx="5267300" cy="379640"/>
            </a:xfrm>
          </p:grpSpPr>
          <p:sp>
            <p:nvSpPr>
              <p:cNvPr id="31" name="TextBox 24"/>
              <p:cNvSpPr txBox="1"/>
              <p:nvPr/>
            </p:nvSpPr>
            <p:spPr>
              <a:xfrm>
                <a:off x="3084518" y="2523781"/>
                <a:ext cx="695394" cy="379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255A0"/>
                    </a:solidFill>
                    <a:latin typeface="华文细黑" panose="02010600040101010101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b="1" i="1" dirty="0">
                  <a:solidFill>
                    <a:srgbClr val="0255A0"/>
                  </a:solidFill>
                  <a:latin typeface="华文细黑" panose="02010600040101010101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TextBox 26">
                <a:hlinkClick r:id="" action="ppaction://noaction"/>
              </p:cNvPr>
              <p:cNvSpPr txBox="1"/>
              <p:nvPr/>
            </p:nvSpPr>
            <p:spPr>
              <a:xfrm>
                <a:off x="3429203" y="2554558"/>
                <a:ext cx="4922615" cy="329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0255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数据收集及筛选</a:t>
                </a:r>
                <a:endParaRPr lang="zh-CN" altLang="en-US" sz="2400" b="1" dirty="0">
                  <a:solidFill>
                    <a:srgbClr val="0255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TextBox 26">
              <a:hlinkClick r:id="" action="ppaction://noaction"/>
            </p:cNvPr>
            <p:cNvSpPr txBox="1"/>
            <p:nvPr/>
          </p:nvSpPr>
          <p:spPr>
            <a:xfrm>
              <a:off x="9226" y="7048"/>
              <a:ext cx="922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 dirty="0" smtClean="0">
                  <a:solidFill>
                    <a:srgbClr val="0255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基的稳定性分析</a:t>
              </a:r>
              <a:endParaRPr lang="zh-CN" altLang="en-US" sz="2400" b="1" dirty="0" smtClean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24"/>
            <p:cNvSpPr txBox="1"/>
            <p:nvPr/>
          </p:nvSpPr>
          <p:spPr>
            <a:xfrm>
              <a:off x="8623" y="7004"/>
              <a:ext cx="121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 i="1" dirty="0">
                  <a:solidFill>
                    <a:srgbClr val="0255A0"/>
                  </a:solidFill>
                  <a:latin typeface="华文细黑" panose="02010600040101010101" charset="-122"/>
                  <a:ea typeface="微软雅黑" panose="020B0503020204020204" pitchFamily="34" charset="-122"/>
                </a:rPr>
                <a:t>5</a:t>
              </a:r>
              <a:endParaRPr lang="zh-CN" altLang="en-US" sz="2800" b="1" i="1" dirty="0">
                <a:solidFill>
                  <a:srgbClr val="0255A0"/>
                </a:solidFill>
                <a:latin typeface="华文细黑" panose="02010600040101010101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TextBox 26">
            <a:hlinkClick r:id="" action="ppaction://noaction"/>
          </p:cNvPr>
          <p:cNvSpPr txBox="1"/>
          <p:nvPr/>
        </p:nvSpPr>
        <p:spPr>
          <a:xfrm>
            <a:off x="6437630" y="5015865"/>
            <a:ext cx="5857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 smtClean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个信号的预测结果</a:t>
            </a:r>
            <a:r>
              <a:rPr lang="en-US" altLang="zh-CN" sz="2400" b="1" dirty="0" smtClean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-10</a:t>
            </a:r>
            <a:r>
              <a:rPr lang="zh-CN" altLang="en-US" sz="2400" b="1" dirty="0" smtClean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年预测一年</a:t>
            </a:r>
            <a:endParaRPr lang="zh-CN" altLang="en-US" sz="2400" b="1" dirty="0" smtClean="0">
              <a:solidFill>
                <a:srgbClr val="0255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6054725" y="4987925"/>
            <a:ext cx="772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i="1" dirty="0">
                <a:solidFill>
                  <a:srgbClr val="0255A0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6</a:t>
            </a:r>
            <a:endParaRPr lang="zh-CN" altLang="en-US" sz="2800" b="1" i="1" dirty="0">
              <a:solidFill>
                <a:srgbClr val="0255A0"/>
              </a:solidFill>
              <a:latin typeface="华文细黑" panose="02010600040101010101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558" y="664572"/>
            <a:ext cx="62819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5   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基的稳定性分析</a:t>
            </a:r>
            <a:r>
              <a:rPr lang="en-US" altLang="zh-CN" sz="2800" b="1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i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340" y="1518285"/>
            <a:ext cx="1133221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基的稳定性分析：以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120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笔数据为一组，通过移动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12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36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108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期的数据来判断特征向量的稳定性，取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26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个指标的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MSE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的均值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。以下为四组间隔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36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期的数据进行的稳定性比较。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285" y="2225040"/>
            <a:ext cx="9053830" cy="23602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85" y="4733290"/>
            <a:ext cx="9053830" cy="1694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558" y="664572"/>
            <a:ext cx="62819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5   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基的稳定性分析</a:t>
            </a:r>
            <a:r>
              <a:rPr lang="en-US" altLang="zh-CN" sz="2800" b="1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i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2003425"/>
            <a:ext cx="9053830" cy="2026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05" y="4285615"/>
            <a:ext cx="9053830" cy="1695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558" y="664572"/>
            <a:ext cx="62819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5   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基的稳定性分析</a:t>
            </a:r>
            <a:r>
              <a:rPr lang="en-US" altLang="zh-CN" sz="2800" b="1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i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340" y="1518285"/>
            <a:ext cx="11332210" cy="10147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从下图的差值（取自前四组数据）比较可以看出，移动的期数增加，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26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个指标的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MSE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均值的差值在提高，基的稳定性在降低，最大差值为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0.198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。注意，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由于数据总样本量为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246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笔，故移动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36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期只移动了两笔，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108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期只移动了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笔。</a:t>
            </a:r>
            <a:endParaRPr lang="zh-CN" altLang="en-US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2420" y="2533015"/>
            <a:ext cx="6487160" cy="3899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558" y="664572"/>
            <a:ext cx="62819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5   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基的稳定性分析</a:t>
            </a:r>
            <a:r>
              <a:rPr lang="en-US" altLang="zh-CN" sz="2800" b="1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i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340" y="1518285"/>
            <a:ext cx="11332210" cy="10147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以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120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笔数据（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1-121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）为基础移动的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12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36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108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期看基的变化。从六组移动数据的基的图像看，移动的期数与稳定性呈反比，并且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整体上与第一组数据为对称关系。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期数越远，图形的对称性减弱，稳定性减弱。</a:t>
            </a:r>
            <a:endParaRPr lang="zh-CN" altLang="en-US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6436360" y="2634615"/>
          <a:ext cx="4626610" cy="325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1028065" y="2634615"/>
          <a:ext cx="4975225" cy="325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558" y="664572"/>
            <a:ext cx="62819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5   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基的稳定性分析</a:t>
            </a:r>
            <a:r>
              <a:rPr lang="en-US" altLang="zh-CN" sz="2800" b="1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i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6299835" y="2210435"/>
          <a:ext cx="5057775" cy="3382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962660" y="2210435"/>
          <a:ext cx="5129530" cy="3382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558" y="664572"/>
            <a:ext cx="62819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5   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基的稳定性分析</a:t>
            </a:r>
            <a:r>
              <a:rPr lang="en-US" altLang="zh-CN" sz="2800" b="1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i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6452870" y="2162175"/>
          <a:ext cx="5072380" cy="329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1041400" y="2162175"/>
          <a:ext cx="5128260" cy="329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850" y="664845"/>
            <a:ext cx="7079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6   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3个信号的预测结果-10年预测一年</a:t>
            </a:r>
            <a:r>
              <a:rPr lang="en-US" altLang="zh-CN" sz="2800" b="1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i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9895" y="1518285"/>
            <a:ext cx="11332210" cy="50158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以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120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笔数据（从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2002.2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开始）每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年预测下一年的涨跌：</a:t>
            </a:r>
            <a:endParaRPr lang="zh-CN" altLang="en-US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从前面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PCA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得到的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个主成分中选取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个作为信号，因此有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种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信号组合：</a:t>
            </a:r>
            <a:endParaRPr lang="zh-CN" altLang="en-US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	[0, 1, 2]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[0, 1, 3]、[0, 1, 4]、[0, 2, 3]、[0, 2, 4]</a:t>
            </a:r>
            <a:endParaRPr lang="zh-CN" altLang="en-US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[0, 3, 4]、[1, 2, 3]、[1, 2, 4]、[1, 3, 4]、[2, 3, 4]</a:t>
            </a:r>
            <a:endParaRPr lang="zh-CN" altLang="en-US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然后对每种组合下存在的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种情况加权平均计算信息熵（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H(X) = 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-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∑p(x)logp(x)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），按照信息熵最小为原则选取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种信号组合中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一种对接下去的一年进行涨跌预测：</a:t>
            </a:r>
            <a:endParaRPr lang="zh-CN" altLang="en-US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例如第10种信号组合的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种情况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 [2, 3, 4]</a:t>
            </a:r>
            <a:endParaRPr lang="zh-CN" altLang="en-US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组合 1 的涨、跌概率：50.00%, 50.00%</a:t>
            </a:r>
            <a:endParaRPr lang="zh-CN" altLang="en-US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组合 2 的涨、跌概率：50.00%, 50.00%</a:t>
            </a:r>
            <a:endParaRPr lang="zh-CN" altLang="en-US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组合 3 的涨、跌概率：36.36%, 63.64%</a:t>
            </a:r>
            <a:endParaRPr lang="zh-CN" altLang="en-US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组合 4 的涨、跌概率：0.00%, 100.00%</a:t>
            </a:r>
            <a:endParaRPr lang="zh-CN" altLang="en-US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组合 5 的涨、跌概率：29.41%, 70.59%</a:t>
            </a:r>
            <a:endParaRPr lang="zh-CN" altLang="en-US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组合 6 的涨、跌概率：63.64%, 36.36%</a:t>
            </a:r>
            <a:endParaRPr lang="zh-CN" altLang="en-US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组合 7 的涨、跌概率：70.59%, 29.41%</a:t>
            </a:r>
            <a:endParaRPr lang="zh-CN" altLang="en-US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组合 8 的涨、跌概率：62.50%, 37.50%</a:t>
            </a:r>
            <a:endParaRPr lang="zh-CN" altLang="en-US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endParaRPr lang="zh-CN" altLang="en-US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850" y="664845"/>
            <a:ext cx="7079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6   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3个信号的预测结果-10年预测一年</a:t>
            </a:r>
            <a:r>
              <a:rPr lang="en-US" altLang="zh-CN" sz="2800" b="1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i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2810" y="1565910"/>
            <a:ext cx="5358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图中蓝线为原始的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10YTM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变化，散点为预测的结果。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1660" y="2031365"/>
            <a:ext cx="7153275" cy="4131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850" y="664845"/>
            <a:ext cx="7079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6   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3个信号的预测结果-10年预测一年</a:t>
            </a:r>
            <a:r>
              <a:rPr lang="en-US" altLang="zh-CN" sz="2800" b="1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i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2810" y="1565910"/>
            <a:ext cx="5358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图中蓝线为原始的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10YTM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变化，散点为预测的结果。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280" y="2030730"/>
            <a:ext cx="7800340" cy="3964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850" y="664845"/>
            <a:ext cx="7079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6   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3个信号的预测结果-10年预测一年</a:t>
            </a:r>
            <a:r>
              <a:rPr lang="en-US" altLang="zh-CN" sz="2800" b="1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i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2810" y="1565910"/>
            <a:ext cx="5358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图中蓝线为原始的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10YTM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变化，散点为预测的结果。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3080" y="2025015"/>
            <a:ext cx="7248525" cy="4088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558" y="664572"/>
            <a:ext cx="406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1    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数据收集及筛选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300069" y="2438704"/>
            <a:ext cx="10169529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>
                <a:lumMod val="75000"/>
                <a:lumOff val="2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①删除空白数据多的指标，留下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26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指标，如下表。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E4E4E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E4E4E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en-US" altLang="zh-CN" sz="2000" dirty="0" smtClean="0">
              <a:solidFill>
                <a:srgbClr val="E4E4E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E4E4E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en-US" altLang="zh-CN" sz="2000" dirty="0" smtClean="0">
              <a:solidFill>
                <a:srgbClr val="E4E4E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E4E4E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en-US" altLang="zh-CN" sz="2000" dirty="0" smtClean="0">
              <a:solidFill>
                <a:srgbClr val="E4E4E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E4E4E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en-US" altLang="zh-CN" sz="2000" dirty="0" smtClean="0">
              <a:solidFill>
                <a:srgbClr val="E4E4E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1007897" y="2138389"/>
            <a:ext cx="2026248" cy="361204"/>
          </a:xfrm>
          <a:prstGeom prst="rect">
            <a:avLst/>
          </a:prstGeom>
          <a:solidFill>
            <a:srgbClr val="0072C6"/>
          </a:solidFill>
          <a:ln w="12700" cap="flat" cmpd="sng" algn="ctr">
            <a:solidFill>
              <a:srgbClr val="026DC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1600" b="1" kern="0" dirty="0">
                <a:solidFill>
                  <a:prstClr val="white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收集数据筛选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5942" y="2873847"/>
            <a:ext cx="9717781" cy="2332727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850" y="664845"/>
            <a:ext cx="7079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6   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3个信号的预测结果-10年预测一年</a:t>
            </a:r>
            <a:r>
              <a:rPr lang="en-US" altLang="zh-CN" sz="2800" b="1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i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2810" y="1565910"/>
            <a:ext cx="5358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图中蓝线为原始的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10YTM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变化，散点为预测的结果。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0385" y="2031365"/>
            <a:ext cx="7452360" cy="421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850" y="664845"/>
            <a:ext cx="7079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6   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3个信号的预测结果-10年预测一年</a:t>
            </a:r>
            <a:r>
              <a:rPr lang="en-US" altLang="zh-CN" sz="2800" b="1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i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2810" y="1565910"/>
            <a:ext cx="5358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图中蓝线为原始的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10YTM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变化，散点为预测的结果。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560" y="2031365"/>
            <a:ext cx="7538085" cy="4031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850" y="664845"/>
            <a:ext cx="7079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6   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3个信号的预测结果-10年预测一年</a:t>
            </a:r>
            <a:r>
              <a:rPr lang="en-US" altLang="zh-CN" sz="2800" b="1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i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2810" y="1565910"/>
            <a:ext cx="5358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图中蓝线为原始的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10YTM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变化，散点为预测的结果。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730" y="2036445"/>
            <a:ext cx="7372350" cy="4049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850" y="664845"/>
            <a:ext cx="7079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6   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3个信号的预测结果-10年预测一年</a:t>
            </a:r>
            <a:r>
              <a:rPr lang="en-US" altLang="zh-CN" sz="2800" b="1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i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2810" y="1565910"/>
            <a:ext cx="5358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图中蓝线为原始的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10YTM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变化，散点为预测的结果。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710" y="2031365"/>
            <a:ext cx="7466965" cy="4218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558" y="664572"/>
            <a:ext cx="62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2   </a:t>
            </a:r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ADF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检验平稳序列</a:t>
            </a:r>
            <a:r>
              <a:rPr lang="en-US" altLang="zh-CN" sz="2800" b="1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i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6800" y="2101664"/>
            <a:ext cx="102558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检验前的数据处理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将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26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个指标中的空白数据进行处理：低频的（季）向后填值，其他指标空白的在上下值之间取平均值填充。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3765099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二、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ADF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检验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ADF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检验的原假设是存在单位根，只要这个统计值是小于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1%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水平下的数字就可以极显著的拒绝原假设，认为数据平稳，对于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ADF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结果在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1%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以上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5%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以下的结果，也不能说不平稳，关键看检验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要求程度。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558" y="664572"/>
            <a:ext cx="62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2   </a:t>
            </a:r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ADF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检验平稳序列</a:t>
            </a:r>
            <a:r>
              <a:rPr lang="en-US" altLang="zh-CN" sz="2800" b="1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i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7419" y="1266923"/>
            <a:ext cx="1005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二、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ADF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检验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原始数据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检验结果为所有指标都非平稳序列，如下图所示：第一个指标的</a:t>
            </a:r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adf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结果为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-1.161033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，与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1%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5%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10%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不同程度拒绝原假设的统计值和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ADF Test result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的比较均大于，认为数据</a:t>
            </a:r>
            <a:r>
              <a:rPr lang="zh-CN" altLang="en-US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不平稳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20074" y="2624234"/>
            <a:ext cx="8542083" cy="3308471"/>
            <a:chOff x="1412115" y="3122359"/>
            <a:chExt cx="8542083" cy="330847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12115" y="3122359"/>
              <a:ext cx="4104843" cy="3281708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9325" y="3122359"/>
              <a:ext cx="4044873" cy="3308471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488671" y="4550776"/>
              <a:ext cx="3584864" cy="5715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6007339" y="3992719"/>
            <a:ext cx="3584864" cy="5715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558" y="664572"/>
            <a:ext cx="62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2   </a:t>
            </a:r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ADF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检验平稳序列</a:t>
            </a:r>
            <a:r>
              <a:rPr lang="en-US" altLang="zh-CN" sz="2800" b="1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i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64607" y="2562852"/>
            <a:ext cx="9854048" cy="3915440"/>
            <a:chOff x="765461" y="1940052"/>
            <a:chExt cx="9854048" cy="391544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673003" y="1940052"/>
              <a:ext cx="4946506" cy="391544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461" y="1940052"/>
              <a:ext cx="4824833" cy="391544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5746173" y="3657600"/>
              <a:ext cx="4457700" cy="644236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844434" y="3589960"/>
              <a:ext cx="4205547" cy="63914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856803" y="1247755"/>
            <a:ext cx="10030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三、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ADF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检验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相对强度处理后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数据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原始数据为非平稳序列，通过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36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期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相对强度处理进行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ADF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检验。检验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结果为所有指标都非平稳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序列，如下图所示</a:t>
            </a: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第一个指标的</a:t>
            </a:r>
            <a:r>
              <a:rPr lang="en-US" altLang="zh-CN" dirty="0" err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adf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结果为</a:t>
            </a:r>
            <a:r>
              <a:rPr lang="en-US" altLang="zh-CN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-4.403637</a:t>
            </a: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1%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5%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10%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不同程度拒绝原假设的统计值和</a:t>
            </a:r>
            <a:r>
              <a:rPr lang="en-US" altLang="zh-CN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ADF Test result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的比较</a:t>
            </a: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均小于，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认为数据</a:t>
            </a:r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平稳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558" y="664572"/>
            <a:ext cx="62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3    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PCA</a:t>
            </a:r>
            <a:r>
              <a:rPr lang="en-US" altLang="zh-CN" sz="2800" b="1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i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6877" y="1493021"/>
            <a:ext cx="116050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PCA(Principal 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Components Analysis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，把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高维空间上的数据映射到低维空间。比如三维空间的一个球，往坐标轴方向投影，变成了一个圆。球是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维的，圆是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维的。在球变成圆的这个投影过程中，丢失了原来物体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球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的一部分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“性质”，也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保留了原来物体的一部分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性质。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PCA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降维的目标就是：找到一种投影方式，将原来的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维样本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y 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变成 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D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维样本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求解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步骤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1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计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协方差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矩阵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计算协方差矩阵的特征值和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特征向量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将特征值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排序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4.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保留前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个最大的特征值对应的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特征向量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5.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将原始特征转换到上面得到的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个特征向量构建的新空间中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558" y="664572"/>
            <a:ext cx="62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3    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PCA</a:t>
            </a:r>
            <a:r>
              <a:rPr lang="en-US" altLang="zh-CN" sz="2800" b="1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i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1449" y="2219840"/>
            <a:ext cx="3533775" cy="800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03" y="1313556"/>
            <a:ext cx="1828800" cy="25050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029" y="4300426"/>
            <a:ext cx="4126357" cy="139379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451" y="3786966"/>
            <a:ext cx="2409825" cy="230505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3154666" y="2187282"/>
            <a:ext cx="1821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协方差矩阵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3371577" y="2657307"/>
            <a:ext cx="10378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266181" y="2187282"/>
            <a:ext cx="1821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求协方差矩阵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的特征向量与特征值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8522129" y="2623998"/>
            <a:ext cx="10378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943939" y="4614430"/>
            <a:ext cx="1821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取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N=1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得到投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影后新数据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6160850" y="5064556"/>
            <a:ext cx="10378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45696"/>
            <a:ext cx="12192000" cy="6375779"/>
            <a:chOff x="0" y="345696"/>
            <a:chExt cx="12192000" cy="6375779"/>
          </a:xfrm>
        </p:grpSpPr>
        <p:sp>
          <p:nvSpPr>
            <p:cNvPr id="4" name="矩形 3"/>
            <p:cNvSpPr/>
            <p:nvPr/>
          </p:nvSpPr>
          <p:spPr>
            <a:xfrm>
              <a:off x="0" y="664572"/>
              <a:ext cx="12192000" cy="527286"/>
            </a:xfrm>
            <a:prstGeom prst="rect">
              <a:avLst/>
            </a:prstGeom>
            <a:solidFill>
              <a:srgbClr val="09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345696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6707828"/>
              <a:ext cx="12192000" cy="1364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3558" y="664572"/>
            <a:ext cx="62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latin typeface="华文细黑" panose="02010600040101010101" charset="-122"/>
                <a:ea typeface="微软雅黑" panose="020B0503020204020204" pitchFamily="34" charset="-122"/>
              </a:rPr>
              <a:t>3    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PCA</a:t>
            </a:r>
            <a:r>
              <a:rPr lang="en-US" altLang="zh-CN" sz="2800" b="1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i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116" name="图示 2115"/>
          <p:cNvGraphicFramePr/>
          <p:nvPr/>
        </p:nvGraphicFramePr>
        <p:xfrm>
          <a:off x="3601027" y="2185818"/>
          <a:ext cx="4784436" cy="351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1.2"/>
</p:tagLst>
</file>

<file path=ppt/tags/tag10.xml><?xml version="1.0" encoding="utf-8"?>
<p:tagLst xmlns:p="http://schemas.openxmlformats.org/presentationml/2006/main">
  <p:tag name="TIMING" val="|3.8|11.2"/>
</p:tagLst>
</file>

<file path=ppt/tags/tag11.xml><?xml version="1.0" encoding="utf-8"?>
<p:tagLst xmlns:p="http://schemas.openxmlformats.org/presentationml/2006/main">
  <p:tag name="TIMING" val="|3.8|11.2"/>
</p:tagLst>
</file>

<file path=ppt/tags/tag2.xml><?xml version="1.0" encoding="utf-8"?>
<p:tagLst xmlns:p="http://schemas.openxmlformats.org/presentationml/2006/main">
  <p:tag name="TIMING" val="|0.5|1.7"/>
</p:tagLst>
</file>

<file path=ppt/tags/tag3.xml><?xml version="1.0" encoding="utf-8"?>
<p:tagLst xmlns:p="http://schemas.openxmlformats.org/presentationml/2006/main">
  <p:tag name="TIMING" val="|2.3"/>
</p:tagLst>
</file>

<file path=ppt/tags/tag4.xml><?xml version="1.0" encoding="utf-8"?>
<p:tagLst xmlns:p="http://schemas.openxmlformats.org/presentationml/2006/main">
  <p:tag name="TIMING" val="|2.3"/>
</p:tagLst>
</file>

<file path=ppt/tags/tag5.xml><?xml version="1.0" encoding="utf-8"?>
<p:tagLst xmlns:p="http://schemas.openxmlformats.org/presentationml/2006/main">
  <p:tag name="TIMING" val="|2.3"/>
</p:tagLst>
</file>

<file path=ppt/tags/tag6.xml><?xml version="1.0" encoding="utf-8"?>
<p:tagLst xmlns:p="http://schemas.openxmlformats.org/presentationml/2006/main">
  <p:tag name="TIMING" val="|7.2|19.8"/>
</p:tagLst>
</file>

<file path=ppt/tags/tag7.xml><?xml version="1.0" encoding="utf-8"?>
<p:tagLst xmlns:p="http://schemas.openxmlformats.org/presentationml/2006/main">
  <p:tag name="TIMING" val="|3.8|11.2"/>
</p:tagLst>
</file>

<file path=ppt/tags/tag8.xml><?xml version="1.0" encoding="utf-8"?>
<p:tagLst xmlns:p="http://schemas.openxmlformats.org/presentationml/2006/main">
  <p:tag name="TIMING" val="|3.8|11.2"/>
</p:tagLst>
</file>

<file path=ppt/tags/tag9.xml><?xml version="1.0" encoding="utf-8"?>
<p:tagLst xmlns:p="http://schemas.openxmlformats.org/presentationml/2006/main">
  <p:tag name="TIMING" val="|3.8|11.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3137</Words>
  <Application>WPS 演示</Application>
  <PresentationFormat>宽屏</PresentationFormat>
  <Paragraphs>336</Paragraphs>
  <Slides>33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黑体</vt:lpstr>
      <vt:lpstr>华文细黑</vt:lpstr>
      <vt:lpstr>华文楷体</vt:lpstr>
      <vt:lpstr>仿宋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 Jackie</dc:creator>
  <cp:lastModifiedBy>yuanqinna</cp:lastModifiedBy>
  <cp:revision>231</cp:revision>
  <dcterms:created xsi:type="dcterms:W3CDTF">2018-12-06T14:35:00Z</dcterms:created>
  <dcterms:modified xsi:type="dcterms:W3CDTF">2019-08-26T05:46:26Z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