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3" r:id="rId25"/>
    <p:sldId id="284" r:id="rId26"/>
    <p:sldId id="285" r:id="rId27"/>
    <p:sldId id="288" r:id="rId28"/>
    <p:sldId id="289" r:id="rId29"/>
    <p:sldId id="265" r:id="rId30"/>
    <p:sldId id="279" r:id="rId31"/>
    <p:sldId id="282" r:id="rId32"/>
    <p:sldId id="286" r:id="rId33"/>
    <p:sldId id="28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461FE-BD79-453D-13FA-4E751615E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558E75-D5EA-79AA-5C8A-365070E7B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5CAF2-3487-0632-0CCD-452B1196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619CD-6442-AFAF-8156-D99C09A0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E317A-4614-9461-3899-8DA7FD9F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175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F2DCD-AD4B-8418-E3D6-58100E11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A493CE-B515-F329-54C0-EDBF448CD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A3E601-D76C-208B-CCB7-C5ADAE0E9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BD0314-1AEE-2454-66F5-A4C44E608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5972A-D762-E537-BB0C-3B14109F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3328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29FACF-43EB-1374-7506-646A33646C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769EE-3D83-5CE2-F36C-DFD6C28E1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B92975-95D3-4F67-6E96-6A25BC6B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87875-3223-4FEB-A59A-EC0D50AD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38C1A-2D8E-1A14-C2E9-2B498F70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27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3DB714-50BD-B10D-D4B3-F85220F8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D11B15-C1C3-AFE2-0C29-C6F63E93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D889F-C2A7-7C4E-918D-9F3615D32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84EE2A-73C5-0DF4-D8E2-F20A9D7D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384FF-E5C4-8354-8C91-7F57E244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788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D5C8A-BFAF-A708-8F2C-942860670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25435E-8CF6-6D88-AE10-544E6A8F6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B7A811-FD2B-2F9B-AB7D-E9BF80DF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E06040-A1CA-705F-6941-69C06930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593283-D350-CA3E-54C1-8A14FE81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955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0325AE-CFB5-5FDE-47D3-983E3A801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59316E-77F8-AB1A-12D4-9385A7B02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4C593F-E550-73A5-BD65-5BF9E68B1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5A8F08-AAC3-D796-E56E-5E40E6CE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85C179-7C66-DB13-1CC3-742163A03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64B1C4-9A13-65BF-CF42-8A20F8B2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083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CE826-B62B-2CF5-002A-E404BCEB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C7AFC-BB87-9DA2-6A0B-9A1513FB5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B992C3-4066-0CFC-026D-4BEE42FDE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111449-7DD3-95D6-4AE8-F085B8DC7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3D9195-8C59-9F63-B9ED-47C05ED60F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E53623-ACDB-9FB6-4478-719BABB3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9C11BA-8BB8-2799-E28F-82432E8CE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1F7FE9-9A55-D4A8-F164-0F536E8C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618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7DA99-7B58-2C8C-C53C-39FB16A2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007629-1294-5071-C054-9B355533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E163C9-B73B-F0DE-184B-42DC51824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800379-0024-1268-1D9E-3F333E71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636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4E15C1-38BB-CD48-7A14-0918DC6F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B10322-FEFD-7DC0-9E55-50F9FA27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F10FA-F4F0-BE5F-5FF9-C29DE48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91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057E-B7E0-A67F-5FC6-AA919C18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A96C6-46ED-E9AC-5C06-9A16F65A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7E572A-84FB-6E60-EB56-669A09297F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D9AE7-536A-9AF4-13F2-E8058F8E8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A7DF9B-D920-6CFE-0703-00E89D7F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0B7039-3954-5DDA-2578-9A6EA5BD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52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EA876-0FC2-344D-E5EE-E84D5E780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57DC5D-F558-2166-4257-7824DD1D7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5291D2-4343-5888-7EB7-48AF1B80F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D4729-3DF2-2A29-9E78-917800F7B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1D779-6E0D-C746-917C-D55113AE9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08A589-D301-0CE8-E21C-F919F661F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6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24FCC-8A56-7A54-F86A-FAE8321C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2DCF8-F1BE-144A-598A-08F48A357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27FDC4-CE8B-73B7-95B0-5547846E4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B8E2B-F5C7-804D-9C73-EE577F44842E}" type="datetimeFigureOut">
              <a:rPr kumimoji="1" lang="zh-CN" altLang="en-US" smtClean="0"/>
              <a:t>2024/3/21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3ADF2E-993F-76E7-91E1-AE94C5A912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B0ABF4-3E89-BAB8-2027-2A1032824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789BE4-C822-AB4A-8929-84FEEA68DE0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9814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D849B-A9D6-955E-20D8-F98350A43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2024 Spring CSC3150</a:t>
            </a:r>
            <a:br>
              <a:rPr kumimoji="1" lang="en-US" altLang="zh-CN" dirty="0"/>
            </a:br>
            <a:r>
              <a:rPr kumimoji="1" lang="en-US" altLang="zh-CN" dirty="0"/>
              <a:t>Project 3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0DE10B-1935-0B1B-3C1D-51107BFFF3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Wuzhou Du</a:t>
            </a:r>
          </a:p>
          <a:p>
            <a:r>
              <a:rPr kumimoji="1" lang="en-US" altLang="zh-CN" dirty="0" err="1"/>
              <a:t>Tianci</a:t>
            </a:r>
            <a:r>
              <a:rPr kumimoji="1" lang="en-US" altLang="zh-CN" dirty="0"/>
              <a:t> Hou (Pacific Daylight Time)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78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B9E2A-E179-8576-426E-DF3BB2878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Introduction-How to implement?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7F7531-9905-87CB-19EB-1D071DDE8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/>
              <a:t>To ensure the function of mmap, you should complete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the function `</a:t>
            </a:r>
            <a:r>
              <a:rPr kumimoji="1" lang="en-US" altLang="zh-CN" sz="2800" b="1" dirty="0"/>
              <a:t>sys_mmap</a:t>
            </a:r>
            <a:r>
              <a:rPr kumimoji="1" lang="en-US" altLang="zh-CN" sz="2800" dirty="0"/>
              <a:t>` in sysfile.c and the </a:t>
            </a:r>
            <a:r>
              <a:rPr kumimoji="1" lang="en-US" altLang="zh-CN" sz="2800" b="1" dirty="0"/>
              <a:t>VMA</a:t>
            </a:r>
            <a:r>
              <a:rPr kumimoji="1" lang="en-US" altLang="zh-CN" sz="2800" dirty="0"/>
              <a:t> (Virtual Memory Area) struct definition in proc.h</a:t>
            </a:r>
          </a:p>
          <a:p>
            <a:pPr marL="0" indent="0">
              <a:buNone/>
            </a:pP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8576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C9D191-0D63-4757-00C2-2AE5F0FD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Introduction-What is VMA?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EE6CE-49F6-9056-CBB8-B5DF4FB40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Virtual Memory Area: used by the kernel to track the mapping area.</a:t>
            </a:r>
            <a:br>
              <a:rPr kumimoji="1" lang="en-US" altLang="zh-CN" dirty="0"/>
            </a:br>
            <a:endParaRPr kumimoji="1" lang="en-US" altLang="zh-CN" dirty="0"/>
          </a:p>
          <a:p>
            <a:r>
              <a:rPr lang="en-US" altLang="zh-CN" dirty="0"/>
              <a:t>Each VMA represents a contiguous region of virtual memory that </a:t>
            </a:r>
            <a:r>
              <a:rPr lang="en-US" altLang="zh-CN" b="1" dirty="0"/>
              <a:t>has the same permissions</a:t>
            </a:r>
            <a:r>
              <a:rPr lang="en-US" altLang="zh-CN" dirty="0"/>
              <a:t> and is backed by </a:t>
            </a:r>
            <a:r>
              <a:rPr lang="en-US" altLang="zh-CN" b="1" dirty="0"/>
              <a:t>the same kind of object</a:t>
            </a:r>
            <a:r>
              <a:rPr lang="en-US" altLang="zh-CN" dirty="0"/>
              <a:t>. The operating system needs to keep track of these mappings, including </a:t>
            </a:r>
            <a:r>
              <a:rPr lang="en-US" altLang="zh-CN" b="1" dirty="0"/>
              <a:t>where they start</a:t>
            </a:r>
            <a:r>
              <a:rPr lang="en-US" altLang="zh-CN" dirty="0"/>
              <a:t>, </a:t>
            </a:r>
            <a:r>
              <a:rPr lang="en-US" altLang="zh-CN" b="1" dirty="0"/>
              <a:t>how large</a:t>
            </a:r>
            <a:r>
              <a:rPr lang="en-US" altLang="zh-CN" dirty="0"/>
              <a:t> they are, what </a:t>
            </a:r>
            <a:r>
              <a:rPr lang="en-US" altLang="zh-CN" b="1" dirty="0"/>
              <a:t>permissions</a:t>
            </a:r>
            <a:r>
              <a:rPr lang="en-US" altLang="zh-CN" dirty="0"/>
              <a:t> they have, and what </a:t>
            </a:r>
            <a:r>
              <a:rPr lang="en-US" altLang="zh-CN" b="1" dirty="0"/>
              <a:t>file</a:t>
            </a:r>
            <a:r>
              <a:rPr lang="en-US" altLang="zh-CN" dirty="0"/>
              <a:t> or device they're associated with.</a:t>
            </a:r>
          </a:p>
        </p:txBody>
      </p:sp>
    </p:spTree>
    <p:extLst>
      <p:ext uri="{BB962C8B-B14F-4D97-AF65-F5344CB8AC3E}">
        <p14:creationId xmlns:p14="http://schemas.microsoft.com/office/powerpoint/2010/main" val="140667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1A53AC-3782-BD35-0733-B89CB9E86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5950" y="482918"/>
            <a:ext cx="6315009" cy="105219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EFF2C77-CFAA-70D7-8360-6B5CCF25E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49" y="1692276"/>
            <a:ext cx="6315010" cy="49965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FC9D191-0D63-4757-00C2-2AE5F0FD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29" y="640080"/>
            <a:ext cx="4225290" cy="55788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Introduction-What is VMA-Trace the code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BC20457-AFF4-49DB-BF06-77AA2A638BB9}"/>
              </a:ext>
            </a:extLst>
          </p:cNvPr>
          <p:cNvSpPr/>
          <p:nvPr/>
        </p:nvSpPr>
        <p:spPr>
          <a:xfrm>
            <a:off x="5932361" y="4835611"/>
            <a:ext cx="731520" cy="182880"/>
          </a:xfrm>
          <a:prstGeom prst="rect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zh-CN" altLang="en-US">
              <a:solidFill>
                <a:srgbClr val="E71224"/>
              </a:solidFill>
            </a:endParaRPr>
          </a:p>
        </p:txBody>
      </p:sp>
      <p:sp>
        <p:nvSpPr>
          <p:cNvPr id="9" name="直接连接符 8">
            <a:extLst>
              <a:ext uri="{FF2B5EF4-FFF2-40B4-BE49-F238E27FC236}">
                <a16:creationId xmlns:a16="http://schemas.microsoft.com/office/drawing/2014/main" id="{0F2E0AFD-B3F4-4168-9651-747E571A559B}"/>
              </a:ext>
            </a:extLst>
          </p:cNvPr>
          <p:cNvSpPr/>
          <p:nvPr/>
        </p:nvSpPr>
        <p:spPr>
          <a:xfrm>
            <a:off x="5943960" y="5421960"/>
            <a:ext cx="219456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0" name="رابط مستقيم 9">
            <a:extLst>
              <a:ext uri="{FF2B5EF4-FFF2-40B4-BE49-F238E27FC236}">
                <a16:creationId xmlns:a16="http://schemas.microsoft.com/office/drawing/2014/main" id="{C29063FD-D858-4486-B4DD-1E5C9DF4C877}"/>
              </a:ext>
            </a:extLst>
          </p:cNvPr>
          <p:cNvSpPr/>
          <p:nvPr/>
        </p:nvSpPr>
        <p:spPr>
          <a:xfrm>
            <a:off x="5968080" y="6424380"/>
            <a:ext cx="1828800" cy="0"/>
          </a:xfrm>
          <a:prstGeom prst="lin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810F65-DCFE-0431-9DDA-972B305A0A13}"/>
              </a:ext>
            </a:extLst>
          </p:cNvPr>
          <p:cNvSpPr txBox="1"/>
          <p:nvPr/>
        </p:nvSpPr>
        <p:spPr>
          <a:xfrm>
            <a:off x="5932361" y="64287"/>
            <a:ext cx="206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kernel/proc.h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633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5A62C-E1FC-A6D8-5E5D-759F8555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Implementation-VMA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9F650-4990-0E74-EB25-88314DBF9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Define a structure to record the </a:t>
            </a:r>
            <a:r>
              <a:rPr lang="en-US" altLang="zh-CN" b="1" dirty="0"/>
              <a:t>address</a:t>
            </a:r>
            <a:r>
              <a:rPr lang="en-US" altLang="zh-CN" dirty="0"/>
              <a:t>, </a:t>
            </a:r>
            <a:r>
              <a:rPr lang="en-US" altLang="zh-CN" b="1" dirty="0"/>
              <a:t>length</a:t>
            </a:r>
            <a:r>
              <a:rPr lang="en-US" altLang="zh-CN" dirty="0"/>
              <a:t>, </a:t>
            </a:r>
            <a:r>
              <a:rPr lang="en-US" altLang="zh-CN" b="1" dirty="0"/>
              <a:t>permissions</a:t>
            </a:r>
            <a:r>
              <a:rPr lang="en-US" altLang="zh-CN" dirty="0"/>
              <a:t>, </a:t>
            </a:r>
            <a:r>
              <a:rPr lang="en-US" altLang="zh-CN" b="1" dirty="0"/>
              <a:t>file</a:t>
            </a:r>
            <a:r>
              <a:rPr lang="en-US" altLang="zh-CN" dirty="0"/>
              <a:t>, etc. for a virtual memory range created by mmap.</a:t>
            </a:r>
          </a:p>
          <a:p>
            <a:r>
              <a:rPr lang="en-US" altLang="zh-CN" dirty="0"/>
              <a:t>Look at the parameters of mmap() to see what should be recorded in the VMA.</a:t>
            </a:r>
          </a:p>
          <a:p>
            <a:r>
              <a:rPr lang="en-US" altLang="zh-CN" dirty="0"/>
              <a:t>You may add other fields to VMA struct if you later find that they are useful.</a:t>
            </a:r>
          </a:p>
        </p:txBody>
      </p:sp>
    </p:spTree>
    <p:extLst>
      <p:ext uri="{BB962C8B-B14F-4D97-AF65-F5344CB8AC3E}">
        <p14:creationId xmlns:p14="http://schemas.microsoft.com/office/powerpoint/2010/main" val="3585067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55A62C-E1FC-A6D8-5E5D-759F8555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5000"/>
              <a:t>Implementation-sys_mmap</a:t>
            </a:r>
            <a:endParaRPr kumimoji="1" lang="zh-CN" altLang="en-US" sz="500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BB67928-9CC7-5E4C-B16A-47E842DF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1. Fetch the arguments and check if they are valid from the user call.</a:t>
            </a:r>
          </a:p>
          <a:p>
            <a:pPr marL="0" indent="0">
              <a:buNone/>
            </a:pPr>
            <a:r>
              <a:rPr lang="en-US" altLang="zh-CN" sz="2200" dirty="0"/>
              <a:t>2. Search for an available VMA in the current process and record the map information.</a:t>
            </a:r>
          </a:p>
          <a:p>
            <a:pPr marL="0" indent="0">
              <a:buNone/>
            </a:pPr>
            <a:r>
              <a:rPr lang="en-US" altLang="zh-CN" sz="2200" dirty="0"/>
              <a:t>3. Increase the file duplicate.</a:t>
            </a:r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467A8DC6-DB15-D89B-00F5-C6AD9F71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673" y="640080"/>
            <a:ext cx="46017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26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55A62C-E1FC-A6D8-5E5D-759F8555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5000"/>
              <a:t>Implementation-sys_mmap</a:t>
            </a:r>
            <a:endParaRPr kumimoji="1" lang="zh-CN" altLang="en-US" sz="50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BB67928-9CC7-5E4C-B16A-47E842DF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Q: How to fetch the arguments? There is no argument passed by calling sys_mmap?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A: The trapframe (do not remember? refer to proc struct!) will store the arguments. 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9E99EDE-CA13-183D-BAA6-BADC61179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09" y="640080"/>
            <a:ext cx="3109645" cy="557784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4E4FEA-74E2-B1A0-EFB6-C20D97332047}"/>
              </a:ext>
            </a:extLst>
          </p:cNvPr>
          <p:cNvSpPr txBox="1"/>
          <p:nvPr/>
        </p:nvSpPr>
        <p:spPr>
          <a:xfrm>
            <a:off x="7554686" y="119743"/>
            <a:ext cx="19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kernel/</a:t>
            </a:r>
            <a:r>
              <a:rPr lang="en-US" altLang="zh-CN" dirty="0" err="1"/>
              <a:t>syscall.c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63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55A62C-E1FC-A6D8-5E5D-759F8555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kumimoji="1" lang="en-US" altLang="zh-CN" sz="5400"/>
              <a:t>Implementation-sys_mmap</a:t>
            </a:r>
            <a:endParaRPr kumimoji="1" lang="zh-CN" altLang="en-US" sz="5400"/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BB67928-9CC7-5E4C-B16A-47E842DF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286813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Q: How to fetch the arguments</a:t>
            </a:r>
            <a:r>
              <a:rPr lang="zh-CN" altLang="en-US" sz="2200" dirty="0"/>
              <a:t> </a:t>
            </a:r>
            <a:r>
              <a:rPr lang="en-US" altLang="zh-CN" sz="2200" dirty="0"/>
              <a:t>from the trapframe?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A: use </a:t>
            </a:r>
            <a:r>
              <a:rPr lang="en-US" altLang="zh-CN" sz="2200" dirty="0" err="1"/>
              <a:t>argint</a:t>
            </a:r>
            <a:r>
              <a:rPr lang="en-US" altLang="zh-CN" sz="2200" dirty="0"/>
              <a:t>/</a:t>
            </a:r>
            <a:r>
              <a:rPr lang="en-US" altLang="zh-CN" sz="2200" dirty="0" err="1"/>
              <a:t>argfd</a:t>
            </a:r>
            <a:r>
              <a:rPr lang="en-US" altLang="zh-CN" sz="2200" dirty="0"/>
              <a:t>/</a:t>
            </a:r>
            <a:r>
              <a:rPr lang="en-US" altLang="zh-CN" sz="2200" dirty="0" err="1"/>
              <a:t>argxxx</a:t>
            </a:r>
            <a:r>
              <a:rPr lang="en-US" altLang="zh-CN" sz="2200" dirty="0"/>
              <a:t>……</a:t>
            </a:r>
          </a:p>
          <a:p>
            <a:pPr marL="0" indent="0">
              <a:buNone/>
            </a:pPr>
            <a:r>
              <a:rPr lang="en-US" altLang="zh-CN" sz="2200" dirty="0"/>
              <a:t>e.g.</a:t>
            </a:r>
          </a:p>
          <a:p>
            <a:pPr marL="0" indent="0">
              <a:buNone/>
            </a:pPr>
            <a:r>
              <a:rPr lang="en-US" altLang="zh-CN" sz="2200" dirty="0"/>
              <a:t>int var;</a:t>
            </a:r>
          </a:p>
          <a:p>
            <a:pPr marL="0" indent="0">
              <a:buNone/>
            </a:pPr>
            <a:r>
              <a:rPr lang="en-US" altLang="zh-CN" sz="2200" dirty="0" err="1"/>
              <a:t>argint</a:t>
            </a:r>
            <a:r>
              <a:rPr lang="en-US" altLang="zh-CN" sz="2200" dirty="0"/>
              <a:t>(1, &amp;var);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7F58E00-DCD0-4E03-64C5-757977C05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2153" y="789805"/>
            <a:ext cx="4825903" cy="2147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0770D6-3DEF-308C-1340-068B3242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65" y="4119981"/>
            <a:ext cx="4825903" cy="132712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4F2FA74-A33F-3CCD-B3E1-5D16792EB50E}"/>
              </a:ext>
            </a:extLst>
          </p:cNvPr>
          <p:cNvSpPr txBox="1"/>
          <p:nvPr/>
        </p:nvSpPr>
        <p:spPr>
          <a:xfrm>
            <a:off x="7678455" y="225468"/>
            <a:ext cx="16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kernel/syscall.c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20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A55A62C-E1FC-A6D8-5E5D-759F8555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en-US" altLang="zh-CN" sz="3400" dirty="0"/>
              <a:t>Implementation-sys_mmap</a:t>
            </a:r>
            <a:endParaRPr kumimoji="1" lang="zh-CN" altLang="en-US" sz="3400" dirty="0"/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ABB67928-9CC7-5E4C-B16A-47E842DF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Q: What’s the possible `</a:t>
            </a:r>
            <a:r>
              <a:rPr lang="en-US" altLang="zh-CN" sz="2200" dirty="0" err="1"/>
              <a:t>prot</a:t>
            </a:r>
            <a:r>
              <a:rPr lang="en-US" altLang="zh-CN" sz="2200" dirty="0"/>
              <a:t>` and `flags` arguments of mmap? How to pass them?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A: check whether the combination of arguments is valid. Arguments are passed in ‘</a:t>
            </a:r>
            <a:r>
              <a:rPr lang="en-US" altLang="zh-CN" sz="2200" dirty="0" err="1"/>
              <a:t>FlagA</a:t>
            </a:r>
            <a:r>
              <a:rPr lang="en-US" altLang="zh-CN" sz="2200" dirty="0"/>
              <a:t> | </a:t>
            </a:r>
            <a:r>
              <a:rPr lang="en-US" altLang="zh-CN" sz="2200" dirty="0" err="1"/>
              <a:t>FlagB</a:t>
            </a:r>
            <a:r>
              <a:rPr lang="en-US" altLang="zh-CN" sz="2200" dirty="0"/>
              <a:t>’ form.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8E8E6FB3-2DE0-E9D3-BFB3-C6D4A511A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81287"/>
            <a:ext cx="6903720" cy="40954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49BEC03-32F9-A81B-4BF1-4A846A5EEAA5}"/>
              </a:ext>
            </a:extLst>
          </p:cNvPr>
          <p:cNvSpPr txBox="1"/>
          <p:nvPr/>
        </p:nvSpPr>
        <p:spPr>
          <a:xfrm>
            <a:off x="6096000" y="739036"/>
            <a:ext cx="165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kernel/</a:t>
            </a:r>
            <a:r>
              <a:rPr kumimoji="1" lang="en-US" altLang="zh-CN" dirty="0" err="1"/>
              <a:t>functl.h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1779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7A2A3-2614-81C7-AB8C-D203945DA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dirty="0"/>
              <a:t>Implementation-sys_mmap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7728-7040-57E4-69A4-E353098A6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Q: what is the return address of the mmap?</a:t>
            </a:r>
          </a:p>
          <a:p>
            <a:r>
              <a:rPr kumimoji="1" lang="en-US" altLang="zh-CN" dirty="0"/>
              <a:t>A: the start of available memory of the current process. Refer to the proc struct definition.</a:t>
            </a:r>
          </a:p>
        </p:txBody>
      </p:sp>
    </p:spTree>
    <p:extLst>
      <p:ext uri="{BB962C8B-B14F-4D97-AF65-F5344CB8AC3E}">
        <p14:creationId xmlns:p14="http://schemas.microsoft.com/office/powerpoint/2010/main" val="1324019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2F7A2A3-2614-81C7-AB8C-D203945D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5000"/>
              <a:t>Implementation-sys_mmap</a:t>
            </a:r>
            <a:endParaRPr kumimoji="1" lang="zh-CN" altLang="en-US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47728-7040-57E4-69A4-E353098A6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kumimoji="1" lang="en-US" altLang="zh-CN" sz="2200" dirty="0"/>
              <a:t>Finish? No file content in the memory!</a:t>
            </a:r>
          </a:p>
          <a:p>
            <a:pPr marL="0" indent="0">
              <a:buNone/>
            </a:pPr>
            <a:endParaRPr kumimoji="1" lang="en-US" altLang="zh-CN" sz="2200" dirty="0"/>
          </a:p>
          <a:p>
            <a:pPr marL="0" indent="0">
              <a:buNone/>
            </a:pPr>
            <a:r>
              <a:rPr kumimoji="1" lang="en-US" altLang="zh-CN" sz="2200" dirty="0"/>
              <a:t>It seems that we just record the meta data in the VMA, but there is no actual data in the memory!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C3C28A88-2CB8-5407-1A0A-9BCD26BAC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126" y="630936"/>
            <a:ext cx="46017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3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F08F0-691D-EC9D-6C46-F67631EA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2E85C0-0666-40B2-55F2-25608F7E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Play with the </a:t>
            </a:r>
            <a:r>
              <a:rPr kumimoji="1" lang="en-US" altLang="zh-CN" b="1" dirty="0"/>
              <a:t>kernel</a:t>
            </a:r>
          </a:p>
          <a:p>
            <a:r>
              <a:rPr kumimoji="1" lang="en-US" altLang="zh-CN" dirty="0"/>
              <a:t>Implement useful </a:t>
            </a:r>
            <a:r>
              <a:rPr kumimoji="1" lang="en-US" altLang="zh-CN" b="1" dirty="0"/>
              <a:t>system calls </a:t>
            </a:r>
            <a:r>
              <a:rPr kumimoji="1" lang="en-US" altLang="zh-CN" dirty="0"/>
              <a:t>(remember your first project?) in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xv6 operating system</a:t>
            </a:r>
          </a:p>
          <a:p>
            <a:r>
              <a:rPr kumimoji="1" lang="en-US" altLang="zh-CN" b="1" dirty="0"/>
              <a:t>Modified</a:t>
            </a:r>
            <a:r>
              <a:rPr kumimoji="1" lang="en-US" altLang="zh-CN" dirty="0"/>
              <a:t> from MIT6.S081 lab. DO NOT TRY TO COPY 👀</a:t>
            </a:r>
          </a:p>
          <a:p>
            <a:r>
              <a:rPr kumimoji="1" lang="en-US" altLang="zh-CN" dirty="0"/>
              <a:t>Maybe useful in resume</a:t>
            </a:r>
          </a:p>
        </p:txBody>
      </p:sp>
    </p:spTree>
    <p:extLst>
      <p:ext uri="{BB962C8B-B14F-4D97-AF65-F5344CB8AC3E}">
        <p14:creationId xmlns:p14="http://schemas.microsoft.com/office/powerpoint/2010/main" val="1308759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6374F-031E-3A0B-A43D-BB4FEFF7B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Introduction-page fault handle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7D0FE6-DBDA-2EA8-E835-478C167B5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ffectLst/>
                <a:latin typeface="+mj-lt"/>
              </a:rPr>
              <a:t>When the application accesses this memory, the kernel loads the actual data through a </a:t>
            </a:r>
            <a:r>
              <a:rPr lang="en-US" altLang="zh-CN" b="1" i="1" dirty="0">
                <a:effectLst/>
                <a:latin typeface="+mj-lt"/>
              </a:rPr>
              <a:t>page fault </a:t>
            </a:r>
            <a:r>
              <a:rPr lang="en-US" altLang="zh-CN" dirty="0">
                <a:effectLst/>
                <a:latin typeface="+mj-lt"/>
              </a:rPr>
              <a:t>exception. This step is also called </a:t>
            </a:r>
            <a:r>
              <a:rPr lang="en-US" altLang="zh-CN" b="1" i="1" dirty="0">
                <a:effectLst/>
                <a:latin typeface="+mj-lt"/>
              </a:rPr>
              <a:t>lazy loading</a:t>
            </a:r>
            <a:r>
              <a:rPr lang="en-US" altLang="zh-CN" dirty="0">
                <a:effectLst/>
                <a:latin typeface="+mj-lt"/>
              </a:rPr>
              <a:t>.</a:t>
            </a:r>
            <a:endParaRPr kumimoji="1" lang="en-US" altLang="zh-CN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910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96374F-031E-3A0B-A43D-BB4FEFF7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4600"/>
              <a:t>Implementation-page fault handle</a:t>
            </a:r>
            <a:endParaRPr kumimoji="1" lang="zh-CN" altLang="en-US" sz="46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85E83F-1720-34B2-C1E0-D2DC03AB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1. Find corresponding valid VMA by fault address.</a:t>
            </a:r>
          </a:p>
          <a:p>
            <a:pPr marL="0" indent="0">
              <a:buNone/>
            </a:pPr>
            <a:r>
              <a:rPr lang="en-US" sz="2200" dirty="0"/>
              <a:t>2. Read 4096 bytes (1 PAGESIZE) of the relevant file onto that page, map it into the user address space.</a:t>
            </a:r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en-US" altLang="zh-CN" sz="2200" dirty="0"/>
              <a:t>Set the permissions correctly on the page.</a:t>
            </a:r>
            <a:endParaRPr lang="en-US" sz="2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292DA63-4165-610D-EF55-550DD1F55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096" y="743681"/>
            <a:ext cx="5458968" cy="148756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10138F5-9C56-8816-10B6-BA1A834B3405}"/>
              </a:ext>
            </a:extLst>
          </p:cNvPr>
          <p:cNvSpPr txBox="1"/>
          <p:nvPr/>
        </p:nvSpPr>
        <p:spPr>
          <a:xfrm>
            <a:off x="7139835" y="250521"/>
            <a:ext cx="1653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kernel/</a:t>
            </a:r>
            <a:r>
              <a:rPr kumimoji="1" lang="en-US" altLang="zh-CN" dirty="0" err="1"/>
              <a:t>trap.c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482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96374F-031E-3A0B-A43D-BB4FEFF7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4600"/>
              <a:t>Implementation-page fault handle</a:t>
            </a:r>
            <a:endParaRPr kumimoji="1" lang="zh-CN" altLang="en-US" sz="46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85E83F-1720-34B2-C1E0-D2DC03AB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r>
              <a:rPr lang="en-US" sz="2200" dirty="0"/>
              <a:t>Find corresponding VMA by fault address.</a:t>
            </a:r>
            <a:r>
              <a:rPr lang="zh-CN" altLang="en-US" sz="2200" dirty="0"/>
              <a:t> </a:t>
            </a:r>
            <a:r>
              <a:rPr lang="en-US" altLang="zh-CN" sz="2200" dirty="0"/>
              <a:t>How?</a:t>
            </a:r>
            <a:br>
              <a:rPr lang="en-US" altLang="zh-CN" sz="2200" dirty="0"/>
            </a:br>
            <a:r>
              <a:rPr lang="en-US" altLang="zh-CN" sz="2200" dirty="0"/>
              <a:t>`</a:t>
            </a:r>
            <a:r>
              <a:rPr lang="en-US" altLang="zh-CN" sz="2200" dirty="0" err="1"/>
              <a:t>r_stval</a:t>
            </a:r>
            <a:r>
              <a:rPr lang="en-US" altLang="zh-CN" sz="2200" dirty="0"/>
              <a:t>` provides the address causing the trap. Use this address to find the VMA.</a:t>
            </a:r>
          </a:p>
          <a:p>
            <a:pPr marL="0" indent="0">
              <a:buNone/>
            </a:pPr>
            <a:endParaRPr lang="en-US" altLang="zh-CN" sz="2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D3D52B-A2A6-38DA-61BA-8C333996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102" y="1697451"/>
            <a:ext cx="5003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78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96374F-031E-3A0B-A43D-BB4FEFF7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4600"/>
              <a:t>Implementation-page fault handle</a:t>
            </a:r>
            <a:endParaRPr kumimoji="1" lang="zh-CN" altLang="en-US" sz="46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85E83F-1720-34B2-C1E0-D2DC03AB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2. Read 4096 bytes (1 PAGESIZE) of the relevant file onto that page, map it into the user address space.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Please trace the code of `</a:t>
            </a:r>
            <a:r>
              <a:rPr lang="en-US" sz="2200" dirty="0" err="1"/>
              <a:t>mapfile</a:t>
            </a:r>
            <a:r>
              <a:rPr lang="en-US" sz="2200" dirty="0"/>
              <a:t>`, `</a:t>
            </a:r>
            <a:r>
              <a:rPr lang="en-US" sz="2200" dirty="0" err="1"/>
              <a:t>mappages</a:t>
            </a:r>
            <a:r>
              <a:rPr lang="en-US" sz="2200" dirty="0"/>
              <a:t>` and `</a:t>
            </a:r>
            <a:r>
              <a:rPr lang="en-US" sz="2200" dirty="0" err="1"/>
              <a:t>kalloc</a:t>
            </a:r>
            <a:r>
              <a:rPr lang="en-US" sz="2200" dirty="0"/>
              <a:t>`. </a:t>
            </a:r>
          </a:p>
        </p:txBody>
      </p:sp>
    </p:spTree>
    <p:extLst>
      <p:ext uri="{BB962C8B-B14F-4D97-AF65-F5344CB8AC3E}">
        <p14:creationId xmlns:p14="http://schemas.microsoft.com/office/powerpoint/2010/main" val="2302701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196374F-031E-3A0B-A43D-BB4FEFF7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kumimoji="1" lang="en-US" altLang="zh-CN" sz="4600"/>
              <a:t>Implementation-page fault handle</a:t>
            </a:r>
            <a:endParaRPr kumimoji="1" lang="zh-CN" altLang="en-US" sz="46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485E83F-1720-34B2-C1E0-D2DC03AB5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zh-CN" sz="2200" dirty="0"/>
              <a:t>3. Set the permissions correctly on the page. According to the VMA flags and </a:t>
            </a:r>
            <a:r>
              <a:rPr lang="en-US" altLang="zh-CN" sz="2200" dirty="0" err="1"/>
              <a:t>prot</a:t>
            </a:r>
            <a:r>
              <a:rPr lang="en-US" altLang="zh-CN" sz="2200" dirty="0"/>
              <a:t>!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EA32FC3-74FC-3E0F-F632-4A1D3341E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503" y="2660904"/>
            <a:ext cx="39878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35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D627-F911-0E09-F96A-836AADC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</a:t>
            </a:r>
            <a:r>
              <a:rPr kumimoji="1" lang="en-US" altLang="zh-CN" dirty="0" err="1"/>
              <a:t>munmap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E4DCF-540C-7132-9206-289624E3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should cancel the map! And write back to the file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360554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DD627-F911-0E09-F96A-836AADCD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Implementation-</a:t>
            </a:r>
            <a:r>
              <a:rPr kumimoji="1" lang="en-US" altLang="zh-CN" dirty="0" err="1"/>
              <a:t>munmap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5E4DCF-540C-7132-9206-289624E3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zh-CN" dirty="0"/>
              <a:t>Find the VMA for the address range and </a:t>
            </a:r>
            <a:r>
              <a:rPr lang="en-US" altLang="zh-CN" dirty="0" err="1"/>
              <a:t>unmap</a:t>
            </a:r>
            <a:r>
              <a:rPr lang="en-US" altLang="zh-CN" dirty="0"/>
              <a:t> the specified pages. (use `</a:t>
            </a:r>
            <a:r>
              <a:rPr lang="en-US" altLang="zh-CN" dirty="0" err="1"/>
              <a:t>uvmunmap</a:t>
            </a:r>
            <a:r>
              <a:rPr lang="en-US" altLang="zh-CN" dirty="0"/>
              <a:t>`)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If </a:t>
            </a:r>
            <a:r>
              <a:rPr lang="en-US" altLang="zh-CN" dirty="0" err="1"/>
              <a:t>munmap</a:t>
            </a:r>
            <a:r>
              <a:rPr lang="en-US" altLang="zh-CN" dirty="0"/>
              <a:t> removes </a:t>
            </a:r>
            <a:r>
              <a:rPr lang="en-US" altLang="zh-CN" b="1" dirty="0"/>
              <a:t>all</a:t>
            </a:r>
            <a:r>
              <a:rPr lang="en-US" altLang="zh-CN" dirty="0"/>
              <a:t> pages of a previous mmap, it should decrease the reference count of the corresponding struct file.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CN" dirty="0"/>
              <a:t>If an unmapped page has been modified and the file is mapped MAP_SHARED, write the page back to the file. (use `</a:t>
            </a:r>
            <a:r>
              <a:rPr lang="en-US" altLang="zh-CN" dirty="0" err="1"/>
              <a:t>filewrite</a:t>
            </a:r>
            <a:r>
              <a:rPr lang="en-US" altLang="zh-CN" dirty="0"/>
              <a:t>`)</a:t>
            </a:r>
          </a:p>
        </p:txBody>
      </p:sp>
    </p:spTree>
    <p:extLst>
      <p:ext uri="{BB962C8B-B14F-4D97-AF65-F5344CB8AC3E}">
        <p14:creationId xmlns:p14="http://schemas.microsoft.com/office/powerpoint/2010/main" val="215431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F3DD5-E65F-969B-A22E-B19CBFC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Introduction-page align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6A342-CFD9-B1F7-1FC6-6917367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What? Organize memory in such a way that each page of memory starts at a memory address that is a multiple of the PAGESIZE (4096 bytes in this project).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Why? Efficient Memory Access! Memory access operations are often optimized when memory addresses are aligned with the PAGESIZE.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099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F3DD5-E65F-969B-A22E-B19CBFC8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Implementation-page align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6A342-CFD9-B1F7-1FC6-6917367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How? Use these two macros!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dirty="0"/>
              <a:t>You have to figure out use which on under different situations. 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AC13A21-E03C-8EF6-757B-1BA9E5CEE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200" y="1926771"/>
            <a:ext cx="4546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92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D4FC-9D66-FAFC-3372-6D0A285C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Introduction-How to test?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0C18A-9878-E3E0-A456-D13A1F98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After `make </a:t>
            </a:r>
            <a:r>
              <a:rPr kumimoji="1" lang="en-US" altLang="zh-CN" dirty="0" err="1"/>
              <a:t>qemu</a:t>
            </a:r>
            <a:r>
              <a:rPr kumimoji="1" lang="en-US" altLang="zh-CN" dirty="0"/>
              <a:t>`, run `</a:t>
            </a:r>
            <a:r>
              <a:rPr kumimoji="1" lang="en-US" altLang="zh-CN" dirty="0" err="1"/>
              <a:t>mmaptest</a:t>
            </a:r>
            <a:r>
              <a:rPr kumimoji="1" lang="en-US" altLang="zh-CN" dirty="0"/>
              <a:t>`</a:t>
            </a:r>
          </a:p>
          <a:p>
            <a:r>
              <a:rPr kumimoji="1" lang="en-US" altLang="zh-CN" b="1" dirty="0"/>
              <a:t>Before your implementation of mmap</a:t>
            </a:r>
            <a:r>
              <a:rPr kumimoji="1" lang="en-US" altLang="zh-CN" dirty="0"/>
              <a:t>(), you should fail in the first test.</a:t>
            </a:r>
            <a:br>
              <a:rPr kumimoji="1" lang="en-US" altLang="zh-CN" dirty="0"/>
            </a:br>
            <a:r>
              <a:rPr kumimoji="1" lang="en-US" altLang="zh-CN" dirty="0"/>
              <a:t>Sample output: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1CA287C-F17E-0817-A3A9-FC4C692F5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89ACD18-F7C1-D3FA-7C5A-8A04EC35D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3775836"/>
            <a:ext cx="7708900" cy="14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3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40A2-9D81-DA11-BCDE-F6B1D04E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My Comment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1190-0FAF-7244-7060-C9CD64B3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 takes some time to </a:t>
            </a:r>
            <a:r>
              <a:rPr kumimoji="1" lang="en-US" altLang="zh-CN" b="1" dirty="0"/>
              <a:t>understand</a:t>
            </a:r>
          </a:p>
          <a:p>
            <a:r>
              <a:rPr kumimoji="1" lang="en-US" altLang="zh-CN" dirty="0"/>
              <a:t>Tens of lines of code to </a:t>
            </a:r>
            <a:r>
              <a:rPr kumimoji="1" lang="en-US" altLang="zh-CN" b="1" dirty="0"/>
              <a:t>implement</a:t>
            </a:r>
            <a:endParaRPr kumimoji="1"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8814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D4FC-9D66-FAFC-3372-6D0A285C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Introduction-How to test?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0C18A-9878-E3E0-A456-D13A1F98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After your implementation of mmap</a:t>
            </a:r>
            <a:r>
              <a:rPr kumimoji="1" lang="en-US" altLang="zh-CN" dirty="0"/>
              <a:t>(), </a:t>
            </a:r>
            <a:r>
              <a:rPr kumimoji="1" lang="en-US" altLang="zh-CN" b="1" dirty="0"/>
              <a:t>before your implementation of page fault handle</a:t>
            </a:r>
            <a:r>
              <a:rPr kumimoji="1" lang="en-US" altLang="zh-CN" dirty="0"/>
              <a:t>, you should encounter a page fault trap.</a:t>
            </a:r>
            <a:br>
              <a:rPr kumimoji="1" lang="en-US" altLang="zh-CN" dirty="0"/>
            </a:br>
            <a:r>
              <a:rPr kumimoji="1" lang="en-US" altLang="zh-CN" dirty="0"/>
              <a:t>Sample output: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1CA287C-F17E-0817-A3A9-FC4C692F5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28AB732-4811-E671-CB16-925F36F0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60" y="4001294"/>
            <a:ext cx="8643079" cy="145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599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D4FC-9D66-FAFC-3372-6D0A285C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Introduction-How to test?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0C18A-9878-E3E0-A456-D13A1F98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err="1"/>
              <a:t>Afte</a:t>
            </a:r>
            <a:r>
              <a:rPr kumimoji="1" lang="en-US" altLang="zh-CN" b="1" dirty="0"/>
              <a:t> your implementation of page fault handle</a:t>
            </a:r>
            <a:r>
              <a:rPr kumimoji="1" lang="en-US" altLang="zh-CN" dirty="0"/>
              <a:t>, you should pass a few tests.</a:t>
            </a:r>
            <a:br>
              <a:rPr kumimoji="1" lang="en-US" altLang="zh-CN" dirty="0"/>
            </a:br>
            <a:r>
              <a:rPr kumimoji="1" lang="en-US" altLang="zh-CN" dirty="0"/>
              <a:t>Sample output: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1CA287C-F17E-0817-A3A9-FC4C692F5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1D66133-2513-0928-3231-DC67BF06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226" y="3118981"/>
            <a:ext cx="6699547" cy="2252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64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8D4FC-9D66-FAFC-3372-6D0A285C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Introduction-How to test?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0C18A-9878-E3E0-A456-D13A1F982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 err="1"/>
              <a:t>Afte</a:t>
            </a:r>
            <a:r>
              <a:rPr kumimoji="1" lang="en-US" altLang="zh-CN" b="1" dirty="0"/>
              <a:t> your implementation of </a:t>
            </a:r>
            <a:r>
              <a:rPr kumimoji="1" lang="en-US" altLang="zh-CN" b="1" dirty="0" err="1"/>
              <a:t>munmap</a:t>
            </a:r>
            <a:r>
              <a:rPr kumimoji="1" lang="en-US" altLang="zh-CN" dirty="0"/>
              <a:t>, you should pass all tests except </a:t>
            </a:r>
            <a:r>
              <a:rPr kumimoji="1" lang="en-US" altLang="zh-CN" dirty="0" err="1"/>
              <a:t>forktest</a:t>
            </a:r>
            <a:r>
              <a:rPr kumimoji="1" lang="en-US" altLang="zh-CN" dirty="0"/>
              <a:t>.</a:t>
            </a:r>
            <a:br>
              <a:rPr kumimoji="1" lang="en-US" altLang="zh-CN" dirty="0"/>
            </a:br>
            <a:r>
              <a:rPr kumimoji="1" lang="en-US" altLang="zh-CN" dirty="0"/>
              <a:t>Sample output: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1CA287C-F17E-0817-A3A9-FC4C692F51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A30B8E-73A2-EAEF-2838-6F998E22E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800" y="2775429"/>
            <a:ext cx="49784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95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0CC90-5EC3-203A-FA15-C69E5CDE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Final tips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F6EEE-1A86-E679-B32B-9C09E1D9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Remember to `make </a:t>
            </a:r>
            <a:r>
              <a:rPr kumimoji="1" lang="en-US" altLang="zh-CN" dirty="0" err="1"/>
              <a:t>qemu</a:t>
            </a:r>
            <a:r>
              <a:rPr kumimoji="1" lang="en-US" altLang="zh-CN" dirty="0"/>
              <a:t>` after any modification of xv6. You are modifying kernel!</a:t>
            </a:r>
          </a:p>
          <a:p>
            <a:r>
              <a:rPr kumimoji="1" lang="en-US" altLang="zh-CN" dirty="0"/>
              <a:t>To quit the </a:t>
            </a:r>
            <a:r>
              <a:rPr kumimoji="1" lang="en-US" altLang="zh-CN" dirty="0" err="1"/>
              <a:t>qemu</a:t>
            </a:r>
            <a:r>
              <a:rPr kumimoji="1" lang="en-US" altLang="zh-CN" dirty="0"/>
              <a:t>, press `control` and then press `A`, release and then press `X`.</a:t>
            </a:r>
          </a:p>
          <a:p>
            <a:r>
              <a:rPr kumimoji="1" lang="en-US" altLang="zh-CN" dirty="0"/>
              <a:t>Begin early! It’s hard for you to trace the code and understand the whole system. Ask in Piazza!</a:t>
            </a:r>
          </a:p>
          <a:p>
            <a:r>
              <a:rPr kumimoji="1" lang="en-US" altLang="zh-CN" dirty="0"/>
              <a:t>Good luck!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5558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F6736-7B6A-06DB-545B-AEDC03C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Submission Guide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55A7C0-8EAF-6123-1710-5C891766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/>
              <a:t>Submit a zip to BB</a:t>
            </a:r>
            <a:r>
              <a:rPr kumimoji="1" lang="en-US" altLang="zh-CN" dirty="0"/>
              <a:t>.</a:t>
            </a:r>
          </a:p>
          <a:p>
            <a:r>
              <a:rPr kumimoji="1" lang="en-US" altLang="zh-CN" dirty="0"/>
              <a:t>Zip structure: one report pdf and one source folder. The source folder only includes 4 source C files.</a:t>
            </a:r>
          </a:p>
          <a:p>
            <a:r>
              <a:rPr kumimoji="1" lang="en-US" altLang="zh-CN" dirty="0"/>
              <a:t>A script (</a:t>
            </a:r>
            <a:r>
              <a:rPr lang="en-US" altLang="zh-CN" dirty="0"/>
              <a:t>gen_submission.sh</a:t>
            </a:r>
            <a:r>
              <a:rPr kumimoji="1" lang="en-US" altLang="zh-CN" dirty="0"/>
              <a:t>) for you to generate the zip file.</a:t>
            </a:r>
          </a:p>
        </p:txBody>
      </p:sp>
    </p:spTree>
    <p:extLst>
      <p:ext uri="{BB962C8B-B14F-4D97-AF65-F5344CB8AC3E}">
        <p14:creationId xmlns:p14="http://schemas.microsoft.com/office/powerpoint/2010/main" val="22801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540A2-9D81-DA11-BCDE-F6B1D04E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Introduction-prerequisite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1190-0FAF-7244-7060-C9CD64B3D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You should learn some background knowledge about </a:t>
            </a:r>
            <a:r>
              <a:rPr kumimoji="1" lang="en-US" altLang="zh-CN" dirty="0">
                <a:solidFill>
                  <a:srgbClr val="FF0000"/>
                </a:solidFill>
              </a:rPr>
              <a:t>xv6, file descriptor, and page tables </a:t>
            </a:r>
            <a:r>
              <a:rPr kumimoji="1" lang="en-US" altLang="zh-CN" dirty="0"/>
              <a:t>by reading the prerequisite summary in BB. (Prof. Hsu will also teach most contents in the lecture)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389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A7540A2-9D81-DA11-BCDE-F6B1D04E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en-US" altLang="zh-CN" sz="3800" dirty="0"/>
              <a:t>Introduction-What is mmap()?</a:t>
            </a:r>
            <a:endParaRPr kumimoji="1" lang="zh-CN" altLang="en-US" sz="3800" dirty="0"/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21190-0FAF-7244-7060-C9CD64B3D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kumimoji="1" lang="en-US" altLang="zh-CN" sz="2200" dirty="0"/>
              <a:t>Map a portion of memory in the kernel space to user space.</a:t>
            </a:r>
          </a:p>
          <a:p>
            <a:r>
              <a:rPr kumimoji="1" lang="en-US" altLang="zh-CN" sz="2200" dirty="0"/>
              <a:t>Modification will affect both user space and kernel space.</a:t>
            </a:r>
          </a:p>
          <a:p>
            <a:endParaRPr kumimoji="1" lang="zh-CN" altLang="en-US" sz="2200" dirty="0"/>
          </a:p>
        </p:txBody>
      </p:sp>
      <p:pic>
        <p:nvPicPr>
          <p:cNvPr id="5" name="图片 4" descr="形状&#10;&#10;中度可信度描述已自动生成">
            <a:extLst>
              <a:ext uri="{FF2B5EF4-FFF2-40B4-BE49-F238E27FC236}">
                <a16:creationId xmlns:a16="http://schemas.microsoft.com/office/drawing/2014/main" id="{E696BECD-35BE-D12A-6F8D-319FC724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02551"/>
            <a:ext cx="6903720" cy="44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6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5AE6B-6EC2-3835-0C48-B8304446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Introduction-Why mmap()?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C2315E-A155-D847-86C8-49AB1E084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Large file operations!</a:t>
            </a:r>
          </a:p>
          <a:p>
            <a:r>
              <a:rPr kumimoji="1" lang="en-US" altLang="zh-CN" dirty="0"/>
              <a:t>Avoid frequent read() and write().</a:t>
            </a:r>
          </a:p>
        </p:txBody>
      </p:sp>
    </p:spTree>
    <p:extLst>
      <p:ext uri="{BB962C8B-B14F-4D97-AF65-F5344CB8AC3E}">
        <p14:creationId xmlns:p14="http://schemas.microsoft.com/office/powerpoint/2010/main" val="3884694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8500E-099E-056C-8CE9-3C771C91C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300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Introduction-How to use it?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87E3471-2D72-6491-EA96-3BCAF46FA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4300" y="1190625"/>
            <a:ext cx="9423400" cy="635000"/>
          </a:xfrm>
          <a:prstGeom prst="rect">
            <a:avLst/>
          </a:prstGeom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F678B2C-A509-2BAB-1613-0060B6A269E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 err="1"/>
              <a:t>addr</a:t>
            </a:r>
            <a:r>
              <a:rPr kumimoji="1" lang="en-US" altLang="zh-CN" dirty="0"/>
              <a:t>: the start address of the mapped region; 0 if the user leave it to kernel to </a:t>
            </a:r>
            <a:r>
              <a:rPr lang="en-US" altLang="zh-CN" dirty="0"/>
              <a:t>then the kernel chooses the page-aligned address</a:t>
            </a:r>
            <a:r>
              <a:rPr kumimoji="1" lang="en-US" altLang="zh-CN" dirty="0"/>
              <a:t> (always 0 in this assignment).</a:t>
            </a:r>
          </a:p>
          <a:p>
            <a:r>
              <a:rPr kumimoji="1" lang="en-US" altLang="zh-CN" dirty="0"/>
              <a:t>length: how many bytes of the file to map.</a:t>
            </a:r>
          </a:p>
          <a:p>
            <a:r>
              <a:rPr kumimoji="1" lang="en-US" altLang="zh-CN" dirty="0" err="1"/>
              <a:t>prot</a:t>
            </a:r>
            <a:r>
              <a:rPr kumimoji="1" lang="en-US" altLang="zh-CN" dirty="0"/>
              <a:t>: </a:t>
            </a:r>
            <a:r>
              <a:rPr lang="en-US" altLang="zh-CN" dirty="0"/>
              <a:t>the desired memory protection of the mapping (and </a:t>
            </a:r>
            <a:r>
              <a:rPr lang="en-US" altLang="zh-CN" b="1" dirty="0"/>
              <a:t>must not conflict with the open mode of the file</a:t>
            </a:r>
            <a:r>
              <a:rPr lang="en-US" altLang="zh-CN" dirty="0"/>
              <a:t>).</a:t>
            </a:r>
            <a:endParaRPr kumimoji="1" lang="en-US" altLang="zh-CN" dirty="0"/>
          </a:p>
          <a:p>
            <a:r>
              <a:rPr kumimoji="1" lang="en-US" altLang="zh-CN" dirty="0"/>
              <a:t>flags: </a:t>
            </a:r>
            <a:r>
              <a:rPr lang="en-US" altLang="zh-CN" dirty="0"/>
              <a:t>determines whether updates to the mapping</a:t>
            </a:r>
            <a:r>
              <a:rPr lang="zh-CN" altLang="en-US" dirty="0"/>
              <a:t> </a:t>
            </a:r>
            <a:r>
              <a:rPr lang="en-US" altLang="zh-CN" dirty="0"/>
              <a:t>are carried through to the underlying file.</a:t>
            </a:r>
          </a:p>
          <a:p>
            <a:r>
              <a:rPr kumimoji="1" lang="en-US" altLang="zh-CN" dirty="0" err="1"/>
              <a:t>fd</a:t>
            </a:r>
            <a:r>
              <a:rPr kumimoji="1" lang="en-US" altLang="zh-CN" dirty="0"/>
              <a:t>: </a:t>
            </a:r>
            <a:r>
              <a:rPr lang="en-US" altLang="zh-CN" dirty="0"/>
              <a:t>the file descriptor</a:t>
            </a:r>
            <a:endParaRPr kumimoji="1" lang="en-US" altLang="zh-CN" dirty="0"/>
          </a:p>
          <a:p>
            <a:r>
              <a:rPr kumimoji="1" lang="en-US" altLang="zh-CN" dirty="0"/>
              <a:t>offset: </a:t>
            </a:r>
            <a:r>
              <a:rPr lang="en-US" altLang="zh-CN" dirty="0"/>
              <a:t>the starting offset in the file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39556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932CC5-F255-C462-602C-495F09BA8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Introduction-Example usage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F9660C-85E8-6DFB-170C-E597B8C8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114"/>
            <a:ext cx="10515600" cy="466384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char *p = mmap(0, PGSIZE*2, PROT_READ, MAP_PRIVATE, </a:t>
            </a:r>
            <a:r>
              <a:rPr kumimoji="1" lang="en-US" altLang="zh-CN" dirty="0" err="1">
                <a:solidFill>
                  <a:srgbClr val="FF0000"/>
                </a:solidFill>
              </a:rPr>
              <a:t>fd</a:t>
            </a:r>
            <a:r>
              <a:rPr kumimoji="1" lang="en-US" altLang="zh-CN" dirty="0">
                <a:solidFill>
                  <a:srgbClr val="FF0000"/>
                </a:solidFill>
              </a:rPr>
              <a:t>, 0);</a:t>
            </a:r>
          </a:p>
          <a:p>
            <a:r>
              <a:rPr kumimoji="1" lang="en-US" altLang="zh-CN" dirty="0"/>
              <a:t>0: kernel will choose the page-aligned address for the user</a:t>
            </a:r>
          </a:p>
          <a:p>
            <a:r>
              <a:rPr lang="en-US" altLang="zh-CN" b="1" dirty="0"/>
              <a:t>PROT_READ</a:t>
            </a:r>
            <a:r>
              <a:rPr lang="en-US" altLang="zh-CN" dirty="0"/>
              <a:t> indicates that the mapped memory should be read-only, i.e., modification is not allowed.</a:t>
            </a:r>
          </a:p>
          <a:p>
            <a:r>
              <a:rPr lang="en-US" altLang="zh-CN" b="1" dirty="0"/>
              <a:t>MAP_PRIVATE</a:t>
            </a:r>
            <a:r>
              <a:rPr lang="en-US" altLang="zh-CN" dirty="0"/>
              <a:t> indicates that if the process modifies the mapped memory, the modification should </a:t>
            </a:r>
            <a:r>
              <a:rPr lang="en-US" altLang="zh-CN" b="1" dirty="0"/>
              <a:t>not</a:t>
            </a:r>
            <a:r>
              <a:rPr lang="en-US" altLang="zh-CN" dirty="0"/>
              <a:t> be written back to the file (of course, due to </a:t>
            </a:r>
            <a:r>
              <a:rPr lang="en-US" altLang="zh-CN" b="1" dirty="0"/>
              <a:t>PROT_READ</a:t>
            </a:r>
            <a:r>
              <a:rPr lang="en-US" altLang="zh-CN" dirty="0"/>
              <a:t>, updates are prohibited in this case).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690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1494</TotalTime>
  <Words>1338</Words>
  <Application>Microsoft Macintosh PowerPoint</Application>
  <PresentationFormat>宽屏</PresentationFormat>
  <Paragraphs>118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7" baseType="lpstr">
      <vt:lpstr>等线</vt:lpstr>
      <vt:lpstr>等线 Light</vt:lpstr>
      <vt:lpstr>Arial</vt:lpstr>
      <vt:lpstr>Office 主题​​</vt:lpstr>
      <vt:lpstr>2024 Spring CSC3150 Project 3</vt:lpstr>
      <vt:lpstr>Motivation</vt:lpstr>
      <vt:lpstr>My Comment</vt:lpstr>
      <vt:lpstr>Submission Guide</vt:lpstr>
      <vt:lpstr>Introduction-prerequisite</vt:lpstr>
      <vt:lpstr>Introduction-What is mmap()?</vt:lpstr>
      <vt:lpstr>Introduction-Why mmap()?</vt:lpstr>
      <vt:lpstr>Introduction-How to use it?</vt:lpstr>
      <vt:lpstr>Introduction-Example usage</vt:lpstr>
      <vt:lpstr>Introduction-How to implement?</vt:lpstr>
      <vt:lpstr>Introduction-What is VMA?</vt:lpstr>
      <vt:lpstr>Introduction-What is VMA-Trace the code</vt:lpstr>
      <vt:lpstr>Implementation-VMA</vt:lpstr>
      <vt:lpstr>Implementation-sys_mmap</vt:lpstr>
      <vt:lpstr>Implementation-sys_mmap</vt:lpstr>
      <vt:lpstr>Implementation-sys_mmap</vt:lpstr>
      <vt:lpstr>Implementation-sys_mmap</vt:lpstr>
      <vt:lpstr>Implementation-sys_mmap</vt:lpstr>
      <vt:lpstr>Implementation-sys_mmap</vt:lpstr>
      <vt:lpstr>Introduction-page fault handle</vt:lpstr>
      <vt:lpstr>Implementation-page fault handle</vt:lpstr>
      <vt:lpstr>Implementation-page fault handle</vt:lpstr>
      <vt:lpstr>Implementation-page fault handle</vt:lpstr>
      <vt:lpstr>Implementation-page fault handle</vt:lpstr>
      <vt:lpstr>Introduction-munmap</vt:lpstr>
      <vt:lpstr>Implementation-munmap</vt:lpstr>
      <vt:lpstr>Introduction-page align</vt:lpstr>
      <vt:lpstr>Implementation-page align</vt:lpstr>
      <vt:lpstr>Introduction-How to test? </vt:lpstr>
      <vt:lpstr>Introduction-How to test? </vt:lpstr>
      <vt:lpstr>Introduction-How to test? </vt:lpstr>
      <vt:lpstr>Introduction-How to test? </vt:lpstr>
      <vt:lpstr>Final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Sprint CSC3150 Project 3</dc:title>
  <dc:creator>Wuzhou Du</dc:creator>
  <cp:lastModifiedBy>Wuzhou Du</cp:lastModifiedBy>
  <cp:revision>227</cp:revision>
  <dcterms:created xsi:type="dcterms:W3CDTF">2024-03-17T06:51:46Z</dcterms:created>
  <dcterms:modified xsi:type="dcterms:W3CDTF">2024-03-21T02:38:28Z</dcterms:modified>
</cp:coreProperties>
</file>