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6" r:id="rId1"/>
  </p:sldMasterIdLst>
  <p:notesMasterIdLst>
    <p:notesMasterId r:id="rId9"/>
  </p:notesMasterIdLst>
  <p:sldIdLst>
    <p:sldId id="256" r:id="rId2"/>
    <p:sldId id="262" r:id="rId3"/>
    <p:sldId id="258" r:id="rId4"/>
    <p:sldId id="257" r:id="rId5"/>
    <p:sldId id="263" r:id="rId6"/>
    <p:sldId id="260" r:id="rId7"/>
    <p:sldId id="261" r:id="rId8"/>
  </p:sldIdLst>
  <p:sldSz cx="12192000" cy="6858000"/>
  <p:notesSz cx="6858000" cy="9144000"/>
  <p:embeddedFontLst>
    <p:embeddedFont>
      <p:font typeface="Gilroy Bold" panose="00000800000000000000" charset="-52"/>
      <p:bold r:id="rId10"/>
    </p:embeddedFont>
    <p:embeddedFont>
      <p:font typeface="Verdana" panose="020B0604030504040204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ilroy Medium" panose="00000600000000000000" charset="-52"/>
      <p:regular r:id="rId1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7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666FFD-5EE9-4514-872E-9C4273A8F2B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45EC2E7-C324-438A-8B26-917436FEE0BB}">
      <dgm:prSet phldrT="[Текст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ctr"/>
          <a:r>
            <a:rPr lang="ru-RU" sz="1200" b="1" dirty="0"/>
            <a:t>1 неделя</a:t>
          </a:r>
        </a:p>
        <a:p>
          <a:pPr algn="l"/>
          <a:r>
            <a:rPr lang="ru-RU" sz="1050" dirty="0"/>
            <a:t>Команда формируется, тимлид распределяет роли, формирует первичные документы проекта и создаёт первый макет сайта. Основная цель – определить план работы, собрать требования и визуализировать структуру будущего интернет-магазина.</a:t>
          </a:r>
        </a:p>
      </dgm:t>
    </dgm:pt>
    <dgm:pt modelId="{0D6EFBD7-E8CA-49E8-A22A-7A137B0163E5}" type="parTrans" cxnId="{8EF196E1-44B8-4CC8-BA60-68A7C5DF80CF}">
      <dgm:prSet/>
      <dgm:spPr/>
      <dgm:t>
        <a:bodyPr/>
        <a:lstStyle/>
        <a:p>
          <a:endParaRPr lang="ru-RU"/>
        </a:p>
      </dgm:t>
    </dgm:pt>
    <dgm:pt modelId="{3D3B77B7-223E-4562-9C99-39D28D445C9E}" type="sibTrans" cxnId="{8EF196E1-44B8-4CC8-BA60-68A7C5DF80CF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ru-RU"/>
        </a:p>
      </dgm:t>
    </dgm:pt>
    <dgm:pt modelId="{38CF40AB-A557-400C-8844-B7C1F63FDAC1}">
      <dgm:prSet phldrT="[Текст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ctr"/>
          <a:r>
            <a:rPr lang="ru-RU" sz="1200" b="1" dirty="0"/>
            <a:t>2 неделя</a:t>
          </a:r>
        </a:p>
        <a:p>
          <a:pPr algn="l"/>
          <a:r>
            <a:rPr lang="ru-RU" sz="1050" dirty="0"/>
            <a:t>Разработка базовой структуры и контента</a:t>
          </a:r>
        </a:p>
        <a:p>
          <a:pPr algn="l"/>
          <a:r>
            <a:rPr lang="ru-RU" sz="1050" dirty="0"/>
            <a:t>Команда создаёт HTML/CSS шаблоны страниц, настраивает проектное окружение и репозиторий, а также готовит тексты для сайта (описание товаров, разделы </a:t>
          </a:r>
          <a:r>
            <a:rPr lang="ru-RU" sz="1050" dirty="0" err="1"/>
            <a:t>About</a:t>
          </a:r>
          <a:r>
            <a:rPr lang="ru-RU" sz="1050" dirty="0"/>
            <a:t> и FAQ). Задача недели – заложить основу функционала (бэкенд) и наполнить сайт контентом.</a:t>
          </a:r>
        </a:p>
      </dgm:t>
    </dgm:pt>
    <dgm:pt modelId="{C2F5273B-844A-4309-B286-E80BE112FD8A}" type="parTrans" cxnId="{D74982F2-F261-4D84-BF7D-CA2ABE6428CC}">
      <dgm:prSet/>
      <dgm:spPr/>
      <dgm:t>
        <a:bodyPr/>
        <a:lstStyle/>
        <a:p>
          <a:endParaRPr lang="ru-RU"/>
        </a:p>
      </dgm:t>
    </dgm:pt>
    <dgm:pt modelId="{7206BEFD-C30D-431D-AA49-B03BB9C953A8}" type="sibTrans" cxnId="{D74982F2-F261-4D84-BF7D-CA2ABE6428CC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ru-RU"/>
        </a:p>
      </dgm:t>
    </dgm:pt>
    <dgm:pt modelId="{30991902-42B1-4014-B900-9784ACF98BA8}">
      <dgm:prSet phldrT="[Текст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ctr"/>
          <a:r>
            <a:rPr lang="ru-RU" sz="1200" b="1" dirty="0"/>
            <a:t>3 неделя</a:t>
          </a:r>
        </a:p>
        <a:p>
          <a:pPr algn="l"/>
          <a:r>
            <a:rPr lang="ru-RU" sz="1050" dirty="0"/>
            <a:t>Функционал и интеграция</a:t>
          </a:r>
        </a:p>
        <a:p>
          <a:pPr algn="l"/>
          <a:r>
            <a:rPr lang="ru-RU" sz="1050" dirty="0"/>
            <a:t>Добавляется интерактивность: кнопки, формы обратной связи, фильтры товаров и тестовая корзина. Также проводится тестирование макета на разных устройствах и обновляется документация. Цель – соединить </a:t>
          </a:r>
          <a:r>
            <a:rPr lang="ru-RU" sz="1050" dirty="0" err="1"/>
            <a:t>фронтенд</a:t>
          </a:r>
          <a:r>
            <a:rPr lang="ru-RU" sz="1050" dirty="0"/>
            <a:t> с бэкендом и проверить соответствие требованиям.</a:t>
          </a:r>
        </a:p>
      </dgm:t>
    </dgm:pt>
    <dgm:pt modelId="{C032294F-1012-4BF6-8B01-D8C1C1E10F11}" type="parTrans" cxnId="{E9355941-D128-4E74-AC5F-005FA3CE11D4}">
      <dgm:prSet/>
      <dgm:spPr/>
      <dgm:t>
        <a:bodyPr/>
        <a:lstStyle/>
        <a:p>
          <a:endParaRPr lang="ru-RU"/>
        </a:p>
      </dgm:t>
    </dgm:pt>
    <dgm:pt modelId="{1060CB42-9C21-447A-99F1-5054C660ADEE}" type="sibTrans" cxnId="{E9355941-D128-4E74-AC5F-005FA3CE11D4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ru-RU"/>
        </a:p>
      </dgm:t>
    </dgm:pt>
    <dgm:pt modelId="{9E53B222-C010-4397-8DDA-758FCF1EF776}">
      <dgm:prSet phldrT="[Текст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ctr"/>
          <a:r>
            <a:rPr lang="ru-RU" sz="1200" b="1" dirty="0"/>
            <a:t>4 неделя</a:t>
          </a:r>
        </a:p>
        <a:p>
          <a:pPr algn="l"/>
          <a:r>
            <a:rPr lang="ru-RU" sz="1050" dirty="0"/>
            <a:t>Завершение, тестирование и презентация</a:t>
          </a:r>
        </a:p>
        <a:p>
          <a:pPr algn="l"/>
          <a:r>
            <a:rPr lang="ru-RU" sz="1050" dirty="0"/>
            <a:t>Команда выполняет финальное тестирование сайта, исправляет ошибки и визуальные недочёты, подготавливает инструкции для пользователей, презентацию проекта и его документацию. Основная цель – подготовить рабочий продукт и представить результаты работы команды, а также провести ретроспективу для анализа процесса.</a:t>
          </a:r>
        </a:p>
      </dgm:t>
    </dgm:pt>
    <dgm:pt modelId="{FDBE2913-2E1A-4CED-8CF3-FAB5BC903758}" type="parTrans" cxnId="{D4FD5562-C313-4219-97F1-0EBEFBFF078E}">
      <dgm:prSet/>
      <dgm:spPr/>
      <dgm:t>
        <a:bodyPr/>
        <a:lstStyle/>
        <a:p>
          <a:endParaRPr lang="ru-RU"/>
        </a:p>
      </dgm:t>
    </dgm:pt>
    <dgm:pt modelId="{7CADD43E-3DD1-41FA-BAE2-8D0CD662B312}" type="sibTrans" cxnId="{D4FD5562-C313-4219-97F1-0EBEFBFF078E}">
      <dgm:prSet/>
      <dgm:spPr/>
      <dgm:t>
        <a:bodyPr/>
        <a:lstStyle/>
        <a:p>
          <a:endParaRPr lang="ru-RU"/>
        </a:p>
      </dgm:t>
    </dgm:pt>
    <dgm:pt modelId="{16DD5787-4175-4E33-9EE8-3B795D4CC6DD}" type="pres">
      <dgm:prSet presAssocID="{BD666FFD-5EE9-4514-872E-9C4273A8F2B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E86483C-8FEF-4B82-A8A6-08060E69341F}" type="pres">
      <dgm:prSet presAssocID="{D45EC2E7-C324-438A-8B26-917436FEE0BB}" presName="node" presStyleLbl="node1" presStyleIdx="0" presStyleCnt="4" custScaleX="411826" custScaleY="296137" custLinFactNeighborX="-572" custLinFactNeighborY="-6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61C9DD-5D4A-4824-9F92-85D890AAB970}" type="pres">
      <dgm:prSet presAssocID="{3D3B77B7-223E-4562-9C99-39D28D445C9E}" presName="sibTrans" presStyleLbl="sibTrans2D1" presStyleIdx="0" presStyleCnt="3"/>
      <dgm:spPr/>
      <dgm:t>
        <a:bodyPr/>
        <a:lstStyle/>
        <a:p>
          <a:endParaRPr lang="ru-RU"/>
        </a:p>
      </dgm:t>
    </dgm:pt>
    <dgm:pt modelId="{DBCE4411-862D-4E41-9454-F989CBF07153}" type="pres">
      <dgm:prSet presAssocID="{3D3B77B7-223E-4562-9C99-39D28D445C9E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D1FDD548-1A0A-4343-BC0C-03FDF5712EA5}" type="pres">
      <dgm:prSet presAssocID="{38CF40AB-A557-400C-8844-B7C1F63FDAC1}" presName="node" presStyleLbl="node1" presStyleIdx="1" presStyleCnt="4" custScaleX="411826" custScaleY="294782" custLinFactNeighborX="-572" custLinFactNeighborY="-6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E0558C-6BE6-46DE-92D7-69DB08511208}" type="pres">
      <dgm:prSet presAssocID="{7206BEFD-C30D-431D-AA49-B03BB9C953A8}" presName="sibTrans" presStyleLbl="sibTrans2D1" presStyleIdx="1" presStyleCnt="3"/>
      <dgm:spPr/>
      <dgm:t>
        <a:bodyPr/>
        <a:lstStyle/>
        <a:p>
          <a:endParaRPr lang="ru-RU"/>
        </a:p>
      </dgm:t>
    </dgm:pt>
    <dgm:pt modelId="{DF2215A2-AD7B-4959-B41B-EDBBD20EB500}" type="pres">
      <dgm:prSet presAssocID="{7206BEFD-C30D-431D-AA49-B03BB9C953A8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20C6035C-F684-4F34-A1B6-93455B8F38B6}" type="pres">
      <dgm:prSet presAssocID="{30991902-42B1-4014-B900-9784ACF98BA8}" presName="node" presStyleLbl="node1" presStyleIdx="2" presStyleCnt="4" custScaleX="411826" custScaleY="291293" custLinFactNeighborX="-572" custLinFactNeighborY="-6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3DA7A2-5983-44DF-ADA5-C1CAFED1AA08}" type="pres">
      <dgm:prSet presAssocID="{1060CB42-9C21-447A-99F1-5054C660ADEE}" presName="sibTrans" presStyleLbl="sibTrans2D1" presStyleIdx="2" presStyleCnt="3"/>
      <dgm:spPr/>
      <dgm:t>
        <a:bodyPr/>
        <a:lstStyle/>
        <a:p>
          <a:endParaRPr lang="ru-RU"/>
        </a:p>
      </dgm:t>
    </dgm:pt>
    <dgm:pt modelId="{E74398D6-7C72-4B52-A1CF-C9C85ACEF6B1}" type="pres">
      <dgm:prSet presAssocID="{1060CB42-9C21-447A-99F1-5054C660ADEE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33B36820-8962-4C05-8C99-E703C27CAD39}" type="pres">
      <dgm:prSet presAssocID="{9E53B222-C010-4397-8DDA-758FCF1EF776}" presName="node" presStyleLbl="node1" presStyleIdx="3" presStyleCnt="4" custScaleX="411826" custScaleY="29264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26B565F-A844-4A5E-BC43-7D12C5023FD1}" type="presOf" srcId="{3D3B77B7-223E-4562-9C99-39D28D445C9E}" destId="{5161C9DD-5D4A-4824-9F92-85D890AAB970}" srcOrd="0" destOrd="0" presId="urn:microsoft.com/office/officeart/2005/8/layout/process1"/>
    <dgm:cxn modelId="{FC1A411B-9535-4F34-BD90-6CB3F040B732}" type="presOf" srcId="{BD666FFD-5EE9-4514-872E-9C4273A8F2B8}" destId="{16DD5787-4175-4E33-9EE8-3B795D4CC6DD}" srcOrd="0" destOrd="0" presId="urn:microsoft.com/office/officeart/2005/8/layout/process1"/>
    <dgm:cxn modelId="{6DA9EC74-FC15-43D2-9465-3D579DD204D9}" type="presOf" srcId="{38CF40AB-A557-400C-8844-B7C1F63FDAC1}" destId="{D1FDD548-1A0A-4343-BC0C-03FDF5712EA5}" srcOrd="0" destOrd="0" presId="urn:microsoft.com/office/officeart/2005/8/layout/process1"/>
    <dgm:cxn modelId="{8EF196E1-44B8-4CC8-BA60-68A7C5DF80CF}" srcId="{BD666FFD-5EE9-4514-872E-9C4273A8F2B8}" destId="{D45EC2E7-C324-438A-8B26-917436FEE0BB}" srcOrd="0" destOrd="0" parTransId="{0D6EFBD7-E8CA-49E8-A22A-7A137B0163E5}" sibTransId="{3D3B77B7-223E-4562-9C99-39D28D445C9E}"/>
    <dgm:cxn modelId="{BD10A7F7-580D-4D72-85B1-EED5C3935F06}" type="presOf" srcId="{9E53B222-C010-4397-8DDA-758FCF1EF776}" destId="{33B36820-8962-4C05-8C99-E703C27CAD39}" srcOrd="0" destOrd="0" presId="urn:microsoft.com/office/officeart/2005/8/layout/process1"/>
    <dgm:cxn modelId="{D74982F2-F261-4D84-BF7D-CA2ABE6428CC}" srcId="{BD666FFD-5EE9-4514-872E-9C4273A8F2B8}" destId="{38CF40AB-A557-400C-8844-B7C1F63FDAC1}" srcOrd="1" destOrd="0" parTransId="{C2F5273B-844A-4309-B286-E80BE112FD8A}" sibTransId="{7206BEFD-C30D-431D-AA49-B03BB9C953A8}"/>
    <dgm:cxn modelId="{D4FD5562-C313-4219-97F1-0EBEFBFF078E}" srcId="{BD666FFD-5EE9-4514-872E-9C4273A8F2B8}" destId="{9E53B222-C010-4397-8DDA-758FCF1EF776}" srcOrd="3" destOrd="0" parTransId="{FDBE2913-2E1A-4CED-8CF3-FAB5BC903758}" sibTransId="{7CADD43E-3DD1-41FA-BAE2-8D0CD662B312}"/>
    <dgm:cxn modelId="{6A93897C-5967-4E6F-9196-FA6B2F053496}" type="presOf" srcId="{1060CB42-9C21-447A-99F1-5054C660ADEE}" destId="{E74398D6-7C72-4B52-A1CF-C9C85ACEF6B1}" srcOrd="1" destOrd="0" presId="urn:microsoft.com/office/officeart/2005/8/layout/process1"/>
    <dgm:cxn modelId="{CDE1C42A-93E2-4BF2-B045-779CB97C28AB}" type="presOf" srcId="{3D3B77B7-223E-4562-9C99-39D28D445C9E}" destId="{DBCE4411-862D-4E41-9454-F989CBF07153}" srcOrd="1" destOrd="0" presId="urn:microsoft.com/office/officeart/2005/8/layout/process1"/>
    <dgm:cxn modelId="{2EDAD880-C9DA-48AB-8DB3-49DDF7D4A370}" type="presOf" srcId="{7206BEFD-C30D-431D-AA49-B03BB9C953A8}" destId="{DF2215A2-AD7B-4959-B41B-EDBBD20EB500}" srcOrd="1" destOrd="0" presId="urn:microsoft.com/office/officeart/2005/8/layout/process1"/>
    <dgm:cxn modelId="{7BFA4540-9FB0-46E6-B675-5E862D8BE243}" type="presOf" srcId="{1060CB42-9C21-447A-99F1-5054C660ADEE}" destId="{A03DA7A2-5983-44DF-ADA5-C1CAFED1AA08}" srcOrd="0" destOrd="0" presId="urn:microsoft.com/office/officeart/2005/8/layout/process1"/>
    <dgm:cxn modelId="{88D67369-0C58-4BE1-967C-1B43357E1B61}" type="presOf" srcId="{30991902-42B1-4014-B900-9784ACF98BA8}" destId="{20C6035C-F684-4F34-A1B6-93455B8F38B6}" srcOrd="0" destOrd="0" presId="urn:microsoft.com/office/officeart/2005/8/layout/process1"/>
    <dgm:cxn modelId="{066B5902-C03E-47A5-B387-F400FFF5555C}" type="presOf" srcId="{D45EC2E7-C324-438A-8B26-917436FEE0BB}" destId="{0E86483C-8FEF-4B82-A8A6-08060E69341F}" srcOrd="0" destOrd="0" presId="urn:microsoft.com/office/officeart/2005/8/layout/process1"/>
    <dgm:cxn modelId="{FA327253-EF3C-4896-8E7F-5F0684B04AD0}" type="presOf" srcId="{7206BEFD-C30D-431D-AA49-B03BB9C953A8}" destId="{0FE0558C-6BE6-46DE-92D7-69DB08511208}" srcOrd="0" destOrd="0" presId="urn:microsoft.com/office/officeart/2005/8/layout/process1"/>
    <dgm:cxn modelId="{E9355941-D128-4E74-AC5F-005FA3CE11D4}" srcId="{BD666FFD-5EE9-4514-872E-9C4273A8F2B8}" destId="{30991902-42B1-4014-B900-9784ACF98BA8}" srcOrd="2" destOrd="0" parTransId="{C032294F-1012-4BF6-8B01-D8C1C1E10F11}" sibTransId="{1060CB42-9C21-447A-99F1-5054C660ADEE}"/>
    <dgm:cxn modelId="{7C8C17EE-A383-4B78-BAC9-9415A5CE4571}" type="presParOf" srcId="{16DD5787-4175-4E33-9EE8-3B795D4CC6DD}" destId="{0E86483C-8FEF-4B82-A8A6-08060E69341F}" srcOrd="0" destOrd="0" presId="urn:microsoft.com/office/officeart/2005/8/layout/process1"/>
    <dgm:cxn modelId="{4EB6A1FB-35E0-4336-BD48-D515F0F4BF94}" type="presParOf" srcId="{16DD5787-4175-4E33-9EE8-3B795D4CC6DD}" destId="{5161C9DD-5D4A-4824-9F92-85D890AAB970}" srcOrd="1" destOrd="0" presId="urn:microsoft.com/office/officeart/2005/8/layout/process1"/>
    <dgm:cxn modelId="{94AD4183-0BFB-43B5-A8C2-50E4B1E4BD29}" type="presParOf" srcId="{5161C9DD-5D4A-4824-9F92-85D890AAB970}" destId="{DBCE4411-862D-4E41-9454-F989CBF07153}" srcOrd="0" destOrd="0" presId="urn:microsoft.com/office/officeart/2005/8/layout/process1"/>
    <dgm:cxn modelId="{9CFC32B1-8034-4853-8530-3F00EC559F9E}" type="presParOf" srcId="{16DD5787-4175-4E33-9EE8-3B795D4CC6DD}" destId="{D1FDD548-1A0A-4343-BC0C-03FDF5712EA5}" srcOrd="2" destOrd="0" presId="urn:microsoft.com/office/officeart/2005/8/layout/process1"/>
    <dgm:cxn modelId="{76A7CA5D-6682-4F8F-9719-35DAAD29C79A}" type="presParOf" srcId="{16DD5787-4175-4E33-9EE8-3B795D4CC6DD}" destId="{0FE0558C-6BE6-46DE-92D7-69DB08511208}" srcOrd="3" destOrd="0" presId="urn:microsoft.com/office/officeart/2005/8/layout/process1"/>
    <dgm:cxn modelId="{BB9073BD-0BA2-4225-A9D1-CEA85D97430B}" type="presParOf" srcId="{0FE0558C-6BE6-46DE-92D7-69DB08511208}" destId="{DF2215A2-AD7B-4959-B41B-EDBBD20EB500}" srcOrd="0" destOrd="0" presId="urn:microsoft.com/office/officeart/2005/8/layout/process1"/>
    <dgm:cxn modelId="{2002E72A-D592-41F8-8D54-2FF258967C2A}" type="presParOf" srcId="{16DD5787-4175-4E33-9EE8-3B795D4CC6DD}" destId="{20C6035C-F684-4F34-A1B6-93455B8F38B6}" srcOrd="4" destOrd="0" presId="urn:microsoft.com/office/officeart/2005/8/layout/process1"/>
    <dgm:cxn modelId="{3450E9A3-4E06-4697-88E5-96C75A90A8C5}" type="presParOf" srcId="{16DD5787-4175-4E33-9EE8-3B795D4CC6DD}" destId="{A03DA7A2-5983-44DF-ADA5-C1CAFED1AA08}" srcOrd="5" destOrd="0" presId="urn:microsoft.com/office/officeart/2005/8/layout/process1"/>
    <dgm:cxn modelId="{F00B2015-BFF9-47DF-8FDD-6D62BB9BC961}" type="presParOf" srcId="{A03DA7A2-5983-44DF-ADA5-C1CAFED1AA08}" destId="{E74398D6-7C72-4B52-A1CF-C9C85ACEF6B1}" srcOrd="0" destOrd="0" presId="urn:microsoft.com/office/officeart/2005/8/layout/process1"/>
    <dgm:cxn modelId="{E6CCF3B7-992C-4D39-9E36-704628B099CF}" type="presParOf" srcId="{16DD5787-4175-4E33-9EE8-3B795D4CC6DD}" destId="{33B36820-8962-4C05-8C99-E703C27CAD3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6483C-8FEF-4B82-A8A6-08060E69341F}">
      <dsp:nvSpPr>
        <dsp:cNvPr id="0" name=""/>
        <dsp:cNvSpPr/>
      </dsp:nvSpPr>
      <dsp:spPr>
        <a:xfrm>
          <a:off x="4033" y="0"/>
          <a:ext cx="2393519" cy="364966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/>
            <a:t>1 неделя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 dirty="0"/>
            <a:t>Команда формируется, тимлид распределяет роли, формирует первичные документы проекта и создаёт первый макет сайта. Основная цель – определить план работы, собрать требования и визуализировать структуру будущего интернет-магазина.</a:t>
          </a:r>
        </a:p>
      </dsp:txBody>
      <dsp:txXfrm>
        <a:off x="74137" y="70104"/>
        <a:ext cx="2253311" cy="3509455"/>
      </dsp:txXfrm>
    </dsp:sp>
    <dsp:sp modelId="{5161C9DD-5D4A-4824-9F92-85D890AAB970}">
      <dsp:nvSpPr>
        <dsp:cNvPr id="0" name=""/>
        <dsp:cNvSpPr/>
      </dsp:nvSpPr>
      <dsp:spPr>
        <a:xfrm rot="21589077">
          <a:off x="2455671" y="1748580"/>
          <a:ext cx="123214" cy="144136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2455671" y="1777466"/>
        <a:ext cx="86250" cy="86482"/>
      </dsp:txXfrm>
    </dsp:sp>
    <dsp:sp modelId="{D1FDD548-1A0A-4343-BC0C-03FDF5712EA5}">
      <dsp:nvSpPr>
        <dsp:cNvPr id="0" name=""/>
        <dsp:cNvSpPr/>
      </dsp:nvSpPr>
      <dsp:spPr>
        <a:xfrm>
          <a:off x="2630030" y="6"/>
          <a:ext cx="2393519" cy="363296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/>
            <a:t>2 неделя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 dirty="0"/>
            <a:t>Разработка базовой структуры и контента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 dirty="0"/>
            <a:t>Команда создаёт HTML/CSS шаблоны страниц, настраивает проектное окружение и репозиторий, а также готовит тексты для сайта (описание товаров, разделы </a:t>
          </a:r>
          <a:r>
            <a:rPr lang="ru-RU" sz="1050" kern="1200" dirty="0" err="1"/>
            <a:t>About</a:t>
          </a:r>
          <a:r>
            <a:rPr lang="ru-RU" sz="1050" kern="1200" dirty="0"/>
            <a:t> и FAQ). Задача недели – заложить основу функционала (бэкенд) и наполнить сайт контентом.</a:t>
          </a:r>
        </a:p>
      </dsp:txBody>
      <dsp:txXfrm>
        <a:off x="2700134" y="70110"/>
        <a:ext cx="2253311" cy="3492755"/>
      </dsp:txXfrm>
    </dsp:sp>
    <dsp:sp modelId="{0FE0558C-6BE6-46DE-92D7-69DB08511208}">
      <dsp:nvSpPr>
        <dsp:cNvPr id="0" name=""/>
        <dsp:cNvSpPr/>
      </dsp:nvSpPr>
      <dsp:spPr>
        <a:xfrm>
          <a:off x="5081669" y="1744419"/>
          <a:ext cx="123213" cy="144136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5081669" y="1773246"/>
        <a:ext cx="86249" cy="86482"/>
      </dsp:txXfrm>
    </dsp:sp>
    <dsp:sp modelId="{20C6035C-F684-4F34-A1B6-93455B8F38B6}">
      <dsp:nvSpPr>
        <dsp:cNvPr id="0" name=""/>
        <dsp:cNvSpPr/>
      </dsp:nvSpPr>
      <dsp:spPr>
        <a:xfrm>
          <a:off x="5256028" y="21505"/>
          <a:ext cx="2393519" cy="3589964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/>
            <a:t>3 неделя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 dirty="0"/>
            <a:t>Функционал и интеграция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 dirty="0"/>
            <a:t>Добавляется интерактивность: кнопки, формы обратной связи, фильтры товаров и тестовая корзина. Также проводится тестирование макета на разных устройствах и обновляется документация. Цель – соединить </a:t>
          </a:r>
          <a:r>
            <a:rPr lang="ru-RU" sz="1050" kern="1200" dirty="0" err="1"/>
            <a:t>фронтенд</a:t>
          </a:r>
          <a:r>
            <a:rPr lang="ru-RU" sz="1050" kern="1200" dirty="0"/>
            <a:t> с бэкендом и проверить соответствие требованиям.</a:t>
          </a:r>
        </a:p>
      </dsp:txBody>
      <dsp:txXfrm>
        <a:off x="5326132" y="91609"/>
        <a:ext cx="2253311" cy="3449756"/>
      </dsp:txXfrm>
    </dsp:sp>
    <dsp:sp modelId="{A03DA7A2-5983-44DF-ADA5-C1CAFED1AA08}">
      <dsp:nvSpPr>
        <dsp:cNvPr id="0" name=""/>
        <dsp:cNvSpPr/>
      </dsp:nvSpPr>
      <dsp:spPr>
        <a:xfrm rot="10917">
          <a:off x="7707999" y="1748602"/>
          <a:ext cx="123919" cy="144136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7707999" y="1777370"/>
        <a:ext cx="86743" cy="86482"/>
      </dsp:txXfrm>
    </dsp:sp>
    <dsp:sp modelId="{33B36820-8962-4C05-8C99-E703C27CAD39}">
      <dsp:nvSpPr>
        <dsp:cNvPr id="0" name=""/>
        <dsp:cNvSpPr/>
      </dsp:nvSpPr>
      <dsp:spPr>
        <a:xfrm>
          <a:off x="7883356" y="21505"/>
          <a:ext cx="2393519" cy="3606651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/>
            <a:t>4 неделя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 dirty="0"/>
            <a:t>Завершение, тестирование и презентация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 dirty="0"/>
            <a:t>Команда выполняет финальное тестирование сайта, исправляет ошибки и визуальные недочёты, подготавливает инструкции для пользователей, презентацию проекта и его документацию. Основная цель – подготовить рабочий продукт и представить результаты работы команды, а также провести ретроспективу для анализа процесса.</a:t>
          </a:r>
        </a:p>
      </dsp:txBody>
      <dsp:txXfrm>
        <a:off x="7953460" y="91609"/>
        <a:ext cx="2253311" cy="3466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9DC91-30C7-46AB-ADDB-A80A0533D77A}" type="datetimeFigureOut">
              <a:rPr lang="ru-RU" smtClean="0"/>
              <a:t>11.09.2025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6BEC5-E5BF-4073-B59F-AF429BC8313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394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58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9528" y="2001837"/>
            <a:ext cx="10087276" cy="1508125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9528" y="4129238"/>
            <a:ext cx="10087276" cy="11285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0" y="-100001"/>
            <a:ext cx="3006013" cy="21259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78" y="5438319"/>
            <a:ext cx="2860213" cy="1608870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4555671" y="1224644"/>
            <a:ext cx="774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-114300" y="6237515"/>
            <a:ext cx="972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0" y="-100001"/>
            <a:ext cx="3006013" cy="2125974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 userDrawn="1"/>
        </p:nvCxnSpPr>
        <p:spPr>
          <a:xfrm>
            <a:off x="4555671" y="1224644"/>
            <a:ext cx="774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50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59430"/>
            <a:ext cx="10281557" cy="3649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C23-8038-4008-B24E-40A94D79456D}" type="datetime1">
              <a:rPr lang="ru-RU" smtClean="0"/>
              <a:t>11.09.2025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80171" y="5698671"/>
            <a:ext cx="1787979" cy="1047296"/>
          </a:xfrm>
        </p:spPr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7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8779" y="1286227"/>
            <a:ext cx="10087276" cy="215961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58779" y="4165953"/>
            <a:ext cx="10087276" cy="144557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427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993084" y="5390016"/>
            <a:ext cx="1828800" cy="1331459"/>
          </a:xfrm>
        </p:spPr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52357" cy="41098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3543300" cy="41098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DD92-CC98-4900-BE8A-2068547BBC1A}" type="datetime1">
              <a:rPr lang="ru-RU" smtClean="0"/>
              <a:t>11.09.2025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080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992085"/>
            <a:ext cx="4205741" cy="5129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02379"/>
            <a:ext cx="4205741" cy="32167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372100" y="1992085"/>
            <a:ext cx="4327071" cy="5129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372100" y="2702379"/>
            <a:ext cx="4327071" cy="32167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8898-160C-4747-9301-0B5702FA49D8}" type="datetime1">
              <a:rPr lang="ru-RU" smtClean="0"/>
              <a:t>11.09.2025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859383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67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B16F-DABE-4712-B47F-7722E1CB50FE}" type="datetime1">
              <a:rPr lang="ru-RU" smtClean="0"/>
              <a:t>11.09.2025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032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EA22-9938-4273-8C60-D80B349E4BA9}" type="datetime1">
              <a:rPr lang="ru-RU" smtClean="0"/>
              <a:t>11.09.2025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70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5267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66859" y="1281339"/>
            <a:ext cx="4898069" cy="45876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790B-F35A-4C90-BC4A-BA7F77964CA4}" type="datetime1">
              <a:rPr lang="ru-RU" smtClean="0"/>
              <a:t>11.09.2025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978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5267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1273629"/>
            <a:ext cx="5823902" cy="41120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3283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F080-AA0F-44FA-BA62-A56D8619F7E7}" type="datetime1">
              <a:rPr lang="ru-RU" smtClean="0"/>
              <a:t>11.09.2025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30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 title="0"/>
          <p:cNvSpPr>
            <a:spLocks noGrp="1" noChangeAspect="1"/>
          </p:cNvSpPr>
          <p:nvPr>
            <p:ph type="sldNum" sz="quarter" idx="4"/>
          </p:nvPr>
        </p:nvSpPr>
        <p:spPr>
          <a:xfrm>
            <a:off x="10076358" y="5731329"/>
            <a:ext cx="1787978" cy="107189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l">
              <a:defRPr sz="9600" b="0" i="0" baseline="0">
                <a:solidFill>
                  <a:schemeClr val="bg2">
                    <a:lumMod val="90000"/>
                  </a:schemeClr>
                </a:solidFill>
                <a:latin typeface="Gilroy Medium" panose="00000600000000000000" pitchFamily="2" charset="-52"/>
              </a:defRPr>
            </a:lvl1pPr>
          </a:lstStyle>
          <a:p>
            <a:fld id="{A01BE76D-E181-4177-862E-40D97C82BF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959429"/>
            <a:ext cx="10281557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8CDF-4973-4195-91CA-18BA11F1D400}" type="datetime1">
              <a:rPr lang="ru-RU" smtClean="0"/>
              <a:t>11.09.2025</a:t>
            </a:fld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768" y="200819"/>
            <a:ext cx="1489158" cy="105319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5171"/>
            <a:ext cx="8877300" cy="1135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-57750" y="6286500"/>
            <a:ext cx="9612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0260531" y="1094014"/>
            <a:ext cx="1980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-57750" y="6286500"/>
            <a:ext cx="9612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 userDrawn="1"/>
        </p:nvCxnSpPr>
        <p:spPr>
          <a:xfrm>
            <a:off x="10260531" y="1094014"/>
            <a:ext cx="1980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6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Gilroy Bold" panose="00000800000000000000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243028"/>
            <a:ext cx="10087276" cy="1762805"/>
          </a:xfrm>
        </p:spPr>
        <p:txBody>
          <a:bodyPr>
            <a:noAutofit/>
          </a:bodyPr>
          <a:lstStyle/>
          <a:p>
            <a:r>
              <a:rPr lang="ru-RU" sz="4000" dirty="0"/>
              <a:t>Проект по созданию сайта интернет-магазина украшений ручной работы «Your Beauty»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4074809"/>
            <a:ext cx="10087276" cy="1128562"/>
          </a:xfrm>
        </p:spPr>
        <p:txBody>
          <a:bodyPr>
            <a:normAutofit/>
          </a:bodyPr>
          <a:lstStyle/>
          <a:p>
            <a:r>
              <a:rPr lang="ru-RU" sz="2800" dirty="0"/>
              <a:t>Группа 241-326</a:t>
            </a:r>
          </a:p>
        </p:txBody>
      </p:sp>
    </p:spTree>
    <p:extLst>
      <p:ext uri="{BB962C8B-B14F-4D97-AF65-F5344CB8AC3E}">
        <p14:creationId xmlns:p14="http://schemas.microsoft.com/office/powerpoint/2010/main" val="9164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xmlns="" id="{08AC878D-17E2-93A7-5425-8912C2D40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Создать сайт интернет-магазина украшений ручной работы.</a:t>
            </a:r>
          </a:p>
          <a:p>
            <a:r>
              <a:rPr lang="ru-RU" dirty="0"/>
              <a:t>В проект входят: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Разработка дизайна и интерфейса.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Верстка и </a:t>
            </a:r>
            <a:r>
              <a:rPr lang="ru-RU" dirty="0" err="1"/>
              <a:t>frontend</a:t>
            </a:r>
            <a:r>
              <a:rPr lang="ru-RU" dirty="0"/>
              <a:t>-часть.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err="1"/>
              <a:t>Backend</a:t>
            </a:r>
            <a:r>
              <a:rPr lang="ru-RU" dirty="0"/>
              <a:t> с поддержкой базы данных.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Тестирование и документация.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Коммуникации с заказчиком и преподавателем.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5AA1C90-2342-5D3D-15BC-FBCAD39A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B41DCA57-F60F-E9A8-5A33-C80CAA7A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ожидаемого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31901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xmlns="" id="{40C54110-A23E-49A4-6A01-F75079D4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Крипак</a:t>
            </a:r>
            <a:r>
              <a:rPr lang="ru-RU" dirty="0"/>
              <a:t> Ксения — лидер команды, </a:t>
            </a:r>
            <a:r>
              <a:rPr lang="en-US" dirty="0"/>
              <a:t>backend-</a:t>
            </a:r>
            <a:r>
              <a:rPr lang="ru-RU" dirty="0"/>
              <a:t>разработчик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Марущак Анастасия — дизайнер, </a:t>
            </a:r>
            <a:r>
              <a:rPr lang="en-US" dirty="0"/>
              <a:t>project </a:t>
            </a:r>
            <a:r>
              <a:rPr lang="en-US" dirty="0" smtClean="0"/>
              <a:t>manager.</a:t>
            </a:r>
            <a:endParaRPr lang="ru-RU" dirty="0" smtClean="0"/>
          </a:p>
          <a:p>
            <a:r>
              <a:rPr lang="ru-RU" dirty="0" smtClean="0"/>
              <a:t>Кузнецов </a:t>
            </a:r>
            <a:r>
              <a:rPr lang="ru-RU" dirty="0"/>
              <a:t>Никита — </a:t>
            </a:r>
            <a:r>
              <a:rPr lang="en-US" dirty="0"/>
              <a:t>frontend-</a:t>
            </a:r>
            <a:r>
              <a:rPr lang="ru-RU" dirty="0"/>
              <a:t>разработчик.</a:t>
            </a:r>
          </a:p>
          <a:p>
            <a:r>
              <a:rPr lang="ru-RU" dirty="0"/>
              <a:t>Усанов Владислав — технический писатель.</a:t>
            </a:r>
          </a:p>
          <a:p>
            <a:r>
              <a:rPr lang="ru-RU" dirty="0"/>
              <a:t>Пащенко Анастасия — бизнес-аналитик.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BC71271B-21AD-C171-C307-6B302076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D4567F8D-BD55-0D20-1A26-EA1F61D9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и роли</a:t>
            </a:r>
          </a:p>
        </p:txBody>
      </p:sp>
    </p:spTree>
    <p:extLst>
      <p:ext uri="{BB962C8B-B14F-4D97-AF65-F5344CB8AC3E}">
        <p14:creationId xmlns:p14="http://schemas.microsoft.com/office/powerpoint/2010/main" val="380838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диаграмма, линия, График, Параллельный&#10;&#10;AI-generated content may be incorrect.">
            <a:extLst>
              <a:ext uri="{FF2B5EF4-FFF2-40B4-BE49-F238E27FC236}">
                <a16:creationId xmlns:a16="http://schemas.microsoft.com/office/drawing/2014/main" xmlns="" id="{DA846937-D029-F6E5-6083-339EA9F17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9" y="1763639"/>
            <a:ext cx="9619122" cy="3330721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6033F26B-45F5-3F95-C004-72E9D975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C6AEA445-59E7-2147-F602-851FA0B0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Внутренние коммуникации</a:t>
            </a:r>
          </a:p>
        </p:txBody>
      </p:sp>
    </p:spTree>
    <p:extLst>
      <p:ext uri="{BB962C8B-B14F-4D97-AF65-F5344CB8AC3E}">
        <p14:creationId xmlns:p14="http://schemas.microsoft.com/office/powerpoint/2010/main" val="4143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855A72DA-F364-2B2F-258D-A40AE1B4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5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F9C40955-E0C4-13BE-DA17-ED4D3471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Внешние коммуникации</a:t>
            </a:r>
          </a:p>
        </p:txBody>
      </p:sp>
      <p:pic>
        <p:nvPicPr>
          <p:cNvPr id="8" name="Объект 7" descr="Изображение выглядит как текст, диаграмма, линия, снимок экрана&#10;&#10;AI-generated content may be incorrect.">
            <a:extLst>
              <a:ext uri="{FF2B5EF4-FFF2-40B4-BE49-F238E27FC236}">
                <a16:creationId xmlns:a16="http://schemas.microsoft.com/office/drawing/2014/main" xmlns="" id="{94539926-EF67-E458-52A5-422A7D2E1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76" y="2128723"/>
            <a:ext cx="5856747" cy="356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9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A0711AAB-65CF-0C20-20A6-D3F19F88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61DF4220-FDB6-A193-D5B1-257702E2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работы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xmlns="" id="{6E35775E-E988-8F25-34B2-F02E0586B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538051"/>
              </p:ext>
            </p:extLst>
          </p:nvPr>
        </p:nvGraphicFramePr>
        <p:xfrm>
          <a:off x="838200" y="1958975"/>
          <a:ext cx="10282238" cy="3649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7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DBDC9330-20C2-1AEB-CD7E-1EDD2217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B5BA364E-0597-F792-EE1D-812E1F2B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37" y="2861241"/>
            <a:ext cx="8877300" cy="1135517"/>
          </a:xfrm>
        </p:spPr>
        <p:txBody>
          <a:bodyPr>
            <a:normAutofit/>
          </a:bodyPr>
          <a:lstStyle/>
          <a:p>
            <a:r>
              <a:rPr lang="ru-RU" sz="4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555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2">
  <a:themeElements>
    <a:clrScheme name="Московский Политех">
      <a:dk1>
        <a:sysClr val="windowText" lastClr="000000"/>
      </a:dk1>
      <a:lt1>
        <a:sysClr val="window" lastClr="FFFFFF"/>
      </a:lt1>
      <a:dk2>
        <a:srgbClr val="171616"/>
      </a:dk2>
      <a:lt2>
        <a:srgbClr val="E7E6E6"/>
      </a:lt2>
      <a:accent1>
        <a:srgbClr val="E61E46"/>
      </a:accent1>
      <a:accent2>
        <a:srgbClr val="1E3E8D"/>
      </a:accent2>
      <a:accent3>
        <a:srgbClr val="A5A5A5"/>
      </a:accent3>
      <a:accent4>
        <a:srgbClr val="60DCCA"/>
      </a:accent4>
      <a:accent5>
        <a:srgbClr val="3478BC"/>
      </a:accent5>
      <a:accent6>
        <a:srgbClr val="E94572"/>
      </a:accent6>
      <a:hlink>
        <a:srgbClr val="3478BC"/>
      </a:hlink>
      <a:folHlink>
        <a:srgbClr val="E94572"/>
      </a:folHlink>
    </a:clrScheme>
    <a:fontScheme name="Другая 2">
      <a:majorFont>
        <a:latin typeface="Verdana 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6" id="{2AEEDDF9-59ED-463C-8E0C-BF21DC8B3CB6}" vid="{CDD37877-5C07-4AD6-AFB2-357C367BDEC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Shablon_Moscow_Poly_v3 (1)</Template>
  <TotalTime>1026</TotalTime>
  <Words>281</Words>
  <Application>Microsoft Office PowerPoint</Application>
  <PresentationFormat>Широкоэкранный</PresentationFormat>
  <Paragraphs>38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Gilroy Bold</vt:lpstr>
      <vt:lpstr>Courier New</vt:lpstr>
      <vt:lpstr>Verdana</vt:lpstr>
      <vt:lpstr>Calibri</vt:lpstr>
      <vt:lpstr>Gilroy Medium</vt:lpstr>
      <vt:lpstr>Arial</vt:lpstr>
      <vt:lpstr>Тема2</vt:lpstr>
      <vt:lpstr>Проект по созданию сайта интернет-магазина украшений ручной работы «Your Beauty»</vt:lpstr>
      <vt:lpstr>Описание ожидаемого проекта</vt:lpstr>
      <vt:lpstr>Команда и роли</vt:lpstr>
      <vt:lpstr>Внутренние коммуникации</vt:lpstr>
      <vt:lpstr>Внешние коммуникации</vt:lpstr>
      <vt:lpstr>План работы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Выбор оптимального варианта монитора для ПК</dc:title>
  <dc:creator>кс мяу</dc:creator>
  <cp:lastModifiedBy>Marta</cp:lastModifiedBy>
  <cp:revision>23</cp:revision>
  <dcterms:created xsi:type="dcterms:W3CDTF">2024-12-18T18:45:21Z</dcterms:created>
  <dcterms:modified xsi:type="dcterms:W3CDTF">2025-09-11T13:51:39Z</dcterms:modified>
</cp:coreProperties>
</file>