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embeddedFontLst>
    <p:embeddedFont>
      <p:font typeface="Gilroy Medium" panose="00000600000000000000" charset="-52"/>
      <p:regular r:id="rId17"/>
    </p:embeddedFont>
    <p:embeddedFont>
      <p:font typeface="Gilroy Bold" panose="00000800000000000000" charset="-52"/>
      <p:bold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7A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9DC91-30C7-46AB-ADDB-A80A0533D77A}" type="datetimeFigureOut">
              <a:rPr lang="ru-RU" smtClean="0"/>
              <a:t>18.09.2025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6BEC5-E5BF-4073-B59F-AF429BC8313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394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858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9528" y="2001837"/>
            <a:ext cx="10087276" cy="1508125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39528" y="4129238"/>
            <a:ext cx="10087276" cy="11285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0" y="-100001"/>
            <a:ext cx="3006013" cy="212597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78" y="5438319"/>
            <a:ext cx="2860213" cy="1608870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4555671" y="1224644"/>
            <a:ext cx="7740000" cy="0"/>
          </a:xfrm>
          <a:prstGeom prst="line">
            <a:avLst/>
          </a:prstGeom>
          <a:ln w="5715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-114300" y="6237515"/>
            <a:ext cx="9720000" cy="0"/>
          </a:xfrm>
          <a:prstGeom prst="line">
            <a:avLst/>
          </a:prstGeom>
          <a:ln w="5715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0" y="-100001"/>
            <a:ext cx="3006013" cy="2125974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 userDrawn="1"/>
        </p:nvCxnSpPr>
        <p:spPr>
          <a:xfrm>
            <a:off x="4555671" y="1224644"/>
            <a:ext cx="7740000" cy="0"/>
          </a:xfrm>
          <a:prstGeom prst="line">
            <a:avLst/>
          </a:prstGeom>
          <a:ln w="5715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50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59430"/>
            <a:ext cx="10281557" cy="3649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3C23-8038-4008-B24E-40A94D79456D}" type="datetime1">
              <a:rPr lang="ru-RU" smtClean="0"/>
              <a:t>18.09.2025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080171" y="5698671"/>
            <a:ext cx="1787979" cy="1047296"/>
          </a:xfrm>
        </p:spPr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7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8779" y="1286227"/>
            <a:ext cx="10087276" cy="215961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58779" y="4165953"/>
            <a:ext cx="10087276" cy="144557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427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993084" y="5390016"/>
            <a:ext cx="1828800" cy="1331459"/>
          </a:xfrm>
        </p:spPr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52357" cy="41098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3543300" cy="41098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DD92-CC98-4900-BE8A-2068547BBC1A}" type="datetime1">
              <a:rPr lang="ru-RU" smtClean="0"/>
              <a:t>18.09.2025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080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992085"/>
            <a:ext cx="4205741" cy="5129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02379"/>
            <a:ext cx="4205741" cy="32167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372100" y="1992085"/>
            <a:ext cx="4327071" cy="5129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372100" y="2702379"/>
            <a:ext cx="4327071" cy="32167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8898-160C-4747-9301-0B5702FA49D8}" type="datetime1">
              <a:rPr lang="ru-RU" smtClean="0"/>
              <a:t>18.09.2025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859383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67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B16F-DABE-4712-B47F-7722E1CB50FE}" type="datetime1">
              <a:rPr lang="ru-RU" smtClean="0"/>
              <a:t>18.09.2025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032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EA22-9938-4273-8C60-D80B349E4BA9}" type="datetime1">
              <a:rPr lang="ru-RU" smtClean="0"/>
              <a:t>18.09.2025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170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5267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66859" y="1281339"/>
            <a:ext cx="4898069" cy="45876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790B-F35A-4C90-BC4A-BA7F77964CA4}" type="datetime1">
              <a:rPr lang="ru-RU" smtClean="0"/>
              <a:t>18.09.2025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978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5267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1273629"/>
            <a:ext cx="5823902" cy="41120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3283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F080-AA0F-44FA-BA62-A56D8619F7E7}" type="datetime1">
              <a:rPr lang="ru-RU" smtClean="0"/>
              <a:t>18.09.2025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30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 title="0"/>
          <p:cNvSpPr>
            <a:spLocks noGrp="1" noChangeAspect="1"/>
          </p:cNvSpPr>
          <p:nvPr>
            <p:ph type="sldNum" sz="quarter" idx="4"/>
          </p:nvPr>
        </p:nvSpPr>
        <p:spPr>
          <a:xfrm>
            <a:off x="10076358" y="5731329"/>
            <a:ext cx="1787978" cy="107189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l">
              <a:defRPr sz="9600" b="0" i="0" baseline="0">
                <a:solidFill>
                  <a:schemeClr val="bg2">
                    <a:lumMod val="90000"/>
                  </a:schemeClr>
                </a:solidFill>
                <a:latin typeface="Gilroy Medium" panose="00000600000000000000" pitchFamily="2" charset="-52"/>
              </a:defRPr>
            </a:lvl1pPr>
          </a:lstStyle>
          <a:p>
            <a:fld id="{A01BE76D-E181-4177-862E-40D97C82BF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959429"/>
            <a:ext cx="10281557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B8CDF-4973-4195-91CA-18BA11F1D400}" type="datetime1">
              <a:rPr lang="ru-RU" smtClean="0"/>
              <a:t>18.09.2025</a:t>
            </a:fld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768" y="200819"/>
            <a:ext cx="1489158" cy="105319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5171"/>
            <a:ext cx="8877300" cy="1135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-57750" y="6286500"/>
            <a:ext cx="9612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0260531" y="1094014"/>
            <a:ext cx="1980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>
            <a:off x="-57750" y="6286500"/>
            <a:ext cx="9612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 userDrawn="1"/>
        </p:nvCxnSpPr>
        <p:spPr>
          <a:xfrm>
            <a:off x="10260531" y="1094014"/>
            <a:ext cx="1980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66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Gilroy Bold" panose="00000800000000000000" pitchFamily="2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243028"/>
            <a:ext cx="10087276" cy="1762805"/>
          </a:xfrm>
        </p:spPr>
        <p:txBody>
          <a:bodyPr>
            <a:noAutofit/>
          </a:bodyPr>
          <a:lstStyle/>
          <a:p>
            <a:r>
              <a:rPr lang="ru-RU" sz="4000" dirty="0"/>
              <a:t>Проект по созданию сайта интернет-магазина украшений ручной работы «Your Beauty»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400" y="4074809"/>
            <a:ext cx="10087276" cy="1128562"/>
          </a:xfrm>
        </p:spPr>
        <p:txBody>
          <a:bodyPr>
            <a:normAutofit/>
          </a:bodyPr>
          <a:lstStyle/>
          <a:p>
            <a:r>
              <a:rPr lang="ru-RU" sz="2800" dirty="0"/>
              <a:t>Группа 241-326</a:t>
            </a:r>
          </a:p>
        </p:txBody>
      </p:sp>
    </p:spTree>
    <p:extLst>
      <p:ext uri="{BB962C8B-B14F-4D97-AF65-F5344CB8AC3E}">
        <p14:creationId xmlns:p14="http://schemas.microsoft.com/office/powerpoint/2010/main" val="9164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xmlns="" id="{32ED6201-50E6-EC88-A6C2-4B909D50C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281557" cy="40527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b="1" dirty="0"/>
              <a:t>Kaspersky Security Center (KSC)</a:t>
            </a:r>
            <a:endParaRPr lang="ru-RU" sz="3200" dirty="0"/>
          </a:p>
          <a:p>
            <a:r>
              <a:rPr lang="ru-RU" b="1" dirty="0"/>
              <a:t>Цель:</a:t>
            </a:r>
            <a:r>
              <a:rPr lang="ru-RU" dirty="0"/>
              <a:t> централизованное управление безопасностью и обновлениями.</a:t>
            </a:r>
          </a:p>
          <a:p>
            <a:r>
              <a:rPr lang="ru-RU" b="1" dirty="0"/>
              <a:t>Задачи:</a:t>
            </a:r>
            <a:r>
              <a:rPr lang="ru-RU" dirty="0"/>
              <a:t> автоматизация администрирования, мониторинг уязвимостей.</a:t>
            </a:r>
          </a:p>
          <a:p>
            <a:r>
              <a:rPr lang="ru-RU" b="1" dirty="0"/>
              <a:t>Риски:</a:t>
            </a:r>
            <a:r>
              <a:rPr lang="ru-RU" dirty="0"/>
              <a:t> сбои при обновлении, утечка данных, недостаток автоматизации реагирования.</a:t>
            </a:r>
          </a:p>
          <a:p>
            <a:r>
              <a:rPr lang="ru-RU" b="1" dirty="0"/>
              <a:t>Меры:</a:t>
            </a:r>
            <a:r>
              <a:rPr lang="ru-RU" dirty="0"/>
              <a:t> поэтапное тестирование, TLS и цифровая подпись, интеграция с SIEM, обучение админов.</a:t>
            </a:r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02F61C80-8637-B53E-DD5F-4423CEEB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10</a:t>
            </a:fld>
            <a:endParaRPr lang="ru-RU" dirty="0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xmlns="" id="{FEF8BD83-34BC-6A41-5266-97784069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625"/>
            <a:ext cx="8877300" cy="1135063"/>
          </a:xfrm>
        </p:spPr>
        <p:txBody>
          <a:bodyPr/>
          <a:lstStyle/>
          <a:p>
            <a:r>
              <a:rPr lang="ru-RU" dirty="0"/>
              <a:t>Пример проекта БРПО</a:t>
            </a:r>
          </a:p>
        </p:txBody>
      </p:sp>
    </p:spTree>
    <p:extLst>
      <p:ext uri="{BB962C8B-B14F-4D97-AF65-F5344CB8AC3E}">
        <p14:creationId xmlns:p14="http://schemas.microsoft.com/office/powerpoint/2010/main" val="206238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8686BC76-A4A3-737A-C521-908FDEA9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11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4DFBF0AD-8AD5-00BA-CBCD-0FA6FBB6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групповой динамики в Касперском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57B35B4A-EC60-13EA-1B58-D67078F88C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7433"/>
            <a:ext cx="1031583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Метрики: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количество уязвимостей, скорость исправления, участие в код-ревью, качество кода, KPI по обновлениям, время реакции на инциденты.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Кто контролирует: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руководители разработки и безопасности, аналитики, менеджеры.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Как контролируют: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Jira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/Azure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DevOps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KSC/KUMA, Power BI,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Grafana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автоматизированные тесты и сканирования,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SIEM</a:t>
            </a:r>
            <a:r>
              <a:rPr kumimoji="0" lang="ru-RU" altLang="ru-RU" sz="2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Панель</a:t>
            </a: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управления БРПО: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включает статус задач, CI/CD-сборок, количество уязвимостей, статус обновлений, инциденты и отчеты для менеджмента.</a:t>
            </a:r>
          </a:p>
        </p:txBody>
      </p:sp>
    </p:spTree>
    <p:extLst>
      <p:ext uri="{BB962C8B-B14F-4D97-AF65-F5344CB8AC3E}">
        <p14:creationId xmlns:p14="http://schemas.microsoft.com/office/powerpoint/2010/main" val="101986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842C7CA7-A65E-5F29-AB79-5206E4A3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12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C658820A-C346-2010-59C2-2BB5C172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Трудности и решения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5DFD5754-F490-F2E1-E85E-64BB80FBD8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891321"/>
            <a:ext cx="483268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Проблемы команд: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Недостаточная коммуникация между разработкой и безопасностью.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Спешка в релизах мешает учёту требований безопасности.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Ошибки при обновлениях → сбои, уязвимости.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Недостаток опыта автоматизации, слабая подготовка персонала.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Разногласия между разработчиками и операторами.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A3B52E3-B847-3118-B035-E036CF7C5477}"/>
              </a:ext>
            </a:extLst>
          </p:cNvPr>
          <p:cNvSpPr txBox="1"/>
          <p:nvPr/>
        </p:nvSpPr>
        <p:spPr>
          <a:xfrm>
            <a:off x="6252411" y="1889674"/>
            <a:ext cx="483268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Решения: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Agile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DevSecOps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регулярные ретроспективы.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Автоматизация тестирования и сканирования.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Шифрование каналов, процессы отката.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Обучение и сертификация сотрудников.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Взаимодействие с заказчиками и аудит.</a:t>
            </a:r>
          </a:p>
        </p:txBody>
      </p:sp>
    </p:spTree>
    <p:extLst>
      <p:ext uri="{BB962C8B-B14F-4D97-AF65-F5344CB8AC3E}">
        <p14:creationId xmlns:p14="http://schemas.microsoft.com/office/powerpoint/2010/main" val="38420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xmlns="" id="{9D15A8EC-724A-01A2-D7D1-D84DD4D07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Для успешной безопасной разработки ПО командам рекомендуется:</a:t>
            </a:r>
          </a:p>
          <a:p>
            <a:pPr>
              <a:buFontTx/>
              <a:buChar char="-"/>
            </a:pPr>
            <a:r>
              <a:rPr lang="ru-RU" dirty="0" smtClean="0"/>
              <a:t>Проводить регулярные обучения членов команды о возможных уязвимостях и мерах безопасности для предотвращения атак.</a:t>
            </a:r>
            <a:endParaRPr lang="en-US" dirty="0" smtClean="0"/>
          </a:p>
          <a:p>
            <a:pPr>
              <a:buFontTx/>
              <a:buChar char="-"/>
            </a:pPr>
            <a:r>
              <a:rPr lang="ru-RU" dirty="0" smtClean="0"/>
              <a:t>Перед началом работы продумать возможные риски и утвердить методы их минимизации.</a:t>
            </a:r>
          </a:p>
          <a:p>
            <a:pPr>
              <a:buFontTx/>
              <a:buChar char="-"/>
            </a:pPr>
            <a:r>
              <a:rPr lang="ru-RU" dirty="0" smtClean="0"/>
              <a:t>Утвердить заранее регламенты коммуникации в команде и придерживаться их.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BB340F0A-C9AD-EC1F-BC74-4722F527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13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AB42EDEA-EEF4-86BE-2FFC-66BE223E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и рекомендации</a:t>
            </a:r>
          </a:p>
        </p:txBody>
      </p:sp>
    </p:spTree>
    <p:extLst>
      <p:ext uri="{BB962C8B-B14F-4D97-AF65-F5344CB8AC3E}">
        <p14:creationId xmlns:p14="http://schemas.microsoft.com/office/powerpoint/2010/main" val="353028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F2B93605-CF6A-964C-1B22-34E2669D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14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92FF2246-A0AA-D6F1-C3D1-71351ED0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0" y="2424078"/>
            <a:ext cx="8877300" cy="1135517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16962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119B9D89-D038-D1D8-E327-CAF3348F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7381A50E-FA4C-DC2D-152B-32DFF76B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компании «Касперский»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F2438446-549B-AD5A-A9DF-32CE4AF334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72541"/>
            <a:ext cx="1014959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Год создания: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1997 (основана Евгением Касперским).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Основные виды деятельности: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разработка антивирусного ПО, решений в области информационной безопасности, комплексных платформ для защиты корпоративных и промышленных систем.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Количество сотрудников: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более 4 000 человек, офисы в ~200 странах.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Финансовые показатели: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по открытым данным выручка превышает </a:t>
            </a: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700 млн $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(данные последних лет, точные показатели не раскрываются).</a:t>
            </a:r>
          </a:p>
        </p:txBody>
      </p:sp>
    </p:spTree>
    <p:extLst>
      <p:ext uri="{BB962C8B-B14F-4D97-AF65-F5344CB8AC3E}">
        <p14:creationId xmlns:p14="http://schemas.microsoft.com/office/powerpoint/2010/main" val="248954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D1BCCA14-97DB-5422-A128-F9FC49A8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3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9A8E6717-F7A9-D472-F0DA-A735DAD2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Деятельность компании в области безопасной разработки ПО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5DF0DE3E-4FB4-BB89-8A30-201B61D27C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137543"/>
            <a:ext cx="1014959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Что такое БРПО: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внедрение принципов безопасности в каждый этап жизненного цикла ПО (Secure SDLC).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Доля цифровых проектов: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Касперский активно инвестирует в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DevSecOps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автоматизацию тестирования, промышленные решения (KICS,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Endpoint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Security).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Методологии: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SDLC,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Agile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Security,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DevSecOps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-практики, использование ГОСТ Р 56939-2024 и международных стандартов ISO/IEC.</a:t>
            </a:r>
          </a:p>
        </p:txBody>
      </p:sp>
    </p:spTree>
    <p:extLst>
      <p:ext uri="{BB962C8B-B14F-4D97-AF65-F5344CB8AC3E}">
        <p14:creationId xmlns:p14="http://schemas.microsoft.com/office/powerpoint/2010/main" val="18600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xmlns="" id="{0B9A0C5C-9DFD-2986-9B89-9BA209C94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293"/>
            <a:ext cx="10281557" cy="40798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Этапы: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Инициирование и планирование </a:t>
            </a:r>
            <a:r>
              <a:rPr lang="ru-RU" dirty="0" smtClean="0"/>
              <a:t>(требования, </a:t>
            </a:r>
            <a:r>
              <a:rPr lang="ru-RU" dirty="0"/>
              <a:t>стандарты).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Проектирование (моделирование угроз).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Разработка (код по стандартам, ревью).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Тестирование и проверка (SAST/DAST, </a:t>
            </a:r>
            <a:r>
              <a:rPr lang="ru-RU" dirty="0" err="1"/>
              <a:t>пентесты</a:t>
            </a:r>
            <a:r>
              <a:rPr lang="ru-RU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Внедрение (контроль соответствия требованиям, поэтапный выпуск).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Эксплуатация и сопровождение (инцидент-менеджмент, сбор метрик и отчётности).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Выход из эксплуатации (безопасное завершение ЖЦ).</a:t>
            </a:r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FF687905-4D08-4311-4E19-FEAF7C85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4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68DE9D01-0245-C367-970E-991A5540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БРПО в Касперском</a:t>
            </a:r>
          </a:p>
        </p:txBody>
      </p:sp>
    </p:spTree>
    <p:extLst>
      <p:ext uri="{BB962C8B-B14F-4D97-AF65-F5344CB8AC3E}">
        <p14:creationId xmlns:p14="http://schemas.microsoft.com/office/powerpoint/2010/main" val="215769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xmlns="" id="{B58C9283-C99D-4C34-F822-7A566588E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44" y="2717870"/>
            <a:ext cx="11505511" cy="1308890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F98028FA-BA8A-298B-4BD9-94EFC179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5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E63D716F-9E50-183A-78C5-05DB2999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БРПО в Касперском</a:t>
            </a:r>
          </a:p>
        </p:txBody>
      </p:sp>
    </p:spTree>
    <p:extLst>
      <p:ext uri="{BB962C8B-B14F-4D97-AF65-F5344CB8AC3E}">
        <p14:creationId xmlns:p14="http://schemas.microsoft.com/office/powerpoint/2010/main" val="16986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5EB46B2F-953E-AA77-DCD7-44CAB493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1DD433C2-732D-AB3F-9D8F-0E2B2951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команд БРПО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8D98A4D5-8FF2-02F9-A12C-DD67B8321D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37597"/>
            <a:ext cx="10224541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Структура: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Team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разработчики (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Embedded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DevSecOps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пентестеры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аналитики, архитекторы, QA, сетевые инженеры.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Выбор участников: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по компетенциям и проектной специфике (корпоративные или промышленные решения).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Принципы работы: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Agile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DevSecOps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кросс-функциональность, регулярные ретроспективы.</a:t>
            </a:r>
          </a:p>
        </p:txBody>
      </p:sp>
    </p:spTree>
    <p:extLst>
      <p:ext uri="{BB962C8B-B14F-4D97-AF65-F5344CB8AC3E}">
        <p14:creationId xmlns:p14="http://schemas.microsoft.com/office/powerpoint/2010/main" val="176815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EFCF6D18-44FD-89B8-54FF-BC58E9A6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10D10231-7094-F917-C08E-8DEB1E8D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компетенциям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C448F305-1F42-93C6-1B31-7C53094C75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37652"/>
            <a:ext cx="10348784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Навыки: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C++, Python, Java; SAST/DAST-инструменты (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Checkmarx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Burp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Suite); стандарты (ГОСТ Р 56939-2024, ISO 27001, NIST); работа с SIEM.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Вакансии в Kaspersky: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Senior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Security Developer,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DevSecOps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Engineer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Security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Analyst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Penetration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Tester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Security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Architect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Security Product Manager.</a:t>
            </a:r>
          </a:p>
        </p:txBody>
      </p:sp>
    </p:spTree>
    <p:extLst>
      <p:ext uri="{BB962C8B-B14F-4D97-AF65-F5344CB8AC3E}">
        <p14:creationId xmlns:p14="http://schemas.microsoft.com/office/powerpoint/2010/main" val="365719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xmlns="" id="{E3B0FAC6-C011-B087-156C-9919B8DA3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768"/>
            <a:ext cx="10281557" cy="417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/>
              <a:t>Kaspersky </a:t>
            </a:r>
            <a:r>
              <a:rPr lang="ru-RU" sz="3200" b="1" dirty="0" err="1"/>
              <a:t>Endpoint</a:t>
            </a:r>
            <a:r>
              <a:rPr lang="ru-RU" sz="3200" b="1" dirty="0"/>
              <a:t> Security</a:t>
            </a:r>
            <a:endParaRPr lang="ru-RU" sz="3200" dirty="0"/>
          </a:p>
          <a:p>
            <a:r>
              <a:rPr lang="ru-RU" b="1" dirty="0"/>
              <a:t>Цель:</a:t>
            </a:r>
            <a:r>
              <a:rPr lang="ru-RU" dirty="0"/>
              <a:t> защита корпоративных систем (ПК, серверы, мобильные устройства).</a:t>
            </a:r>
          </a:p>
          <a:p>
            <a:r>
              <a:rPr lang="ru-RU" b="1" dirty="0"/>
              <a:t>Задачи:</a:t>
            </a:r>
            <a:r>
              <a:rPr lang="ru-RU" dirty="0"/>
              <a:t> централизованное управление безопасностью, снижение числа инцидентов.</a:t>
            </a:r>
          </a:p>
          <a:p>
            <a:r>
              <a:rPr lang="ru-RU" b="1" dirty="0"/>
              <a:t>Риски:</a:t>
            </a:r>
            <a:r>
              <a:rPr lang="ru-RU" dirty="0"/>
              <a:t> разрыв между разработкой и безопасностью; спешка в релизах; нехватка автоматизации.</a:t>
            </a:r>
          </a:p>
          <a:p>
            <a:r>
              <a:rPr lang="ru-RU" b="1" dirty="0"/>
              <a:t>Меры:</a:t>
            </a:r>
            <a:r>
              <a:rPr lang="ru-RU" dirty="0"/>
              <a:t> </a:t>
            </a:r>
            <a:r>
              <a:rPr lang="ru-RU" dirty="0" err="1"/>
              <a:t>Agile</a:t>
            </a:r>
            <a:r>
              <a:rPr lang="ru-RU" dirty="0"/>
              <a:t> + </a:t>
            </a:r>
            <a:r>
              <a:rPr lang="ru-RU" dirty="0" err="1"/>
              <a:t>DevSecOps</a:t>
            </a:r>
            <a:r>
              <a:rPr lang="ru-RU" dirty="0"/>
              <a:t>, CI/CD-анализ, обучение персонала, регламенты (ГОСТ, ISO).</a:t>
            </a:r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A444999F-35CA-78C4-2224-5FB47919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8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7102D9A6-2036-E265-F526-CC73C17F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проекта БРПО</a:t>
            </a:r>
          </a:p>
        </p:txBody>
      </p:sp>
    </p:spTree>
    <p:extLst>
      <p:ext uri="{BB962C8B-B14F-4D97-AF65-F5344CB8AC3E}">
        <p14:creationId xmlns:p14="http://schemas.microsoft.com/office/powerpoint/2010/main" val="373266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xmlns="" id="{77DC0F11-6B42-12C3-3C21-6E424E0BE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281557" cy="4068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/>
              <a:t>Kaspersky Industrial </a:t>
            </a:r>
            <a:r>
              <a:rPr lang="ru-RU" sz="3200" b="1" dirty="0" err="1"/>
              <a:t>CyberSecurity</a:t>
            </a:r>
            <a:r>
              <a:rPr lang="ru-RU" sz="3200" b="1" dirty="0"/>
              <a:t> (KICS)</a:t>
            </a:r>
            <a:endParaRPr lang="ru-RU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Цель:</a:t>
            </a:r>
            <a:r>
              <a:rPr lang="ru-RU" dirty="0"/>
              <a:t> защита АСУ ТП и SCADA от </a:t>
            </a:r>
            <a:r>
              <a:rPr lang="ru-RU" dirty="0" err="1"/>
              <a:t>киберугроз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Задачи:</a:t>
            </a:r>
            <a:r>
              <a:rPr lang="ru-RU" dirty="0"/>
              <a:t> мониторинг трафика, обнаружение аномалий, обучение персонала.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Риски:</a:t>
            </a:r>
            <a:r>
              <a:rPr lang="ru-RU" dirty="0"/>
              <a:t> низкая подготовка операторов, сложность внедрения в «боевой» среде, разногласия с инженерами.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Меры:</a:t>
            </a:r>
            <a:r>
              <a:rPr lang="ru-RU" dirty="0"/>
              <a:t> обучение и сертификация, тестовые полигоны, тесное взаимодействие с заказчиком, аудит.</a:t>
            </a:r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8FD8A32E-3D13-1680-574F-80577CD2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9</a:t>
            </a:fld>
            <a:endParaRPr lang="ru-RU" dirty="0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xmlns="" id="{11B1597A-3196-5411-5532-67DF69AF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171"/>
            <a:ext cx="8877300" cy="1135517"/>
          </a:xfrm>
        </p:spPr>
        <p:txBody>
          <a:bodyPr/>
          <a:lstStyle/>
          <a:p>
            <a:r>
              <a:rPr lang="ru-RU" dirty="0"/>
              <a:t>Пример проекта БРПО</a:t>
            </a:r>
          </a:p>
        </p:txBody>
      </p:sp>
    </p:spTree>
    <p:extLst>
      <p:ext uri="{BB962C8B-B14F-4D97-AF65-F5344CB8AC3E}">
        <p14:creationId xmlns:p14="http://schemas.microsoft.com/office/powerpoint/2010/main" val="63297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2">
  <a:themeElements>
    <a:clrScheme name="Московский Политех">
      <a:dk1>
        <a:sysClr val="windowText" lastClr="000000"/>
      </a:dk1>
      <a:lt1>
        <a:sysClr val="window" lastClr="FFFFFF"/>
      </a:lt1>
      <a:dk2>
        <a:srgbClr val="171616"/>
      </a:dk2>
      <a:lt2>
        <a:srgbClr val="E7E6E6"/>
      </a:lt2>
      <a:accent1>
        <a:srgbClr val="E61E46"/>
      </a:accent1>
      <a:accent2>
        <a:srgbClr val="1E3E8D"/>
      </a:accent2>
      <a:accent3>
        <a:srgbClr val="A5A5A5"/>
      </a:accent3>
      <a:accent4>
        <a:srgbClr val="60DCCA"/>
      </a:accent4>
      <a:accent5>
        <a:srgbClr val="3478BC"/>
      </a:accent5>
      <a:accent6>
        <a:srgbClr val="E94572"/>
      </a:accent6>
      <a:hlink>
        <a:srgbClr val="3478BC"/>
      </a:hlink>
      <a:folHlink>
        <a:srgbClr val="E94572"/>
      </a:folHlink>
    </a:clrScheme>
    <a:fontScheme name="Другая 2">
      <a:majorFont>
        <a:latin typeface="Verdana 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6" id="{2AEEDDF9-59ED-463C-8E0C-BF21DC8B3CB6}" vid="{CDD37877-5C07-4AD6-AFB2-357C367BDEC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Shablon_Moscow_Poly_v3 (1)</Template>
  <TotalTime>785</TotalTime>
  <Words>732</Words>
  <Application>Microsoft Office PowerPoint</Application>
  <PresentationFormat>Широкоэкранный</PresentationFormat>
  <Paragraphs>83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Gilroy Medium</vt:lpstr>
      <vt:lpstr>Arial</vt:lpstr>
      <vt:lpstr>Gilroy Bold</vt:lpstr>
      <vt:lpstr>Verdana</vt:lpstr>
      <vt:lpstr>Calibri</vt:lpstr>
      <vt:lpstr>Тема2</vt:lpstr>
      <vt:lpstr>Проект по созданию сайта интернет-магазина украшений ручной работы «Your Beauty»</vt:lpstr>
      <vt:lpstr>О компании «Касперский»</vt:lpstr>
      <vt:lpstr>Деятельность компании в области безопасной разработки ПО</vt:lpstr>
      <vt:lpstr>Жизненный цикл БРПО в Касперском</vt:lpstr>
      <vt:lpstr>Жизненный цикл БРПО в Касперском</vt:lpstr>
      <vt:lpstr>Формирование команд БРПО</vt:lpstr>
      <vt:lpstr>Требования к компетенциям</vt:lpstr>
      <vt:lpstr>Пример проекта БРПО</vt:lpstr>
      <vt:lpstr>Пример проекта БРПО</vt:lpstr>
      <vt:lpstr>Пример проекта БРПО</vt:lpstr>
      <vt:lpstr>Метрики групповой динамики в Касперском</vt:lpstr>
      <vt:lpstr>Трудности и решения</vt:lpstr>
      <vt:lpstr>Выводы и рекомендации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Выбор оптимального варианта монитора для ПК</dc:title>
  <dc:creator>кс мяу</dc:creator>
  <cp:lastModifiedBy>Marta</cp:lastModifiedBy>
  <cp:revision>28</cp:revision>
  <dcterms:created xsi:type="dcterms:W3CDTF">2024-12-18T18:45:21Z</dcterms:created>
  <dcterms:modified xsi:type="dcterms:W3CDTF">2025-09-18T08:06:26Z</dcterms:modified>
</cp:coreProperties>
</file>