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72" r:id="rId4"/>
    <p:sldId id="260" r:id="rId5"/>
    <p:sldId id="261" r:id="rId6"/>
    <p:sldId id="262" r:id="rId7"/>
    <p:sldId id="264" r:id="rId8"/>
    <p:sldId id="265" r:id="rId9"/>
    <p:sldId id="267" r:id="rId10"/>
    <p:sldId id="268" r:id="rId11"/>
    <p:sldId id="269" r:id="rId12"/>
    <p:sldId id="263" r:id="rId13"/>
    <p:sldId id="271" r:id="rId14"/>
    <p:sldId id="280" r:id="rId15"/>
    <p:sldId id="274" r:id="rId16"/>
    <p:sldId id="275" r:id="rId17"/>
    <p:sldId id="277" r:id="rId18"/>
    <p:sldId id="278" r:id="rId19"/>
    <p:sldId id="279" r:id="rId20"/>
    <p:sldId id="282" r:id="rId21"/>
    <p:sldId id="285" r:id="rId22"/>
    <p:sldId id="286" r:id="rId2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11" autoAdjust="0"/>
  </p:normalViewPr>
  <p:slideViewPr>
    <p:cSldViewPr snapToGrid="0">
      <p:cViewPr varScale="1">
        <p:scale>
          <a:sx n="79" d="100"/>
          <a:sy n="79" d="100"/>
        </p:scale>
        <p:origin x="14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3391A822-BF6C-4EEF-94F5-300508A8C740}"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DDC732A-F712-492C-84B6-4AEF930B473E}">
      <dgm:prSet/>
      <dgm:spPr/>
      <dgm:t>
        <a:bodyPr/>
        <a:lstStyle/>
        <a:p>
          <a:pPr>
            <a:lnSpc>
              <a:spcPct val="100000"/>
            </a:lnSpc>
          </a:pPr>
          <a:r>
            <a:rPr lang="es-MX" b="1" i="0" dirty="0"/>
            <a:t>1. Objetivo:</a:t>
          </a:r>
          <a:br>
            <a:rPr lang="es-MX" b="0" i="0" dirty="0"/>
          </a:br>
          <a:r>
            <a:rPr lang="es-MX" b="0" dirty="0"/>
            <a:t>Modelar la probabilidad de retiro de un cliente en la UES de Crédito</a:t>
          </a:r>
          <a:endParaRPr lang="en-US" dirty="0"/>
        </a:p>
      </dgm:t>
    </dgm:pt>
    <dgm:pt modelId="{96A46D9B-4929-4800-8C9B-1F23BFE8F454}" type="parTrans" cxnId="{B3C9FC80-F564-496A-A1FC-BFC7B337541C}">
      <dgm:prSet/>
      <dgm:spPr/>
      <dgm:t>
        <a:bodyPr/>
        <a:lstStyle/>
        <a:p>
          <a:endParaRPr lang="en-US"/>
        </a:p>
      </dgm:t>
    </dgm:pt>
    <dgm:pt modelId="{E521EEAD-C398-474B-BE4B-2AC740BB1996}" type="sibTrans" cxnId="{B3C9FC80-F564-496A-A1FC-BFC7B337541C}">
      <dgm:prSet/>
      <dgm:spPr/>
      <dgm:t>
        <a:bodyPr/>
        <a:lstStyle/>
        <a:p>
          <a:pPr>
            <a:lnSpc>
              <a:spcPct val="100000"/>
            </a:lnSpc>
          </a:pPr>
          <a:endParaRPr lang="en-US"/>
        </a:p>
      </dgm:t>
    </dgm:pt>
    <dgm:pt modelId="{0E3866D4-2080-4E66-B104-71C7D893A304}">
      <dgm:prSet/>
      <dgm:spPr/>
      <dgm:t>
        <a:bodyPr/>
        <a:lstStyle/>
        <a:p>
          <a:pPr>
            <a:lnSpc>
              <a:spcPct val="100000"/>
            </a:lnSpc>
          </a:pPr>
          <a:r>
            <a:rPr lang="es-MX" b="1" i="0"/>
            <a:t>Propuesta:</a:t>
          </a:r>
          <a:br>
            <a:rPr lang="es-MX" b="0" i="0"/>
          </a:br>
          <a:r>
            <a:rPr lang="es-MX" b="0" i="0"/>
            <a:t>Desarrollar un modelo que permita segmentar a los clientes de Crédito, con el objetivo de ofrecerles productos como tarjetas de crédito y seguros mediante campañas de marketing personalizadas.</a:t>
          </a:r>
          <a:endParaRPr lang="en-US"/>
        </a:p>
      </dgm:t>
    </dgm:pt>
    <dgm:pt modelId="{653284B1-9F11-4F51-87EB-0B9802897565}" type="parTrans" cxnId="{D7E1C7C6-780C-4D6E-AD03-9AFE3E197AD7}">
      <dgm:prSet/>
      <dgm:spPr/>
      <dgm:t>
        <a:bodyPr/>
        <a:lstStyle/>
        <a:p>
          <a:endParaRPr lang="en-US"/>
        </a:p>
      </dgm:t>
    </dgm:pt>
    <dgm:pt modelId="{11F8B9B5-E711-46E7-B3D6-D5158D0C6D79}" type="sibTrans" cxnId="{D7E1C7C6-780C-4D6E-AD03-9AFE3E197AD7}">
      <dgm:prSet/>
      <dgm:spPr/>
      <dgm:t>
        <a:bodyPr/>
        <a:lstStyle/>
        <a:p>
          <a:pPr>
            <a:lnSpc>
              <a:spcPct val="100000"/>
            </a:lnSpc>
          </a:pPr>
          <a:endParaRPr lang="en-US"/>
        </a:p>
      </dgm:t>
    </dgm:pt>
    <dgm:pt modelId="{6E278412-06AB-4780-B629-AB276D63862D}">
      <dgm:prSet/>
      <dgm:spPr/>
      <dgm:t>
        <a:bodyPr/>
        <a:lstStyle/>
        <a:p>
          <a:pPr>
            <a:lnSpc>
              <a:spcPct val="100000"/>
            </a:lnSpc>
          </a:pPr>
          <a:r>
            <a:rPr lang="es-MX" b="1" i="0"/>
            <a:t>Métricas de Evaluación:</a:t>
          </a:r>
          <a:br>
            <a:rPr lang="es-MX" b="0" i="0"/>
          </a:br>
          <a:r>
            <a:rPr lang="es-MX" b="0" i="0"/>
            <a:t>Para garantizar la confiabilidad del modelo, se considerarán métricas como precisión, recall, F1-score y AUC-ROC, dependiendo del tipo de modelo utilizado (clasificación o clustering).</a:t>
          </a:r>
          <a:endParaRPr lang="en-US"/>
        </a:p>
      </dgm:t>
    </dgm:pt>
    <dgm:pt modelId="{5AB1AE62-8AAF-4CF9-AF3B-287921CB8EA0}" type="parTrans" cxnId="{304820D4-0B21-4140-8573-CB0EEAFDB0FF}">
      <dgm:prSet/>
      <dgm:spPr/>
      <dgm:t>
        <a:bodyPr/>
        <a:lstStyle/>
        <a:p>
          <a:endParaRPr lang="en-US"/>
        </a:p>
      </dgm:t>
    </dgm:pt>
    <dgm:pt modelId="{FB9C58D2-2914-48F5-BAAF-D84A0CD4A80D}" type="sibTrans" cxnId="{304820D4-0B21-4140-8573-CB0EEAFDB0FF}">
      <dgm:prSet/>
      <dgm:spPr/>
      <dgm:t>
        <a:bodyPr/>
        <a:lstStyle/>
        <a:p>
          <a:endParaRPr lang="en-US"/>
        </a:p>
      </dgm:t>
    </dgm:pt>
    <dgm:pt modelId="{3D89BAB9-1DA4-4FE3-A9E2-91FEF4CF80AE}">
      <dgm:prSet/>
      <dgm:spPr/>
      <dgm:t>
        <a:bodyPr/>
        <a:lstStyle/>
        <a:p>
          <a:pPr>
            <a:lnSpc>
              <a:spcPct val="100000"/>
            </a:lnSpc>
          </a:pPr>
          <a:r>
            <a:rPr lang="es-MX" b="0" i="0"/>
            <a:t>2. Objetivo</a:t>
          </a:r>
          <a:br>
            <a:rPr lang="es-MX" b="0" i="0"/>
          </a:br>
          <a:r>
            <a:rPr lang="es-MX" b="0"/>
            <a:t>Segmentar y perfilar los clientes de Crédito</a:t>
          </a:r>
          <a:r>
            <a:rPr lang="es-MX" b="0" i="0"/>
            <a:t> </a:t>
          </a:r>
          <a:br>
            <a:rPr lang="es-MX" b="0" i="0"/>
          </a:br>
          <a:endParaRPr lang="en-US"/>
        </a:p>
      </dgm:t>
    </dgm:pt>
    <dgm:pt modelId="{FEA9F551-0EDB-4CC2-8459-A38BDCA783F0}" type="parTrans" cxnId="{02095320-4DE5-45A5-9953-73880299A5CF}">
      <dgm:prSet/>
      <dgm:spPr/>
      <dgm:t>
        <a:bodyPr/>
        <a:lstStyle/>
        <a:p>
          <a:endParaRPr lang="es-CO"/>
        </a:p>
      </dgm:t>
    </dgm:pt>
    <dgm:pt modelId="{20D6C22F-412F-4769-A43E-6C20A12CECA7}" type="sibTrans" cxnId="{02095320-4DE5-45A5-9953-73880299A5CF}">
      <dgm:prSet/>
      <dgm:spPr/>
      <dgm:t>
        <a:bodyPr/>
        <a:lstStyle/>
        <a:p>
          <a:pPr>
            <a:lnSpc>
              <a:spcPct val="100000"/>
            </a:lnSpc>
          </a:pPr>
          <a:endParaRPr lang="es-CO"/>
        </a:p>
      </dgm:t>
    </dgm:pt>
    <dgm:pt modelId="{FA1893B0-09A2-401E-A4AE-C6D98995AC94}" type="pres">
      <dgm:prSet presAssocID="{3391A822-BF6C-4EEF-94F5-300508A8C740}" presName="root" presStyleCnt="0">
        <dgm:presLayoutVars>
          <dgm:dir/>
          <dgm:resizeHandles val="exact"/>
        </dgm:presLayoutVars>
      </dgm:prSet>
      <dgm:spPr/>
    </dgm:pt>
    <dgm:pt modelId="{FAA9556A-A216-4D2C-B7E6-EAC95F16EB77}" type="pres">
      <dgm:prSet presAssocID="{3391A822-BF6C-4EEF-94F5-300508A8C740}" presName="container" presStyleCnt="0">
        <dgm:presLayoutVars>
          <dgm:dir/>
          <dgm:resizeHandles val="exact"/>
        </dgm:presLayoutVars>
      </dgm:prSet>
      <dgm:spPr/>
    </dgm:pt>
    <dgm:pt modelId="{2E42C922-A094-41B8-A0FD-A0D6631AE2F5}" type="pres">
      <dgm:prSet presAssocID="{2DDC732A-F712-492C-84B6-4AEF930B473E}" presName="compNode" presStyleCnt="0"/>
      <dgm:spPr/>
    </dgm:pt>
    <dgm:pt modelId="{AB96CD49-DE6E-4CF1-A851-FA8E57C5496D}" type="pres">
      <dgm:prSet presAssocID="{2DDC732A-F712-492C-84B6-4AEF930B473E}" presName="iconBgRect" presStyleLbl="bgShp" presStyleIdx="0" presStyleCnt="4"/>
      <dgm:spPr/>
    </dgm:pt>
    <dgm:pt modelId="{39DB1D88-5807-417D-AC8E-DFFF1E592996}" type="pres">
      <dgm:prSet presAssocID="{2DDC732A-F712-492C-84B6-4AEF930B473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na"/>
        </a:ext>
      </dgm:extLst>
    </dgm:pt>
    <dgm:pt modelId="{AC97EE07-15D3-4AD4-86FB-0C391DE997B9}" type="pres">
      <dgm:prSet presAssocID="{2DDC732A-F712-492C-84B6-4AEF930B473E}" presName="spaceRect" presStyleCnt="0"/>
      <dgm:spPr/>
    </dgm:pt>
    <dgm:pt modelId="{7C62CC12-D85E-4B7C-AC29-0A2BE23C7738}" type="pres">
      <dgm:prSet presAssocID="{2DDC732A-F712-492C-84B6-4AEF930B473E}" presName="textRect" presStyleLbl="revTx" presStyleIdx="0" presStyleCnt="4">
        <dgm:presLayoutVars>
          <dgm:chMax val="1"/>
          <dgm:chPref val="1"/>
        </dgm:presLayoutVars>
      </dgm:prSet>
      <dgm:spPr/>
    </dgm:pt>
    <dgm:pt modelId="{ABC45C48-34BB-4A50-9D01-69C983F7E570}" type="pres">
      <dgm:prSet presAssocID="{E521EEAD-C398-474B-BE4B-2AC740BB1996}" presName="sibTrans" presStyleLbl="sibTrans2D1" presStyleIdx="0" presStyleCnt="0"/>
      <dgm:spPr/>
    </dgm:pt>
    <dgm:pt modelId="{7D6F3E92-5ED1-40F0-88CC-C14664505CAD}" type="pres">
      <dgm:prSet presAssocID="{3D89BAB9-1DA4-4FE3-A9E2-91FEF4CF80AE}" presName="compNode" presStyleCnt="0"/>
      <dgm:spPr/>
    </dgm:pt>
    <dgm:pt modelId="{56605523-0B83-423A-80BC-5AEDEAA2D952}" type="pres">
      <dgm:prSet presAssocID="{3D89BAB9-1DA4-4FE3-A9E2-91FEF4CF80AE}" presName="iconBgRect" presStyleLbl="bgShp" presStyleIdx="1" presStyleCnt="4"/>
      <dgm:spPr/>
    </dgm:pt>
    <dgm:pt modelId="{5DDFFD67-F217-43A9-A69F-D8C5F19D588B}" type="pres">
      <dgm:prSet presAssocID="{3D89BAB9-1DA4-4FE3-A9E2-91FEF4CF80A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pretón de manos"/>
        </a:ext>
      </dgm:extLst>
    </dgm:pt>
    <dgm:pt modelId="{0B151426-5A76-4D6E-B904-9642FB9E5CC5}" type="pres">
      <dgm:prSet presAssocID="{3D89BAB9-1DA4-4FE3-A9E2-91FEF4CF80AE}" presName="spaceRect" presStyleCnt="0"/>
      <dgm:spPr/>
    </dgm:pt>
    <dgm:pt modelId="{E1A804B7-FD1E-4C28-8620-8C26D529EABD}" type="pres">
      <dgm:prSet presAssocID="{3D89BAB9-1DA4-4FE3-A9E2-91FEF4CF80AE}" presName="textRect" presStyleLbl="revTx" presStyleIdx="1" presStyleCnt="4">
        <dgm:presLayoutVars>
          <dgm:chMax val="1"/>
          <dgm:chPref val="1"/>
        </dgm:presLayoutVars>
      </dgm:prSet>
      <dgm:spPr/>
    </dgm:pt>
    <dgm:pt modelId="{ADC4DEC6-879D-4059-B61F-2DEF0ED5388F}" type="pres">
      <dgm:prSet presAssocID="{20D6C22F-412F-4769-A43E-6C20A12CECA7}" presName="sibTrans" presStyleLbl="sibTrans2D1" presStyleIdx="0" presStyleCnt="0"/>
      <dgm:spPr/>
    </dgm:pt>
    <dgm:pt modelId="{24F3055A-F53E-4FAE-9AE1-413DE5388325}" type="pres">
      <dgm:prSet presAssocID="{0E3866D4-2080-4E66-B104-71C7D893A304}" presName="compNode" presStyleCnt="0"/>
      <dgm:spPr/>
    </dgm:pt>
    <dgm:pt modelId="{45AD5E55-C3EA-4531-BCAA-833609561513}" type="pres">
      <dgm:prSet presAssocID="{0E3866D4-2080-4E66-B104-71C7D893A304}" presName="iconBgRect" presStyleLbl="bgShp" presStyleIdx="2" presStyleCnt="4"/>
      <dgm:spPr/>
    </dgm:pt>
    <dgm:pt modelId="{F0DC9B0D-36BE-4184-91E8-A1D14CFED3A1}" type="pres">
      <dgm:prSet presAssocID="{0E3866D4-2080-4E66-B104-71C7D893A30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E8E089D3-6FC0-4684-93A2-8B181BF90F32}" type="pres">
      <dgm:prSet presAssocID="{0E3866D4-2080-4E66-B104-71C7D893A304}" presName="spaceRect" presStyleCnt="0"/>
      <dgm:spPr/>
    </dgm:pt>
    <dgm:pt modelId="{0D2D4066-1248-4561-92B8-50D730E91B30}" type="pres">
      <dgm:prSet presAssocID="{0E3866D4-2080-4E66-B104-71C7D893A304}" presName="textRect" presStyleLbl="revTx" presStyleIdx="2" presStyleCnt="4">
        <dgm:presLayoutVars>
          <dgm:chMax val="1"/>
          <dgm:chPref val="1"/>
        </dgm:presLayoutVars>
      </dgm:prSet>
      <dgm:spPr/>
    </dgm:pt>
    <dgm:pt modelId="{46DB7832-7BF6-40DE-AA16-3E82A2B8FD37}" type="pres">
      <dgm:prSet presAssocID="{11F8B9B5-E711-46E7-B3D6-D5158D0C6D79}" presName="sibTrans" presStyleLbl="sibTrans2D1" presStyleIdx="0" presStyleCnt="0"/>
      <dgm:spPr/>
    </dgm:pt>
    <dgm:pt modelId="{F8ADCC36-196F-4885-9C37-302C6936C585}" type="pres">
      <dgm:prSet presAssocID="{6E278412-06AB-4780-B629-AB276D63862D}" presName="compNode" presStyleCnt="0"/>
      <dgm:spPr/>
    </dgm:pt>
    <dgm:pt modelId="{999FF603-DF7E-4840-9BAA-D744A260C556}" type="pres">
      <dgm:prSet presAssocID="{6E278412-06AB-4780-B629-AB276D63862D}" presName="iconBgRect" presStyleLbl="bgShp" presStyleIdx="3" presStyleCnt="4"/>
      <dgm:spPr/>
    </dgm:pt>
    <dgm:pt modelId="{F65B15CE-B32A-457A-848E-E615F8359BCE}" type="pres">
      <dgm:prSet presAssocID="{6E278412-06AB-4780-B629-AB276D63862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upo"/>
        </a:ext>
      </dgm:extLst>
    </dgm:pt>
    <dgm:pt modelId="{706DB9B9-64EC-4FF1-8D66-3F62C17D5FD5}" type="pres">
      <dgm:prSet presAssocID="{6E278412-06AB-4780-B629-AB276D63862D}" presName="spaceRect" presStyleCnt="0"/>
      <dgm:spPr/>
    </dgm:pt>
    <dgm:pt modelId="{B81F8EEB-69D2-470B-A39D-E4BD6F0FA5EE}" type="pres">
      <dgm:prSet presAssocID="{6E278412-06AB-4780-B629-AB276D63862D}" presName="textRect" presStyleLbl="revTx" presStyleIdx="3" presStyleCnt="4">
        <dgm:presLayoutVars>
          <dgm:chMax val="1"/>
          <dgm:chPref val="1"/>
        </dgm:presLayoutVars>
      </dgm:prSet>
      <dgm:spPr/>
    </dgm:pt>
  </dgm:ptLst>
  <dgm:cxnLst>
    <dgm:cxn modelId="{23E5130C-8736-4910-B2E4-0515FB1CC9CC}" type="presOf" srcId="{3D89BAB9-1DA4-4FE3-A9E2-91FEF4CF80AE}" destId="{E1A804B7-FD1E-4C28-8620-8C26D529EABD}" srcOrd="0" destOrd="0" presId="urn:microsoft.com/office/officeart/2018/2/layout/IconCircleList"/>
    <dgm:cxn modelId="{02095320-4DE5-45A5-9953-73880299A5CF}" srcId="{3391A822-BF6C-4EEF-94F5-300508A8C740}" destId="{3D89BAB9-1DA4-4FE3-A9E2-91FEF4CF80AE}" srcOrd="1" destOrd="0" parTransId="{FEA9F551-0EDB-4CC2-8459-A38BDCA783F0}" sibTransId="{20D6C22F-412F-4769-A43E-6C20A12CECA7}"/>
    <dgm:cxn modelId="{43704623-5496-48E0-8BD4-2E470097BABA}" type="presOf" srcId="{0E3866D4-2080-4E66-B104-71C7D893A304}" destId="{0D2D4066-1248-4561-92B8-50D730E91B30}" srcOrd="0" destOrd="0" presId="urn:microsoft.com/office/officeart/2018/2/layout/IconCircleList"/>
    <dgm:cxn modelId="{40414D29-8E58-4D09-9213-A271D49EEFF2}" type="presOf" srcId="{11F8B9B5-E711-46E7-B3D6-D5158D0C6D79}" destId="{46DB7832-7BF6-40DE-AA16-3E82A2B8FD37}" srcOrd="0" destOrd="0" presId="urn:microsoft.com/office/officeart/2018/2/layout/IconCircleList"/>
    <dgm:cxn modelId="{489B022A-D228-418C-8CF2-07C65A1B1160}" type="presOf" srcId="{2DDC732A-F712-492C-84B6-4AEF930B473E}" destId="{7C62CC12-D85E-4B7C-AC29-0A2BE23C7738}" srcOrd="0" destOrd="0" presId="urn:microsoft.com/office/officeart/2018/2/layout/IconCircleList"/>
    <dgm:cxn modelId="{A823C133-F478-43FF-A3D0-1B76BEAC11B3}" type="presOf" srcId="{E521EEAD-C398-474B-BE4B-2AC740BB1996}" destId="{ABC45C48-34BB-4A50-9D01-69C983F7E570}" srcOrd="0" destOrd="0" presId="urn:microsoft.com/office/officeart/2018/2/layout/IconCircleList"/>
    <dgm:cxn modelId="{B3C9FC80-F564-496A-A1FC-BFC7B337541C}" srcId="{3391A822-BF6C-4EEF-94F5-300508A8C740}" destId="{2DDC732A-F712-492C-84B6-4AEF930B473E}" srcOrd="0" destOrd="0" parTransId="{96A46D9B-4929-4800-8C9B-1F23BFE8F454}" sibTransId="{E521EEAD-C398-474B-BE4B-2AC740BB1996}"/>
    <dgm:cxn modelId="{40047096-688E-4614-AFB4-58E64ADA9F24}" type="presOf" srcId="{6E278412-06AB-4780-B629-AB276D63862D}" destId="{B81F8EEB-69D2-470B-A39D-E4BD6F0FA5EE}" srcOrd="0" destOrd="0" presId="urn:microsoft.com/office/officeart/2018/2/layout/IconCircleList"/>
    <dgm:cxn modelId="{EF38F0AC-2E09-427A-8C92-DA585B98B5CA}" type="presOf" srcId="{20D6C22F-412F-4769-A43E-6C20A12CECA7}" destId="{ADC4DEC6-879D-4059-B61F-2DEF0ED5388F}" srcOrd="0" destOrd="0" presId="urn:microsoft.com/office/officeart/2018/2/layout/IconCircleList"/>
    <dgm:cxn modelId="{D7E1C7C6-780C-4D6E-AD03-9AFE3E197AD7}" srcId="{3391A822-BF6C-4EEF-94F5-300508A8C740}" destId="{0E3866D4-2080-4E66-B104-71C7D893A304}" srcOrd="2" destOrd="0" parTransId="{653284B1-9F11-4F51-87EB-0B9802897565}" sibTransId="{11F8B9B5-E711-46E7-B3D6-D5158D0C6D79}"/>
    <dgm:cxn modelId="{304820D4-0B21-4140-8573-CB0EEAFDB0FF}" srcId="{3391A822-BF6C-4EEF-94F5-300508A8C740}" destId="{6E278412-06AB-4780-B629-AB276D63862D}" srcOrd="3" destOrd="0" parTransId="{5AB1AE62-8AAF-4CF9-AF3B-287921CB8EA0}" sibTransId="{FB9C58D2-2914-48F5-BAAF-D84A0CD4A80D}"/>
    <dgm:cxn modelId="{F2D13BE7-2414-4CE6-9721-EEF8A6C92013}" type="presOf" srcId="{3391A822-BF6C-4EEF-94F5-300508A8C740}" destId="{FA1893B0-09A2-401E-A4AE-C6D98995AC94}" srcOrd="0" destOrd="0" presId="urn:microsoft.com/office/officeart/2018/2/layout/IconCircleList"/>
    <dgm:cxn modelId="{68B3136B-7DC2-4D3A-BF07-F3B8AE11A7D1}" type="presParOf" srcId="{FA1893B0-09A2-401E-A4AE-C6D98995AC94}" destId="{FAA9556A-A216-4D2C-B7E6-EAC95F16EB77}" srcOrd="0" destOrd="0" presId="urn:microsoft.com/office/officeart/2018/2/layout/IconCircleList"/>
    <dgm:cxn modelId="{798D50CC-5712-4853-8B91-019B5804C19D}" type="presParOf" srcId="{FAA9556A-A216-4D2C-B7E6-EAC95F16EB77}" destId="{2E42C922-A094-41B8-A0FD-A0D6631AE2F5}" srcOrd="0" destOrd="0" presId="urn:microsoft.com/office/officeart/2018/2/layout/IconCircleList"/>
    <dgm:cxn modelId="{5A8685EF-FB6C-418D-9444-4F8776D5A7B7}" type="presParOf" srcId="{2E42C922-A094-41B8-A0FD-A0D6631AE2F5}" destId="{AB96CD49-DE6E-4CF1-A851-FA8E57C5496D}" srcOrd="0" destOrd="0" presId="urn:microsoft.com/office/officeart/2018/2/layout/IconCircleList"/>
    <dgm:cxn modelId="{17192C74-28C6-44F7-BB63-AAC2991573E6}" type="presParOf" srcId="{2E42C922-A094-41B8-A0FD-A0D6631AE2F5}" destId="{39DB1D88-5807-417D-AC8E-DFFF1E592996}" srcOrd="1" destOrd="0" presId="urn:microsoft.com/office/officeart/2018/2/layout/IconCircleList"/>
    <dgm:cxn modelId="{E2C35410-EEA4-4D30-B227-4F8817FD3574}" type="presParOf" srcId="{2E42C922-A094-41B8-A0FD-A0D6631AE2F5}" destId="{AC97EE07-15D3-4AD4-86FB-0C391DE997B9}" srcOrd="2" destOrd="0" presId="urn:microsoft.com/office/officeart/2018/2/layout/IconCircleList"/>
    <dgm:cxn modelId="{E3B98FB5-8BA0-48A8-8FD7-A8B7C27C0FC8}" type="presParOf" srcId="{2E42C922-A094-41B8-A0FD-A0D6631AE2F5}" destId="{7C62CC12-D85E-4B7C-AC29-0A2BE23C7738}" srcOrd="3" destOrd="0" presId="urn:microsoft.com/office/officeart/2018/2/layout/IconCircleList"/>
    <dgm:cxn modelId="{6446DC11-BDEF-45A8-8BA1-567F42CF1533}" type="presParOf" srcId="{FAA9556A-A216-4D2C-B7E6-EAC95F16EB77}" destId="{ABC45C48-34BB-4A50-9D01-69C983F7E570}" srcOrd="1" destOrd="0" presId="urn:microsoft.com/office/officeart/2018/2/layout/IconCircleList"/>
    <dgm:cxn modelId="{6F2BB098-2235-4E26-8897-B82B7BE45F7F}" type="presParOf" srcId="{FAA9556A-A216-4D2C-B7E6-EAC95F16EB77}" destId="{7D6F3E92-5ED1-40F0-88CC-C14664505CAD}" srcOrd="2" destOrd="0" presId="urn:microsoft.com/office/officeart/2018/2/layout/IconCircleList"/>
    <dgm:cxn modelId="{F0E5FA4E-C9D2-4F1D-B48C-31D00CB4CF9F}" type="presParOf" srcId="{7D6F3E92-5ED1-40F0-88CC-C14664505CAD}" destId="{56605523-0B83-423A-80BC-5AEDEAA2D952}" srcOrd="0" destOrd="0" presId="urn:microsoft.com/office/officeart/2018/2/layout/IconCircleList"/>
    <dgm:cxn modelId="{225112D5-63DD-4EC5-B776-603944A1B6C8}" type="presParOf" srcId="{7D6F3E92-5ED1-40F0-88CC-C14664505CAD}" destId="{5DDFFD67-F217-43A9-A69F-D8C5F19D588B}" srcOrd="1" destOrd="0" presId="urn:microsoft.com/office/officeart/2018/2/layout/IconCircleList"/>
    <dgm:cxn modelId="{4826E9ED-4C76-424C-A83A-5108DD40BFA9}" type="presParOf" srcId="{7D6F3E92-5ED1-40F0-88CC-C14664505CAD}" destId="{0B151426-5A76-4D6E-B904-9642FB9E5CC5}" srcOrd="2" destOrd="0" presId="urn:microsoft.com/office/officeart/2018/2/layout/IconCircleList"/>
    <dgm:cxn modelId="{A20B78E1-6A44-4BE3-AEE8-E9338FD7AD0C}" type="presParOf" srcId="{7D6F3E92-5ED1-40F0-88CC-C14664505CAD}" destId="{E1A804B7-FD1E-4C28-8620-8C26D529EABD}" srcOrd="3" destOrd="0" presId="urn:microsoft.com/office/officeart/2018/2/layout/IconCircleList"/>
    <dgm:cxn modelId="{9CF8CDFA-F696-4DF3-B913-38CB38721715}" type="presParOf" srcId="{FAA9556A-A216-4D2C-B7E6-EAC95F16EB77}" destId="{ADC4DEC6-879D-4059-B61F-2DEF0ED5388F}" srcOrd="3" destOrd="0" presId="urn:microsoft.com/office/officeart/2018/2/layout/IconCircleList"/>
    <dgm:cxn modelId="{5568E0D4-499C-4B62-BB17-0E76F4F15E94}" type="presParOf" srcId="{FAA9556A-A216-4D2C-B7E6-EAC95F16EB77}" destId="{24F3055A-F53E-4FAE-9AE1-413DE5388325}" srcOrd="4" destOrd="0" presId="urn:microsoft.com/office/officeart/2018/2/layout/IconCircleList"/>
    <dgm:cxn modelId="{1D3E598E-40A6-46A1-BF4E-A59214F5A9A7}" type="presParOf" srcId="{24F3055A-F53E-4FAE-9AE1-413DE5388325}" destId="{45AD5E55-C3EA-4531-BCAA-833609561513}" srcOrd="0" destOrd="0" presId="urn:microsoft.com/office/officeart/2018/2/layout/IconCircleList"/>
    <dgm:cxn modelId="{59A88B86-665F-4A91-A84F-B98D4309D1BE}" type="presParOf" srcId="{24F3055A-F53E-4FAE-9AE1-413DE5388325}" destId="{F0DC9B0D-36BE-4184-91E8-A1D14CFED3A1}" srcOrd="1" destOrd="0" presId="urn:microsoft.com/office/officeart/2018/2/layout/IconCircleList"/>
    <dgm:cxn modelId="{1D4DC3EA-85FB-4A5C-92CD-A8FFE01D0882}" type="presParOf" srcId="{24F3055A-F53E-4FAE-9AE1-413DE5388325}" destId="{E8E089D3-6FC0-4684-93A2-8B181BF90F32}" srcOrd="2" destOrd="0" presId="urn:microsoft.com/office/officeart/2018/2/layout/IconCircleList"/>
    <dgm:cxn modelId="{4BA78AEB-3A4F-45C8-94C4-F39361B767B0}" type="presParOf" srcId="{24F3055A-F53E-4FAE-9AE1-413DE5388325}" destId="{0D2D4066-1248-4561-92B8-50D730E91B30}" srcOrd="3" destOrd="0" presId="urn:microsoft.com/office/officeart/2018/2/layout/IconCircleList"/>
    <dgm:cxn modelId="{3C876A91-C78E-476D-83C0-DB104776E985}" type="presParOf" srcId="{FAA9556A-A216-4D2C-B7E6-EAC95F16EB77}" destId="{46DB7832-7BF6-40DE-AA16-3E82A2B8FD37}" srcOrd="5" destOrd="0" presId="urn:microsoft.com/office/officeart/2018/2/layout/IconCircleList"/>
    <dgm:cxn modelId="{E7A782B2-FD83-44D4-9B44-8C2845D8F892}" type="presParOf" srcId="{FAA9556A-A216-4D2C-B7E6-EAC95F16EB77}" destId="{F8ADCC36-196F-4885-9C37-302C6936C585}" srcOrd="6" destOrd="0" presId="urn:microsoft.com/office/officeart/2018/2/layout/IconCircleList"/>
    <dgm:cxn modelId="{61D5B910-420A-4F33-820C-7F51A55B5A84}" type="presParOf" srcId="{F8ADCC36-196F-4885-9C37-302C6936C585}" destId="{999FF603-DF7E-4840-9BAA-D744A260C556}" srcOrd="0" destOrd="0" presId="urn:microsoft.com/office/officeart/2018/2/layout/IconCircleList"/>
    <dgm:cxn modelId="{89CE9A14-9038-4EE3-9C27-11DE1BFB8104}" type="presParOf" srcId="{F8ADCC36-196F-4885-9C37-302C6936C585}" destId="{F65B15CE-B32A-457A-848E-E615F8359BCE}" srcOrd="1" destOrd="0" presId="urn:microsoft.com/office/officeart/2018/2/layout/IconCircleList"/>
    <dgm:cxn modelId="{A515BDBA-9662-4E03-8BAB-451483C1B934}" type="presParOf" srcId="{F8ADCC36-196F-4885-9C37-302C6936C585}" destId="{706DB9B9-64EC-4FF1-8D66-3F62C17D5FD5}" srcOrd="2" destOrd="0" presId="urn:microsoft.com/office/officeart/2018/2/layout/IconCircleList"/>
    <dgm:cxn modelId="{5F9E3B43-704D-4B32-92D7-4D16A09E66DF}" type="presParOf" srcId="{F8ADCC36-196F-4885-9C37-302C6936C585}" destId="{B81F8EEB-69D2-470B-A39D-E4BD6F0FA5E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6CD49-DE6E-4CF1-A851-FA8E57C5496D}">
      <dsp:nvSpPr>
        <dsp:cNvPr id="0" name=""/>
        <dsp:cNvSpPr/>
      </dsp:nvSpPr>
      <dsp:spPr>
        <a:xfrm>
          <a:off x="282221" y="1057192"/>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DB1D88-5807-417D-AC8E-DFFF1E592996}">
      <dsp:nvSpPr>
        <dsp:cNvPr id="0" name=""/>
        <dsp:cNvSpPr/>
      </dsp:nvSpPr>
      <dsp:spPr>
        <a:xfrm>
          <a:off x="570337" y="1345309"/>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62CC12-D85E-4B7C-AC29-0A2BE23C7738}">
      <dsp:nvSpPr>
        <dsp:cNvPr id="0" name=""/>
        <dsp:cNvSpPr/>
      </dsp:nvSpPr>
      <dsp:spPr>
        <a:xfrm>
          <a:off x="1948202" y="1057192"/>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s-MX" sz="1400" b="1" i="0" kern="1200" dirty="0"/>
            <a:t>1. Objetivo:</a:t>
          </a:r>
          <a:br>
            <a:rPr lang="es-MX" sz="1400" b="0" i="0" kern="1200" dirty="0"/>
          </a:br>
          <a:r>
            <a:rPr lang="es-MX" sz="1400" b="0" kern="1200" dirty="0"/>
            <a:t>Modelar la probabilidad de retiro de un cliente en la UES de Crédito</a:t>
          </a:r>
          <a:endParaRPr lang="en-US" sz="1400" kern="1200" dirty="0"/>
        </a:p>
      </dsp:txBody>
      <dsp:txXfrm>
        <a:off x="1948202" y="1057192"/>
        <a:ext cx="3233964" cy="1371985"/>
      </dsp:txXfrm>
    </dsp:sp>
    <dsp:sp modelId="{56605523-0B83-423A-80BC-5AEDEAA2D952}">
      <dsp:nvSpPr>
        <dsp:cNvPr id="0" name=""/>
        <dsp:cNvSpPr/>
      </dsp:nvSpPr>
      <dsp:spPr>
        <a:xfrm>
          <a:off x="5745661" y="1057192"/>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DFFD67-F217-43A9-A69F-D8C5F19D588B}">
      <dsp:nvSpPr>
        <dsp:cNvPr id="0" name=""/>
        <dsp:cNvSpPr/>
      </dsp:nvSpPr>
      <dsp:spPr>
        <a:xfrm>
          <a:off x="6033778" y="1345309"/>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A804B7-FD1E-4C28-8620-8C26D529EABD}">
      <dsp:nvSpPr>
        <dsp:cNvPr id="0" name=""/>
        <dsp:cNvSpPr/>
      </dsp:nvSpPr>
      <dsp:spPr>
        <a:xfrm>
          <a:off x="7411643" y="1057192"/>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s-MX" sz="1400" b="0" i="0" kern="1200"/>
            <a:t>2. Objetivo</a:t>
          </a:r>
          <a:br>
            <a:rPr lang="es-MX" sz="1400" b="0" i="0" kern="1200"/>
          </a:br>
          <a:r>
            <a:rPr lang="es-MX" sz="1400" b="0" kern="1200"/>
            <a:t>Segmentar y perfilar los clientes de Crédito</a:t>
          </a:r>
          <a:r>
            <a:rPr lang="es-MX" sz="1400" b="0" i="0" kern="1200"/>
            <a:t> </a:t>
          </a:r>
          <a:br>
            <a:rPr lang="es-MX" sz="1400" b="0" i="0" kern="1200"/>
          </a:br>
          <a:endParaRPr lang="en-US" sz="1400" kern="1200"/>
        </a:p>
      </dsp:txBody>
      <dsp:txXfrm>
        <a:off x="7411643" y="1057192"/>
        <a:ext cx="3233964" cy="1371985"/>
      </dsp:txXfrm>
    </dsp:sp>
    <dsp:sp modelId="{45AD5E55-C3EA-4531-BCAA-833609561513}">
      <dsp:nvSpPr>
        <dsp:cNvPr id="0" name=""/>
        <dsp:cNvSpPr/>
      </dsp:nvSpPr>
      <dsp:spPr>
        <a:xfrm>
          <a:off x="282221" y="3424261"/>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C9B0D-36BE-4184-91E8-A1D14CFED3A1}">
      <dsp:nvSpPr>
        <dsp:cNvPr id="0" name=""/>
        <dsp:cNvSpPr/>
      </dsp:nvSpPr>
      <dsp:spPr>
        <a:xfrm>
          <a:off x="570337" y="3712378"/>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2D4066-1248-4561-92B8-50D730E91B30}">
      <dsp:nvSpPr>
        <dsp:cNvPr id="0" name=""/>
        <dsp:cNvSpPr/>
      </dsp:nvSpPr>
      <dsp:spPr>
        <a:xfrm>
          <a:off x="1948202" y="342426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s-MX" sz="1400" b="1" i="0" kern="1200"/>
            <a:t>Propuesta:</a:t>
          </a:r>
          <a:br>
            <a:rPr lang="es-MX" sz="1400" b="0" i="0" kern="1200"/>
          </a:br>
          <a:r>
            <a:rPr lang="es-MX" sz="1400" b="0" i="0" kern="1200"/>
            <a:t>Desarrollar un modelo que permita segmentar a los clientes de Crédito, con el objetivo de ofrecerles productos como tarjetas de crédito y seguros mediante campañas de marketing personalizadas.</a:t>
          </a:r>
          <a:endParaRPr lang="en-US" sz="1400" kern="1200"/>
        </a:p>
      </dsp:txBody>
      <dsp:txXfrm>
        <a:off x="1948202" y="3424261"/>
        <a:ext cx="3233964" cy="1371985"/>
      </dsp:txXfrm>
    </dsp:sp>
    <dsp:sp modelId="{999FF603-DF7E-4840-9BAA-D744A260C556}">
      <dsp:nvSpPr>
        <dsp:cNvPr id="0" name=""/>
        <dsp:cNvSpPr/>
      </dsp:nvSpPr>
      <dsp:spPr>
        <a:xfrm>
          <a:off x="5745661" y="3424261"/>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5B15CE-B32A-457A-848E-E615F8359BCE}">
      <dsp:nvSpPr>
        <dsp:cNvPr id="0" name=""/>
        <dsp:cNvSpPr/>
      </dsp:nvSpPr>
      <dsp:spPr>
        <a:xfrm>
          <a:off x="6033778" y="3712378"/>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1F8EEB-69D2-470B-A39D-E4BD6F0FA5EE}">
      <dsp:nvSpPr>
        <dsp:cNvPr id="0" name=""/>
        <dsp:cNvSpPr/>
      </dsp:nvSpPr>
      <dsp:spPr>
        <a:xfrm>
          <a:off x="7411643" y="3424261"/>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s-MX" sz="1400" b="1" i="0" kern="1200"/>
            <a:t>Métricas de Evaluación:</a:t>
          </a:r>
          <a:br>
            <a:rPr lang="es-MX" sz="1400" b="0" i="0" kern="1200"/>
          </a:br>
          <a:r>
            <a:rPr lang="es-MX" sz="1400" b="0" i="0" kern="1200"/>
            <a:t>Para garantizar la confiabilidad del modelo, se considerarán métricas como precisión, recall, F1-score y AUC-ROC, dependiendo del tipo de modelo utilizado (clasificación o clustering).</a:t>
          </a:r>
          <a:endParaRPr lang="en-US" sz="1400" kern="1200"/>
        </a:p>
      </dsp:txBody>
      <dsp:txXfrm>
        <a:off x="7411643" y="3424261"/>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AB80C-3496-487F-B777-5CA9733F54DE}" type="datetimeFigureOut">
              <a:rPr lang="es-CO" smtClean="0"/>
              <a:t>3/02/2025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7F2E2-4EEC-4065-9F88-20BEC18D35DF}" type="slidenum">
              <a:rPr lang="es-CO" smtClean="0"/>
              <a:t>‹Nº›</a:t>
            </a:fld>
            <a:endParaRPr lang="es-CO"/>
          </a:p>
        </p:txBody>
      </p:sp>
    </p:spTree>
    <p:extLst>
      <p:ext uri="{BB962C8B-B14F-4D97-AF65-F5344CB8AC3E}">
        <p14:creationId xmlns:p14="http://schemas.microsoft.com/office/powerpoint/2010/main" val="4218763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El modelo ha mostrado un </a:t>
            </a:r>
            <a:r>
              <a:rPr lang="es-MX" b="1" dirty="0"/>
              <a:t>alto rendimiento</a:t>
            </a:r>
            <a:r>
              <a:rPr lang="es-MX" dirty="0"/>
              <a:t> en todas las etapas de evaluación: entrenamiento, validación y test, con un </a:t>
            </a:r>
            <a:r>
              <a:rPr lang="es-MX" b="1" dirty="0" err="1"/>
              <a:t>accuracy</a:t>
            </a:r>
            <a:r>
              <a:rPr lang="es-MX" b="1" dirty="0"/>
              <a:t> cercano al 95%</a:t>
            </a:r>
            <a:r>
              <a:rPr lang="es-MX" dirty="0"/>
              <a:t> en validación y test, y un </a:t>
            </a:r>
            <a:r>
              <a:rPr lang="es-MX" b="1" dirty="0"/>
              <a:t>97.8% en entrenamiento</a:t>
            </a:r>
            <a:r>
              <a:rPr lang="es-MX" dirty="0"/>
              <a:t>. Este comportamiento sugiere que el modelo </a:t>
            </a:r>
            <a:r>
              <a:rPr lang="es-MX" b="1" dirty="0"/>
              <a:t>generaliza bien</a:t>
            </a:r>
            <a:r>
              <a:rPr lang="es-MX" dirty="0"/>
              <a:t> y no presenta señales evidentes de </a:t>
            </a:r>
            <a:r>
              <a:rPr lang="es-MX" b="1" dirty="0"/>
              <a:t>sobreajuste</a:t>
            </a:r>
            <a:r>
              <a:rPr lang="es-MX" dirty="0"/>
              <a:t>.</a:t>
            </a:r>
          </a:p>
          <a:p>
            <a:r>
              <a:rPr lang="es-MX" dirty="0"/>
              <a:t>Las </a:t>
            </a:r>
            <a:r>
              <a:rPr lang="es-MX" b="1" dirty="0"/>
              <a:t>métricas de precisión, </a:t>
            </a:r>
            <a:r>
              <a:rPr lang="es-MX" b="1" dirty="0" err="1"/>
              <a:t>recall</a:t>
            </a:r>
            <a:r>
              <a:rPr lang="es-MX" b="1" dirty="0"/>
              <a:t> y F1-score</a:t>
            </a:r>
            <a:r>
              <a:rPr lang="es-MX" dirty="0"/>
              <a:t> son consistentes y equilibradas entre las clases, lo que indica que el modelo no favorece a ninguna clase y maneja adecuadamente tanto los falsos positivos como los falsos negativos.</a:t>
            </a:r>
          </a:p>
          <a:p>
            <a:r>
              <a:rPr lang="es-MX" dirty="0"/>
              <a:t>El </a:t>
            </a:r>
            <a:r>
              <a:rPr lang="es-MX" b="1" dirty="0"/>
              <a:t>rendimiento estable</a:t>
            </a:r>
            <a:r>
              <a:rPr lang="es-MX" dirty="0"/>
              <a:t> a través de los diferentes conjuntos (entrenamiento, validación y test) demuestra que el modelo está </a:t>
            </a:r>
            <a:r>
              <a:rPr lang="es-MX" b="1" dirty="0"/>
              <a:t>preparado para hacer predicciones confiables en datos nuevos</a:t>
            </a:r>
            <a:r>
              <a:rPr lang="es-MX" dirty="0"/>
              <a:t>. Aunque hubo una ligera caída en el </a:t>
            </a:r>
            <a:r>
              <a:rPr lang="es-MX" dirty="0" err="1"/>
              <a:t>accuracy</a:t>
            </a:r>
            <a:r>
              <a:rPr lang="es-MX" dirty="0"/>
              <a:t> en comparación con el entrenamiento, esta diferencia es pequeña y no indica un problema significativo de generalización.</a:t>
            </a:r>
          </a:p>
          <a:p>
            <a:endParaRPr lang="es-CO" dirty="0"/>
          </a:p>
        </p:txBody>
      </p:sp>
      <p:sp>
        <p:nvSpPr>
          <p:cNvPr id="4" name="Marcador de número de diapositiva 3"/>
          <p:cNvSpPr>
            <a:spLocks noGrp="1"/>
          </p:cNvSpPr>
          <p:nvPr>
            <p:ph type="sldNum" sz="quarter" idx="5"/>
          </p:nvPr>
        </p:nvSpPr>
        <p:spPr/>
        <p:txBody>
          <a:bodyPr/>
          <a:lstStyle/>
          <a:p>
            <a:fld id="{5BD7F2E2-4EEC-4065-9F88-20BEC18D35DF}" type="slidenum">
              <a:rPr lang="es-CO" smtClean="0"/>
              <a:t>12</a:t>
            </a:fld>
            <a:endParaRPr lang="es-CO"/>
          </a:p>
        </p:txBody>
      </p:sp>
    </p:spTree>
    <p:extLst>
      <p:ext uri="{BB962C8B-B14F-4D97-AF65-F5344CB8AC3E}">
        <p14:creationId xmlns:p14="http://schemas.microsoft.com/office/powerpoint/2010/main" val="118434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0F7AC-9EB7-395D-7AA4-2BDD9A63CF3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9B4AF763-2FC7-C21B-3F66-2A87C87BD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5E771C4-A8BA-2DD5-584E-2785AE8B4627}"/>
              </a:ext>
            </a:extLst>
          </p:cNvPr>
          <p:cNvSpPr>
            <a:spLocks noGrp="1"/>
          </p:cNvSpPr>
          <p:nvPr>
            <p:ph type="dt" sz="half" idx="10"/>
          </p:nvPr>
        </p:nvSpPr>
        <p:spPr/>
        <p:txBody>
          <a:bodyPr/>
          <a:lstStyle/>
          <a:p>
            <a:fld id="{7266C306-65FB-4F3A-B45F-4B9444CB4F73}" type="datetimeFigureOut">
              <a:rPr lang="es-CO" smtClean="0"/>
              <a:t>3/02/2025</a:t>
            </a:fld>
            <a:endParaRPr lang="es-CO"/>
          </a:p>
        </p:txBody>
      </p:sp>
      <p:sp>
        <p:nvSpPr>
          <p:cNvPr id="5" name="Marcador de pie de página 4">
            <a:extLst>
              <a:ext uri="{FF2B5EF4-FFF2-40B4-BE49-F238E27FC236}">
                <a16:creationId xmlns:a16="http://schemas.microsoft.com/office/drawing/2014/main" id="{38BDCD7F-FAC5-E6F5-88A4-3460C696F79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66869A8-6D5D-A739-A149-8D5AE147E1D5}"/>
              </a:ext>
            </a:extLst>
          </p:cNvPr>
          <p:cNvSpPr>
            <a:spLocks noGrp="1"/>
          </p:cNvSpPr>
          <p:nvPr>
            <p:ph type="sldNum" sz="quarter" idx="12"/>
          </p:nvPr>
        </p:nvSpPr>
        <p:spPr/>
        <p:txBody>
          <a:bodyPr/>
          <a:lstStyle/>
          <a:p>
            <a:fld id="{426BCBFC-488A-44D5-8F44-2CA11E5B4630}" type="slidenum">
              <a:rPr lang="es-CO" smtClean="0"/>
              <a:t>‹Nº›</a:t>
            </a:fld>
            <a:endParaRPr lang="es-CO"/>
          </a:p>
        </p:txBody>
      </p:sp>
    </p:spTree>
    <p:extLst>
      <p:ext uri="{BB962C8B-B14F-4D97-AF65-F5344CB8AC3E}">
        <p14:creationId xmlns:p14="http://schemas.microsoft.com/office/powerpoint/2010/main" val="356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05C34-E19E-89E3-92CC-AEC1323A86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01320A8-A00E-0634-483C-78683A0F7FD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856D54E-A2B1-DB8A-2FDF-522DAC58B887}"/>
              </a:ext>
            </a:extLst>
          </p:cNvPr>
          <p:cNvSpPr>
            <a:spLocks noGrp="1"/>
          </p:cNvSpPr>
          <p:nvPr>
            <p:ph type="dt" sz="half" idx="10"/>
          </p:nvPr>
        </p:nvSpPr>
        <p:spPr/>
        <p:txBody>
          <a:bodyPr/>
          <a:lstStyle/>
          <a:p>
            <a:fld id="{7266C306-65FB-4F3A-B45F-4B9444CB4F73}" type="datetimeFigureOut">
              <a:rPr lang="es-CO" smtClean="0"/>
              <a:t>3/02/2025</a:t>
            </a:fld>
            <a:endParaRPr lang="es-CO"/>
          </a:p>
        </p:txBody>
      </p:sp>
      <p:sp>
        <p:nvSpPr>
          <p:cNvPr id="5" name="Marcador de pie de página 4">
            <a:extLst>
              <a:ext uri="{FF2B5EF4-FFF2-40B4-BE49-F238E27FC236}">
                <a16:creationId xmlns:a16="http://schemas.microsoft.com/office/drawing/2014/main" id="{284FAFE9-914A-B455-2109-8F88C01BC9C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5093EA2-E468-802F-641C-4792BF275A94}"/>
              </a:ext>
            </a:extLst>
          </p:cNvPr>
          <p:cNvSpPr>
            <a:spLocks noGrp="1"/>
          </p:cNvSpPr>
          <p:nvPr>
            <p:ph type="sldNum" sz="quarter" idx="12"/>
          </p:nvPr>
        </p:nvSpPr>
        <p:spPr/>
        <p:txBody>
          <a:bodyPr/>
          <a:lstStyle/>
          <a:p>
            <a:fld id="{426BCBFC-488A-44D5-8F44-2CA11E5B4630}" type="slidenum">
              <a:rPr lang="es-CO" smtClean="0"/>
              <a:t>‹Nº›</a:t>
            </a:fld>
            <a:endParaRPr lang="es-CO"/>
          </a:p>
        </p:txBody>
      </p:sp>
    </p:spTree>
    <p:extLst>
      <p:ext uri="{BB962C8B-B14F-4D97-AF65-F5344CB8AC3E}">
        <p14:creationId xmlns:p14="http://schemas.microsoft.com/office/powerpoint/2010/main" val="2137079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72C82CD-976B-D01E-8F4B-677DC3E82E2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AC06AF5C-A86F-AF27-324D-EB1FBE8310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36EFA21-4D4B-E32B-D714-ED3DA8A8BB54}"/>
              </a:ext>
            </a:extLst>
          </p:cNvPr>
          <p:cNvSpPr>
            <a:spLocks noGrp="1"/>
          </p:cNvSpPr>
          <p:nvPr>
            <p:ph type="dt" sz="half" idx="10"/>
          </p:nvPr>
        </p:nvSpPr>
        <p:spPr/>
        <p:txBody>
          <a:bodyPr/>
          <a:lstStyle/>
          <a:p>
            <a:fld id="{7266C306-65FB-4F3A-B45F-4B9444CB4F73}" type="datetimeFigureOut">
              <a:rPr lang="es-CO" smtClean="0"/>
              <a:t>3/02/2025</a:t>
            </a:fld>
            <a:endParaRPr lang="es-CO"/>
          </a:p>
        </p:txBody>
      </p:sp>
      <p:sp>
        <p:nvSpPr>
          <p:cNvPr id="5" name="Marcador de pie de página 4">
            <a:extLst>
              <a:ext uri="{FF2B5EF4-FFF2-40B4-BE49-F238E27FC236}">
                <a16:creationId xmlns:a16="http://schemas.microsoft.com/office/drawing/2014/main" id="{E2980063-EAF2-3D45-DF45-7FB04129925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6623E4-0E0A-3418-BA67-784A86621BD3}"/>
              </a:ext>
            </a:extLst>
          </p:cNvPr>
          <p:cNvSpPr>
            <a:spLocks noGrp="1"/>
          </p:cNvSpPr>
          <p:nvPr>
            <p:ph type="sldNum" sz="quarter" idx="12"/>
          </p:nvPr>
        </p:nvSpPr>
        <p:spPr/>
        <p:txBody>
          <a:bodyPr/>
          <a:lstStyle/>
          <a:p>
            <a:fld id="{426BCBFC-488A-44D5-8F44-2CA11E5B4630}" type="slidenum">
              <a:rPr lang="es-CO" smtClean="0"/>
              <a:t>‹Nº›</a:t>
            </a:fld>
            <a:endParaRPr lang="es-CO"/>
          </a:p>
        </p:txBody>
      </p:sp>
    </p:spTree>
    <p:extLst>
      <p:ext uri="{BB962C8B-B14F-4D97-AF65-F5344CB8AC3E}">
        <p14:creationId xmlns:p14="http://schemas.microsoft.com/office/powerpoint/2010/main" val="163572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5ACD1-CC98-FE3E-7A85-98D6C141F6F5}"/>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1179736-6484-799D-945C-58160FF8ECF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49BD6E3-BBCA-C268-D673-740DE59F88B2}"/>
              </a:ext>
            </a:extLst>
          </p:cNvPr>
          <p:cNvSpPr>
            <a:spLocks noGrp="1"/>
          </p:cNvSpPr>
          <p:nvPr>
            <p:ph type="dt" sz="half" idx="10"/>
          </p:nvPr>
        </p:nvSpPr>
        <p:spPr/>
        <p:txBody>
          <a:bodyPr/>
          <a:lstStyle/>
          <a:p>
            <a:fld id="{7266C306-65FB-4F3A-B45F-4B9444CB4F73}" type="datetimeFigureOut">
              <a:rPr lang="es-CO" smtClean="0"/>
              <a:t>3/02/2025</a:t>
            </a:fld>
            <a:endParaRPr lang="es-CO"/>
          </a:p>
        </p:txBody>
      </p:sp>
      <p:sp>
        <p:nvSpPr>
          <p:cNvPr id="5" name="Marcador de pie de página 4">
            <a:extLst>
              <a:ext uri="{FF2B5EF4-FFF2-40B4-BE49-F238E27FC236}">
                <a16:creationId xmlns:a16="http://schemas.microsoft.com/office/drawing/2014/main" id="{A2DCD028-D745-9C26-C80E-95B224504354}"/>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F3E4814-A105-8FD8-F4E9-C56DCC1E6F59}"/>
              </a:ext>
            </a:extLst>
          </p:cNvPr>
          <p:cNvSpPr>
            <a:spLocks noGrp="1"/>
          </p:cNvSpPr>
          <p:nvPr>
            <p:ph type="sldNum" sz="quarter" idx="12"/>
          </p:nvPr>
        </p:nvSpPr>
        <p:spPr/>
        <p:txBody>
          <a:bodyPr/>
          <a:lstStyle/>
          <a:p>
            <a:fld id="{426BCBFC-488A-44D5-8F44-2CA11E5B4630}" type="slidenum">
              <a:rPr lang="es-CO" smtClean="0"/>
              <a:t>‹Nº›</a:t>
            </a:fld>
            <a:endParaRPr lang="es-CO"/>
          </a:p>
        </p:txBody>
      </p:sp>
    </p:spTree>
    <p:extLst>
      <p:ext uri="{BB962C8B-B14F-4D97-AF65-F5344CB8AC3E}">
        <p14:creationId xmlns:p14="http://schemas.microsoft.com/office/powerpoint/2010/main" val="3903129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E8EB3-F1E3-048A-0BC4-11842AB96DB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963D62A-AAC2-3819-2AEE-338DD31D16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A8B919F-F5BA-55BE-58AB-E81CF9B9DF83}"/>
              </a:ext>
            </a:extLst>
          </p:cNvPr>
          <p:cNvSpPr>
            <a:spLocks noGrp="1"/>
          </p:cNvSpPr>
          <p:nvPr>
            <p:ph type="dt" sz="half" idx="10"/>
          </p:nvPr>
        </p:nvSpPr>
        <p:spPr/>
        <p:txBody>
          <a:bodyPr/>
          <a:lstStyle/>
          <a:p>
            <a:fld id="{7266C306-65FB-4F3A-B45F-4B9444CB4F73}" type="datetimeFigureOut">
              <a:rPr lang="es-CO" smtClean="0"/>
              <a:t>3/02/2025</a:t>
            </a:fld>
            <a:endParaRPr lang="es-CO"/>
          </a:p>
        </p:txBody>
      </p:sp>
      <p:sp>
        <p:nvSpPr>
          <p:cNvPr id="5" name="Marcador de pie de página 4">
            <a:extLst>
              <a:ext uri="{FF2B5EF4-FFF2-40B4-BE49-F238E27FC236}">
                <a16:creationId xmlns:a16="http://schemas.microsoft.com/office/drawing/2014/main" id="{96B9D7A6-5C49-8358-F1BB-1BABFA2D253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689FE0F-1BAE-9A4B-60C1-5ED5F42DC6A4}"/>
              </a:ext>
            </a:extLst>
          </p:cNvPr>
          <p:cNvSpPr>
            <a:spLocks noGrp="1"/>
          </p:cNvSpPr>
          <p:nvPr>
            <p:ph type="sldNum" sz="quarter" idx="12"/>
          </p:nvPr>
        </p:nvSpPr>
        <p:spPr/>
        <p:txBody>
          <a:bodyPr/>
          <a:lstStyle/>
          <a:p>
            <a:fld id="{426BCBFC-488A-44D5-8F44-2CA11E5B4630}" type="slidenum">
              <a:rPr lang="es-CO" smtClean="0"/>
              <a:t>‹Nº›</a:t>
            </a:fld>
            <a:endParaRPr lang="es-CO"/>
          </a:p>
        </p:txBody>
      </p:sp>
    </p:spTree>
    <p:extLst>
      <p:ext uri="{BB962C8B-B14F-4D97-AF65-F5344CB8AC3E}">
        <p14:creationId xmlns:p14="http://schemas.microsoft.com/office/powerpoint/2010/main" val="23742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73B9F-0B86-7F0F-2D6A-3165B82A3D4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C73B143-9073-8275-17F7-968CB97C2C2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F0B7F159-61AD-C0C5-F9F8-33BB6D61741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3557879-562D-9839-FD14-DE071458566C}"/>
              </a:ext>
            </a:extLst>
          </p:cNvPr>
          <p:cNvSpPr>
            <a:spLocks noGrp="1"/>
          </p:cNvSpPr>
          <p:nvPr>
            <p:ph type="dt" sz="half" idx="10"/>
          </p:nvPr>
        </p:nvSpPr>
        <p:spPr/>
        <p:txBody>
          <a:bodyPr/>
          <a:lstStyle/>
          <a:p>
            <a:fld id="{7266C306-65FB-4F3A-B45F-4B9444CB4F73}" type="datetimeFigureOut">
              <a:rPr lang="es-CO" smtClean="0"/>
              <a:t>3/02/2025</a:t>
            </a:fld>
            <a:endParaRPr lang="es-CO"/>
          </a:p>
        </p:txBody>
      </p:sp>
      <p:sp>
        <p:nvSpPr>
          <p:cNvPr id="6" name="Marcador de pie de página 5">
            <a:extLst>
              <a:ext uri="{FF2B5EF4-FFF2-40B4-BE49-F238E27FC236}">
                <a16:creationId xmlns:a16="http://schemas.microsoft.com/office/drawing/2014/main" id="{8296DF24-A2B9-1C88-3796-D811B6EF168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0619868-F31A-9DA3-56B0-7F9CD3A5BB20}"/>
              </a:ext>
            </a:extLst>
          </p:cNvPr>
          <p:cNvSpPr>
            <a:spLocks noGrp="1"/>
          </p:cNvSpPr>
          <p:nvPr>
            <p:ph type="sldNum" sz="quarter" idx="12"/>
          </p:nvPr>
        </p:nvSpPr>
        <p:spPr/>
        <p:txBody>
          <a:bodyPr/>
          <a:lstStyle/>
          <a:p>
            <a:fld id="{426BCBFC-488A-44D5-8F44-2CA11E5B4630}" type="slidenum">
              <a:rPr lang="es-CO" smtClean="0"/>
              <a:t>‹Nº›</a:t>
            </a:fld>
            <a:endParaRPr lang="es-CO"/>
          </a:p>
        </p:txBody>
      </p:sp>
    </p:spTree>
    <p:extLst>
      <p:ext uri="{BB962C8B-B14F-4D97-AF65-F5344CB8AC3E}">
        <p14:creationId xmlns:p14="http://schemas.microsoft.com/office/powerpoint/2010/main" val="151605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3A07E3-7FE8-32DF-AAC5-68C352B5FFF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574C6BED-56BA-3D53-3111-FBB44473D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EE45953-4A83-74B5-FCD6-F405B22243B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D2A60A7B-2930-DB93-DAE0-47D0D5C9A5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350FC2B-3441-5461-2FA4-69C809B0FDA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6FAC8E0E-3584-1FC3-A09E-DC4D82A3F456}"/>
              </a:ext>
            </a:extLst>
          </p:cNvPr>
          <p:cNvSpPr>
            <a:spLocks noGrp="1"/>
          </p:cNvSpPr>
          <p:nvPr>
            <p:ph type="dt" sz="half" idx="10"/>
          </p:nvPr>
        </p:nvSpPr>
        <p:spPr/>
        <p:txBody>
          <a:bodyPr/>
          <a:lstStyle/>
          <a:p>
            <a:fld id="{7266C306-65FB-4F3A-B45F-4B9444CB4F73}" type="datetimeFigureOut">
              <a:rPr lang="es-CO" smtClean="0"/>
              <a:t>3/02/2025</a:t>
            </a:fld>
            <a:endParaRPr lang="es-CO"/>
          </a:p>
        </p:txBody>
      </p:sp>
      <p:sp>
        <p:nvSpPr>
          <p:cNvPr id="8" name="Marcador de pie de página 7">
            <a:extLst>
              <a:ext uri="{FF2B5EF4-FFF2-40B4-BE49-F238E27FC236}">
                <a16:creationId xmlns:a16="http://schemas.microsoft.com/office/drawing/2014/main" id="{5ECCF1D4-284C-A666-17B5-96C8A17D1EA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46230D2E-166A-965D-B00D-CAE3F742022F}"/>
              </a:ext>
            </a:extLst>
          </p:cNvPr>
          <p:cNvSpPr>
            <a:spLocks noGrp="1"/>
          </p:cNvSpPr>
          <p:nvPr>
            <p:ph type="sldNum" sz="quarter" idx="12"/>
          </p:nvPr>
        </p:nvSpPr>
        <p:spPr/>
        <p:txBody>
          <a:bodyPr/>
          <a:lstStyle/>
          <a:p>
            <a:fld id="{426BCBFC-488A-44D5-8F44-2CA11E5B4630}" type="slidenum">
              <a:rPr lang="es-CO" smtClean="0"/>
              <a:t>‹Nº›</a:t>
            </a:fld>
            <a:endParaRPr lang="es-CO"/>
          </a:p>
        </p:txBody>
      </p:sp>
    </p:spTree>
    <p:extLst>
      <p:ext uri="{BB962C8B-B14F-4D97-AF65-F5344CB8AC3E}">
        <p14:creationId xmlns:p14="http://schemas.microsoft.com/office/powerpoint/2010/main" val="49871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20999E-DA7E-C57F-D6E4-72FE5F3AAC1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EFB140B-469E-E239-2B02-092D2BD6A1F4}"/>
              </a:ext>
            </a:extLst>
          </p:cNvPr>
          <p:cNvSpPr>
            <a:spLocks noGrp="1"/>
          </p:cNvSpPr>
          <p:nvPr>
            <p:ph type="dt" sz="half" idx="10"/>
          </p:nvPr>
        </p:nvSpPr>
        <p:spPr/>
        <p:txBody>
          <a:bodyPr/>
          <a:lstStyle/>
          <a:p>
            <a:fld id="{7266C306-65FB-4F3A-B45F-4B9444CB4F73}" type="datetimeFigureOut">
              <a:rPr lang="es-CO" smtClean="0"/>
              <a:t>3/02/2025</a:t>
            </a:fld>
            <a:endParaRPr lang="es-CO"/>
          </a:p>
        </p:txBody>
      </p:sp>
      <p:sp>
        <p:nvSpPr>
          <p:cNvPr id="4" name="Marcador de pie de página 3">
            <a:extLst>
              <a:ext uri="{FF2B5EF4-FFF2-40B4-BE49-F238E27FC236}">
                <a16:creationId xmlns:a16="http://schemas.microsoft.com/office/drawing/2014/main" id="{1F1532A4-4F30-757D-1F97-F0CA64955ED5}"/>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CD0BF49F-BE10-08F1-2AF9-5F9DD9C58F44}"/>
              </a:ext>
            </a:extLst>
          </p:cNvPr>
          <p:cNvSpPr>
            <a:spLocks noGrp="1"/>
          </p:cNvSpPr>
          <p:nvPr>
            <p:ph type="sldNum" sz="quarter" idx="12"/>
          </p:nvPr>
        </p:nvSpPr>
        <p:spPr/>
        <p:txBody>
          <a:bodyPr/>
          <a:lstStyle/>
          <a:p>
            <a:fld id="{426BCBFC-488A-44D5-8F44-2CA11E5B4630}" type="slidenum">
              <a:rPr lang="es-CO" smtClean="0"/>
              <a:t>‹Nº›</a:t>
            </a:fld>
            <a:endParaRPr lang="es-CO"/>
          </a:p>
        </p:txBody>
      </p:sp>
    </p:spTree>
    <p:extLst>
      <p:ext uri="{BB962C8B-B14F-4D97-AF65-F5344CB8AC3E}">
        <p14:creationId xmlns:p14="http://schemas.microsoft.com/office/powerpoint/2010/main" val="935345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F9E26B-F4CA-84C3-00DC-2073E4D0BFFB}"/>
              </a:ext>
            </a:extLst>
          </p:cNvPr>
          <p:cNvSpPr>
            <a:spLocks noGrp="1"/>
          </p:cNvSpPr>
          <p:nvPr>
            <p:ph type="dt" sz="half" idx="10"/>
          </p:nvPr>
        </p:nvSpPr>
        <p:spPr/>
        <p:txBody>
          <a:bodyPr/>
          <a:lstStyle/>
          <a:p>
            <a:fld id="{7266C306-65FB-4F3A-B45F-4B9444CB4F73}" type="datetimeFigureOut">
              <a:rPr lang="es-CO" smtClean="0"/>
              <a:t>3/02/2025</a:t>
            </a:fld>
            <a:endParaRPr lang="es-CO"/>
          </a:p>
        </p:txBody>
      </p:sp>
      <p:sp>
        <p:nvSpPr>
          <p:cNvPr id="3" name="Marcador de pie de página 2">
            <a:extLst>
              <a:ext uri="{FF2B5EF4-FFF2-40B4-BE49-F238E27FC236}">
                <a16:creationId xmlns:a16="http://schemas.microsoft.com/office/drawing/2014/main" id="{EE61B7AF-5BC9-58ED-0D5F-97E5F1E8DE5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B055FC05-BDDD-63B5-9380-E50850C8B588}"/>
              </a:ext>
            </a:extLst>
          </p:cNvPr>
          <p:cNvSpPr>
            <a:spLocks noGrp="1"/>
          </p:cNvSpPr>
          <p:nvPr>
            <p:ph type="sldNum" sz="quarter" idx="12"/>
          </p:nvPr>
        </p:nvSpPr>
        <p:spPr/>
        <p:txBody>
          <a:bodyPr/>
          <a:lstStyle/>
          <a:p>
            <a:fld id="{426BCBFC-488A-44D5-8F44-2CA11E5B4630}" type="slidenum">
              <a:rPr lang="es-CO" smtClean="0"/>
              <a:t>‹Nº›</a:t>
            </a:fld>
            <a:endParaRPr lang="es-CO"/>
          </a:p>
        </p:txBody>
      </p:sp>
    </p:spTree>
    <p:extLst>
      <p:ext uri="{BB962C8B-B14F-4D97-AF65-F5344CB8AC3E}">
        <p14:creationId xmlns:p14="http://schemas.microsoft.com/office/powerpoint/2010/main" val="1490597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4057D-F30D-AE95-F1AA-45EEA9C2506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541FDF5-8F36-F352-E62A-0DBCC25205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0108D46-B050-33DF-DA6A-1E57F78AD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9AC6532-D5F1-C885-7857-78E547D75353}"/>
              </a:ext>
            </a:extLst>
          </p:cNvPr>
          <p:cNvSpPr>
            <a:spLocks noGrp="1"/>
          </p:cNvSpPr>
          <p:nvPr>
            <p:ph type="dt" sz="half" idx="10"/>
          </p:nvPr>
        </p:nvSpPr>
        <p:spPr/>
        <p:txBody>
          <a:bodyPr/>
          <a:lstStyle/>
          <a:p>
            <a:fld id="{7266C306-65FB-4F3A-B45F-4B9444CB4F73}" type="datetimeFigureOut">
              <a:rPr lang="es-CO" smtClean="0"/>
              <a:t>3/02/2025</a:t>
            </a:fld>
            <a:endParaRPr lang="es-CO"/>
          </a:p>
        </p:txBody>
      </p:sp>
      <p:sp>
        <p:nvSpPr>
          <p:cNvPr id="6" name="Marcador de pie de página 5">
            <a:extLst>
              <a:ext uri="{FF2B5EF4-FFF2-40B4-BE49-F238E27FC236}">
                <a16:creationId xmlns:a16="http://schemas.microsoft.com/office/drawing/2014/main" id="{DA32E3C7-95BE-1715-89F9-71A9FCC9CBB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40FA517-550B-5BAC-9600-557A66CF3361}"/>
              </a:ext>
            </a:extLst>
          </p:cNvPr>
          <p:cNvSpPr>
            <a:spLocks noGrp="1"/>
          </p:cNvSpPr>
          <p:nvPr>
            <p:ph type="sldNum" sz="quarter" idx="12"/>
          </p:nvPr>
        </p:nvSpPr>
        <p:spPr/>
        <p:txBody>
          <a:bodyPr/>
          <a:lstStyle/>
          <a:p>
            <a:fld id="{426BCBFC-488A-44D5-8F44-2CA11E5B4630}" type="slidenum">
              <a:rPr lang="es-CO" smtClean="0"/>
              <a:t>‹Nº›</a:t>
            </a:fld>
            <a:endParaRPr lang="es-CO"/>
          </a:p>
        </p:txBody>
      </p:sp>
    </p:spTree>
    <p:extLst>
      <p:ext uri="{BB962C8B-B14F-4D97-AF65-F5344CB8AC3E}">
        <p14:creationId xmlns:p14="http://schemas.microsoft.com/office/powerpoint/2010/main" val="340449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494AB5-47F1-66C5-417A-17E24511E88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22111F64-5A00-EF29-BA8A-ED05B8AA6D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BEE3FCCB-A072-0D8F-1B5D-2034D0AF8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916F828-A778-FBA3-F4AD-B49B23FC49D0}"/>
              </a:ext>
            </a:extLst>
          </p:cNvPr>
          <p:cNvSpPr>
            <a:spLocks noGrp="1"/>
          </p:cNvSpPr>
          <p:nvPr>
            <p:ph type="dt" sz="half" idx="10"/>
          </p:nvPr>
        </p:nvSpPr>
        <p:spPr/>
        <p:txBody>
          <a:bodyPr/>
          <a:lstStyle/>
          <a:p>
            <a:fld id="{7266C306-65FB-4F3A-B45F-4B9444CB4F73}" type="datetimeFigureOut">
              <a:rPr lang="es-CO" smtClean="0"/>
              <a:t>3/02/2025</a:t>
            </a:fld>
            <a:endParaRPr lang="es-CO"/>
          </a:p>
        </p:txBody>
      </p:sp>
      <p:sp>
        <p:nvSpPr>
          <p:cNvPr id="6" name="Marcador de pie de página 5">
            <a:extLst>
              <a:ext uri="{FF2B5EF4-FFF2-40B4-BE49-F238E27FC236}">
                <a16:creationId xmlns:a16="http://schemas.microsoft.com/office/drawing/2014/main" id="{7D0ED34F-9949-7B2D-D389-189B984234E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4A4196DE-C131-DF81-38BD-666EC26B8931}"/>
              </a:ext>
            </a:extLst>
          </p:cNvPr>
          <p:cNvSpPr>
            <a:spLocks noGrp="1"/>
          </p:cNvSpPr>
          <p:nvPr>
            <p:ph type="sldNum" sz="quarter" idx="12"/>
          </p:nvPr>
        </p:nvSpPr>
        <p:spPr/>
        <p:txBody>
          <a:bodyPr/>
          <a:lstStyle/>
          <a:p>
            <a:fld id="{426BCBFC-488A-44D5-8F44-2CA11E5B4630}" type="slidenum">
              <a:rPr lang="es-CO" smtClean="0"/>
              <a:t>‹Nº›</a:t>
            </a:fld>
            <a:endParaRPr lang="es-CO"/>
          </a:p>
        </p:txBody>
      </p:sp>
    </p:spTree>
    <p:extLst>
      <p:ext uri="{BB962C8B-B14F-4D97-AF65-F5344CB8AC3E}">
        <p14:creationId xmlns:p14="http://schemas.microsoft.com/office/powerpoint/2010/main" val="1226574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85A9989-013D-1177-E20B-F3A8A98319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67B7876-07A3-81D8-DE6F-0945386D3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03096A3-D913-2BFF-DD2D-462EEE8BCC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66C306-65FB-4F3A-B45F-4B9444CB4F73}" type="datetimeFigureOut">
              <a:rPr lang="es-CO" smtClean="0"/>
              <a:t>3/02/2025</a:t>
            </a:fld>
            <a:endParaRPr lang="es-CO"/>
          </a:p>
        </p:txBody>
      </p:sp>
      <p:sp>
        <p:nvSpPr>
          <p:cNvPr id="5" name="Marcador de pie de página 4">
            <a:extLst>
              <a:ext uri="{FF2B5EF4-FFF2-40B4-BE49-F238E27FC236}">
                <a16:creationId xmlns:a16="http://schemas.microsoft.com/office/drawing/2014/main" id="{5995EBD4-4FDD-78BC-72F6-FEEEA8F626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D637F6EE-1DDF-49C9-EC53-C02DB2B05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6BCBFC-488A-44D5-8F44-2CA11E5B4630}" type="slidenum">
              <a:rPr lang="es-CO" smtClean="0"/>
              <a:t>‹Nº›</a:t>
            </a:fld>
            <a:endParaRPr lang="es-CO"/>
          </a:p>
        </p:txBody>
      </p:sp>
    </p:spTree>
    <p:extLst>
      <p:ext uri="{BB962C8B-B14F-4D97-AF65-F5344CB8AC3E}">
        <p14:creationId xmlns:p14="http://schemas.microsoft.com/office/powerpoint/2010/main" val="3929111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dres.vanegas1085@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github.com/Wvanegaz23" TargetMode="External"/><Relationship Id="rId4" Type="http://schemas.openxmlformats.org/officeDocument/2006/relationships/hyperlink" Target="https://www.linkedin.com/public-profile/settings?trk=d_flagship3_profile_self_view_public_profil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andres.vanegas1085@gmail.com"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github.com/Wvanegaz23" TargetMode="External"/><Relationship Id="rId4" Type="http://schemas.openxmlformats.org/officeDocument/2006/relationships/hyperlink" Target="https://www.linkedin.com/public-profile/settings?trk=d_flagship3_profile_self_view_public_profile"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E7FE660-D778-0413-6437-42794EE58925}"/>
              </a:ext>
            </a:extLst>
          </p:cNvPr>
          <p:cNvSpPr txBox="1"/>
          <p:nvPr/>
        </p:nvSpPr>
        <p:spPr>
          <a:xfrm>
            <a:off x="3048838" y="2416623"/>
            <a:ext cx="6094324" cy="1323439"/>
          </a:xfrm>
          <a:prstGeom prst="rect">
            <a:avLst/>
          </a:prstGeom>
          <a:noFill/>
        </p:spPr>
        <p:txBody>
          <a:bodyPr wrap="square">
            <a:spAutoFit/>
          </a:bodyPr>
          <a:lstStyle/>
          <a:p>
            <a:pPr algn="ctr"/>
            <a:r>
              <a:rPr lang="es-CO" sz="4000" dirty="0"/>
              <a:t>Análisis Predictivo de Fuga de Clientes</a:t>
            </a:r>
          </a:p>
        </p:txBody>
      </p:sp>
      <p:sp>
        <p:nvSpPr>
          <p:cNvPr id="6" name="CuadroTexto 5">
            <a:extLst>
              <a:ext uri="{FF2B5EF4-FFF2-40B4-BE49-F238E27FC236}">
                <a16:creationId xmlns:a16="http://schemas.microsoft.com/office/drawing/2014/main" id="{78F2B403-DCCB-ACCD-5F67-B9BE8755AA4D}"/>
              </a:ext>
            </a:extLst>
          </p:cNvPr>
          <p:cNvSpPr txBox="1"/>
          <p:nvPr/>
        </p:nvSpPr>
        <p:spPr>
          <a:xfrm>
            <a:off x="4356068" y="3740062"/>
            <a:ext cx="3479863" cy="646331"/>
          </a:xfrm>
          <a:prstGeom prst="rect">
            <a:avLst/>
          </a:prstGeom>
          <a:noFill/>
        </p:spPr>
        <p:txBody>
          <a:bodyPr wrap="none" rtlCol="0">
            <a:spAutoFit/>
          </a:bodyPr>
          <a:lstStyle/>
          <a:p>
            <a:pPr algn="ctr"/>
            <a:r>
              <a:rPr lang="es-MX" dirty="0"/>
              <a:t>Wilmer Andrés Vanegas Cangrejo</a:t>
            </a:r>
          </a:p>
          <a:p>
            <a:pPr algn="ctr"/>
            <a:r>
              <a:rPr lang="es-MX" dirty="0"/>
              <a:t>2025-03-01</a:t>
            </a:r>
            <a:endParaRPr lang="es-CO" dirty="0"/>
          </a:p>
        </p:txBody>
      </p:sp>
      <p:pic>
        <p:nvPicPr>
          <p:cNvPr id="1026" name="Picture 2">
            <a:extLst>
              <a:ext uri="{FF2B5EF4-FFF2-40B4-BE49-F238E27FC236}">
                <a16:creationId xmlns:a16="http://schemas.microsoft.com/office/drawing/2014/main" id="{55AEE136-9375-EF60-AF53-364FB4F77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CDD2C4E2-5DF2-C7D2-AAA6-537496448962}"/>
              </a:ext>
            </a:extLst>
          </p:cNvPr>
          <p:cNvSpPr txBox="1"/>
          <p:nvPr/>
        </p:nvSpPr>
        <p:spPr>
          <a:xfrm>
            <a:off x="1235412" y="6289318"/>
            <a:ext cx="8092575" cy="259302"/>
          </a:xfrm>
          <a:prstGeom prst="rect">
            <a:avLst/>
          </a:prstGeom>
          <a:noFill/>
        </p:spPr>
        <p:txBody>
          <a:bodyPr wrap="square">
            <a:spAutoFit/>
          </a:bodyPr>
          <a:lstStyle/>
          <a:p>
            <a:pPr lvl="0">
              <a:lnSpc>
                <a:spcPct val="107000"/>
              </a:lnSpc>
              <a:spcAft>
                <a:spcPts val="800"/>
              </a:spcAft>
              <a:buSzPts val="1000"/>
              <a:tabLst>
                <a:tab pos="457200" algn="l"/>
              </a:tabLst>
            </a:pPr>
            <a:r>
              <a:rPr lang="es-CO" sz="1050" b="1" kern="100" dirty="0">
                <a:effectLst/>
                <a:latin typeface="+mj-lt"/>
                <a:ea typeface="Aptos" panose="020B0004020202020204" pitchFamily="34" charset="0"/>
                <a:cs typeface="Times New Roman" panose="02020603050405020304" pitchFamily="18" charset="0"/>
              </a:rPr>
              <a:t>Email:</a:t>
            </a:r>
            <a:r>
              <a:rPr lang="es-CO" sz="1050" kern="100" dirty="0">
                <a:effectLst/>
                <a:latin typeface="+mj-lt"/>
                <a:ea typeface="Aptos" panose="020B0004020202020204" pitchFamily="34" charset="0"/>
                <a:cs typeface="Times New Roman" panose="02020603050405020304" pitchFamily="18" charset="0"/>
              </a:rPr>
              <a:t> </a:t>
            </a:r>
            <a:r>
              <a:rPr lang="es-CO" sz="1050" u="sng" kern="100" dirty="0">
                <a:solidFill>
                  <a:srgbClr val="467886"/>
                </a:solidFill>
                <a:effectLst/>
                <a:latin typeface="+mj-lt"/>
                <a:ea typeface="Aptos" panose="020B0004020202020204" pitchFamily="34" charset="0"/>
                <a:cs typeface="Times New Roman" panose="02020603050405020304" pitchFamily="18" charset="0"/>
                <a:hlinkClick r:id="rId3"/>
              </a:rPr>
              <a:t>andres.vanegas1085@gmail.com</a:t>
            </a:r>
            <a:r>
              <a:rPr lang="es-CO" sz="1050" u="sng" kern="100" dirty="0">
                <a:solidFill>
                  <a:srgbClr val="467886"/>
                </a:solidFill>
                <a:latin typeface="+mj-lt"/>
                <a:ea typeface="Aptos" panose="020B0004020202020204" pitchFamily="34" charset="0"/>
                <a:cs typeface="Times New Roman" panose="02020603050405020304" pitchFamily="18" charset="0"/>
              </a:rPr>
              <a:t> </a:t>
            </a:r>
            <a:r>
              <a:rPr lang="es-CO" sz="1050" b="1" kern="100" dirty="0">
                <a:effectLst/>
                <a:latin typeface="+mj-lt"/>
                <a:ea typeface="Aptos" panose="020B0004020202020204" pitchFamily="34" charset="0"/>
                <a:cs typeface="Times New Roman" panose="02020603050405020304" pitchFamily="18" charset="0"/>
              </a:rPr>
              <a:t>| Teléfono:</a:t>
            </a:r>
            <a:r>
              <a:rPr lang="es-CO" sz="1050" kern="100" dirty="0">
                <a:effectLst/>
                <a:latin typeface="+mj-lt"/>
                <a:ea typeface="Aptos" panose="020B0004020202020204" pitchFamily="34" charset="0"/>
                <a:cs typeface="Times New Roman" panose="02020603050405020304" pitchFamily="18" charset="0"/>
              </a:rPr>
              <a:t> +57 304 585 6927 </a:t>
            </a:r>
            <a:r>
              <a:rPr lang="es-CO" sz="1050" b="1" kern="100" dirty="0">
                <a:effectLst/>
                <a:latin typeface="+mj-lt"/>
                <a:ea typeface="Aptos" panose="020B0004020202020204" pitchFamily="34" charset="0"/>
                <a:cs typeface="Times New Roman" panose="02020603050405020304" pitchFamily="18" charset="0"/>
              </a:rPr>
              <a:t>| LinkedIn:</a:t>
            </a:r>
            <a:r>
              <a:rPr lang="es-CO" sz="1050" kern="100" dirty="0">
                <a:effectLst/>
                <a:latin typeface="+mj-lt"/>
                <a:ea typeface="Aptos" panose="020B0004020202020204" pitchFamily="34" charset="0"/>
                <a:cs typeface="Times New Roman" panose="02020603050405020304" pitchFamily="18" charset="0"/>
              </a:rPr>
              <a:t> </a:t>
            </a:r>
            <a:r>
              <a:rPr lang="es-CO" sz="1050" u="sng" kern="100" dirty="0">
                <a:solidFill>
                  <a:srgbClr val="467886"/>
                </a:solidFill>
                <a:effectLst/>
                <a:latin typeface="+mj-lt"/>
                <a:ea typeface="Aptos" panose="020B0004020202020204" pitchFamily="34" charset="0"/>
                <a:cs typeface="Times New Roman" panose="02020603050405020304" pitchFamily="18" charset="0"/>
                <a:hlinkClick r:id="rId4"/>
              </a:rPr>
              <a:t>linkedin.com/in/wvanegaz23</a:t>
            </a:r>
            <a:r>
              <a:rPr lang="es-CO" sz="1050" kern="100" dirty="0">
                <a:effectLst/>
                <a:latin typeface="+mj-lt"/>
                <a:ea typeface="Aptos" panose="020B0004020202020204" pitchFamily="34" charset="0"/>
                <a:cs typeface="Times New Roman" panose="02020603050405020304" pitchFamily="18" charset="0"/>
              </a:rPr>
              <a:t> </a:t>
            </a:r>
            <a:r>
              <a:rPr lang="es-CO" sz="1050" b="1" kern="100" dirty="0">
                <a:latin typeface="+mj-lt"/>
                <a:ea typeface="Aptos" panose="020B0004020202020204" pitchFamily="34" charset="0"/>
                <a:cs typeface="Times New Roman" panose="02020603050405020304" pitchFamily="18" charset="0"/>
              </a:rPr>
              <a:t>| </a:t>
            </a:r>
            <a:r>
              <a:rPr lang="es-CO" sz="1050" b="1" kern="100" dirty="0">
                <a:effectLst/>
                <a:latin typeface="+mj-lt"/>
                <a:ea typeface="Aptos" panose="020B0004020202020204" pitchFamily="34" charset="0"/>
                <a:cs typeface="Times New Roman" panose="02020603050405020304" pitchFamily="18" charset="0"/>
              </a:rPr>
              <a:t>GitHub:</a:t>
            </a:r>
            <a:r>
              <a:rPr lang="es-CO" sz="1050" kern="100" dirty="0">
                <a:effectLst/>
                <a:latin typeface="+mj-lt"/>
                <a:ea typeface="Aptos" panose="020B0004020202020204" pitchFamily="34" charset="0"/>
                <a:cs typeface="Times New Roman" panose="02020603050405020304" pitchFamily="18" charset="0"/>
              </a:rPr>
              <a:t> </a:t>
            </a:r>
            <a:r>
              <a:rPr lang="es-CO" sz="1050" u="sng" kern="100" dirty="0">
                <a:solidFill>
                  <a:srgbClr val="467886"/>
                </a:solidFill>
                <a:effectLst/>
                <a:latin typeface="+mj-lt"/>
                <a:ea typeface="Aptos" panose="020B0004020202020204" pitchFamily="34" charset="0"/>
                <a:cs typeface="Times New Roman" panose="02020603050405020304" pitchFamily="18" charset="0"/>
                <a:hlinkClick r:id="rId5"/>
              </a:rPr>
              <a:t>github.com/Wvanegaz23</a:t>
            </a:r>
            <a:r>
              <a:rPr lang="es-CO" sz="1050" kern="100" dirty="0">
                <a:effectLst/>
                <a:latin typeface="+mj-lt"/>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3800608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82A84-C934-5803-A877-24847FFE0145}"/>
              </a:ext>
            </a:extLst>
          </p:cNvPr>
          <p:cNvSpPr>
            <a:spLocks noGrp="1"/>
          </p:cNvSpPr>
          <p:nvPr>
            <p:ph type="title"/>
          </p:nvPr>
        </p:nvSpPr>
        <p:spPr/>
        <p:txBody>
          <a:bodyPr/>
          <a:lstStyle/>
          <a:p>
            <a:r>
              <a:rPr lang="es-MX" dirty="0"/>
              <a:t>Manejo de desbalance de clases</a:t>
            </a:r>
            <a:endParaRPr lang="es-CO" dirty="0"/>
          </a:p>
        </p:txBody>
      </p:sp>
      <p:pic>
        <p:nvPicPr>
          <p:cNvPr id="5" name="Marcador de contenido 4">
            <a:extLst>
              <a:ext uri="{FF2B5EF4-FFF2-40B4-BE49-F238E27FC236}">
                <a16:creationId xmlns:a16="http://schemas.microsoft.com/office/drawing/2014/main" id="{F7F470BC-76C1-92AD-FE07-37D56EDB4BFB}"/>
              </a:ext>
            </a:extLst>
          </p:cNvPr>
          <p:cNvPicPr>
            <a:picLocks noGrp="1" noChangeAspect="1"/>
          </p:cNvPicPr>
          <p:nvPr>
            <p:ph idx="1"/>
          </p:nvPr>
        </p:nvPicPr>
        <p:blipFill>
          <a:blip r:embed="rId2"/>
          <a:stretch>
            <a:fillRect/>
          </a:stretch>
        </p:blipFill>
        <p:spPr>
          <a:xfrm>
            <a:off x="1255456" y="3119488"/>
            <a:ext cx="8267700" cy="3019425"/>
          </a:xfrm>
          <a:prstGeom prst="rect">
            <a:avLst/>
          </a:prstGeom>
        </p:spPr>
      </p:pic>
      <p:sp>
        <p:nvSpPr>
          <p:cNvPr id="4" name="CuadroTexto 3">
            <a:extLst>
              <a:ext uri="{FF2B5EF4-FFF2-40B4-BE49-F238E27FC236}">
                <a16:creationId xmlns:a16="http://schemas.microsoft.com/office/drawing/2014/main" id="{99D4535E-01CD-91CB-A93F-2789ADDD23EB}"/>
              </a:ext>
            </a:extLst>
          </p:cNvPr>
          <p:cNvSpPr txBox="1"/>
          <p:nvPr/>
        </p:nvSpPr>
        <p:spPr>
          <a:xfrm>
            <a:off x="838200" y="1856453"/>
            <a:ext cx="10405541" cy="830997"/>
          </a:xfrm>
          <a:prstGeom prst="rect">
            <a:avLst/>
          </a:prstGeom>
          <a:noFill/>
        </p:spPr>
        <p:txBody>
          <a:bodyPr wrap="none" rtlCol="0">
            <a:spAutoFit/>
          </a:bodyPr>
          <a:lstStyle/>
          <a:p>
            <a:r>
              <a:rPr lang="es-MX" sz="1600" dirty="0">
                <a:latin typeface="+mj-lt"/>
              </a:rPr>
              <a:t>Evidenciamos un desbalance de clases para nuestra variable objetivo y esto es un problema, para abordar este problema</a:t>
            </a:r>
          </a:p>
          <a:p>
            <a:r>
              <a:rPr lang="es-MX" sz="1600" b="0" dirty="0">
                <a:effectLst/>
                <a:latin typeface="+mj-lt"/>
              </a:rPr>
              <a:t>Usamos </a:t>
            </a:r>
            <a:r>
              <a:rPr lang="es-MX" sz="1600" b="0" dirty="0" err="1">
                <a:effectLst/>
                <a:latin typeface="+mj-lt"/>
              </a:rPr>
              <a:t>SMOTEENNes</a:t>
            </a:r>
            <a:r>
              <a:rPr lang="es-MX" sz="1600" b="0" dirty="0">
                <a:effectLst/>
                <a:latin typeface="+mj-lt"/>
              </a:rPr>
              <a:t> una técnica estadística de </a:t>
            </a:r>
            <a:r>
              <a:rPr lang="es-MX" sz="1600" b="0" dirty="0" err="1">
                <a:effectLst/>
                <a:latin typeface="+mj-lt"/>
              </a:rPr>
              <a:t>sobremuestreo</a:t>
            </a:r>
            <a:r>
              <a:rPr lang="es-MX" sz="1600" b="0" dirty="0">
                <a:effectLst/>
                <a:latin typeface="+mj-lt"/>
              </a:rPr>
              <a:t> de minorías sintéticas para aumentar el número de casos </a:t>
            </a:r>
          </a:p>
          <a:p>
            <a:r>
              <a:rPr lang="es-MX" sz="1600" b="0" dirty="0">
                <a:effectLst/>
                <a:latin typeface="+mj-lt"/>
              </a:rPr>
              <a:t>de un conjunto de datos de forma equilibrada.</a:t>
            </a:r>
            <a:endParaRPr lang="es-CO" sz="1600" b="0" dirty="0">
              <a:effectLst/>
              <a:latin typeface="+mj-lt"/>
            </a:endParaRPr>
          </a:p>
        </p:txBody>
      </p:sp>
      <p:pic>
        <p:nvPicPr>
          <p:cNvPr id="6" name="Picture 2">
            <a:extLst>
              <a:ext uri="{FF2B5EF4-FFF2-40B4-BE49-F238E27FC236}">
                <a16:creationId xmlns:a16="http://schemas.microsoft.com/office/drawing/2014/main" id="{53D74AC2-FB6A-83AA-8A4F-8F2D4D50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51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721E01-38FE-8664-B0C7-95648E5333BC}"/>
              </a:ext>
            </a:extLst>
          </p:cNvPr>
          <p:cNvSpPr>
            <a:spLocks noGrp="1"/>
          </p:cNvSpPr>
          <p:nvPr>
            <p:ph type="title"/>
          </p:nvPr>
        </p:nvSpPr>
        <p:spPr/>
        <p:txBody>
          <a:bodyPr/>
          <a:lstStyle/>
          <a:p>
            <a:r>
              <a:rPr lang="es-MX" dirty="0"/>
              <a:t>Manejo de desbalance de clases</a:t>
            </a:r>
            <a:endParaRPr lang="es-CO" dirty="0"/>
          </a:p>
        </p:txBody>
      </p:sp>
      <p:pic>
        <p:nvPicPr>
          <p:cNvPr id="5" name="Marcador de contenido 4">
            <a:extLst>
              <a:ext uri="{FF2B5EF4-FFF2-40B4-BE49-F238E27FC236}">
                <a16:creationId xmlns:a16="http://schemas.microsoft.com/office/drawing/2014/main" id="{97236579-5D0B-4DEE-010C-CDC645612D4D}"/>
              </a:ext>
            </a:extLst>
          </p:cNvPr>
          <p:cNvPicPr>
            <a:picLocks noGrp="1" noChangeAspect="1"/>
          </p:cNvPicPr>
          <p:nvPr>
            <p:ph idx="1"/>
          </p:nvPr>
        </p:nvPicPr>
        <p:blipFill>
          <a:blip r:embed="rId2"/>
          <a:stretch>
            <a:fillRect/>
          </a:stretch>
        </p:blipFill>
        <p:spPr>
          <a:xfrm>
            <a:off x="281872" y="2480387"/>
            <a:ext cx="5814128" cy="3364788"/>
          </a:xfrm>
        </p:spPr>
      </p:pic>
      <p:pic>
        <p:nvPicPr>
          <p:cNvPr id="7" name="Imagen 6">
            <a:extLst>
              <a:ext uri="{FF2B5EF4-FFF2-40B4-BE49-F238E27FC236}">
                <a16:creationId xmlns:a16="http://schemas.microsoft.com/office/drawing/2014/main" id="{420F4543-02F3-23B1-4421-E2C380807FE5}"/>
              </a:ext>
            </a:extLst>
          </p:cNvPr>
          <p:cNvPicPr>
            <a:picLocks noChangeAspect="1"/>
          </p:cNvPicPr>
          <p:nvPr/>
        </p:nvPicPr>
        <p:blipFill>
          <a:blip r:embed="rId3"/>
          <a:stretch>
            <a:fillRect/>
          </a:stretch>
        </p:blipFill>
        <p:spPr>
          <a:xfrm>
            <a:off x="6096000" y="2480387"/>
            <a:ext cx="5981700" cy="3364788"/>
          </a:xfrm>
          <a:prstGeom prst="rect">
            <a:avLst/>
          </a:prstGeom>
        </p:spPr>
      </p:pic>
      <p:sp>
        <p:nvSpPr>
          <p:cNvPr id="11" name="CuadroTexto 10">
            <a:extLst>
              <a:ext uri="{FF2B5EF4-FFF2-40B4-BE49-F238E27FC236}">
                <a16:creationId xmlns:a16="http://schemas.microsoft.com/office/drawing/2014/main" id="{46A4D5D5-D62E-7E8A-7EF0-3E8D870D0C3C}"/>
              </a:ext>
            </a:extLst>
          </p:cNvPr>
          <p:cNvSpPr txBox="1"/>
          <p:nvPr/>
        </p:nvSpPr>
        <p:spPr>
          <a:xfrm>
            <a:off x="923925" y="1532225"/>
            <a:ext cx="10725150" cy="646331"/>
          </a:xfrm>
          <a:prstGeom prst="rect">
            <a:avLst/>
          </a:prstGeom>
          <a:noFill/>
        </p:spPr>
        <p:txBody>
          <a:bodyPr wrap="square">
            <a:spAutoFit/>
          </a:bodyPr>
          <a:lstStyle/>
          <a:p>
            <a:r>
              <a:rPr lang="es-MX" sz="1800" b="0" dirty="0">
                <a:effectLst/>
                <a:latin typeface="+mj-lt"/>
              </a:rPr>
              <a:t>Validemos que el uso de SMOTEEN para equilibrar las clases de nuestra variable objetivo no haya tenido un impacto significativo en las principales medidas estadísticas.</a:t>
            </a:r>
            <a:endParaRPr lang="es-CO" sz="1800" b="0" dirty="0">
              <a:effectLst/>
              <a:latin typeface="+mj-lt"/>
            </a:endParaRPr>
          </a:p>
        </p:txBody>
      </p:sp>
      <p:sp>
        <p:nvSpPr>
          <p:cNvPr id="12" name="CuadroTexto 11">
            <a:extLst>
              <a:ext uri="{FF2B5EF4-FFF2-40B4-BE49-F238E27FC236}">
                <a16:creationId xmlns:a16="http://schemas.microsoft.com/office/drawing/2014/main" id="{8A72D9D7-010D-1D1A-5E2A-F5CCC5FAB0D3}"/>
              </a:ext>
            </a:extLst>
          </p:cNvPr>
          <p:cNvSpPr txBox="1"/>
          <p:nvPr/>
        </p:nvSpPr>
        <p:spPr>
          <a:xfrm>
            <a:off x="3771900" y="6308209"/>
            <a:ext cx="5476564" cy="369332"/>
          </a:xfrm>
          <a:prstGeom prst="rect">
            <a:avLst/>
          </a:prstGeom>
          <a:noFill/>
        </p:spPr>
        <p:txBody>
          <a:bodyPr wrap="none" rtlCol="0">
            <a:spAutoFit/>
          </a:bodyPr>
          <a:lstStyle/>
          <a:p>
            <a:r>
              <a:rPr lang="es-MX" dirty="0"/>
              <a:t>Nuevo </a:t>
            </a:r>
            <a:r>
              <a:rPr lang="es-MX" dirty="0" err="1"/>
              <a:t>daraframe</a:t>
            </a:r>
            <a:r>
              <a:rPr lang="es-MX" dirty="0"/>
              <a:t>: </a:t>
            </a:r>
            <a:r>
              <a:rPr lang="es-CO" sz="1800" b="0" i="0" u="none" strike="noStrike" dirty="0">
                <a:solidFill>
                  <a:srgbClr val="000000"/>
                </a:solidFill>
                <a:effectLst/>
                <a:latin typeface="Calibri" panose="020F0502020204030204" pitchFamily="34" charset="0"/>
              </a:rPr>
              <a:t>97, 178 observaciones x 15 variables</a:t>
            </a:r>
            <a:r>
              <a:rPr lang="es-CO" dirty="0"/>
              <a:t> </a:t>
            </a:r>
          </a:p>
        </p:txBody>
      </p:sp>
      <p:pic>
        <p:nvPicPr>
          <p:cNvPr id="13" name="Picture 2">
            <a:extLst>
              <a:ext uri="{FF2B5EF4-FFF2-40B4-BE49-F238E27FC236}">
                <a16:creationId xmlns:a16="http://schemas.microsoft.com/office/drawing/2014/main" id="{E6D0D404-CC91-7DFA-F1C9-6C18DEFF4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277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79229-58BF-4BE4-9F05-54EBD5A81A78}"/>
              </a:ext>
            </a:extLst>
          </p:cNvPr>
          <p:cNvSpPr>
            <a:spLocks noGrp="1"/>
          </p:cNvSpPr>
          <p:nvPr>
            <p:ph type="title"/>
          </p:nvPr>
        </p:nvSpPr>
        <p:spPr/>
        <p:txBody>
          <a:bodyPr/>
          <a:lstStyle/>
          <a:p>
            <a:r>
              <a:rPr lang="es-CO" b="1" dirty="0"/>
              <a:t>Modelo Predictivo</a:t>
            </a:r>
            <a:endParaRPr lang="es-CO" dirty="0"/>
          </a:p>
        </p:txBody>
      </p:sp>
      <p:sp>
        <p:nvSpPr>
          <p:cNvPr id="4" name="Rectangle 1">
            <a:extLst>
              <a:ext uri="{FF2B5EF4-FFF2-40B4-BE49-F238E27FC236}">
                <a16:creationId xmlns:a16="http://schemas.microsoft.com/office/drawing/2014/main" id="{2CE12675-B619-13F3-7F31-C24495AA544C}"/>
              </a:ext>
            </a:extLst>
          </p:cNvPr>
          <p:cNvSpPr>
            <a:spLocks noGrp="1" noChangeArrowheads="1"/>
          </p:cNvSpPr>
          <p:nvPr>
            <p:ph idx="1"/>
          </p:nvPr>
        </p:nvSpPr>
        <p:spPr bwMode="auto">
          <a:xfrm>
            <a:off x="9259344" y="211616"/>
            <a:ext cx="269362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b="0" i="0" u="none" strike="noStrike" cap="none" normalizeH="0" baseline="0" dirty="0" err="1">
                <a:ln>
                  <a:noFill/>
                </a:ln>
                <a:solidFill>
                  <a:schemeClr val="tx1"/>
                </a:solidFill>
                <a:effectLst/>
                <a:latin typeface="+mj-lt"/>
              </a:rPr>
              <a:t>DataFrame</a:t>
            </a:r>
            <a:endParaRPr kumimoji="0" lang="en-US" altLang="es-CO"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1800" b="0" i="0" u="none" strike="noStrike" cap="none" normalizeH="0" baseline="0" dirty="0">
                <a:ln>
                  <a:noFill/>
                </a:ln>
                <a:solidFill>
                  <a:schemeClr val="tx1"/>
                </a:solidFill>
                <a:effectLst/>
                <a:latin typeface="+mj-lt"/>
              </a:rPr>
              <a:t>Train size: (62193, 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1800" b="0" i="0" u="none" strike="noStrike" cap="none" normalizeH="0" baseline="0" dirty="0">
                <a:ln>
                  <a:noFill/>
                </a:ln>
                <a:solidFill>
                  <a:schemeClr val="tx1"/>
                </a:solidFill>
                <a:effectLst/>
                <a:latin typeface="+mj-lt"/>
              </a:rPr>
              <a:t>Validation size: (15549, 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CO" sz="1800" b="0" i="0" u="none" strike="noStrike" cap="none" normalizeH="0" baseline="0" dirty="0">
                <a:ln>
                  <a:noFill/>
                </a:ln>
                <a:solidFill>
                  <a:schemeClr val="tx1"/>
                </a:solidFill>
                <a:effectLst/>
                <a:latin typeface="+mj-lt"/>
              </a:rPr>
              <a:t>Test size: (19436, 18)</a:t>
            </a:r>
            <a:endParaRPr kumimoji="0" lang="es-CO" altLang="es-CO" sz="1800" b="0" i="0" u="none" strike="noStrike" cap="none" normalizeH="0" baseline="0" dirty="0">
              <a:ln>
                <a:noFill/>
              </a:ln>
              <a:solidFill>
                <a:schemeClr val="tx1"/>
              </a:solidFill>
              <a:effectLst/>
              <a:latin typeface="+mj-lt"/>
            </a:endParaRPr>
          </a:p>
        </p:txBody>
      </p:sp>
      <p:sp>
        <p:nvSpPr>
          <p:cNvPr id="6" name="CuadroTexto 5">
            <a:extLst>
              <a:ext uri="{FF2B5EF4-FFF2-40B4-BE49-F238E27FC236}">
                <a16:creationId xmlns:a16="http://schemas.microsoft.com/office/drawing/2014/main" id="{DBC26324-0918-79AF-8102-E97B0786DE1A}"/>
              </a:ext>
            </a:extLst>
          </p:cNvPr>
          <p:cNvSpPr txBox="1"/>
          <p:nvPr/>
        </p:nvSpPr>
        <p:spPr>
          <a:xfrm>
            <a:off x="508806" y="1662879"/>
            <a:ext cx="4113892" cy="544188"/>
          </a:xfrm>
          <a:prstGeom prst="rect">
            <a:avLst/>
          </a:prstGeom>
          <a:noFill/>
        </p:spPr>
        <p:txBody>
          <a:bodyPr wrap="square">
            <a:spAutoFit/>
          </a:bodyPr>
          <a:lstStyle/>
          <a:p>
            <a:pPr>
              <a:lnSpc>
                <a:spcPts val="1050"/>
              </a:lnSpc>
            </a:pPr>
            <a:r>
              <a:rPr lang="es-CO" sz="2800" b="0" dirty="0">
                <a:effectLst/>
                <a:latin typeface="+mj-lt"/>
              </a:rPr>
              <a:t>Modelo Seleccionado: </a:t>
            </a:r>
          </a:p>
          <a:p>
            <a:pPr>
              <a:lnSpc>
                <a:spcPts val="1050"/>
              </a:lnSpc>
            </a:pPr>
            <a:endParaRPr lang="es-CO" dirty="0">
              <a:latin typeface="+mj-lt"/>
            </a:endParaRPr>
          </a:p>
          <a:p>
            <a:pPr>
              <a:lnSpc>
                <a:spcPts val="1050"/>
              </a:lnSpc>
            </a:pPr>
            <a:r>
              <a:rPr lang="es-CO" b="0" dirty="0" err="1">
                <a:effectLst/>
                <a:latin typeface="+mj-lt"/>
              </a:rPr>
              <a:t>RandomForestClassifier</a:t>
            </a:r>
            <a:endParaRPr lang="es-CO" b="0" dirty="0">
              <a:effectLst/>
              <a:latin typeface="+mj-lt"/>
            </a:endParaRPr>
          </a:p>
        </p:txBody>
      </p:sp>
      <p:pic>
        <p:nvPicPr>
          <p:cNvPr id="8" name="Imagen 7">
            <a:extLst>
              <a:ext uri="{FF2B5EF4-FFF2-40B4-BE49-F238E27FC236}">
                <a16:creationId xmlns:a16="http://schemas.microsoft.com/office/drawing/2014/main" id="{AC7CC7CE-43C4-CE94-C719-D0619AA0D592}"/>
              </a:ext>
            </a:extLst>
          </p:cNvPr>
          <p:cNvPicPr>
            <a:picLocks noChangeAspect="1"/>
          </p:cNvPicPr>
          <p:nvPr/>
        </p:nvPicPr>
        <p:blipFill>
          <a:blip r:embed="rId3"/>
          <a:stretch>
            <a:fillRect/>
          </a:stretch>
        </p:blipFill>
        <p:spPr>
          <a:xfrm>
            <a:off x="619125" y="2290762"/>
            <a:ext cx="3695700" cy="2276475"/>
          </a:xfrm>
          <a:prstGeom prst="rect">
            <a:avLst/>
          </a:prstGeom>
        </p:spPr>
      </p:pic>
      <p:pic>
        <p:nvPicPr>
          <p:cNvPr id="10" name="Imagen 9">
            <a:extLst>
              <a:ext uri="{FF2B5EF4-FFF2-40B4-BE49-F238E27FC236}">
                <a16:creationId xmlns:a16="http://schemas.microsoft.com/office/drawing/2014/main" id="{5D353FC9-602B-CEDA-AC6D-7E2971659D6C}"/>
              </a:ext>
            </a:extLst>
          </p:cNvPr>
          <p:cNvPicPr>
            <a:picLocks noChangeAspect="1"/>
          </p:cNvPicPr>
          <p:nvPr/>
        </p:nvPicPr>
        <p:blipFill>
          <a:blip r:embed="rId4"/>
          <a:stretch>
            <a:fillRect/>
          </a:stretch>
        </p:blipFill>
        <p:spPr>
          <a:xfrm>
            <a:off x="4523921" y="2290762"/>
            <a:ext cx="3609975" cy="2276475"/>
          </a:xfrm>
          <a:prstGeom prst="rect">
            <a:avLst/>
          </a:prstGeom>
        </p:spPr>
      </p:pic>
      <p:pic>
        <p:nvPicPr>
          <p:cNvPr id="12" name="Imagen 11">
            <a:extLst>
              <a:ext uri="{FF2B5EF4-FFF2-40B4-BE49-F238E27FC236}">
                <a16:creationId xmlns:a16="http://schemas.microsoft.com/office/drawing/2014/main" id="{49AAFDD3-6193-8861-92CA-C775BED31F81}"/>
              </a:ext>
            </a:extLst>
          </p:cNvPr>
          <p:cNvPicPr>
            <a:picLocks noChangeAspect="1"/>
          </p:cNvPicPr>
          <p:nvPr/>
        </p:nvPicPr>
        <p:blipFill>
          <a:blip r:embed="rId5"/>
          <a:stretch>
            <a:fillRect/>
          </a:stretch>
        </p:blipFill>
        <p:spPr>
          <a:xfrm>
            <a:off x="8342992" y="2290762"/>
            <a:ext cx="3609975" cy="2276475"/>
          </a:xfrm>
          <a:prstGeom prst="rect">
            <a:avLst/>
          </a:prstGeom>
        </p:spPr>
      </p:pic>
      <p:sp>
        <p:nvSpPr>
          <p:cNvPr id="14" name="CuadroTexto 13">
            <a:extLst>
              <a:ext uri="{FF2B5EF4-FFF2-40B4-BE49-F238E27FC236}">
                <a16:creationId xmlns:a16="http://schemas.microsoft.com/office/drawing/2014/main" id="{C92E037F-C42E-094C-768B-C49314396BCE}"/>
              </a:ext>
            </a:extLst>
          </p:cNvPr>
          <p:cNvSpPr txBox="1"/>
          <p:nvPr/>
        </p:nvSpPr>
        <p:spPr>
          <a:xfrm>
            <a:off x="0" y="4681613"/>
            <a:ext cx="3009139" cy="360000"/>
          </a:xfrm>
          <a:prstGeom prst="rect">
            <a:avLst/>
          </a:prstGeom>
          <a:noFill/>
        </p:spPr>
        <p:txBody>
          <a:bodyPr wrap="square">
            <a:spAutoFit/>
          </a:bodyPr>
          <a:lstStyle/>
          <a:p>
            <a:r>
              <a:rPr lang="es-CO" sz="1600" b="0" i="0" dirty="0" err="1">
                <a:effectLst/>
                <a:latin typeface="+mj-lt"/>
              </a:rPr>
              <a:t>Accuracy</a:t>
            </a:r>
            <a:r>
              <a:rPr lang="es-CO" sz="1600" b="0" i="0" dirty="0">
                <a:effectLst/>
                <a:latin typeface="+mj-lt"/>
              </a:rPr>
              <a:t> en entrenamiento: 0.978</a:t>
            </a:r>
            <a:endParaRPr lang="es-CO" sz="1600" dirty="0">
              <a:latin typeface="+mj-lt"/>
            </a:endParaRPr>
          </a:p>
        </p:txBody>
      </p:sp>
      <p:sp>
        <p:nvSpPr>
          <p:cNvPr id="16" name="CuadroTexto 15">
            <a:extLst>
              <a:ext uri="{FF2B5EF4-FFF2-40B4-BE49-F238E27FC236}">
                <a16:creationId xmlns:a16="http://schemas.microsoft.com/office/drawing/2014/main" id="{C0ECB308-E7EE-69EE-010E-B21C3E49A315}"/>
              </a:ext>
            </a:extLst>
          </p:cNvPr>
          <p:cNvSpPr txBox="1"/>
          <p:nvPr/>
        </p:nvSpPr>
        <p:spPr>
          <a:xfrm>
            <a:off x="4214359" y="4681613"/>
            <a:ext cx="3130806" cy="360000"/>
          </a:xfrm>
          <a:prstGeom prst="rect">
            <a:avLst/>
          </a:prstGeom>
          <a:noFill/>
        </p:spPr>
        <p:txBody>
          <a:bodyPr wrap="square">
            <a:spAutoFit/>
          </a:bodyPr>
          <a:lstStyle>
            <a:defPPr>
              <a:defRPr lang="es-CO"/>
            </a:defPPr>
            <a:lvl1pPr>
              <a:defRPr sz="1600" b="0" i="0">
                <a:effectLst/>
                <a:latin typeface="+mj-lt"/>
              </a:defRPr>
            </a:lvl1pPr>
          </a:lstStyle>
          <a:p>
            <a:r>
              <a:rPr lang="es-CO" dirty="0" err="1"/>
              <a:t>Accuracy</a:t>
            </a:r>
            <a:r>
              <a:rPr lang="es-CO" dirty="0"/>
              <a:t> en validación: 0.954</a:t>
            </a:r>
          </a:p>
        </p:txBody>
      </p:sp>
      <p:sp>
        <p:nvSpPr>
          <p:cNvPr id="18" name="CuadroTexto 17">
            <a:extLst>
              <a:ext uri="{FF2B5EF4-FFF2-40B4-BE49-F238E27FC236}">
                <a16:creationId xmlns:a16="http://schemas.microsoft.com/office/drawing/2014/main" id="{AE294A93-7D83-2956-9C84-D5B51B988048}"/>
              </a:ext>
            </a:extLst>
          </p:cNvPr>
          <p:cNvSpPr txBox="1"/>
          <p:nvPr/>
        </p:nvSpPr>
        <p:spPr>
          <a:xfrm>
            <a:off x="8659153" y="4681612"/>
            <a:ext cx="2363276" cy="360000"/>
          </a:xfrm>
          <a:prstGeom prst="rect">
            <a:avLst/>
          </a:prstGeom>
          <a:noFill/>
        </p:spPr>
        <p:txBody>
          <a:bodyPr wrap="square">
            <a:spAutoFit/>
          </a:bodyPr>
          <a:lstStyle>
            <a:defPPr>
              <a:defRPr lang="es-CO"/>
            </a:defPPr>
            <a:lvl1pPr>
              <a:defRPr sz="1600" b="0" i="0">
                <a:effectLst/>
                <a:latin typeface="+mj-lt"/>
              </a:defRPr>
            </a:lvl1pPr>
          </a:lstStyle>
          <a:p>
            <a:r>
              <a:rPr lang="es-CO" dirty="0" err="1"/>
              <a:t>Accuracy</a:t>
            </a:r>
            <a:r>
              <a:rPr lang="es-CO" dirty="0"/>
              <a:t> en test: 0.953 </a:t>
            </a:r>
            <a:br>
              <a:rPr lang="es-CO" dirty="0"/>
            </a:br>
            <a:endParaRPr lang="es-CO" dirty="0"/>
          </a:p>
        </p:txBody>
      </p:sp>
      <p:sp>
        <p:nvSpPr>
          <p:cNvPr id="30" name="CuadroTexto 29">
            <a:extLst>
              <a:ext uri="{FF2B5EF4-FFF2-40B4-BE49-F238E27FC236}">
                <a16:creationId xmlns:a16="http://schemas.microsoft.com/office/drawing/2014/main" id="{CED08316-F46B-E032-33EE-AB389ED63D6A}"/>
              </a:ext>
            </a:extLst>
          </p:cNvPr>
          <p:cNvSpPr txBox="1"/>
          <p:nvPr/>
        </p:nvSpPr>
        <p:spPr>
          <a:xfrm>
            <a:off x="279156" y="5343330"/>
            <a:ext cx="11341857" cy="1169551"/>
          </a:xfrm>
          <a:prstGeom prst="rect">
            <a:avLst/>
          </a:prstGeom>
          <a:noFill/>
        </p:spPr>
        <p:txBody>
          <a:bodyPr wrap="square">
            <a:spAutoFit/>
          </a:bodyPr>
          <a:lstStyle/>
          <a:p>
            <a:r>
              <a:rPr lang="es-MX" sz="1400" dirty="0">
                <a:latin typeface="+mj-lt"/>
              </a:rPr>
              <a:t>🌟 </a:t>
            </a:r>
            <a:r>
              <a:rPr lang="es-MX" sz="1400" b="1" dirty="0">
                <a:latin typeface="+mj-lt"/>
              </a:rPr>
              <a:t>No hay señales de sobreajuste severo</a:t>
            </a:r>
            <a:endParaRPr lang="es-MX" sz="1400" dirty="0">
              <a:latin typeface="+mj-lt"/>
            </a:endParaRPr>
          </a:p>
          <a:p>
            <a:pPr>
              <a:buFont typeface="Arial" panose="020B0604020202020204" pitchFamily="34" charset="0"/>
              <a:buChar char="•"/>
            </a:pPr>
            <a:r>
              <a:rPr lang="es-MX" sz="1400" dirty="0">
                <a:latin typeface="+mj-lt"/>
              </a:rPr>
              <a:t>Aunque el modelo tuvo un mejor desempeño en entrenamiento, la diferencia con validación y test es </a:t>
            </a:r>
            <a:r>
              <a:rPr lang="es-MX" sz="1400" b="1" dirty="0">
                <a:latin typeface="+mj-lt"/>
              </a:rPr>
              <a:t>mínima (~2.5 puntos porcentuales de </a:t>
            </a:r>
            <a:r>
              <a:rPr lang="es-MX" sz="1400" b="1" dirty="0" err="1">
                <a:latin typeface="+mj-lt"/>
              </a:rPr>
              <a:t>accuracy</a:t>
            </a:r>
            <a:r>
              <a:rPr lang="es-MX" sz="1400" b="1" dirty="0">
                <a:latin typeface="+mj-lt"/>
              </a:rPr>
              <a:t>)</a:t>
            </a:r>
            <a:r>
              <a:rPr lang="es-MX" sz="1400" dirty="0">
                <a:latin typeface="+mj-lt"/>
              </a:rPr>
              <a:t>, lo cual indica </a:t>
            </a:r>
            <a:r>
              <a:rPr lang="es-MX" sz="1400" b="1" dirty="0">
                <a:latin typeface="+mj-lt"/>
              </a:rPr>
              <a:t>buena generalización</a:t>
            </a:r>
            <a:r>
              <a:rPr lang="es-MX" sz="1400" dirty="0">
                <a:latin typeface="+mj-lt"/>
              </a:rPr>
              <a:t>.</a:t>
            </a:r>
          </a:p>
          <a:p>
            <a:r>
              <a:rPr lang="es-MX" sz="1400" dirty="0">
                <a:latin typeface="+mj-lt"/>
              </a:rPr>
              <a:t>🌟 </a:t>
            </a:r>
            <a:r>
              <a:rPr lang="es-MX" sz="1400" b="1" dirty="0">
                <a:latin typeface="+mj-lt"/>
              </a:rPr>
              <a:t>El modelo tiene un desempeño balanceado</a:t>
            </a:r>
            <a:endParaRPr lang="es-MX" sz="1400" dirty="0">
              <a:latin typeface="+mj-lt"/>
            </a:endParaRPr>
          </a:p>
          <a:p>
            <a:pPr>
              <a:buFont typeface="Arial" panose="020B0604020202020204" pitchFamily="34" charset="0"/>
              <a:buChar char="•"/>
            </a:pPr>
            <a:r>
              <a:rPr lang="es-MX" sz="1400" dirty="0">
                <a:latin typeface="+mj-lt"/>
              </a:rPr>
              <a:t>Ambas clases tienen métricas similares, lo que indica que el modelo </a:t>
            </a:r>
            <a:r>
              <a:rPr lang="es-MX" sz="1400" b="1" dirty="0">
                <a:latin typeface="+mj-lt"/>
              </a:rPr>
              <a:t>no está favoreciendo una clase sobre otra</a:t>
            </a:r>
            <a:r>
              <a:rPr lang="es-MX" sz="1400" dirty="0">
                <a:latin typeface="+mj-lt"/>
              </a:rPr>
              <a:t>.</a:t>
            </a:r>
          </a:p>
        </p:txBody>
      </p:sp>
      <p:pic>
        <p:nvPicPr>
          <p:cNvPr id="31" name="Picture 2">
            <a:extLst>
              <a:ext uri="{FF2B5EF4-FFF2-40B4-BE49-F238E27FC236}">
                <a16:creationId xmlns:a16="http://schemas.microsoft.com/office/drawing/2014/main" id="{A371421B-F017-0683-36B2-626E0612CC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006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BE720-B826-FC0C-D484-522BE40615F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398DB1-24F3-93D9-F3BF-EF05396E930C}"/>
              </a:ext>
            </a:extLst>
          </p:cNvPr>
          <p:cNvSpPr>
            <a:spLocks noGrp="1"/>
          </p:cNvSpPr>
          <p:nvPr>
            <p:ph type="title"/>
          </p:nvPr>
        </p:nvSpPr>
        <p:spPr>
          <a:xfrm>
            <a:off x="677613" y="286904"/>
            <a:ext cx="10836771" cy="1576446"/>
          </a:xfrm>
        </p:spPr>
        <p:txBody>
          <a:bodyPr anchor="ctr">
            <a:normAutofit/>
          </a:bodyPr>
          <a:lstStyle/>
          <a:p>
            <a:r>
              <a:rPr lang="es-MX" sz="4000" dirty="0"/>
              <a:t>Comparaciones de las medidas de los </a:t>
            </a:r>
            <a:r>
              <a:rPr lang="es-MX" sz="4000" dirty="0" err="1"/>
              <a:t>dataframes</a:t>
            </a:r>
            <a:endParaRPr lang="es-CO" sz="4000" dirty="0"/>
          </a:p>
        </p:txBody>
      </p:sp>
      <p:graphicFrame>
        <p:nvGraphicFramePr>
          <p:cNvPr id="4" name="Marcador de contenido 3">
            <a:extLst>
              <a:ext uri="{FF2B5EF4-FFF2-40B4-BE49-F238E27FC236}">
                <a16:creationId xmlns:a16="http://schemas.microsoft.com/office/drawing/2014/main" id="{613AB2D7-A1D2-4D0D-CD6E-934024575800}"/>
              </a:ext>
            </a:extLst>
          </p:cNvPr>
          <p:cNvGraphicFramePr>
            <a:graphicFrameLocks noGrp="1"/>
          </p:cNvGraphicFramePr>
          <p:nvPr>
            <p:ph idx="1"/>
            <p:extLst>
              <p:ext uri="{D42A27DB-BD31-4B8C-83A1-F6EECF244321}">
                <p14:modId xmlns:p14="http://schemas.microsoft.com/office/powerpoint/2010/main" val="2837676081"/>
              </p:ext>
            </p:extLst>
          </p:nvPr>
        </p:nvGraphicFramePr>
        <p:xfrm>
          <a:off x="677612" y="1584296"/>
          <a:ext cx="10836771" cy="3689408"/>
        </p:xfrm>
        <a:graphic>
          <a:graphicData uri="http://schemas.openxmlformats.org/drawingml/2006/table">
            <a:tbl>
              <a:tblPr firstRow="1" bandRow="1">
                <a:noFill/>
              </a:tblPr>
              <a:tblGrid>
                <a:gridCol w="1766736">
                  <a:extLst>
                    <a:ext uri="{9D8B030D-6E8A-4147-A177-3AD203B41FA5}">
                      <a16:colId xmlns:a16="http://schemas.microsoft.com/office/drawing/2014/main" val="2865669798"/>
                    </a:ext>
                  </a:extLst>
                </a:gridCol>
                <a:gridCol w="2982065">
                  <a:extLst>
                    <a:ext uri="{9D8B030D-6E8A-4147-A177-3AD203B41FA5}">
                      <a16:colId xmlns:a16="http://schemas.microsoft.com/office/drawing/2014/main" val="3357389122"/>
                    </a:ext>
                  </a:extLst>
                </a:gridCol>
                <a:gridCol w="2134193">
                  <a:extLst>
                    <a:ext uri="{9D8B030D-6E8A-4147-A177-3AD203B41FA5}">
                      <a16:colId xmlns:a16="http://schemas.microsoft.com/office/drawing/2014/main" val="2450716167"/>
                    </a:ext>
                  </a:extLst>
                </a:gridCol>
                <a:gridCol w="1035259">
                  <a:extLst>
                    <a:ext uri="{9D8B030D-6E8A-4147-A177-3AD203B41FA5}">
                      <a16:colId xmlns:a16="http://schemas.microsoft.com/office/drawing/2014/main" val="3988140149"/>
                    </a:ext>
                  </a:extLst>
                </a:gridCol>
                <a:gridCol w="2918518">
                  <a:extLst>
                    <a:ext uri="{9D8B030D-6E8A-4147-A177-3AD203B41FA5}">
                      <a16:colId xmlns:a16="http://schemas.microsoft.com/office/drawing/2014/main" val="3563782394"/>
                    </a:ext>
                  </a:extLst>
                </a:gridCol>
              </a:tblGrid>
              <a:tr h="521817">
                <a:tc>
                  <a:txBody>
                    <a:bodyPr/>
                    <a:lstStyle/>
                    <a:p>
                      <a:pPr algn="ctr" fontAlgn="ctr"/>
                      <a:r>
                        <a:rPr lang="es-CO" sz="2400" b="0" i="0" u="none" strike="noStrike" cap="none" spc="0" dirty="0">
                          <a:solidFill>
                            <a:schemeClr val="tx1"/>
                          </a:solidFill>
                          <a:effectLst/>
                          <a:latin typeface="Calibri" panose="020F0502020204030204" pitchFamily="34" charset="0"/>
                        </a:rPr>
                        <a:t>Métrica</a:t>
                      </a:r>
                      <a:endParaRPr lang="es-CO" sz="2400" b="0" i="0" u="none" strike="noStrike" cap="none" spc="0" dirty="0">
                        <a:solidFill>
                          <a:schemeClr val="tx1"/>
                        </a:solidFill>
                        <a:effectLst/>
                        <a:latin typeface="Arial" panose="020B0604020202020204" pitchFamily="34" charset="0"/>
                      </a:endParaRPr>
                    </a:p>
                  </a:txBody>
                  <a:tcPr marL="0" marR="23663" marT="24460" marB="122301" anchor="b">
                    <a:lnL w="12700" cmpd="sng">
                      <a:noFill/>
                    </a:lnL>
                    <a:lnR w="12700" cmpd="sng">
                      <a:noFill/>
                    </a:lnR>
                    <a:lnT w="9525" cap="flat" cmpd="sng" algn="ctr">
                      <a:noFill/>
                      <a:prstDash val="solid"/>
                    </a:lnT>
                    <a:lnB w="38100" cmpd="sng">
                      <a:noFill/>
                    </a:lnB>
                    <a:noFill/>
                  </a:tcPr>
                </a:tc>
                <a:tc>
                  <a:txBody>
                    <a:bodyPr/>
                    <a:lstStyle/>
                    <a:p>
                      <a:pPr algn="ctr" fontAlgn="ctr"/>
                      <a:r>
                        <a:rPr lang="es-CO" sz="2400" b="0" i="0" u="none" strike="noStrike" cap="none" spc="0" dirty="0">
                          <a:solidFill>
                            <a:schemeClr val="tx1"/>
                          </a:solidFill>
                          <a:effectLst/>
                          <a:latin typeface="Calibri" panose="020F0502020204030204" pitchFamily="34" charset="0"/>
                        </a:rPr>
                        <a:t>Entrenamiento</a:t>
                      </a:r>
                      <a:endParaRPr lang="es-CO" sz="2400" b="0" i="0" u="none" strike="noStrike" cap="none" spc="0" dirty="0">
                        <a:solidFill>
                          <a:schemeClr val="tx1"/>
                        </a:solidFill>
                        <a:effectLst/>
                        <a:latin typeface="Arial" panose="020B0604020202020204" pitchFamily="34" charset="0"/>
                      </a:endParaRPr>
                    </a:p>
                  </a:txBody>
                  <a:tcPr marL="0" marR="23663" marT="24460" marB="122301" anchor="b">
                    <a:lnL w="12700" cmpd="sng">
                      <a:noFill/>
                    </a:lnL>
                    <a:lnR w="12700" cmpd="sng">
                      <a:noFill/>
                    </a:lnR>
                    <a:lnT w="9525" cap="flat" cmpd="sng" algn="ctr">
                      <a:noFill/>
                      <a:prstDash val="solid"/>
                    </a:lnT>
                    <a:lnB w="38100" cmpd="sng">
                      <a:noFill/>
                    </a:lnB>
                    <a:noFill/>
                  </a:tcPr>
                </a:tc>
                <a:tc>
                  <a:txBody>
                    <a:bodyPr/>
                    <a:lstStyle/>
                    <a:p>
                      <a:pPr algn="ctr" fontAlgn="ctr"/>
                      <a:r>
                        <a:rPr lang="es-CO" sz="2400" b="0" i="0" u="none" strike="noStrike" cap="none" spc="0" dirty="0">
                          <a:solidFill>
                            <a:schemeClr val="tx1"/>
                          </a:solidFill>
                          <a:effectLst/>
                          <a:latin typeface="Calibri" panose="020F0502020204030204" pitchFamily="34" charset="0"/>
                        </a:rPr>
                        <a:t>Validación</a:t>
                      </a:r>
                      <a:endParaRPr lang="es-CO" sz="2400" b="0" i="0" u="none" strike="noStrike" cap="none" spc="0" dirty="0">
                        <a:solidFill>
                          <a:schemeClr val="tx1"/>
                        </a:solidFill>
                        <a:effectLst/>
                        <a:latin typeface="Arial" panose="020B0604020202020204" pitchFamily="34" charset="0"/>
                      </a:endParaRPr>
                    </a:p>
                  </a:txBody>
                  <a:tcPr marL="0" marR="23663" marT="24460" marB="122301" anchor="b">
                    <a:lnL w="12700" cmpd="sng">
                      <a:noFill/>
                    </a:lnL>
                    <a:lnR w="12700" cmpd="sng">
                      <a:noFill/>
                    </a:lnR>
                    <a:lnT w="9525" cap="flat" cmpd="sng" algn="ctr">
                      <a:noFill/>
                      <a:prstDash val="solid"/>
                    </a:lnT>
                    <a:lnB w="38100" cmpd="sng">
                      <a:noFill/>
                    </a:lnB>
                    <a:noFill/>
                  </a:tcPr>
                </a:tc>
                <a:tc>
                  <a:txBody>
                    <a:bodyPr/>
                    <a:lstStyle/>
                    <a:p>
                      <a:pPr algn="ctr" fontAlgn="ctr"/>
                      <a:r>
                        <a:rPr lang="es-CO" sz="2400" b="0" i="0" u="none" strike="noStrike" cap="none" spc="0" dirty="0">
                          <a:solidFill>
                            <a:schemeClr val="tx1"/>
                          </a:solidFill>
                          <a:effectLst/>
                          <a:latin typeface="Calibri" panose="020F0502020204030204" pitchFamily="34" charset="0"/>
                        </a:rPr>
                        <a:t>Test</a:t>
                      </a:r>
                      <a:endParaRPr lang="es-CO" sz="2400" b="0" i="0" u="none" strike="noStrike" cap="none" spc="0" dirty="0">
                        <a:solidFill>
                          <a:schemeClr val="tx1"/>
                        </a:solidFill>
                        <a:effectLst/>
                        <a:latin typeface="Arial" panose="020B0604020202020204" pitchFamily="34" charset="0"/>
                      </a:endParaRPr>
                    </a:p>
                  </a:txBody>
                  <a:tcPr marL="0" marR="23663" marT="24460" marB="122301" anchor="b">
                    <a:lnL w="12700" cmpd="sng">
                      <a:noFill/>
                    </a:lnL>
                    <a:lnR w="12700" cmpd="sng">
                      <a:noFill/>
                    </a:lnR>
                    <a:lnT w="9525" cap="flat" cmpd="sng" algn="ctr">
                      <a:noFill/>
                      <a:prstDash val="solid"/>
                    </a:lnT>
                    <a:lnB w="38100" cmpd="sng">
                      <a:noFill/>
                    </a:lnB>
                    <a:noFill/>
                  </a:tcPr>
                </a:tc>
                <a:tc>
                  <a:txBody>
                    <a:bodyPr/>
                    <a:lstStyle/>
                    <a:p>
                      <a:pPr algn="ctr" fontAlgn="ctr"/>
                      <a:r>
                        <a:rPr lang="es-CO" sz="2400" b="0" i="0" u="none" strike="noStrike" cap="none" spc="0" dirty="0">
                          <a:solidFill>
                            <a:schemeClr val="tx1"/>
                          </a:solidFill>
                          <a:effectLst/>
                          <a:latin typeface="Calibri" panose="020F0502020204030204" pitchFamily="34" charset="0"/>
                        </a:rPr>
                        <a:t>Diferencia (Train-Test)</a:t>
                      </a:r>
                      <a:endParaRPr lang="es-CO" sz="2400" b="0" i="0" u="none" strike="noStrike" cap="none" spc="0" dirty="0">
                        <a:solidFill>
                          <a:schemeClr val="tx1"/>
                        </a:solidFill>
                        <a:effectLst/>
                        <a:latin typeface="Arial" panose="020B0604020202020204" pitchFamily="34" charset="0"/>
                      </a:endParaRPr>
                    </a:p>
                  </a:txBody>
                  <a:tcPr marL="0" marR="23663" marT="24460" marB="122301"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1278719344"/>
                  </a:ext>
                </a:extLst>
              </a:tr>
              <a:tr h="452513">
                <a:tc>
                  <a:txBody>
                    <a:bodyPr/>
                    <a:lstStyle/>
                    <a:p>
                      <a:pPr algn="l" fontAlgn="ctr"/>
                      <a:r>
                        <a:rPr lang="es-CO" sz="1600" b="1" i="0" u="none" strike="noStrike" cap="none" spc="0">
                          <a:solidFill>
                            <a:schemeClr val="tx1"/>
                          </a:solidFill>
                          <a:effectLst/>
                          <a:latin typeface="Calibri" panose="020F0502020204030204" pitchFamily="34" charset="0"/>
                        </a:rPr>
                        <a:t>Accuracy</a:t>
                      </a:r>
                      <a:endParaRPr lang="es-CO" sz="16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fontAlgn="ctr"/>
                      <a:r>
                        <a:rPr lang="es-CO" sz="1800" b="0" i="0" u="none" strike="noStrike" cap="none" spc="0" dirty="0">
                          <a:solidFill>
                            <a:schemeClr val="tx1"/>
                          </a:solidFill>
                          <a:effectLst/>
                          <a:latin typeface="Calibri" panose="020F0502020204030204" pitchFamily="34" charset="0"/>
                        </a:rPr>
                        <a:t>0.978</a:t>
                      </a:r>
                      <a:endParaRPr lang="es-CO" sz="1800" b="0" i="0" u="none" strike="noStrike" cap="none" spc="0" dirty="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fontAlgn="ctr"/>
                      <a:r>
                        <a:rPr lang="es-CO" sz="1800" b="0" i="0" u="none" strike="noStrike" cap="none" spc="0">
                          <a:solidFill>
                            <a:schemeClr val="tx1"/>
                          </a:solidFill>
                          <a:effectLst/>
                          <a:latin typeface="Calibri" panose="020F0502020204030204" pitchFamily="34" charset="0"/>
                        </a:rPr>
                        <a:t>0.954</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fontAlgn="ctr"/>
                      <a:r>
                        <a:rPr lang="es-CO" sz="1800" b="0" i="0" u="none" strike="noStrike" cap="none" spc="0">
                          <a:solidFill>
                            <a:schemeClr val="tx1"/>
                          </a:solidFill>
                          <a:effectLst/>
                          <a:latin typeface="Calibri" panose="020F0502020204030204" pitchFamily="34" charset="0"/>
                        </a:rPr>
                        <a:t>0.953</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algn="ctr" fontAlgn="ctr"/>
                      <a:r>
                        <a:rPr lang="es-CO" sz="1800" b="0" i="0" u="none" strike="noStrike" cap="none" spc="0">
                          <a:solidFill>
                            <a:schemeClr val="tx1"/>
                          </a:solidFill>
                          <a:effectLst/>
                          <a:latin typeface="Calibri" panose="020F0502020204030204" pitchFamily="34" charset="0"/>
                        </a:rPr>
                        <a:t>-0.025</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4045119973"/>
                  </a:ext>
                </a:extLst>
              </a:tr>
              <a:tr h="452513">
                <a:tc>
                  <a:txBody>
                    <a:bodyPr/>
                    <a:lstStyle/>
                    <a:p>
                      <a:pPr algn="l" fontAlgn="ctr"/>
                      <a:r>
                        <a:rPr lang="es-CO" sz="1600" b="1" i="0" u="none" strike="noStrike" cap="none" spc="0">
                          <a:solidFill>
                            <a:schemeClr val="tx1"/>
                          </a:solidFill>
                          <a:effectLst/>
                          <a:latin typeface="Calibri" panose="020F0502020204030204" pitchFamily="34" charset="0"/>
                        </a:rPr>
                        <a:t>Precision 0</a:t>
                      </a:r>
                      <a:endParaRPr lang="es-CO" sz="16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dirty="0">
                          <a:solidFill>
                            <a:schemeClr val="tx1"/>
                          </a:solidFill>
                          <a:effectLst/>
                          <a:latin typeface="Calibri" panose="020F0502020204030204" pitchFamily="34" charset="0"/>
                        </a:rPr>
                        <a:t>0.98</a:t>
                      </a:r>
                      <a:endParaRPr lang="es-CO" sz="1800" b="0" i="0" u="none" strike="noStrike" cap="none" spc="0" dirty="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dirty="0">
                          <a:solidFill>
                            <a:schemeClr val="tx1"/>
                          </a:solidFill>
                          <a:effectLst/>
                          <a:latin typeface="Calibri" panose="020F0502020204030204" pitchFamily="34" charset="0"/>
                        </a:rPr>
                        <a:t>0.96</a:t>
                      </a:r>
                      <a:endParaRPr lang="es-CO" sz="1800" b="0" i="0" u="none" strike="noStrike" cap="none" spc="0" dirty="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a:solidFill>
                            <a:schemeClr val="tx1"/>
                          </a:solidFill>
                          <a:effectLst/>
                          <a:latin typeface="Calibri" panose="020F0502020204030204" pitchFamily="34" charset="0"/>
                        </a:rPr>
                        <a:t>0.96</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a:solidFill>
                            <a:schemeClr val="tx1"/>
                          </a:solidFill>
                          <a:effectLst/>
                          <a:latin typeface="Calibri" panose="020F0502020204030204" pitchFamily="34" charset="0"/>
                        </a:rPr>
                        <a:t>-0.02</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894778800"/>
                  </a:ext>
                </a:extLst>
              </a:tr>
              <a:tr h="452513">
                <a:tc>
                  <a:txBody>
                    <a:bodyPr/>
                    <a:lstStyle/>
                    <a:p>
                      <a:pPr algn="l" fontAlgn="ctr"/>
                      <a:r>
                        <a:rPr lang="es-CO" sz="1600" b="1" i="0" u="none" strike="noStrike" cap="none" spc="0">
                          <a:solidFill>
                            <a:schemeClr val="tx1"/>
                          </a:solidFill>
                          <a:effectLst/>
                          <a:latin typeface="Calibri" panose="020F0502020204030204" pitchFamily="34" charset="0"/>
                        </a:rPr>
                        <a:t>Precision 1</a:t>
                      </a:r>
                      <a:endParaRPr lang="es-CO" sz="16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fontAlgn="ctr"/>
                      <a:r>
                        <a:rPr lang="es-CO" sz="1800" b="0" i="0" u="none" strike="noStrike" cap="none" spc="0">
                          <a:solidFill>
                            <a:schemeClr val="tx1"/>
                          </a:solidFill>
                          <a:effectLst/>
                          <a:latin typeface="Calibri" panose="020F0502020204030204" pitchFamily="34" charset="0"/>
                        </a:rPr>
                        <a:t>0.97</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fontAlgn="ctr"/>
                      <a:r>
                        <a:rPr lang="es-CO" sz="1800" b="0" i="0" u="none" strike="noStrike" cap="none" spc="0" dirty="0">
                          <a:solidFill>
                            <a:schemeClr val="tx1"/>
                          </a:solidFill>
                          <a:effectLst/>
                          <a:latin typeface="Calibri" panose="020F0502020204030204" pitchFamily="34" charset="0"/>
                        </a:rPr>
                        <a:t>0.94</a:t>
                      </a:r>
                      <a:endParaRPr lang="es-CO" sz="1800" b="0" i="0" u="none" strike="noStrike" cap="none" spc="0" dirty="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fontAlgn="ctr"/>
                      <a:r>
                        <a:rPr lang="es-CO" sz="1800" b="0" i="0" u="none" strike="noStrike" cap="none" spc="0">
                          <a:solidFill>
                            <a:schemeClr val="tx1"/>
                          </a:solidFill>
                          <a:effectLst/>
                          <a:latin typeface="Calibri" panose="020F0502020204030204" pitchFamily="34" charset="0"/>
                        </a:rPr>
                        <a:t>0.94</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fontAlgn="ctr"/>
                      <a:r>
                        <a:rPr lang="es-CO" sz="1800" b="0" i="0" u="none" strike="noStrike" cap="none" spc="0">
                          <a:solidFill>
                            <a:schemeClr val="tx1"/>
                          </a:solidFill>
                          <a:effectLst/>
                          <a:latin typeface="Calibri" panose="020F0502020204030204" pitchFamily="34" charset="0"/>
                        </a:rPr>
                        <a:t>-0.03</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616622742"/>
                  </a:ext>
                </a:extLst>
              </a:tr>
              <a:tr h="452513">
                <a:tc>
                  <a:txBody>
                    <a:bodyPr/>
                    <a:lstStyle/>
                    <a:p>
                      <a:pPr algn="l" fontAlgn="ctr"/>
                      <a:r>
                        <a:rPr lang="es-CO" sz="1600" b="1" i="0" u="none" strike="noStrike" cap="none" spc="0">
                          <a:solidFill>
                            <a:schemeClr val="tx1"/>
                          </a:solidFill>
                          <a:effectLst/>
                          <a:latin typeface="Calibri" panose="020F0502020204030204" pitchFamily="34" charset="0"/>
                        </a:rPr>
                        <a:t>Recall 0</a:t>
                      </a:r>
                      <a:endParaRPr lang="es-CO" sz="16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a:solidFill>
                            <a:schemeClr val="tx1"/>
                          </a:solidFill>
                          <a:effectLst/>
                          <a:latin typeface="Calibri" panose="020F0502020204030204" pitchFamily="34" charset="0"/>
                        </a:rPr>
                        <a:t>0.97</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dirty="0">
                          <a:solidFill>
                            <a:schemeClr val="tx1"/>
                          </a:solidFill>
                          <a:effectLst/>
                          <a:latin typeface="Calibri" panose="020F0502020204030204" pitchFamily="34" charset="0"/>
                        </a:rPr>
                        <a:t>0.94</a:t>
                      </a:r>
                      <a:endParaRPr lang="es-CO" sz="1800" b="0" i="0" u="none" strike="noStrike" cap="none" spc="0" dirty="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dirty="0">
                          <a:solidFill>
                            <a:schemeClr val="tx1"/>
                          </a:solidFill>
                          <a:effectLst/>
                          <a:latin typeface="Calibri" panose="020F0502020204030204" pitchFamily="34" charset="0"/>
                        </a:rPr>
                        <a:t>0.94</a:t>
                      </a:r>
                      <a:endParaRPr lang="es-CO" sz="1800" b="0" i="0" u="none" strike="noStrike" cap="none" spc="0" dirty="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a:solidFill>
                            <a:schemeClr val="tx1"/>
                          </a:solidFill>
                          <a:effectLst/>
                          <a:latin typeface="Calibri" panose="020F0502020204030204" pitchFamily="34" charset="0"/>
                        </a:rPr>
                        <a:t>-0.03</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731791021"/>
                  </a:ext>
                </a:extLst>
              </a:tr>
              <a:tr h="452513">
                <a:tc>
                  <a:txBody>
                    <a:bodyPr/>
                    <a:lstStyle/>
                    <a:p>
                      <a:pPr algn="l" fontAlgn="ctr"/>
                      <a:r>
                        <a:rPr lang="es-CO" sz="1600" b="1" i="0" u="none" strike="noStrike" cap="none" spc="0">
                          <a:solidFill>
                            <a:schemeClr val="tx1"/>
                          </a:solidFill>
                          <a:effectLst/>
                          <a:latin typeface="Calibri" panose="020F0502020204030204" pitchFamily="34" charset="0"/>
                        </a:rPr>
                        <a:t>Recall 1</a:t>
                      </a:r>
                      <a:endParaRPr lang="es-CO" sz="16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fontAlgn="ctr"/>
                      <a:r>
                        <a:rPr lang="es-CO" sz="1800" b="0" i="0" u="none" strike="noStrike" cap="none" spc="0">
                          <a:solidFill>
                            <a:schemeClr val="tx1"/>
                          </a:solidFill>
                          <a:effectLst/>
                          <a:latin typeface="Calibri" panose="020F0502020204030204" pitchFamily="34" charset="0"/>
                        </a:rPr>
                        <a:t>0.98</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fontAlgn="ctr"/>
                      <a:r>
                        <a:rPr lang="es-CO" sz="1800" b="0" i="0" u="none" strike="noStrike" cap="none" spc="0">
                          <a:solidFill>
                            <a:schemeClr val="tx1"/>
                          </a:solidFill>
                          <a:effectLst/>
                          <a:latin typeface="Calibri" panose="020F0502020204030204" pitchFamily="34" charset="0"/>
                        </a:rPr>
                        <a:t>0.97</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fontAlgn="ctr"/>
                      <a:r>
                        <a:rPr lang="es-CO" sz="1800" b="0" i="0" u="none" strike="noStrike" cap="none" spc="0" dirty="0">
                          <a:solidFill>
                            <a:schemeClr val="tx1"/>
                          </a:solidFill>
                          <a:effectLst/>
                          <a:latin typeface="Calibri" panose="020F0502020204030204" pitchFamily="34" charset="0"/>
                        </a:rPr>
                        <a:t>0.96</a:t>
                      </a:r>
                      <a:endParaRPr lang="es-CO" sz="1800" b="0" i="0" u="none" strike="noStrike" cap="none" spc="0" dirty="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algn="ctr" fontAlgn="ctr"/>
                      <a:r>
                        <a:rPr lang="es-CO" sz="1800" b="0" i="0" u="none" strike="noStrike" cap="none" spc="0">
                          <a:solidFill>
                            <a:schemeClr val="tx1"/>
                          </a:solidFill>
                          <a:effectLst/>
                          <a:latin typeface="Calibri" panose="020F0502020204030204" pitchFamily="34" charset="0"/>
                        </a:rPr>
                        <a:t>-0.02</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80231889"/>
                  </a:ext>
                </a:extLst>
              </a:tr>
              <a:tr h="452513">
                <a:tc>
                  <a:txBody>
                    <a:bodyPr/>
                    <a:lstStyle/>
                    <a:p>
                      <a:pPr algn="l" fontAlgn="ctr"/>
                      <a:r>
                        <a:rPr lang="es-CO" sz="1600" b="1" i="0" u="none" strike="noStrike" cap="none" spc="0">
                          <a:solidFill>
                            <a:schemeClr val="tx1"/>
                          </a:solidFill>
                          <a:effectLst/>
                          <a:latin typeface="Calibri" panose="020F0502020204030204" pitchFamily="34" charset="0"/>
                        </a:rPr>
                        <a:t>F1-score 0</a:t>
                      </a:r>
                      <a:endParaRPr lang="es-CO" sz="16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a:solidFill>
                            <a:schemeClr val="tx1"/>
                          </a:solidFill>
                          <a:effectLst/>
                          <a:latin typeface="Calibri" panose="020F0502020204030204" pitchFamily="34" charset="0"/>
                        </a:rPr>
                        <a:t>0.98</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a:solidFill>
                            <a:schemeClr val="tx1"/>
                          </a:solidFill>
                          <a:effectLst/>
                          <a:latin typeface="Calibri" panose="020F0502020204030204" pitchFamily="34" charset="0"/>
                        </a:rPr>
                        <a:t>0.95</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dirty="0">
                          <a:solidFill>
                            <a:schemeClr val="tx1"/>
                          </a:solidFill>
                          <a:effectLst/>
                          <a:latin typeface="Calibri" panose="020F0502020204030204" pitchFamily="34" charset="0"/>
                        </a:rPr>
                        <a:t>0.95</a:t>
                      </a:r>
                      <a:endParaRPr lang="es-CO" sz="1800" b="0" i="0" u="none" strike="noStrike" cap="none" spc="0" dirty="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algn="ctr" fontAlgn="ctr"/>
                      <a:r>
                        <a:rPr lang="es-CO" sz="1800" b="0" i="0" u="none" strike="noStrike" cap="none" spc="0">
                          <a:solidFill>
                            <a:schemeClr val="tx1"/>
                          </a:solidFill>
                          <a:effectLst/>
                          <a:latin typeface="Calibri" panose="020F0502020204030204" pitchFamily="34" charset="0"/>
                        </a:rPr>
                        <a:t>-0.03</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767787088"/>
                  </a:ext>
                </a:extLst>
              </a:tr>
              <a:tr h="452513">
                <a:tc>
                  <a:txBody>
                    <a:bodyPr/>
                    <a:lstStyle/>
                    <a:p>
                      <a:pPr algn="l" fontAlgn="ctr"/>
                      <a:r>
                        <a:rPr lang="es-CO" sz="1600" b="1" i="0" u="none" strike="noStrike" cap="none" spc="0">
                          <a:solidFill>
                            <a:schemeClr val="tx1"/>
                          </a:solidFill>
                          <a:effectLst/>
                          <a:latin typeface="Calibri" panose="020F0502020204030204" pitchFamily="34" charset="0"/>
                        </a:rPr>
                        <a:t>F1-score 1</a:t>
                      </a:r>
                      <a:endParaRPr lang="es-CO" sz="16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s-CO" sz="1800" b="0" i="0" u="none" strike="noStrike" cap="none" spc="0">
                          <a:solidFill>
                            <a:schemeClr val="tx1"/>
                          </a:solidFill>
                          <a:effectLst/>
                          <a:latin typeface="Calibri" panose="020F0502020204030204" pitchFamily="34" charset="0"/>
                        </a:rPr>
                        <a:t>0.98</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s-CO" sz="1800" b="0" i="0" u="none" strike="noStrike" cap="none" spc="0">
                          <a:solidFill>
                            <a:schemeClr val="tx1"/>
                          </a:solidFill>
                          <a:effectLst/>
                          <a:latin typeface="Calibri" panose="020F0502020204030204" pitchFamily="34" charset="0"/>
                        </a:rPr>
                        <a:t>0.95</a:t>
                      </a:r>
                      <a:endParaRPr lang="es-CO" sz="1800" b="0" i="0" u="none" strike="noStrike" cap="none" spc="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s-CO" sz="1800" b="0" i="0" u="none" strike="noStrike" cap="none" spc="0" dirty="0">
                          <a:solidFill>
                            <a:schemeClr val="tx1"/>
                          </a:solidFill>
                          <a:effectLst/>
                          <a:latin typeface="Calibri" panose="020F0502020204030204" pitchFamily="34" charset="0"/>
                        </a:rPr>
                        <a:t>0.95</a:t>
                      </a:r>
                      <a:endParaRPr lang="es-CO" sz="1800" b="0" i="0" u="none" strike="noStrike" cap="none" spc="0" dirty="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12700" cmpd="sng">
                      <a:noFill/>
                      <a:prstDash val="solid"/>
                    </a:lnB>
                    <a:noFill/>
                  </a:tcPr>
                </a:tc>
                <a:tc>
                  <a:txBody>
                    <a:bodyPr/>
                    <a:lstStyle/>
                    <a:p>
                      <a:pPr algn="ctr" fontAlgn="ctr"/>
                      <a:r>
                        <a:rPr lang="es-CO" sz="1800" b="0" i="0" u="none" strike="noStrike" cap="none" spc="0" dirty="0">
                          <a:solidFill>
                            <a:schemeClr val="tx1"/>
                          </a:solidFill>
                          <a:effectLst/>
                          <a:latin typeface="Calibri" panose="020F0502020204030204" pitchFamily="34" charset="0"/>
                        </a:rPr>
                        <a:t>-0.03</a:t>
                      </a:r>
                      <a:endParaRPr lang="es-CO" sz="1800" b="0" i="0" u="none" strike="noStrike" cap="none" spc="0" dirty="0">
                        <a:solidFill>
                          <a:schemeClr val="tx1"/>
                        </a:solidFill>
                        <a:effectLst/>
                        <a:latin typeface="Arial" panose="020B0604020202020204" pitchFamily="34" charset="0"/>
                      </a:endParaRPr>
                    </a:p>
                  </a:txBody>
                  <a:tcPr marL="0" marR="23663" marT="36690" marB="122301"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67364083"/>
                  </a:ext>
                </a:extLst>
              </a:tr>
            </a:tbl>
          </a:graphicData>
        </a:graphic>
      </p:graphicFrame>
      <p:sp>
        <p:nvSpPr>
          <p:cNvPr id="5" name="CuadroTexto 4">
            <a:extLst>
              <a:ext uri="{FF2B5EF4-FFF2-40B4-BE49-F238E27FC236}">
                <a16:creationId xmlns:a16="http://schemas.microsoft.com/office/drawing/2014/main" id="{A5E6BD1E-8762-C7EE-307C-4852B4DF1EE5}"/>
              </a:ext>
            </a:extLst>
          </p:cNvPr>
          <p:cNvSpPr txBox="1"/>
          <p:nvPr/>
        </p:nvSpPr>
        <p:spPr>
          <a:xfrm>
            <a:off x="210842" y="5536137"/>
            <a:ext cx="9385103" cy="1200329"/>
          </a:xfrm>
          <a:prstGeom prst="rect">
            <a:avLst/>
          </a:prstGeom>
          <a:noFill/>
        </p:spPr>
        <p:txBody>
          <a:bodyPr wrap="square">
            <a:spAutoFit/>
          </a:bodyPr>
          <a:lstStyle/>
          <a:p>
            <a:r>
              <a:rPr lang="es-MX" dirty="0"/>
              <a:t>💪🏼</a:t>
            </a:r>
            <a:r>
              <a:rPr lang="es-MX" b="1" dirty="0"/>
              <a:t>Las métricas de precisión, </a:t>
            </a:r>
            <a:r>
              <a:rPr lang="es-MX" b="1" dirty="0" err="1"/>
              <a:t>recall</a:t>
            </a:r>
            <a:r>
              <a:rPr lang="es-MX" b="1" dirty="0"/>
              <a:t> y f1-score son consistentes en todos los conjuntos.</a:t>
            </a:r>
          </a:p>
          <a:p>
            <a:r>
              <a:rPr lang="es-MX" b="1" dirty="0"/>
              <a:t>💪🏼 Buen desempeño en datos nunca antes vistos (test)</a:t>
            </a:r>
            <a:endParaRPr lang="es-MX" dirty="0"/>
          </a:p>
          <a:p>
            <a:pPr>
              <a:buFont typeface="Arial" panose="020B0604020202020204" pitchFamily="34" charset="0"/>
              <a:buChar char="•"/>
            </a:pPr>
            <a:r>
              <a:rPr lang="es-MX" dirty="0"/>
              <a:t>Como el </a:t>
            </a:r>
            <a:r>
              <a:rPr lang="es-MX" dirty="0" err="1"/>
              <a:t>accuracy</a:t>
            </a:r>
            <a:r>
              <a:rPr lang="es-MX" dirty="0"/>
              <a:t> y las demás métricas se mantuvieron estables en test, </a:t>
            </a:r>
            <a:r>
              <a:rPr lang="es-MX" b="1" dirty="0"/>
              <a:t>puedes confiar en que el modelo funcionará bien en producción o en datos nuevos</a:t>
            </a:r>
            <a:r>
              <a:rPr lang="es-MX" dirty="0"/>
              <a:t>.</a:t>
            </a:r>
          </a:p>
        </p:txBody>
      </p:sp>
      <p:pic>
        <p:nvPicPr>
          <p:cNvPr id="6" name="Picture 2">
            <a:extLst>
              <a:ext uri="{FF2B5EF4-FFF2-40B4-BE49-F238E27FC236}">
                <a16:creationId xmlns:a16="http://schemas.microsoft.com/office/drawing/2014/main" id="{C7281F57-14B3-B806-DC93-199ECF4C1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230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BDA005-D3FA-2A99-A5C4-AD9996050AC2}"/>
              </a:ext>
            </a:extLst>
          </p:cNvPr>
          <p:cNvSpPr>
            <a:spLocks noGrp="1"/>
          </p:cNvSpPr>
          <p:nvPr>
            <p:ph type="title"/>
          </p:nvPr>
        </p:nvSpPr>
        <p:spPr>
          <a:xfrm>
            <a:off x="1784131" y="2766218"/>
            <a:ext cx="10515600" cy="1325563"/>
          </a:xfrm>
        </p:spPr>
        <p:txBody>
          <a:bodyPr/>
          <a:lstStyle/>
          <a:p>
            <a:r>
              <a:rPr lang="es-MX" dirty="0"/>
              <a:t>Modelo de Clasificación</a:t>
            </a:r>
            <a:endParaRPr lang="es-CO" dirty="0"/>
          </a:p>
        </p:txBody>
      </p:sp>
      <p:pic>
        <p:nvPicPr>
          <p:cNvPr id="4" name="Picture 2">
            <a:extLst>
              <a:ext uri="{FF2B5EF4-FFF2-40B4-BE49-F238E27FC236}">
                <a16:creationId xmlns:a16="http://schemas.microsoft.com/office/drawing/2014/main" id="{71302F76-7CDA-FBDB-2A09-5110C27C9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84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6153-ED0D-4BC6-4E95-30313CC5C91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578A5E4-A908-50FF-286E-73C5E4DFE9E1}"/>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3100" dirty="0" err="1"/>
              <a:t>Preparación</a:t>
            </a:r>
            <a:r>
              <a:rPr lang="en-US" sz="3100" dirty="0"/>
              <a:t> de los datos para PCA</a:t>
            </a:r>
          </a:p>
        </p:txBody>
      </p:sp>
      <p:pic>
        <p:nvPicPr>
          <p:cNvPr id="11" name="Imagen 10">
            <a:extLst>
              <a:ext uri="{FF2B5EF4-FFF2-40B4-BE49-F238E27FC236}">
                <a16:creationId xmlns:a16="http://schemas.microsoft.com/office/drawing/2014/main" id="{141D61CB-0966-3021-74AC-122F9F5D0C0A}"/>
              </a:ext>
            </a:extLst>
          </p:cNvPr>
          <p:cNvPicPr>
            <a:picLocks noChangeAspect="1"/>
          </p:cNvPicPr>
          <p:nvPr/>
        </p:nvPicPr>
        <p:blipFill>
          <a:blip r:embed="rId2"/>
          <a:stretch>
            <a:fillRect/>
          </a:stretch>
        </p:blipFill>
        <p:spPr>
          <a:xfrm>
            <a:off x="8341151" y="3132627"/>
            <a:ext cx="3758184" cy="2489796"/>
          </a:xfrm>
          <a:prstGeom prst="rect">
            <a:avLst/>
          </a:prstGeom>
        </p:spPr>
      </p:pic>
      <p:pic>
        <p:nvPicPr>
          <p:cNvPr id="5" name="Imagen 4">
            <a:extLst>
              <a:ext uri="{FF2B5EF4-FFF2-40B4-BE49-F238E27FC236}">
                <a16:creationId xmlns:a16="http://schemas.microsoft.com/office/drawing/2014/main" id="{3CBAC472-3D9A-9E0D-C05B-1A9F390E47A9}"/>
              </a:ext>
            </a:extLst>
          </p:cNvPr>
          <p:cNvPicPr>
            <a:picLocks noChangeAspect="1"/>
          </p:cNvPicPr>
          <p:nvPr/>
        </p:nvPicPr>
        <p:blipFill>
          <a:blip r:embed="rId3"/>
          <a:stretch>
            <a:fillRect/>
          </a:stretch>
        </p:blipFill>
        <p:spPr>
          <a:xfrm>
            <a:off x="370122" y="3189000"/>
            <a:ext cx="3758184" cy="2433423"/>
          </a:xfrm>
          <a:prstGeom prst="rect">
            <a:avLst/>
          </a:prstGeom>
        </p:spPr>
      </p:pic>
      <p:pic>
        <p:nvPicPr>
          <p:cNvPr id="7" name="Imagen 6">
            <a:extLst>
              <a:ext uri="{FF2B5EF4-FFF2-40B4-BE49-F238E27FC236}">
                <a16:creationId xmlns:a16="http://schemas.microsoft.com/office/drawing/2014/main" id="{1FDA79D5-090E-55DF-2827-E198A2C0FD67}"/>
              </a:ext>
            </a:extLst>
          </p:cNvPr>
          <p:cNvPicPr>
            <a:picLocks noChangeAspect="1"/>
          </p:cNvPicPr>
          <p:nvPr/>
        </p:nvPicPr>
        <p:blipFill>
          <a:blip r:embed="rId4"/>
          <a:stretch>
            <a:fillRect/>
          </a:stretch>
        </p:blipFill>
        <p:spPr>
          <a:xfrm>
            <a:off x="4477617" y="3189000"/>
            <a:ext cx="3758184" cy="2405237"/>
          </a:xfrm>
          <a:prstGeom prst="rect">
            <a:avLst/>
          </a:prstGeom>
        </p:spPr>
      </p:pic>
      <p:sp>
        <p:nvSpPr>
          <p:cNvPr id="4" name="CuadroTexto 3">
            <a:extLst>
              <a:ext uri="{FF2B5EF4-FFF2-40B4-BE49-F238E27FC236}">
                <a16:creationId xmlns:a16="http://schemas.microsoft.com/office/drawing/2014/main" id="{819FAE56-1748-744D-06D8-9EDB5227A490}"/>
              </a:ext>
            </a:extLst>
          </p:cNvPr>
          <p:cNvSpPr txBox="1"/>
          <p:nvPr/>
        </p:nvSpPr>
        <p:spPr>
          <a:xfrm>
            <a:off x="370122" y="5936584"/>
            <a:ext cx="4046235" cy="646331"/>
          </a:xfrm>
          <a:prstGeom prst="rect">
            <a:avLst/>
          </a:prstGeom>
          <a:noFill/>
        </p:spPr>
        <p:txBody>
          <a:bodyPr wrap="square">
            <a:spAutoFit/>
          </a:bodyPr>
          <a:lstStyle/>
          <a:p>
            <a:r>
              <a:rPr lang="en-US" sz="1800" b="0" i="0" dirty="0" err="1">
                <a:effectLst/>
              </a:rPr>
              <a:t>Número</a:t>
            </a:r>
            <a:r>
              <a:rPr lang="en-US" sz="1800" b="0" i="0" dirty="0">
                <a:effectLst/>
              </a:rPr>
              <a:t> de </a:t>
            </a:r>
            <a:r>
              <a:rPr lang="en-US" sz="1800" b="0" i="0" dirty="0" err="1">
                <a:effectLst/>
              </a:rPr>
              <a:t>componentes</a:t>
            </a:r>
            <a:r>
              <a:rPr lang="en-US" sz="1800" b="0" i="0" dirty="0">
                <a:effectLst/>
              </a:rPr>
              <a:t> </a:t>
            </a:r>
            <a:r>
              <a:rPr lang="en-US" sz="1800" b="0" i="0" dirty="0" err="1">
                <a:effectLst/>
              </a:rPr>
              <a:t>necesarios</a:t>
            </a:r>
            <a:r>
              <a:rPr lang="en-US" sz="1800" b="0" i="0" dirty="0">
                <a:effectLst/>
              </a:rPr>
              <a:t> para </a:t>
            </a:r>
            <a:r>
              <a:rPr lang="en-US" sz="1800" b="0" i="0" dirty="0" err="1">
                <a:effectLst/>
              </a:rPr>
              <a:t>explicar</a:t>
            </a:r>
            <a:r>
              <a:rPr lang="en-US" sz="1800" b="0" i="0" dirty="0">
                <a:effectLst/>
              </a:rPr>
              <a:t> </a:t>
            </a:r>
            <a:r>
              <a:rPr lang="en-US" sz="1800" b="0" i="0" dirty="0" err="1">
                <a:effectLst/>
              </a:rPr>
              <a:t>el</a:t>
            </a:r>
            <a:r>
              <a:rPr lang="en-US" sz="1800" b="0" i="0" dirty="0">
                <a:effectLst/>
              </a:rPr>
              <a:t> 95% de la </a:t>
            </a:r>
            <a:r>
              <a:rPr lang="en-US" sz="1800" b="0" i="0" dirty="0" err="1">
                <a:effectLst/>
              </a:rPr>
              <a:t>varianza</a:t>
            </a:r>
            <a:r>
              <a:rPr lang="en-US" sz="1800" b="0" i="0" dirty="0">
                <a:effectLst/>
              </a:rPr>
              <a:t>: 8</a:t>
            </a:r>
            <a:endParaRPr lang="es-CO" dirty="0"/>
          </a:p>
        </p:txBody>
      </p:sp>
      <p:pic>
        <p:nvPicPr>
          <p:cNvPr id="6" name="Picture 2">
            <a:extLst>
              <a:ext uri="{FF2B5EF4-FFF2-40B4-BE49-F238E27FC236}">
                <a16:creationId xmlns:a16="http://schemas.microsoft.com/office/drawing/2014/main" id="{A50E8E37-4237-D72A-A180-CFE9374713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920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768948-1AFB-E2AB-4234-D09772719E07}"/>
              </a:ext>
            </a:extLst>
          </p:cNvPr>
          <p:cNvSpPr>
            <a:spLocks noGrp="1"/>
          </p:cNvSpPr>
          <p:nvPr>
            <p:ph type="title"/>
          </p:nvPr>
        </p:nvSpPr>
        <p:spPr/>
        <p:txBody>
          <a:bodyPr/>
          <a:lstStyle/>
          <a:p>
            <a:r>
              <a:rPr lang="es-MX" dirty="0"/>
              <a:t>Evaluación de Varios Modelos para Clasificación</a:t>
            </a:r>
            <a:endParaRPr lang="es-CO" dirty="0"/>
          </a:p>
        </p:txBody>
      </p:sp>
      <p:sp>
        <p:nvSpPr>
          <p:cNvPr id="5" name="CuadroTexto 4">
            <a:extLst>
              <a:ext uri="{FF2B5EF4-FFF2-40B4-BE49-F238E27FC236}">
                <a16:creationId xmlns:a16="http://schemas.microsoft.com/office/drawing/2014/main" id="{B84B2E61-684F-60A8-AE15-E9C6BAE21F2B}"/>
              </a:ext>
            </a:extLst>
          </p:cNvPr>
          <p:cNvSpPr txBox="1"/>
          <p:nvPr/>
        </p:nvSpPr>
        <p:spPr>
          <a:xfrm>
            <a:off x="690663" y="2289190"/>
            <a:ext cx="6389451" cy="1477328"/>
          </a:xfrm>
          <a:prstGeom prst="rect">
            <a:avLst/>
          </a:prstGeom>
          <a:noFill/>
        </p:spPr>
        <p:txBody>
          <a:bodyPr wrap="square">
            <a:spAutoFit/>
          </a:bodyPr>
          <a:lstStyle/>
          <a:p>
            <a:r>
              <a:rPr lang="es-MX" b="0" i="0" dirty="0">
                <a:effectLst/>
                <a:latin typeface="+mj-lt"/>
              </a:rPr>
              <a:t>🌟 </a:t>
            </a:r>
            <a:r>
              <a:rPr lang="es-CO" b="0" i="0" dirty="0" err="1">
                <a:effectLst/>
                <a:latin typeface="+mj-lt"/>
              </a:rPr>
              <a:t>Random</a:t>
            </a:r>
            <a:r>
              <a:rPr lang="es-CO" b="0" i="0" dirty="0">
                <a:effectLst/>
                <a:latin typeface="+mj-lt"/>
              </a:rPr>
              <a:t> Forest - CV </a:t>
            </a:r>
            <a:r>
              <a:rPr lang="es-CO" b="0" i="0" dirty="0" err="1">
                <a:effectLst/>
                <a:latin typeface="+mj-lt"/>
              </a:rPr>
              <a:t>Accuracy</a:t>
            </a:r>
            <a:r>
              <a:rPr lang="es-CO" b="0" i="0" dirty="0">
                <a:effectLst/>
                <a:latin typeface="+mj-lt"/>
              </a:rPr>
              <a:t>: 0.907 (+/- 0.004) </a:t>
            </a:r>
            <a:r>
              <a:rPr lang="es-CO" b="0" i="0" dirty="0" err="1">
                <a:effectLst/>
                <a:latin typeface="+mj-lt"/>
              </a:rPr>
              <a:t>Gradient</a:t>
            </a:r>
            <a:r>
              <a:rPr lang="es-CO" b="0" i="0" dirty="0">
                <a:effectLst/>
                <a:latin typeface="+mj-lt"/>
              </a:rPr>
              <a:t> </a:t>
            </a:r>
            <a:r>
              <a:rPr lang="es-MX" b="0" i="0" dirty="0">
                <a:effectLst/>
                <a:latin typeface="+mj-lt"/>
              </a:rPr>
              <a:t>🔴</a:t>
            </a:r>
            <a:r>
              <a:rPr lang="es-CO" b="0" i="0" dirty="0" err="1">
                <a:effectLst/>
                <a:latin typeface="+mj-lt"/>
              </a:rPr>
              <a:t>Boosting</a:t>
            </a:r>
            <a:r>
              <a:rPr lang="es-CO" b="0" i="0" dirty="0">
                <a:effectLst/>
                <a:latin typeface="+mj-lt"/>
              </a:rPr>
              <a:t> - CV </a:t>
            </a:r>
            <a:r>
              <a:rPr lang="es-CO" b="0" i="0" dirty="0" err="1">
                <a:effectLst/>
                <a:latin typeface="+mj-lt"/>
              </a:rPr>
              <a:t>Accuracy</a:t>
            </a:r>
            <a:r>
              <a:rPr lang="es-CO" b="0" i="0" dirty="0">
                <a:effectLst/>
                <a:latin typeface="+mj-lt"/>
              </a:rPr>
              <a:t>: 0.883 (+/- 0.007) </a:t>
            </a:r>
          </a:p>
          <a:p>
            <a:r>
              <a:rPr lang="es-MX" b="0" i="0" dirty="0">
                <a:effectLst/>
                <a:latin typeface="+mj-lt"/>
              </a:rPr>
              <a:t>🔴 </a:t>
            </a:r>
            <a:r>
              <a:rPr lang="es-CO" b="0" i="0" dirty="0">
                <a:effectLst/>
                <a:latin typeface="+mj-lt"/>
              </a:rPr>
              <a:t>SVM - CV </a:t>
            </a:r>
            <a:r>
              <a:rPr lang="es-CO" b="0" i="0" dirty="0" err="1">
                <a:effectLst/>
                <a:latin typeface="+mj-lt"/>
              </a:rPr>
              <a:t>Accuracy</a:t>
            </a:r>
            <a:r>
              <a:rPr lang="es-CO" b="0" i="0" dirty="0">
                <a:effectLst/>
                <a:latin typeface="+mj-lt"/>
              </a:rPr>
              <a:t>: 0.899 (+/- 0.005)</a:t>
            </a:r>
          </a:p>
          <a:p>
            <a:r>
              <a:rPr lang="es-MX" b="0" i="0" dirty="0">
                <a:effectLst/>
                <a:latin typeface="+mj-lt"/>
              </a:rPr>
              <a:t>🔴</a:t>
            </a:r>
            <a:r>
              <a:rPr lang="es-CO" b="0" i="0" dirty="0">
                <a:effectLst/>
                <a:latin typeface="+mj-lt"/>
              </a:rPr>
              <a:t> </a:t>
            </a:r>
            <a:r>
              <a:rPr lang="es-CO" b="0" i="0" dirty="0" err="1">
                <a:effectLst/>
                <a:latin typeface="+mj-lt"/>
              </a:rPr>
              <a:t>Logistic</a:t>
            </a:r>
            <a:r>
              <a:rPr lang="es-CO" b="0" i="0" dirty="0">
                <a:effectLst/>
                <a:latin typeface="+mj-lt"/>
              </a:rPr>
              <a:t> </a:t>
            </a:r>
            <a:r>
              <a:rPr lang="es-CO" b="0" i="0" dirty="0" err="1">
                <a:effectLst/>
                <a:latin typeface="+mj-lt"/>
              </a:rPr>
              <a:t>Regression</a:t>
            </a:r>
            <a:r>
              <a:rPr lang="es-CO" b="0" i="0" dirty="0">
                <a:effectLst/>
                <a:latin typeface="+mj-lt"/>
              </a:rPr>
              <a:t> - CV </a:t>
            </a:r>
            <a:r>
              <a:rPr lang="es-CO" b="0" i="0" dirty="0" err="1">
                <a:effectLst/>
                <a:latin typeface="+mj-lt"/>
              </a:rPr>
              <a:t>Accuracy</a:t>
            </a:r>
            <a:r>
              <a:rPr lang="es-CO" b="0" i="0" dirty="0">
                <a:effectLst/>
                <a:latin typeface="+mj-lt"/>
              </a:rPr>
              <a:t>: 0.862 (+/- 0.006) </a:t>
            </a:r>
          </a:p>
          <a:p>
            <a:r>
              <a:rPr lang="es-MX" b="0" i="0" dirty="0">
                <a:effectLst/>
                <a:latin typeface="+mj-lt"/>
              </a:rPr>
              <a:t>🔴 </a:t>
            </a:r>
            <a:r>
              <a:rPr lang="es-CO" b="0" i="0" dirty="0">
                <a:effectLst/>
                <a:latin typeface="+mj-lt"/>
              </a:rPr>
              <a:t>KNN - CV </a:t>
            </a:r>
            <a:r>
              <a:rPr lang="es-CO" b="0" i="0" dirty="0" err="1">
                <a:effectLst/>
                <a:latin typeface="+mj-lt"/>
              </a:rPr>
              <a:t>Accuracy</a:t>
            </a:r>
            <a:r>
              <a:rPr lang="es-CO" b="0" i="0" dirty="0">
                <a:effectLst/>
                <a:latin typeface="+mj-lt"/>
              </a:rPr>
              <a:t>: 0.903 (+/- 0.004)</a:t>
            </a:r>
            <a:endParaRPr lang="es-CO" dirty="0">
              <a:latin typeface="+mj-lt"/>
            </a:endParaRPr>
          </a:p>
        </p:txBody>
      </p:sp>
      <p:sp>
        <p:nvSpPr>
          <p:cNvPr id="9" name="CuadroTexto 8">
            <a:extLst>
              <a:ext uri="{FF2B5EF4-FFF2-40B4-BE49-F238E27FC236}">
                <a16:creationId xmlns:a16="http://schemas.microsoft.com/office/drawing/2014/main" id="{DBF8D036-B676-E9D3-5E24-CCA6CA75BE1C}"/>
              </a:ext>
            </a:extLst>
          </p:cNvPr>
          <p:cNvSpPr txBox="1"/>
          <p:nvPr/>
        </p:nvSpPr>
        <p:spPr>
          <a:xfrm>
            <a:off x="690663" y="4365020"/>
            <a:ext cx="4659550" cy="1200329"/>
          </a:xfrm>
          <a:prstGeom prst="rect">
            <a:avLst/>
          </a:prstGeom>
          <a:noFill/>
        </p:spPr>
        <p:txBody>
          <a:bodyPr wrap="square">
            <a:spAutoFit/>
          </a:bodyPr>
          <a:lstStyle/>
          <a:p>
            <a:r>
              <a:rPr lang="es-CO" dirty="0"/>
              <a:t>Mejores parámetros: {'</a:t>
            </a:r>
            <a:r>
              <a:rPr lang="es-CO" dirty="0" err="1"/>
              <a:t>max_depth</a:t>
            </a:r>
            <a:r>
              <a:rPr lang="es-CO" dirty="0"/>
              <a:t>': 20, '</a:t>
            </a:r>
            <a:r>
              <a:rPr lang="es-CO" dirty="0" err="1"/>
              <a:t>min_samples_leaf</a:t>
            </a:r>
            <a:r>
              <a:rPr lang="es-CO" dirty="0"/>
              <a:t>': 1, '</a:t>
            </a:r>
            <a:r>
              <a:rPr lang="es-CO" dirty="0" err="1"/>
              <a:t>min_samples_split</a:t>
            </a:r>
            <a:r>
              <a:rPr lang="es-CO" dirty="0"/>
              <a:t>': 10, '</a:t>
            </a:r>
            <a:r>
              <a:rPr lang="es-CO" dirty="0" err="1"/>
              <a:t>n_estimators</a:t>
            </a:r>
            <a:r>
              <a:rPr lang="es-CO" dirty="0"/>
              <a:t>': 100}</a:t>
            </a:r>
          </a:p>
          <a:p>
            <a:r>
              <a:rPr lang="es-CO" dirty="0"/>
              <a:t>Mejor score: 0.9129750000000001</a:t>
            </a:r>
          </a:p>
        </p:txBody>
      </p:sp>
      <p:pic>
        <p:nvPicPr>
          <p:cNvPr id="11" name="Imagen 10">
            <a:extLst>
              <a:ext uri="{FF2B5EF4-FFF2-40B4-BE49-F238E27FC236}">
                <a16:creationId xmlns:a16="http://schemas.microsoft.com/office/drawing/2014/main" id="{56F27ED8-85D8-B25F-182E-76272F2E29BC}"/>
              </a:ext>
            </a:extLst>
          </p:cNvPr>
          <p:cNvPicPr>
            <a:picLocks noChangeAspect="1"/>
          </p:cNvPicPr>
          <p:nvPr/>
        </p:nvPicPr>
        <p:blipFill>
          <a:blip r:embed="rId2"/>
          <a:stretch>
            <a:fillRect/>
          </a:stretch>
        </p:blipFill>
        <p:spPr>
          <a:xfrm>
            <a:off x="5944733" y="2633021"/>
            <a:ext cx="5994043" cy="3859854"/>
          </a:xfrm>
          <a:prstGeom prst="rect">
            <a:avLst/>
          </a:prstGeom>
        </p:spPr>
      </p:pic>
      <p:pic>
        <p:nvPicPr>
          <p:cNvPr id="12" name="Picture 2">
            <a:extLst>
              <a:ext uri="{FF2B5EF4-FFF2-40B4-BE49-F238E27FC236}">
                <a16:creationId xmlns:a16="http://schemas.microsoft.com/office/drawing/2014/main" id="{53C00652-EDAF-070D-B53F-CF43A1CF31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925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B01C1-F3BA-D844-09AD-834B21E48150}"/>
            </a:ext>
          </a:extLst>
        </p:cNvPr>
        <p:cNvGrpSpPr/>
        <p:nvPr/>
      </p:nvGrpSpPr>
      <p:grpSpPr>
        <a:xfrm>
          <a:off x="0" y="0"/>
          <a:ext cx="0" cy="0"/>
          <a:chOff x="0" y="0"/>
          <a:chExt cx="0" cy="0"/>
        </a:xfrm>
      </p:grpSpPr>
      <p:sp>
        <p:nvSpPr>
          <p:cNvPr id="14" name="Título 1">
            <a:extLst>
              <a:ext uri="{FF2B5EF4-FFF2-40B4-BE49-F238E27FC236}">
                <a16:creationId xmlns:a16="http://schemas.microsoft.com/office/drawing/2014/main" id="{E6FC3AB3-D86D-67B7-CCA5-3611714C7AB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dirty="0" err="1">
                <a:latin typeface="+mj-lt"/>
                <a:ea typeface="+mj-ea"/>
                <a:cs typeface="+mj-cs"/>
              </a:rPr>
              <a:t>Pcoparación</a:t>
            </a:r>
            <a:r>
              <a:rPr lang="en-US" sz="3700" kern="1200" dirty="0">
                <a:latin typeface="+mj-lt"/>
                <a:ea typeface="+mj-ea"/>
                <a:cs typeface="+mj-cs"/>
              </a:rPr>
              <a:t> de </a:t>
            </a:r>
            <a:r>
              <a:rPr lang="en-US" sz="3700" kern="1200" dirty="0" err="1">
                <a:latin typeface="+mj-lt"/>
                <a:ea typeface="+mj-ea"/>
                <a:cs typeface="+mj-cs"/>
              </a:rPr>
              <a:t>Clusters</a:t>
            </a:r>
            <a:r>
              <a:rPr lang="en-US" sz="3700" kern="1200" dirty="0" err="1">
                <a:solidFill>
                  <a:srgbClr val="FFFFFF"/>
                </a:solidFill>
                <a:latin typeface="+mj-lt"/>
                <a:ea typeface="+mj-ea"/>
                <a:cs typeface="+mj-cs"/>
              </a:rPr>
              <a:t>reparación</a:t>
            </a:r>
            <a:r>
              <a:rPr lang="en-US" sz="3700" kern="1200" dirty="0">
                <a:solidFill>
                  <a:srgbClr val="FFFFFF"/>
                </a:solidFill>
                <a:latin typeface="+mj-lt"/>
                <a:ea typeface="+mj-ea"/>
                <a:cs typeface="+mj-cs"/>
              </a:rPr>
              <a:t> de los datos para PCA</a:t>
            </a:r>
          </a:p>
        </p:txBody>
      </p:sp>
      <p:graphicFrame>
        <p:nvGraphicFramePr>
          <p:cNvPr id="17" name="Tabla 16">
            <a:extLst>
              <a:ext uri="{FF2B5EF4-FFF2-40B4-BE49-F238E27FC236}">
                <a16:creationId xmlns:a16="http://schemas.microsoft.com/office/drawing/2014/main" id="{FE05494A-F013-2EDB-70CC-0426B3E32BDC}"/>
              </a:ext>
            </a:extLst>
          </p:cNvPr>
          <p:cNvGraphicFramePr>
            <a:graphicFrameLocks noGrp="1"/>
          </p:cNvGraphicFramePr>
          <p:nvPr>
            <p:extLst>
              <p:ext uri="{D42A27DB-BD31-4B8C-83A1-F6EECF244321}">
                <p14:modId xmlns:p14="http://schemas.microsoft.com/office/powerpoint/2010/main" val="836860630"/>
              </p:ext>
            </p:extLst>
          </p:nvPr>
        </p:nvGraphicFramePr>
        <p:xfrm>
          <a:off x="105103" y="1229710"/>
          <a:ext cx="11654676" cy="4806119"/>
        </p:xfrm>
        <a:graphic>
          <a:graphicData uri="http://schemas.openxmlformats.org/drawingml/2006/table">
            <a:tbl>
              <a:tblPr firstRow="1" firstCol="1" bandRow="1">
                <a:tableStyleId>{5C22544A-7EE6-4342-B048-85BDC9FD1C3A}</a:tableStyleId>
              </a:tblPr>
              <a:tblGrid>
                <a:gridCol w="725088">
                  <a:extLst>
                    <a:ext uri="{9D8B030D-6E8A-4147-A177-3AD203B41FA5}">
                      <a16:colId xmlns:a16="http://schemas.microsoft.com/office/drawing/2014/main" val="1587993940"/>
                    </a:ext>
                  </a:extLst>
                </a:gridCol>
                <a:gridCol w="804056">
                  <a:extLst>
                    <a:ext uri="{9D8B030D-6E8A-4147-A177-3AD203B41FA5}">
                      <a16:colId xmlns:a16="http://schemas.microsoft.com/office/drawing/2014/main" val="2225843407"/>
                    </a:ext>
                  </a:extLst>
                </a:gridCol>
                <a:gridCol w="1150994">
                  <a:extLst>
                    <a:ext uri="{9D8B030D-6E8A-4147-A177-3AD203B41FA5}">
                      <a16:colId xmlns:a16="http://schemas.microsoft.com/office/drawing/2014/main" val="3765128100"/>
                    </a:ext>
                  </a:extLst>
                </a:gridCol>
                <a:gridCol w="967120">
                  <a:extLst>
                    <a:ext uri="{9D8B030D-6E8A-4147-A177-3AD203B41FA5}">
                      <a16:colId xmlns:a16="http://schemas.microsoft.com/office/drawing/2014/main" val="3616541493"/>
                    </a:ext>
                  </a:extLst>
                </a:gridCol>
                <a:gridCol w="1246796">
                  <a:extLst>
                    <a:ext uri="{9D8B030D-6E8A-4147-A177-3AD203B41FA5}">
                      <a16:colId xmlns:a16="http://schemas.microsoft.com/office/drawing/2014/main" val="476913305"/>
                    </a:ext>
                  </a:extLst>
                </a:gridCol>
                <a:gridCol w="1113554">
                  <a:extLst>
                    <a:ext uri="{9D8B030D-6E8A-4147-A177-3AD203B41FA5}">
                      <a16:colId xmlns:a16="http://schemas.microsoft.com/office/drawing/2014/main" val="4248277766"/>
                    </a:ext>
                  </a:extLst>
                </a:gridCol>
                <a:gridCol w="1076022">
                  <a:extLst>
                    <a:ext uri="{9D8B030D-6E8A-4147-A177-3AD203B41FA5}">
                      <a16:colId xmlns:a16="http://schemas.microsoft.com/office/drawing/2014/main" val="997841719"/>
                    </a:ext>
                  </a:extLst>
                </a:gridCol>
                <a:gridCol w="1076022">
                  <a:extLst>
                    <a:ext uri="{9D8B030D-6E8A-4147-A177-3AD203B41FA5}">
                      <a16:colId xmlns:a16="http://schemas.microsoft.com/office/drawing/2014/main" val="1442881243"/>
                    </a:ext>
                  </a:extLst>
                </a:gridCol>
                <a:gridCol w="3495024">
                  <a:extLst>
                    <a:ext uri="{9D8B030D-6E8A-4147-A177-3AD203B41FA5}">
                      <a16:colId xmlns:a16="http://schemas.microsoft.com/office/drawing/2014/main" val="3191140207"/>
                    </a:ext>
                  </a:extLst>
                </a:gridCol>
              </a:tblGrid>
              <a:tr h="464882">
                <a:tc>
                  <a:txBody>
                    <a:bodyPr/>
                    <a:lstStyle/>
                    <a:p>
                      <a:pPr algn="ctr" fontAlgn="ctr"/>
                      <a:r>
                        <a:rPr lang="es-CO" sz="1400" u="none" strike="noStrike">
                          <a:effectLst/>
                        </a:rPr>
                        <a:t>Cluster</a:t>
                      </a:r>
                      <a:endParaRPr lang="es-CO" sz="1400" b="1"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ctr"/>
                      <a:r>
                        <a:rPr lang="es-CO" sz="1400" u="none" strike="noStrike">
                          <a:effectLst/>
                        </a:rPr>
                        <a:t>Tamaño</a:t>
                      </a:r>
                      <a:endParaRPr lang="es-CO" sz="1400" b="1"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ctr"/>
                      <a:r>
                        <a:rPr lang="es-CO" sz="1400" u="none" strike="noStrike">
                          <a:effectLst/>
                        </a:rPr>
                        <a:t>Saldos.Mes.Ant</a:t>
                      </a:r>
                      <a:endParaRPr lang="es-CO" sz="1400" b="1"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ctr"/>
                      <a:r>
                        <a:rPr lang="es-CO" sz="1400" u="none" strike="noStrike">
                          <a:effectLst/>
                        </a:rPr>
                        <a:t>Pago.Minimo</a:t>
                      </a:r>
                      <a:endParaRPr lang="es-CO" sz="1400" b="1"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ctr"/>
                      <a:r>
                        <a:rPr lang="es-CO" sz="1400" u="none" strike="noStrike">
                          <a:effectLst/>
                        </a:rPr>
                        <a:t>Vr.Cuota.Manejo</a:t>
                      </a:r>
                      <a:endParaRPr lang="es-CO" sz="1400" b="1"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ctr"/>
                      <a:r>
                        <a:rPr lang="es-CO" sz="1400" u="none" strike="noStrike">
                          <a:effectLst/>
                        </a:rPr>
                        <a:t>Total.Intereses</a:t>
                      </a:r>
                      <a:endParaRPr lang="es-CO" sz="1400" b="1"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ctr"/>
                      <a:r>
                        <a:rPr lang="es-CO" sz="1400" u="none" strike="noStrike">
                          <a:effectLst/>
                        </a:rPr>
                        <a:t>Edad.Mora</a:t>
                      </a:r>
                      <a:endParaRPr lang="es-CO" sz="1400" b="1"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ctr"/>
                      <a:r>
                        <a:rPr lang="es-CO" sz="1400" u="none" strike="noStrike">
                          <a:effectLst/>
                        </a:rPr>
                        <a:t>Vr.Mora</a:t>
                      </a:r>
                      <a:endParaRPr lang="es-CO" sz="1400" b="1" i="0" u="none" strike="noStrike">
                        <a:solidFill>
                          <a:srgbClr val="000000"/>
                        </a:solidFill>
                        <a:effectLst/>
                        <a:latin typeface="Calibri" panose="020F0502020204030204" pitchFamily="34" charset="0"/>
                      </a:endParaRPr>
                    </a:p>
                  </a:txBody>
                  <a:tcPr marL="5630" marR="5630" marT="5630" marB="0" anchor="ctr"/>
                </a:tc>
                <a:tc>
                  <a:txBody>
                    <a:bodyPr/>
                    <a:lstStyle/>
                    <a:p>
                      <a:pPr algn="ctr" fontAlgn="ctr"/>
                      <a:r>
                        <a:rPr lang="es-CO" sz="1400" u="none" strike="noStrike">
                          <a:effectLst/>
                        </a:rPr>
                        <a:t>Otros Caracteres</a:t>
                      </a:r>
                      <a:endParaRPr lang="es-CO" sz="1400" b="1"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1760654479"/>
                  </a:ext>
                </a:extLst>
              </a:tr>
              <a:tr h="545313">
                <a:tc>
                  <a:txBody>
                    <a:bodyPr/>
                    <a:lstStyle/>
                    <a:p>
                      <a:pPr algn="l" fontAlgn="ctr"/>
                      <a:r>
                        <a:rPr lang="es-CO" sz="1200" b="0" u="none" strike="noStrike" dirty="0">
                          <a:effectLst/>
                        </a:rPr>
                        <a:t>Cluster 0</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dirty="0">
                          <a:effectLst/>
                        </a:rPr>
                        <a:t>44,898 (89.8%)</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dirty="0">
                          <a:effectLst/>
                        </a:rPr>
                        <a:t>Bajo (-34.6% vs media)</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Bajo (-71.8%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Bajo (-75.5%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Bajo (-75.3%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Bajo (-90.8%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Bajo (-86.6%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t>
                      </a:r>
                      <a:endParaRPr lang="es-CO" sz="12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1455981266"/>
                  </a:ext>
                </a:extLst>
              </a:tr>
              <a:tr h="1025310">
                <a:tc>
                  <a:txBody>
                    <a:bodyPr/>
                    <a:lstStyle/>
                    <a:p>
                      <a:pPr algn="l" fontAlgn="ctr"/>
                      <a:r>
                        <a:rPr lang="es-CO" sz="1200" b="0" u="none" strike="noStrike" dirty="0">
                          <a:effectLst/>
                        </a:rPr>
                        <a:t>Cluster 1</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dirty="0">
                          <a:effectLst/>
                        </a:rPr>
                        <a:t>3,701 (7.4%)</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(+271.3%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dirty="0">
                          <a:effectLst/>
                        </a:rPr>
                        <a:t>Alto (+446.5% vs media)</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dirty="0">
                          <a:effectLst/>
                        </a:rPr>
                        <a:t>Alto (+777.1% vs media)</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dirty="0">
                          <a:effectLst/>
                        </a:rPr>
                        <a:t>Alto (+759.5% vs media)</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(+205.5%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(+406.9%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MX" sz="1200" b="0" u="none" strike="noStrike">
                          <a:effectLst/>
                        </a:rPr>
                        <a:t>Pagos.Mes.Ant Bajo (-22.5%), Pago.del.Mes Bajo (-51.3%), Disponible.Avances Bajo (-73.3%), Categoria Bajo (-25.2%), Nivel_educativo Bajo (-27.2%)</a:t>
                      </a:r>
                      <a:endParaRPr lang="es-MX" sz="1200" b="0" i="0" u="none" strike="noStrike">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347390467"/>
                  </a:ext>
                </a:extLst>
              </a:tr>
              <a:tr h="1025310">
                <a:tc>
                  <a:txBody>
                    <a:bodyPr/>
                    <a:lstStyle/>
                    <a:p>
                      <a:pPr algn="l" fontAlgn="ctr"/>
                      <a:r>
                        <a:rPr lang="es-CO" sz="1200" b="0" u="none" strike="noStrike" dirty="0">
                          <a:effectLst/>
                        </a:rPr>
                        <a:t>Cluster 2</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1,251 (2.5%)</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(+240.9%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(+815.1%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(+329.8%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(+23.2%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dirty="0">
                          <a:effectLst/>
                        </a:rPr>
                        <a:t>Alto (+2554.3% vs media)</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dirty="0">
                          <a:effectLst/>
                        </a:rPr>
                        <a:t>Alto (+1216.6% vs media)</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MX" sz="1200" b="0" u="none" strike="noStrike" dirty="0" err="1">
                          <a:effectLst/>
                        </a:rPr>
                        <a:t>Pagos.Mes.Ant</a:t>
                      </a:r>
                      <a:r>
                        <a:rPr lang="es-MX" sz="1200" b="0" u="none" strike="noStrike" dirty="0">
                          <a:effectLst/>
                        </a:rPr>
                        <a:t> Bajo (-86.5%), </a:t>
                      </a:r>
                      <a:r>
                        <a:rPr lang="es-MX" sz="1200" b="0" u="none" strike="noStrike" dirty="0" err="1">
                          <a:effectLst/>
                        </a:rPr>
                        <a:t>Pago.del.Mes</a:t>
                      </a:r>
                      <a:r>
                        <a:rPr lang="es-MX" sz="1200" b="0" u="none" strike="noStrike" dirty="0">
                          <a:effectLst/>
                        </a:rPr>
                        <a:t> Bajo (-66.1%), </a:t>
                      </a:r>
                      <a:r>
                        <a:rPr lang="es-MX" sz="1200" b="0" u="none" strike="noStrike" dirty="0" err="1">
                          <a:effectLst/>
                        </a:rPr>
                        <a:t>Disponible.Avances</a:t>
                      </a:r>
                      <a:r>
                        <a:rPr lang="es-MX" sz="1200" b="0" u="none" strike="noStrike" dirty="0">
                          <a:effectLst/>
                        </a:rPr>
                        <a:t> Bajo (-92.0%), </a:t>
                      </a:r>
                      <a:r>
                        <a:rPr lang="es-MX" sz="1200" b="0" u="none" strike="noStrike" dirty="0" err="1">
                          <a:effectLst/>
                        </a:rPr>
                        <a:t>Categoria</a:t>
                      </a:r>
                      <a:r>
                        <a:rPr lang="es-MX" sz="1200" b="0" u="none" strike="noStrike" dirty="0">
                          <a:effectLst/>
                        </a:rPr>
                        <a:t> Bajo (-30.4%), Segmento Bajo (-12.1%), </a:t>
                      </a:r>
                      <a:r>
                        <a:rPr lang="es-MX" sz="1200" b="0" u="none" strike="noStrike" dirty="0" err="1">
                          <a:effectLst/>
                        </a:rPr>
                        <a:t>Nivel_educativo</a:t>
                      </a:r>
                      <a:r>
                        <a:rPr lang="es-MX" sz="1200" b="0" u="none" strike="noStrike" dirty="0">
                          <a:effectLst/>
                        </a:rPr>
                        <a:t> Bajo (-64.2%)</a:t>
                      </a:r>
                      <a:endParaRPr lang="es-MX" sz="1200" b="0" i="0" u="none" strike="noStrike" dirty="0">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3150179218"/>
                  </a:ext>
                </a:extLst>
              </a:tr>
              <a:tr h="1745304">
                <a:tc>
                  <a:txBody>
                    <a:bodyPr/>
                    <a:lstStyle/>
                    <a:p>
                      <a:pPr algn="l" fontAlgn="ctr"/>
                      <a:r>
                        <a:rPr lang="es-CO" sz="1200" b="0" u="none" strike="noStrike" dirty="0">
                          <a:effectLst/>
                        </a:rPr>
                        <a:t>Cluster 3</a:t>
                      </a:r>
                      <a:endParaRPr lang="es-CO" sz="1200" b="0" i="0" u="none" strike="noStrike" dirty="0">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151 (0.3%)</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(+1642.6%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(+3647.5%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(+664.8%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(+3591.3%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(+806.5%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CO" sz="1200" b="0" u="none" strike="noStrike">
                          <a:effectLst/>
                        </a:rPr>
                        <a:t>Alto (+5690.7% vs media)</a:t>
                      </a:r>
                      <a:endParaRPr lang="es-CO" sz="1200" b="0" i="0" u="none" strike="noStrike">
                        <a:solidFill>
                          <a:srgbClr val="000000"/>
                        </a:solidFill>
                        <a:effectLst/>
                        <a:latin typeface="Calibri" panose="020F0502020204030204" pitchFamily="34" charset="0"/>
                      </a:endParaRPr>
                    </a:p>
                  </a:txBody>
                  <a:tcPr marL="5630" marR="5630" marT="5630" marB="0" anchor="ctr"/>
                </a:tc>
                <a:tc>
                  <a:txBody>
                    <a:bodyPr/>
                    <a:lstStyle/>
                    <a:p>
                      <a:pPr algn="l" fontAlgn="ctr"/>
                      <a:r>
                        <a:rPr lang="es-MX" sz="1200" b="0" u="none" strike="noStrike" dirty="0" err="1">
                          <a:effectLst/>
                        </a:rPr>
                        <a:t>Pagos.Mes.Ant</a:t>
                      </a:r>
                      <a:r>
                        <a:rPr lang="es-MX" sz="1200" b="0" u="none" strike="noStrike" dirty="0">
                          <a:effectLst/>
                        </a:rPr>
                        <a:t> Bajo (-88.1%), </a:t>
                      </a:r>
                      <a:r>
                        <a:rPr lang="es-MX" sz="1200" b="0" u="none" strike="noStrike" dirty="0" err="1">
                          <a:effectLst/>
                        </a:rPr>
                        <a:t>Pago.del.Mes</a:t>
                      </a:r>
                      <a:r>
                        <a:rPr lang="es-MX" sz="1200" b="0" u="none" strike="noStrike" dirty="0">
                          <a:effectLst/>
                        </a:rPr>
                        <a:t> Bajo (-93.3%), </a:t>
                      </a:r>
                      <a:r>
                        <a:rPr lang="es-MX" sz="1200" b="0" u="none" strike="noStrike" dirty="0" err="1">
                          <a:effectLst/>
                        </a:rPr>
                        <a:t>Disponible.Avances</a:t>
                      </a:r>
                      <a:r>
                        <a:rPr lang="es-MX" sz="1200" b="0" u="none" strike="noStrike" dirty="0">
                          <a:effectLst/>
                        </a:rPr>
                        <a:t> Bajo (-57.8%), </a:t>
                      </a:r>
                      <a:r>
                        <a:rPr lang="es-MX" sz="1200" b="0" u="none" strike="noStrike" dirty="0" err="1">
                          <a:effectLst/>
                        </a:rPr>
                        <a:t>Categoria</a:t>
                      </a:r>
                      <a:r>
                        <a:rPr lang="es-MX" sz="1200" b="0" u="none" strike="noStrike" dirty="0">
                          <a:effectLst/>
                        </a:rPr>
                        <a:t> Alto (+185.8%), Segmento Alto (+44.3%), </a:t>
                      </a:r>
                      <a:r>
                        <a:rPr lang="es-MX" sz="1200" b="0" u="none" strike="noStrike" dirty="0" err="1">
                          <a:effectLst/>
                        </a:rPr>
                        <a:t>Nivel_educativo</a:t>
                      </a:r>
                      <a:r>
                        <a:rPr lang="es-MX" sz="1200" b="0" u="none" strike="noStrike" dirty="0">
                          <a:effectLst/>
                        </a:rPr>
                        <a:t> Alto (+137.7%), </a:t>
                      </a:r>
                      <a:r>
                        <a:rPr lang="es-MX" sz="1200" b="0" u="none" strike="noStrike" dirty="0" err="1">
                          <a:effectLst/>
                        </a:rPr>
                        <a:t>Estado_civil_casado</a:t>
                      </a:r>
                      <a:r>
                        <a:rPr lang="es-MX" sz="1200" b="0" u="none" strike="noStrike" dirty="0">
                          <a:effectLst/>
                        </a:rPr>
                        <a:t> Alto (+19.7%), </a:t>
                      </a:r>
                      <a:r>
                        <a:rPr lang="es-MX" sz="1200" b="0" u="none" strike="noStrike" dirty="0" err="1">
                          <a:effectLst/>
                        </a:rPr>
                        <a:t>Estado_civil_separado</a:t>
                      </a:r>
                      <a:r>
                        <a:rPr lang="es-MX" sz="1200" b="0" u="none" strike="noStrike" dirty="0">
                          <a:effectLst/>
                        </a:rPr>
                        <a:t> Alto (+22.3%), </a:t>
                      </a:r>
                      <a:r>
                        <a:rPr lang="es-MX" sz="1200" b="0" u="none" strike="noStrike" dirty="0" err="1">
                          <a:effectLst/>
                        </a:rPr>
                        <a:t>Estado_civil_soltero</a:t>
                      </a:r>
                      <a:r>
                        <a:rPr lang="es-MX" sz="1200" b="0" u="none" strike="noStrike" dirty="0">
                          <a:effectLst/>
                        </a:rPr>
                        <a:t> Bajo (-20.9%)</a:t>
                      </a:r>
                      <a:endParaRPr lang="es-MX" sz="1200" b="0" i="0" u="none" strike="noStrike" dirty="0">
                        <a:solidFill>
                          <a:srgbClr val="000000"/>
                        </a:solidFill>
                        <a:effectLst/>
                        <a:latin typeface="Calibri" panose="020F0502020204030204" pitchFamily="34" charset="0"/>
                      </a:endParaRPr>
                    </a:p>
                  </a:txBody>
                  <a:tcPr marL="5630" marR="5630" marT="5630" marB="0" anchor="ctr"/>
                </a:tc>
                <a:extLst>
                  <a:ext uri="{0D108BD9-81ED-4DB2-BD59-A6C34878D82A}">
                    <a16:rowId xmlns:a16="http://schemas.microsoft.com/office/drawing/2014/main" val="2090298385"/>
                  </a:ext>
                </a:extLst>
              </a:tr>
            </a:tbl>
          </a:graphicData>
        </a:graphic>
      </p:graphicFrame>
      <p:pic>
        <p:nvPicPr>
          <p:cNvPr id="2" name="Picture 2">
            <a:extLst>
              <a:ext uri="{FF2B5EF4-FFF2-40B4-BE49-F238E27FC236}">
                <a16:creationId xmlns:a16="http://schemas.microsoft.com/office/drawing/2014/main" id="{FFA573F7-C6C4-C84B-D458-5636AA9E6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38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03071C-DFD6-7BB0-E48B-3FAC1BD0C296}"/>
              </a:ext>
            </a:extLst>
          </p:cNvPr>
          <p:cNvSpPr>
            <a:spLocks noGrp="1"/>
          </p:cNvSpPr>
          <p:nvPr>
            <p:ph type="title"/>
          </p:nvPr>
        </p:nvSpPr>
        <p:spPr/>
        <p:txBody>
          <a:bodyPr/>
          <a:lstStyle/>
          <a:p>
            <a:r>
              <a:rPr lang="es-MX" dirty="0"/>
              <a:t>Caracterización de grupos</a:t>
            </a:r>
            <a:endParaRPr lang="es-CO" dirty="0"/>
          </a:p>
        </p:txBody>
      </p:sp>
      <p:sp>
        <p:nvSpPr>
          <p:cNvPr id="3" name="Marcador de contenido 2">
            <a:extLst>
              <a:ext uri="{FF2B5EF4-FFF2-40B4-BE49-F238E27FC236}">
                <a16:creationId xmlns:a16="http://schemas.microsoft.com/office/drawing/2014/main" id="{DC25DD92-FF33-F9FB-2BF5-EF90827CC525}"/>
              </a:ext>
            </a:extLst>
          </p:cNvPr>
          <p:cNvSpPr>
            <a:spLocks noGrp="1"/>
          </p:cNvSpPr>
          <p:nvPr>
            <p:ph idx="1"/>
          </p:nvPr>
        </p:nvSpPr>
        <p:spPr/>
        <p:txBody>
          <a:bodyPr>
            <a:normAutofit fontScale="55000" lnSpcReduction="20000"/>
          </a:bodyPr>
          <a:lstStyle/>
          <a:p>
            <a:pPr marL="0" indent="0">
              <a:buNone/>
            </a:pPr>
            <a:r>
              <a:rPr lang="es-MX" sz="4200" b="1" dirty="0">
                <a:latin typeface="+mj-lt"/>
              </a:rPr>
              <a:t>Cluster 0: "Clientes Estables y Responsables“</a:t>
            </a:r>
          </a:p>
          <a:p>
            <a:pPr marL="0" indent="0">
              <a:buNone/>
            </a:pPr>
            <a:r>
              <a:rPr lang="es-MX" dirty="0">
                <a:latin typeface="+mj-lt"/>
              </a:rPr>
              <a:t>Este grupo tiene valores bajos en mora, intereses y pagos mínimos, lo que sugiere que son clientes con un buen comportamiento crediticio. Además, tienen un alto nivel educativo y disponibilidad de avances, lo que indica responsabilidad financiera.</a:t>
            </a:r>
          </a:p>
          <a:p>
            <a:pPr marL="0" indent="0">
              <a:buNone/>
            </a:pPr>
            <a:endParaRPr lang="es-MX" dirty="0">
              <a:latin typeface="+mj-lt"/>
            </a:endParaRPr>
          </a:p>
          <a:p>
            <a:pPr marL="0" indent="0">
              <a:buNone/>
            </a:pPr>
            <a:r>
              <a:rPr lang="es-MX" sz="4200" b="1" dirty="0">
                <a:latin typeface="+mj-lt"/>
              </a:rPr>
              <a:t>Cluster 1: "Clientes con Alto Endeudamiento“</a:t>
            </a:r>
          </a:p>
          <a:p>
            <a:pPr marL="0" indent="0">
              <a:buNone/>
            </a:pPr>
            <a:r>
              <a:rPr lang="es-MX" dirty="0">
                <a:latin typeface="+mj-lt"/>
              </a:rPr>
              <a:t>Este grupo muestra valores altos en saldos, pagos mínimos, intereses y mora, lo que indica un alto nivel de endeudamiento y riesgo crediticio. Además, tienen un bajo nivel educativo y disponibilidad de avances.</a:t>
            </a:r>
          </a:p>
          <a:p>
            <a:endParaRPr lang="es-MX" dirty="0">
              <a:latin typeface="+mj-lt"/>
            </a:endParaRPr>
          </a:p>
          <a:p>
            <a:pPr marL="0" indent="0">
              <a:buNone/>
            </a:pPr>
            <a:r>
              <a:rPr lang="es-MX" sz="4200" b="1" dirty="0">
                <a:latin typeface="+mj-lt"/>
              </a:rPr>
              <a:t>Cluster 2: "Clientes en Situación Crítica"</a:t>
            </a:r>
          </a:p>
          <a:p>
            <a:pPr marL="0" indent="0">
              <a:buNone/>
            </a:pPr>
            <a:r>
              <a:rPr lang="es-MX" dirty="0">
                <a:latin typeface="+mj-lt"/>
              </a:rPr>
              <a:t>Este grupo tiene valores extremadamente altos en mora, intereses y saldos, junto con pagos muy bajos. Además, tienen un bajo nivel educativo y disponibilidad de avances, lo que sugiere una situación financiera crítica.</a:t>
            </a:r>
          </a:p>
          <a:p>
            <a:pPr marL="0" indent="0">
              <a:buNone/>
            </a:pPr>
            <a:endParaRPr lang="es-MX" dirty="0">
              <a:latin typeface="+mj-lt"/>
            </a:endParaRPr>
          </a:p>
          <a:p>
            <a:pPr marL="0" indent="0">
              <a:buNone/>
            </a:pPr>
            <a:r>
              <a:rPr lang="es-MX" sz="4200" b="1" dirty="0">
                <a:latin typeface="+mj-lt"/>
              </a:rPr>
              <a:t>Cluster 3: "Clientes Activos y Cumplidos“</a:t>
            </a:r>
          </a:p>
          <a:p>
            <a:pPr marL="0" indent="0">
              <a:buNone/>
            </a:pPr>
            <a:r>
              <a:rPr lang="es-MX" dirty="0">
                <a:latin typeface="+mj-lt"/>
              </a:rPr>
              <a:t>Razón: Este grupo tiene valores altos en pagos y bajos en mora e intereses, lo que indica un buen comportamiento de pago. Sin embargo, tienen una disponibilidad de avances más baja y un perfil de categoría más bajo.</a:t>
            </a:r>
            <a:endParaRPr lang="es-CO" dirty="0">
              <a:latin typeface="+mj-lt"/>
            </a:endParaRPr>
          </a:p>
        </p:txBody>
      </p:sp>
      <p:pic>
        <p:nvPicPr>
          <p:cNvPr id="6" name="Picture 2">
            <a:extLst>
              <a:ext uri="{FF2B5EF4-FFF2-40B4-BE49-F238E27FC236}">
                <a16:creationId xmlns:a16="http://schemas.microsoft.com/office/drawing/2014/main" id="{C72D52E9-5EE8-AB31-9B99-1BA12970E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4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A6CAA8-6B14-1D36-CD81-8A58451EEB8F}"/>
              </a:ext>
            </a:extLst>
          </p:cNvPr>
          <p:cNvSpPr>
            <a:spLocks noGrp="1"/>
          </p:cNvSpPr>
          <p:nvPr>
            <p:ph type="title"/>
          </p:nvPr>
        </p:nvSpPr>
        <p:spPr/>
        <p:txBody>
          <a:bodyPr/>
          <a:lstStyle/>
          <a:p>
            <a:r>
              <a:rPr lang="es-MX" dirty="0"/>
              <a:t>Perfiles principales por cada clister</a:t>
            </a:r>
            <a:endParaRPr lang="es-CO" dirty="0"/>
          </a:p>
        </p:txBody>
      </p:sp>
      <p:pic>
        <p:nvPicPr>
          <p:cNvPr id="5" name="Marcador de contenido 4">
            <a:extLst>
              <a:ext uri="{FF2B5EF4-FFF2-40B4-BE49-F238E27FC236}">
                <a16:creationId xmlns:a16="http://schemas.microsoft.com/office/drawing/2014/main" id="{A193DD78-AD4D-B75A-F4CD-A3309E2C9954}"/>
              </a:ext>
            </a:extLst>
          </p:cNvPr>
          <p:cNvPicPr>
            <a:picLocks noGrp="1" noChangeAspect="1"/>
          </p:cNvPicPr>
          <p:nvPr>
            <p:ph idx="1"/>
          </p:nvPr>
        </p:nvPicPr>
        <p:blipFill>
          <a:blip r:embed="rId2"/>
          <a:stretch>
            <a:fillRect/>
          </a:stretch>
        </p:blipFill>
        <p:spPr>
          <a:xfrm>
            <a:off x="1008993" y="1690688"/>
            <a:ext cx="9334495" cy="4667251"/>
          </a:xfrm>
        </p:spPr>
      </p:pic>
      <p:pic>
        <p:nvPicPr>
          <p:cNvPr id="6" name="Picture 2">
            <a:extLst>
              <a:ext uri="{FF2B5EF4-FFF2-40B4-BE49-F238E27FC236}">
                <a16:creationId xmlns:a16="http://schemas.microsoft.com/office/drawing/2014/main" id="{0878DEBF-71F5-CA5A-B6AE-34C4A34BE8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76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97899-AC3A-5E4E-D5FF-18B050FB5096}"/>
              </a:ext>
            </a:extLst>
          </p:cNvPr>
          <p:cNvSpPr>
            <a:spLocks noGrp="1"/>
          </p:cNvSpPr>
          <p:nvPr>
            <p:ph type="title"/>
          </p:nvPr>
        </p:nvSpPr>
        <p:spPr/>
        <p:txBody>
          <a:bodyPr/>
          <a:lstStyle/>
          <a:p>
            <a:r>
              <a:rPr lang="es-CO" dirty="0"/>
              <a:t>Contexto del Negocio</a:t>
            </a:r>
          </a:p>
        </p:txBody>
      </p:sp>
      <p:sp>
        <p:nvSpPr>
          <p:cNvPr id="3" name="Marcador de contenido 2">
            <a:extLst>
              <a:ext uri="{FF2B5EF4-FFF2-40B4-BE49-F238E27FC236}">
                <a16:creationId xmlns:a16="http://schemas.microsoft.com/office/drawing/2014/main" id="{58B7C0A9-3F9A-56EC-FACF-F99C6629B9FB}"/>
              </a:ext>
            </a:extLst>
          </p:cNvPr>
          <p:cNvSpPr>
            <a:spLocks noGrp="1"/>
          </p:cNvSpPr>
          <p:nvPr>
            <p:ph idx="1"/>
          </p:nvPr>
        </p:nvSpPr>
        <p:spPr/>
        <p:txBody>
          <a:bodyPr/>
          <a:lstStyle/>
          <a:p>
            <a:pPr algn="l"/>
            <a:r>
              <a:rPr lang="es-MX" b="0" i="0" dirty="0">
                <a:solidFill>
                  <a:srgbClr val="404040"/>
                </a:solidFill>
                <a:effectLst/>
                <a:latin typeface="Inter"/>
              </a:rPr>
              <a:t>Colsubsidio, la Caja Colombiana de Subsidio Familiar, es una entidad líder en Colombia con más de 60 años de experiencia. Ofrece servicios sociales y beneficios a trabajadores afiliados, sus familias y la población en general, gestionando recursos provenientes de empresas aportantes.</a:t>
            </a:r>
          </a:p>
          <a:p>
            <a:pPr algn="l"/>
            <a:r>
              <a:rPr lang="es-MX" b="0" i="0" dirty="0">
                <a:solidFill>
                  <a:srgbClr val="404040"/>
                </a:solidFill>
                <a:effectLst/>
                <a:latin typeface="Inter"/>
              </a:rPr>
              <a:t>Dentro de sus unidades especializadas, la </a:t>
            </a:r>
            <a:r>
              <a:rPr lang="es-MX" b="1" i="0" dirty="0">
                <a:solidFill>
                  <a:srgbClr val="404040"/>
                </a:solidFill>
                <a:effectLst/>
                <a:latin typeface="Inter"/>
              </a:rPr>
              <a:t>UES de Crédito</a:t>
            </a:r>
            <a:r>
              <a:rPr lang="es-MX" b="0" i="0" dirty="0">
                <a:solidFill>
                  <a:srgbClr val="404040"/>
                </a:solidFill>
                <a:effectLst/>
                <a:latin typeface="Inter"/>
              </a:rPr>
              <a:t> se encarga de ofrecer productos crediticios (como cupo, consumo e hipotecario) a nivel nacional, tanto para afiliados como no afiliados.</a:t>
            </a:r>
          </a:p>
        </p:txBody>
      </p:sp>
      <p:pic>
        <p:nvPicPr>
          <p:cNvPr id="5" name="Picture 2">
            <a:extLst>
              <a:ext uri="{FF2B5EF4-FFF2-40B4-BE49-F238E27FC236}">
                <a16:creationId xmlns:a16="http://schemas.microsoft.com/office/drawing/2014/main" id="{C7983676-261C-0605-7C4E-7F3355CF3F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291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03DB8-59BD-4725-F9D8-A20E9E5C9B1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4110F18-061E-0344-D6F8-A88E43E3403B}"/>
              </a:ext>
            </a:extLst>
          </p:cNvPr>
          <p:cNvSpPr>
            <a:spLocks noGrp="1"/>
          </p:cNvSpPr>
          <p:nvPr>
            <p:ph type="title"/>
          </p:nvPr>
        </p:nvSpPr>
        <p:spPr>
          <a:xfrm>
            <a:off x="640080" y="667512"/>
            <a:ext cx="10908792" cy="1069848"/>
          </a:xfrm>
        </p:spPr>
        <p:txBody>
          <a:bodyPr vert="horz" lIns="91440" tIns="45720" rIns="91440" bIns="45720" rtlCol="0" anchor="ctr">
            <a:normAutofit/>
          </a:bodyPr>
          <a:lstStyle/>
          <a:p>
            <a:pPr algn="ctr"/>
            <a:r>
              <a:rPr lang="en-US" sz="5400" dirty="0" err="1"/>
              <a:t>Principales</a:t>
            </a:r>
            <a:r>
              <a:rPr lang="en-US" sz="5400" dirty="0"/>
              <a:t> </a:t>
            </a:r>
            <a:r>
              <a:rPr lang="en-US" sz="5400" dirty="0" err="1"/>
              <a:t>distribuciones</a:t>
            </a:r>
            <a:r>
              <a:rPr lang="en-US" sz="5400" dirty="0"/>
              <a:t> </a:t>
            </a:r>
            <a:r>
              <a:rPr lang="en-US" sz="5400" dirty="0" err="1"/>
              <a:t>por</a:t>
            </a:r>
            <a:r>
              <a:rPr lang="en-US" sz="5400" dirty="0"/>
              <a:t> cluster</a:t>
            </a:r>
          </a:p>
        </p:txBody>
      </p:sp>
      <p:pic>
        <p:nvPicPr>
          <p:cNvPr id="5" name="Imagen 4">
            <a:extLst>
              <a:ext uri="{FF2B5EF4-FFF2-40B4-BE49-F238E27FC236}">
                <a16:creationId xmlns:a16="http://schemas.microsoft.com/office/drawing/2014/main" id="{3037529B-FBA3-0B6A-D22E-27FB4A942A44}"/>
              </a:ext>
            </a:extLst>
          </p:cNvPr>
          <p:cNvPicPr>
            <a:picLocks noChangeAspect="1"/>
          </p:cNvPicPr>
          <p:nvPr/>
        </p:nvPicPr>
        <p:blipFill>
          <a:blip r:embed="rId2"/>
          <a:stretch>
            <a:fillRect/>
          </a:stretch>
        </p:blipFill>
        <p:spPr>
          <a:xfrm>
            <a:off x="198133" y="3356700"/>
            <a:ext cx="2832069" cy="2116971"/>
          </a:xfrm>
          <a:prstGeom prst="rect">
            <a:avLst/>
          </a:prstGeom>
        </p:spPr>
      </p:pic>
      <p:pic>
        <p:nvPicPr>
          <p:cNvPr id="11" name="Marcador de contenido 10">
            <a:extLst>
              <a:ext uri="{FF2B5EF4-FFF2-40B4-BE49-F238E27FC236}">
                <a16:creationId xmlns:a16="http://schemas.microsoft.com/office/drawing/2014/main" id="{3D3B3373-77BC-CA92-2778-E6F71D8AFE7B}"/>
              </a:ext>
            </a:extLst>
          </p:cNvPr>
          <p:cNvPicPr>
            <a:picLocks noGrp="1" noChangeAspect="1"/>
          </p:cNvPicPr>
          <p:nvPr>
            <p:ph idx="1"/>
          </p:nvPr>
        </p:nvPicPr>
        <p:blipFill>
          <a:blip r:embed="rId3"/>
          <a:stretch>
            <a:fillRect/>
          </a:stretch>
        </p:blipFill>
        <p:spPr>
          <a:xfrm>
            <a:off x="3178938" y="3353160"/>
            <a:ext cx="2832069" cy="2124051"/>
          </a:xfrm>
          <a:prstGeom prst="rect">
            <a:avLst/>
          </a:prstGeom>
        </p:spPr>
      </p:pic>
      <p:pic>
        <p:nvPicPr>
          <p:cNvPr id="9" name="Imagen 8">
            <a:extLst>
              <a:ext uri="{FF2B5EF4-FFF2-40B4-BE49-F238E27FC236}">
                <a16:creationId xmlns:a16="http://schemas.microsoft.com/office/drawing/2014/main" id="{8607F458-C3CD-4E0F-2F47-978AF594DE10}"/>
              </a:ext>
            </a:extLst>
          </p:cNvPr>
          <p:cNvPicPr>
            <a:picLocks noChangeAspect="1"/>
          </p:cNvPicPr>
          <p:nvPr/>
        </p:nvPicPr>
        <p:blipFill>
          <a:blip r:embed="rId4"/>
          <a:stretch>
            <a:fillRect/>
          </a:stretch>
        </p:blipFill>
        <p:spPr>
          <a:xfrm>
            <a:off x="6180993" y="3346080"/>
            <a:ext cx="2832069" cy="2138211"/>
          </a:xfrm>
          <a:prstGeom prst="rect">
            <a:avLst/>
          </a:prstGeom>
        </p:spPr>
      </p:pic>
      <p:pic>
        <p:nvPicPr>
          <p:cNvPr id="7" name="Imagen 6">
            <a:extLst>
              <a:ext uri="{FF2B5EF4-FFF2-40B4-BE49-F238E27FC236}">
                <a16:creationId xmlns:a16="http://schemas.microsoft.com/office/drawing/2014/main" id="{956181B1-659E-BAD3-EEBA-5C3050D3CA05}"/>
              </a:ext>
            </a:extLst>
          </p:cNvPr>
          <p:cNvPicPr>
            <a:picLocks noChangeAspect="1"/>
          </p:cNvPicPr>
          <p:nvPr/>
        </p:nvPicPr>
        <p:blipFill>
          <a:blip r:embed="rId5"/>
          <a:stretch>
            <a:fillRect/>
          </a:stretch>
        </p:blipFill>
        <p:spPr>
          <a:xfrm>
            <a:off x="9161797" y="3346080"/>
            <a:ext cx="2832069" cy="2138211"/>
          </a:xfrm>
          <a:prstGeom prst="rect">
            <a:avLst/>
          </a:prstGeom>
        </p:spPr>
      </p:pic>
      <p:pic>
        <p:nvPicPr>
          <p:cNvPr id="3" name="Picture 2">
            <a:extLst>
              <a:ext uri="{FF2B5EF4-FFF2-40B4-BE49-F238E27FC236}">
                <a16:creationId xmlns:a16="http://schemas.microsoft.com/office/drawing/2014/main" id="{57DDAFD6-0F64-A293-4324-CC520F58CE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971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0869B-C994-B7BA-0029-F25E3589729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3A01F83-ADE1-E376-DA4F-B67072EA6F5D}"/>
              </a:ext>
            </a:extLst>
          </p:cNvPr>
          <p:cNvSpPr>
            <a:spLocks noGrp="1"/>
          </p:cNvSpPr>
          <p:nvPr>
            <p:ph type="title"/>
          </p:nvPr>
        </p:nvSpPr>
        <p:spPr>
          <a:xfrm>
            <a:off x="838200" y="365125"/>
            <a:ext cx="10515600" cy="1325563"/>
          </a:xfrm>
        </p:spPr>
        <p:txBody>
          <a:bodyPr>
            <a:normAutofit/>
          </a:bodyPr>
          <a:lstStyle/>
          <a:p>
            <a:r>
              <a:rPr lang="es-MX" sz="5400"/>
              <a:t>Recomendaciones</a:t>
            </a:r>
            <a:endParaRPr lang="es-CO" sz="5400"/>
          </a:p>
        </p:txBody>
      </p:sp>
      <p:graphicFrame>
        <p:nvGraphicFramePr>
          <p:cNvPr id="4" name="Marcador de contenido 3">
            <a:extLst>
              <a:ext uri="{FF2B5EF4-FFF2-40B4-BE49-F238E27FC236}">
                <a16:creationId xmlns:a16="http://schemas.microsoft.com/office/drawing/2014/main" id="{DFB6035C-7898-4DBC-005A-6BEC11CE4628}"/>
              </a:ext>
            </a:extLst>
          </p:cNvPr>
          <p:cNvGraphicFramePr>
            <a:graphicFrameLocks noGrp="1"/>
          </p:cNvGraphicFramePr>
          <p:nvPr>
            <p:ph idx="1"/>
            <p:extLst>
              <p:ext uri="{D42A27DB-BD31-4B8C-83A1-F6EECF244321}">
                <p14:modId xmlns:p14="http://schemas.microsoft.com/office/powerpoint/2010/main" val="613596464"/>
              </p:ext>
            </p:extLst>
          </p:nvPr>
        </p:nvGraphicFramePr>
        <p:xfrm>
          <a:off x="483476" y="1690689"/>
          <a:ext cx="10747951" cy="4486278"/>
        </p:xfrm>
        <a:graphic>
          <a:graphicData uri="http://schemas.openxmlformats.org/drawingml/2006/table">
            <a:tbl>
              <a:tblPr firstRow="1" bandRow="1">
                <a:noFill/>
              </a:tblPr>
              <a:tblGrid>
                <a:gridCol w="1224009">
                  <a:extLst>
                    <a:ext uri="{9D8B030D-6E8A-4147-A177-3AD203B41FA5}">
                      <a16:colId xmlns:a16="http://schemas.microsoft.com/office/drawing/2014/main" val="1272124993"/>
                    </a:ext>
                  </a:extLst>
                </a:gridCol>
                <a:gridCol w="9523942">
                  <a:extLst>
                    <a:ext uri="{9D8B030D-6E8A-4147-A177-3AD203B41FA5}">
                      <a16:colId xmlns:a16="http://schemas.microsoft.com/office/drawing/2014/main" val="3594257124"/>
                    </a:ext>
                  </a:extLst>
                </a:gridCol>
              </a:tblGrid>
              <a:tr h="510019">
                <a:tc>
                  <a:txBody>
                    <a:bodyPr/>
                    <a:lstStyle/>
                    <a:p>
                      <a:pPr algn="ctr" fontAlgn="ctr"/>
                      <a:r>
                        <a:rPr lang="es-CO" sz="1600" b="1" i="0" u="none" strike="noStrike">
                          <a:solidFill>
                            <a:schemeClr val="tx1">
                              <a:lumMod val="75000"/>
                              <a:lumOff val="25000"/>
                            </a:schemeClr>
                          </a:solidFill>
                          <a:effectLst/>
                          <a:latin typeface="+mj-lt"/>
                        </a:rPr>
                        <a:t>Cluster</a:t>
                      </a:r>
                    </a:p>
                  </a:txBody>
                  <a:tcPr marL="166268" marR="124701" marT="83134" marB="83134"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fontAlgn="ctr"/>
                      <a:r>
                        <a:rPr lang="es-CO" sz="1600" b="1" i="0" u="none" strike="noStrike">
                          <a:solidFill>
                            <a:schemeClr val="tx1">
                              <a:lumMod val="75000"/>
                              <a:lumOff val="25000"/>
                            </a:schemeClr>
                          </a:solidFill>
                          <a:effectLst/>
                          <a:latin typeface="+mj-lt"/>
                        </a:rPr>
                        <a:t>Estrategia Sugerida</a:t>
                      </a:r>
                    </a:p>
                  </a:txBody>
                  <a:tcPr marL="166268" marR="124701" marT="83134" marB="83134"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482630021"/>
                  </a:ext>
                </a:extLst>
              </a:tr>
              <a:tr h="840587">
                <a:tc>
                  <a:txBody>
                    <a:bodyPr/>
                    <a:lstStyle/>
                    <a:p>
                      <a:pPr algn="l" fontAlgn="ctr"/>
                      <a:r>
                        <a:rPr lang="es-CO" sz="1200" b="1" i="0" u="none" strike="noStrike">
                          <a:solidFill>
                            <a:schemeClr val="tx1">
                              <a:lumMod val="75000"/>
                              <a:lumOff val="25000"/>
                            </a:schemeClr>
                          </a:solidFill>
                          <a:effectLst/>
                          <a:latin typeface="+mj-lt"/>
                        </a:rPr>
                        <a:t>Cluster 0</a:t>
                      </a:r>
                      <a:endParaRPr lang="es-CO" sz="1200" b="0" i="0" u="none" strike="noStrike">
                        <a:solidFill>
                          <a:schemeClr val="tx1">
                            <a:lumMod val="75000"/>
                            <a:lumOff val="25000"/>
                          </a:schemeClr>
                        </a:solidFill>
                        <a:effectLst/>
                        <a:latin typeface="+mj-lt"/>
                      </a:endParaRPr>
                    </a:p>
                  </a:txBody>
                  <a:tcPr marL="166268" marR="124701" marT="83134" marB="83134"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s-MX" sz="1200" b="1" i="0" u="none" strike="noStrike">
                          <a:solidFill>
                            <a:schemeClr val="tx1">
                              <a:lumMod val="75000"/>
                              <a:lumOff val="25000"/>
                            </a:schemeClr>
                          </a:solidFill>
                          <a:effectLst/>
                          <a:latin typeface="+mj-lt"/>
                        </a:rPr>
                        <a:t>Estrategia de Retención</a:t>
                      </a:r>
                      <a:r>
                        <a:rPr lang="es-MX" sz="1200" b="0" i="0" u="none" strike="noStrike">
                          <a:solidFill>
                            <a:schemeClr val="tx1">
                              <a:lumMod val="75000"/>
                              <a:lumOff val="25000"/>
                            </a:schemeClr>
                          </a:solidFill>
                          <a:effectLst/>
                          <a:latin typeface="+mj-lt"/>
                        </a:rPr>
                        <a:t>: Dado que este grupo muestra un bajo desempeño en términos de pagos y saldos, una estrategia de retención con incentivos podría ser efectiva. Se podrían ofrecer descuentos en intereses o cuotas más bajas para motivar a los clientes a mejorar su comportamiento de pago. También se podría investigar más sobre las razones de sus bajos saldos y pagos.</a:t>
                      </a:r>
                    </a:p>
                  </a:txBody>
                  <a:tcPr marL="166268" marR="124701" marT="83134" marB="83134"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902402499"/>
                  </a:ext>
                </a:extLst>
              </a:tr>
              <a:tr h="1045224">
                <a:tc>
                  <a:txBody>
                    <a:bodyPr/>
                    <a:lstStyle/>
                    <a:p>
                      <a:pPr algn="l" fontAlgn="ctr"/>
                      <a:r>
                        <a:rPr lang="es-CO" sz="1200" b="1" i="0" u="none" strike="noStrike">
                          <a:solidFill>
                            <a:schemeClr val="tx1">
                              <a:lumMod val="75000"/>
                              <a:lumOff val="25000"/>
                            </a:schemeClr>
                          </a:solidFill>
                          <a:effectLst/>
                          <a:latin typeface="+mj-lt"/>
                        </a:rPr>
                        <a:t>Cluster 1</a:t>
                      </a:r>
                      <a:endParaRPr lang="es-CO" sz="1200" b="0" i="0" u="none" strike="noStrike">
                        <a:solidFill>
                          <a:schemeClr val="tx1">
                            <a:lumMod val="75000"/>
                            <a:lumOff val="25000"/>
                          </a:schemeClr>
                        </a:solidFill>
                        <a:effectLst/>
                        <a:latin typeface="+mj-lt"/>
                      </a:endParaRPr>
                    </a:p>
                  </a:txBody>
                  <a:tcPr marL="166268" marR="124701" marT="83134" marB="83134"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s-MX" sz="1200" b="1" i="0" u="none" strike="noStrike" dirty="0">
                          <a:solidFill>
                            <a:schemeClr val="tx1">
                              <a:lumMod val="75000"/>
                              <a:lumOff val="25000"/>
                            </a:schemeClr>
                          </a:solidFill>
                          <a:effectLst/>
                          <a:latin typeface="+mj-lt"/>
                        </a:rPr>
                        <a:t>Estrategia de Personalización</a:t>
                      </a:r>
                      <a:r>
                        <a:rPr lang="es-MX" sz="1200" b="0" i="0" u="none" strike="noStrike" dirty="0">
                          <a:solidFill>
                            <a:schemeClr val="tx1">
                              <a:lumMod val="75000"/>
                              <a:lumOff val="25000"/>
                            </a:schemeClr>
                          </a:solidFill>
                          <a:effectLst/>
                          <a:latin typeface="+mj-lt"/>
                        </a:rPr>
                        <a:t>: Este grupo tiene altos saldos y pagos, pero también algunos aspectos negativos (como pagos de meses anteriores bajos). Se podría ofrecer asesoría personalizada para optimizar sus finanzas, o crear ofertas específicas de crédito y productos de mayor valor. Además, podrían beneficiarse de estrategias para aumentar su uso de productos complementarios y mejorar su clasificación.</a:t>
                      </a:r>
                    </a:p>
                  </a:txBody>
                  <a:tcPr marL="166268" marR="124701" marT="83134" marB="83134"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818521059"/>
                  </a:ext>
                </a:extLst>
              </a:tr>
              <a:tr h="1045224">
                <a:tc>
                  <a:txBody>
                    <a:bodyPr/>
                    <a:lstStyle/>
                    <a:p>
                      <a:pPr algn="l" fontAlgn="ctr"/>
                      <a:r>
                        <a:rPr lang="es-CO" sz="1200" b="1" i="0" u="none" strike="noStrike">
                          <a:solidFill>
                            <a:schemeClr val="tx1">
                              <a:lumMod val="75000"/>
                              <a:lumOff val="25000"/>
                            </a:schemeClr>
                          </a:solidFill>
                          <a:effectLst/>
                          <a:latin typeface="+mj-lt"/>
                        </a:rPr>
                        <a:t>Cluster 2</a:t>
                      </a:r>
                      <a:endParaRPr lang="es-CO" sz="1200" b="0" i="0" u="none" strike="noStrike">
                        <a:solidFill>
                          <a:schemeClr val="tx1">
                            <a:lumMod val="75000"/>
                            <a:lumOff val="25000"/>
                          </a:schemeClr>
                        </a:solidFill>
                        <a:effectLst/>
                        <a:latin typeface="+mj-lt"/>
                      </a:endParaRPr>
                    </a:p>
                  </a:txBody>
                  <a:tcPr marL="166268" marR="124701" marT="83134" marB="83134"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s-MX" sz="1200" b="1" i="0" u="none" strike="noStrike">
                          <a:solidFill>
                            <a:schemeClr val="tx1">
                              <a:lumMod val="75000"/>
                              <a:lumOff val="25000"/>
                            </a:schemeClr>
                          </a:solidFill>
                          <a:effectLst/>
                          <a:latin typeface="+mj-lt"/>
                        </a:rPr>
                        <a:t>Estrategia de Soporte Financiero</a:t>
                      </a:r>
                      <a:r>
                        <a:rPr lang="es-MX" sz="1200" b="0" i="0" u="none" strike="noStrike">
                          <a:solidFill>
                            <a:schemeClr val="tx1">
                              <a:lumMod val="75000"/>
                              <a:lumOff val="25000"/>
                            </a:schemeClr>
                          </a:solidFill>
                          <a:effectLst/>
                          <a:latin typeface="+mj-lt"/>
                        </a:rPr>
                        <a:t>: Este grupo muestra un comportamiento positivo en algunos indicadores, pero con un desempeño muy bajo en pagos recientes. Se podría ofrecer apoyo para mejorar la gestión de sus pagos (posiblemente con planes de pago flexibles o asesoría sobre deuda). También, dado que tienen altos saldos y morosidad, sería adecuado ofrecerles alternativas de refinanciamiento.</a:t>
                      </a:r>
                    </a:p>
                  </a:txBody>
                  <a:tcPr marL="166268" marR="124701" marT="83134" marB="83134"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211424688"/>
                  </a:ext>
                </a:extLst>
              </a:tr>
              <a:tr h="1045224">
                <a:tc>
                  <a:txBody>
                    <a:bodyPr/>
                    <a:lstStyle/>
                    <a:p>
                      <a:pPr algn="l" fontAlgn="ctr"/>
                      <a:r>
                        <a:rPr lang="es-CO" sz="1200" b="1" i="0" u="none" strike="noStrike">
                          <a:solidFill>
                            <a:schemeClr val="tx1">
                              <a:lumMod val="75000"/>
                              <a:lumOff val="25000"/>
                            </a:schemeClr>
                          </a:solidFill>
                          <a:effectLst/>
                          <a:latin typeface="+mj-lt"/>
                        </a:rPr>
                        <a:t>Cluster 3</a:t>
                      </a:r>
                      <a:endParaRPr lang="es-CO" sz="1200" b="0" i="0" u="none" strike="noStrike">
                        <a:solidFill>
                          <a:schemeClr val="tx1">
                            <a:lumMod val="75000"/>
                            <a:lumOff val="25000"/>
                          </a:schemeClr>
                        </a:solidFill>
                        <a:effectLst/>
                        <a:latin typeface="+mj-lt"/>
                      </a:endParaRPr>
                    </a:p>
                  </a:txBody>
                  <a:tcPr marL="166268" marR="124701" marT="83134" marB="83134"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lgn="l" fontAlgn="ctr"/>
                      <a:r>
                        <a:rPr lang="es-MX" sz="1200" b="1" i="0" u="none" strike="noStrike" dirty="0">
                          <a:solidFill>
                            <a:schemeClr val="tx1">
                              <a:lumMod val="75000"/>
                              <a:lumOff val="25000"/>
                            </a:schemeClr>
                          </a:solidFill>
                          <a:effectLst/>
                          <a:latin typeface="+mj-lt"/>
                        </a:rPr>
                        <a:t>Estrategia de Premium</a:t>
                      </a:r>
                      <a:r>
                        <a:rPr lang="es-MX" sz="1200" b="0" i="0" u="none" strike="noStrike" dirty="0">
                          <a:solidFill>
                            <a:schemeClr val="tx1">
                              <a:lumMod val="75000"/>
                              <a:lumOff val="25000"/>
                            </a:schemeClr>
                          </a:solidFill>
                          <a:effectLst/>
                          <a:latin typeface="+mj-lt"/>
                        </a:rPr>
                        <a:t>: Este grupo muestra altos valores en muchos indicadores, y parece estar en una fase de alta actividad financiera. Se podrían crear ofertas premium y exclusivas, como acceso a productos financieros de alto valor, planes de lealtad o asesoría financiera personalizada para maximizar su potencial. Además, es importante considerar cómo fidelizar a los clientes con alta clasificación en este grupo.</a:t>
                      </a:r>
                    </a:p>
                  </a:txBody>
                  <a:tcPr marL="166268" marR="124701" marT="83134" marB="83134"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141388596"/>
                  </a:ext>
                </a:extLst>
              </a:tr>
            </a:tbl>
          </a:graphicData>
        </a:graphic>
      </p:graphicFrame>
      <p:pic>
        <p:nvPicPr>
          <p:cNvPr id="3" name="Picture 2">
            <a:extLst>
              <a:ext uri="{FF2B5EF4-FFF2-40B4-BE49-F238E27FC236}">
                <a16:creationId xmlns:a16="http://schemas.microsoft.com/office/drawing/2014/main" id="{B3ABE43F-1CB9-2816-6B5C-132A10FBB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58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385A908-1854-5AF9-D401-2BE900532532}"/>
              </a:ext>
            </a:extLst>
          </p:cNvPr>
          <p:cNvSpPr>
            <a:spLocks noGrp="1"/>
          </p:cNvSpPr>
          <p:nvPr>
            <p:ph type="title"/>
          </p:nvPr>
        </p:nvSpPr>
        <p:spPr>
          <a:xfrm>
            <a:off x="1371599" y="5510253"/>
            <a:ext cx="9895951" cy="1033669"/>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Gracias</a:t>
            </a:r>
          </a:p>
        </p:txBody>
      </p:sp>
      <p:pic>
        <p:nvPicPr>
          <p:cNvPr id="6" name="Picture 2">
            <a:extLst>
              <a:ext uri="{FF2B5EF4-FFF2-40B4-BE49-F238E27FC236}">
                <a16:creationId xmlns:a16="http://schemas.microsoft.com/office/drawing/2014/main" id="{240F5CFA-1BC5-F880-D55E-088460454BD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40256" y="1179058"/>
            <a:ext cx="8311487" cy="166229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EC20F076-EDCC-6418-6B40-E330E7E18214}"/>
              </a:ext>
            </a:extLst>
          </p:cNvPr>
          <p:cNvSpPr txBox="1"/>
          <p:nvPr/>
        </p:nvSpPr>
        <p:spPr>
          <a:xfrm>
            <a:off x="1022130" y="3830279"/>
            <a:ext cx="10594888" cy="1119982"/>
          </a:xfrm>
          <a:prstGeom prst="rect">
            <a:avLst/>
          </a:prstGeom>
        </p:spPr>
        <p:txBody>
          <a:bodyPr vert="horz" lIns="91440" tIns="45720" rIns="91440" bIns="45720" rtlCol="0" anchor="ctr">
            <a:normAutofit/>
          </a:bodyPr>
          <a:lstStyle/>
          <a:p>
            <a:pPr lvl="0">
              <a:lnSpc>
                <a:spcPct val="90000"/>
              </a:lnSpc>
              <a:spcAft>
                <a:spcPts val="800"/>
              </a:spcAft>
              <a:buSzPts val="1000"/>
              <a:tabLst>
                <a:tab pos="457200" algn="l"/>
              </a:tabLst>
            </a:pPr>
            <a:r>
              <a:rPr lang="en-US" sz="1200" b="1" dirty="0">
                <a:effectLst/>
              </a:rPr>
              <a:t>Email:</a:t>
            </a:r>
            <a:r>
              <a:rPr lang="en-US" sz="1200" dirty="0">
                <a:effectLst/>
              </a:rPr>
              <a:t> </a:t>
            </a:r>
            <a:r>
              <a:rPr lang="en-US" sz="1200" u="sng" dirty="0">
                <a:effectLst/>
                <a:hlinkClick r:id="rId3"/>
              </a:rPr>
              <a:t>andres.vanegas1085@gmail.com</a:t>
            </a:r>
            <a:r>
              <a:rPr lang="en-US" sz="1200" u="sng" dirty="0"/>
              <a:t> </a:t>
            </a:r>
            <a:r>
              <a:rPr lang="en-US" sz="1200" b="1" dirty="0">
                <a:effectLst/>
              </a:rPr>
              <a:t>| </a:t>
            </a:r>
            <a:r>
              <a:rPr lang="en-US" sz="1200" b="1" dirty="0" err="1">
                <a:effectLst/>
              </a:rPr>
              <a:t>Teléfono</a:t>
            </a:r>
            <a:r>
              <a:rPr lang="en-US" sz="1200" b="1" dirty="0">
                <a:effectLst/>
              </a:rPr>
              <a:t>:</a:t>
            </a:r>
            <a:r>
              <a:rPr lang="en-US" sz="1200" dirty="0">
                <a:effectLst/>
              </a:rPr>
              <a:t> +57 304 585 6927 </a:t>
            </a:r>
            <a:r>
              <a:rPr lang="en-US" sz="1200" b="1" dirty="0">
                <a:effectLst/>
              </a:rPr>
              <a:t>| LinkedIn:</a:t>
            </a:r>
            <a:r>
              <a:rPr lang="en-US" sz="1200" dirty="0">
                <a:effectLst/>
              </a:rPr>
              <a:t> </a:t>
            </a:r>
            <a:r>
              <a:rPr lang="en-US" sz="1200" u="sng" dirty="0">
                <a:effectLst/>
                <a:hlinkClick r:id="rId4"/>
              </a:rPr>
              <a:t>linkedin.com/in/wvanegaz23</a:t>
            </a:r>
            <a:r>
              <a:rPr lang="en-US" sz="1200" dirty="0">
                <a:effectLst/>
              </a:rPr>
              <a:t> </a:t>
            </a:r>
            <a:r>
              <a:rPr lang="en-US" sz="1200" b="1" dirty="0"/>
              <a:t>| </a:t>
            </a:r>
            <a:r>
              <a:rPr lang="en-US" sz="1200" b="1" dirty="0">
                <a:effectLst/>
              </a:rPr>
              <a:t>GitHub:</a:t>
            </a:r>
            <a:r>
              <a:rPr lang="en-US" sz="1200" dirty="0">
                <a:effectLst/>
              </a:rPr>
              <a:t> </a:t>
            </a:r>
            <a:r>
              <a:rPr lang="en-US" sz="1200" u="sng" dirty="0">
                <a:effectLst/>
                <a:hlinkClick r:id="rId5"/>
              </a:rPr>
              <a:t>github.com/Wvanegaz23</a:t>
            </a:r>
            <a:r>
              <a:rPr lang="en-US" sz="1200" dirty="0">
                <a:effectLst/>
              </a:rPr>
              <a:t> </a:t>
            </a:r>
          </a:p>
        </p:txBody>
      </p:sp>
    </p:spTree>
    <p:extLst>
      <p:ext uri="{BB962C8B-B14F-4D97-AF65-F5344CB8AC3E}">
        <p14:creationId xmlns:p14="http://schemas.microsoft.com/office/powerpoint/2010/main" val="4210167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1F315-57E2-70C0-4FAA-10FF3A23F106}"/>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F046899-A7A2-FD36-545F-CB988B309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Marcador de contenido 2">
            <a:extLst>
              <a:ext uri="{FF2B5EF4-FFF2-40B4-BE49-F238E27FC236}">
                <a16:creationId xmlns:a16="http://schemas.microsoft.com/office/drawing/2014/main" id="{A44CE32B-8290-7BBA-C096-B59C61B56393}"/>
              </a:ext>
            </a:extLst>
          </p:cNvPr>
          <p:cNvGraphicFramePr>
            <a:graphicFrameLocks noGrp="1"/>
          </p:cNvGraphicFramePr>
          <p:nvPr>
            <p:ph idx="1"/>
            <p:extLst>
              <p:ext uri="{D42A27DB-BD31-4B8C-83A1-F6EECF244321}">
                <p14:modId xmlns:p14="http://schemas.microsoft.com/office/powerpoint/2010/main" val="1051055678"/>
              </p:ext>
            </p:extLst>
          </p:nvPr>
        </p:nvGraphicFramePr>
        <p:xfrm>
          <a:off x="644056" y="451945"/>
          <a:ext cx="10927829" cy="58534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1809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372FB-17EC-0121-D471-FE0660CC61FC}"/>
              </a:ext>
            </a:extLst>
          </p:cNvPr>
          <p:cNvSpPr>
            <a:spLocks noGrp="1"/>
          </p:cNvSpPr>
          <p:nvPr>
            <p:ph type="title"/>
          </p:nvPr>
        </p:nvSpPr>
        <p:spPr/>
        <p:txBody>
          <a:bodyPr/>
          <a:lstStyle/>
          <a:p>
            <a:r>
              <a:rPr lang="es-CO" dirty="0"/>
              <a:t>Datos y Metodología</a:t>
            </a:r>
          </a:p>
        </p:txBody>
      </p:sp>
      <p:sp>
        <p:nvSpPr>
          <p:cNvPr id="3" name="Marcador de contenido 2">
            <a:extLst>
              <a:ext uri="{FF2B5EF4-FFF2-40B4-BE49-F238E27FC236}">
                <a16:creationId xmlns:a16="http://schemas.microsoft.com/office/drawing/2014/main" id="{417939C5-AB92-EB1B-31C6-F01C4801FAD5}"/>
              </a:ext>
            </a:extLst>
          </p:cNvPr>
          <p:cNvSpPr>
            <a:spLocks noGrp="1"/>
          </p:cNvSpPr>
          <p:nvPr>
            <p:ph idx="1"/>
          </p:nvPr>
        </p:nvSpPr>
        <p:spPr>
          <a:xfrm>
            <a:off x="838200" y="1825625"/>
            <a:ext cx="5457825" cy="4351338"/>
          </a:xfrm>
        </p:spPr>
        <p:txBody>
          <a:bodyPr/>
          <a:lstStyle/>
          <a:p>
            <a:pPr marL="0" indent="0">
              <a:buNone/>
            </a:pPr>
            <a:r>
              <a:rPr lang="es-MX" b="1" dirty="0"/>
              <a:t>Fuentes de datos utilizadas: </a:t>
            </a:r>
          </a:p>
          <a:p>
            <a:pPr lvl="1"/>
            <a:r>
              <a:rPr lang="es-MX" dirty="0"/>
              <a:t>Base principal de clientes</a:t>
            </a:r>
          </a:p>
          <a:p>
            <a:pPr lvl="1"/>
            <a:r>
              <a:rPr lang="es-MX" dirty="0"/>
              <a:t>Datos demográficos</a:t>
            </a:r>
          </a:p>
          <a:p>
            <a:pPr lvl="1"/>
            <a:r>
              <a:rPr lang="es-MX" dirty="0"/>
              <a:t>Información de subsidios</a:t>
            </a:r>
          </a:p>
          <a:p>
            <a:endParaRPr lang="es-CO" dirty="0"/>
          </a:p>
        </p:txBody>
      </p:sp>
      <p:sp>
        <p:nvSpPr>
          <p:cNvPr id="5" name="CuadroTexto 4">
            <a:extLst>
              <a:ext uri="{FF2B5EF4-FFF2-40B4-BE49-F238E27FC236}">
                <a16:creationId xmlns:a16="http://schemas.microsoft.com/office/drawing/2014/main" id="{B90F4FFE-7C67-9A90-7374-97AA121284D0}"/>
              </a:ext>
            </a:extLst>
          </p:cNvPr>
          <p:cNvSpPr txBox="1"/>
          <p:nvPr/>
        </p:nvSpPr>
        <p:spPr>
          <a:xfrm>
            <a:off x="684963" y="4709652"/>
            <a:ext cx="6094324" cy="1354217"/>
          </a:xfrm>
          <a:prstGeom prst="rect">
            <a:avLst/>
          </a:prstGeom>
          <a:noFill/>
        </p:spPr>
        <p:txBody>
          <a:bodyPr wrap="square">
            <a:spAutoFit/>
          </a:bodyPr>
          <a:lstStyle/>
          <a:p>
            <a:r>
              <a:rPr lang="es-MX" sz="2800" b="1" dirty="0"/>
              <a:t>Proceso de preparación de datos</a:t>
            </a:r>
          </a:p>
          <a:p>
            <a:pPr marL="514350" indent="-514350">
              <a:buAutoNum type="arabicPeriod"/>
            </a:pPr>
            <a:r>
              <a:rPr lang="es-MX" dirty="0"/>
              <a:t>Carga de los datos</a:t>
            </a:r>
          </a:p>
          <a:p>
            <a:pPr marL="514350" indent="-514350">
              <a:buAutoNum type="arabicPeriod"/>
            </a:pPr>
            <a:r>
              <a:rPr lang="es-MX" dirty="0"/>
              <a:t>Validación tipo de datos</a:t>
            </a:r>
          </a:p>
          <a:p>
            <a:pPr marL="514350" indent="-514350">
              <a:buAutoNum type="arabicPeriod"/>
            </a:pPr>
            <a:r>
              <a:rPr lang="es-MX" dirty="0"/>
              <a:t>Corrección de tipo de datos</a:t>
            </a:r>
            <a:endParaRPr lang="es-CO" dirty="0"/>
          </a:p>
        </p:txBody>
      </p:sp>
      <p:sp>
        <p:nvSpPr>
          <p:cNvPr id="6" name="Rectangle 1">
            <a:extLst>
              <a:ext uri="{FF2B5EF4-FFF2-40B4-BE49-F238E27FC236}">
                <a16:creationId xmlns:a16="http://schemas.microsoft.com/office/drawing/2014/main" id="{3853C704-059A-8599-3B8C-9E49840510A5}"/>
              </a:ext>
            </a:extLst>
          </p:cNvPr>
          <p:cNvSpPr>
            <a:spLocks noChangeArrowheads="1"/>
          </p:cNvSpPr>
          <p:nvPr/>
        </p:nvSpPr>
        <p:spPr bwMode="auto">
          <a:xfrm rot="10800000" flipV="1">
            <a:off x="5991225" y="1821316"/>
            <a:ext cx="6430536" cy="1607684"/>
          </a:xfrm>
          <a:prstGeom prst="rect">
            <a:avLst/>
          </a:prstGeom>
        </p:spPr>
        <p:txBody>
          <a:bodyPr vert="horz" lIns="91440" tIns="45720" rIns="91440" bIns="45720" rtlCol="0">
            <a:normAutofit/>
          </a:bodyPr>
          <a:lstStyle/>
          <a:p>
            <a:pPr>
              <a:lnSpc>
                <a:spcPct val="90000"/>
              </a:lnSpc>
              <a:spcBef>
                <a:spcPts val="1000"/>
              </a:spcBef>
              <a:buFont typeface="Arial" panose="020B0604020202020204" pitchFamily="34" charset="0"/>
              <a:buNone/>
            </a:pPr>
            <a:r>
              <a:rPr lang="es-CO" altLang="es-CO" sz="2800" b="1" dirty="0"/>
              <a:t>Metodología de análisis empleada</a:t>
            </a:r>
          </a:p>
          <a:p>
            <a:pPr marL="685800" lvl="1" indent="-228600">
              <a:lnSpc>
                <a:spcPct val="90000"/>
              </a:lnSpc>
              <a:spcBef>
                <a:spcPts val="500"/>
              </a:spcBef>
              <a:buFont typeface="Arial" panose="020B0604020202020204" pitchFamily="34" charset="0"/>
              <a:buChar char="•"/>
            </a:pPr>
            <a:r>
              <a:rPr lang="en-US" sz="2400" dirty="0"/>
              <a:t>CRISP-DM (Cross-Industry Standard Process for Data Mining) </a:t>
            </a:r>
          </a:p>
          <a:p>
            <a:pPr marL="685800" lvl="1" indent="-228600">
              <a:lnSpc>
                <a:spcPct val="90000"/>
              </a:lnSpc>
              <a:spcBef>
                <a:spcPts val="500"/>
              </a:spcBef>
              <a:buFont typeface="Arial" panose="020B0604020202020204" pitchFamily="34" charset="0"/>
              <a:buChar char="•"/>
            </a:pPr>
            <a:endParaRPr lang="es-CO" altLang="es-CO" sz="2400" dirty="0"/>
          </a:p>
        </p:txBody>
      </p:sp>
      <p:pic>
        <p:nvPicPr>
          <p:cNvPr id="4099" name="Picture 3" descr="La metodología CRISP-DM en ciencia de datos - IIC">
            <a:extLst>
              <a:ext uri="{FF2B5EF4-FFF2-40B4-BE49-F238E27FC236}">
                <a16:creationId xmlns:a16="http://schemas.microsoft.com/office/drawing/2014/main" id="{B13958FB-D754-3EE7-01C7-3C204BFB9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4255" y="2991637"/>
            <a:ext cx="2247900" cy="215538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E6F7A07-8FCF-19C1-7753-DB426CD0510C}"/>
              </a:ext>
            </a:extLst>
          </p:cNvPr>
          <p:cNvSpPr txBox="1"/>
          <p:nvPr/>
        </p:nvSpPr>
        <p:spPr>
          <a:xfrm>
            <a:off x="6159331" y="5245511"/>
            <a:ext cx="6094324" cy="954107"/>
          </a:xfrm>
          <a:prstGeom prst="rect">
            <a:avLst/>
          </a:prstGeom>
          <a:noFill/>
        </p:spPr>
        <p:txBody>
          <a:bodyPr wrap="square">
            <a:spAutoFit/>
          </a:bodyPr>
          <a:lstStyle/>
          <a:p>
            <a:r>
              <a:rPr lang="es-MX" sz="2800" b="1" dirty="0"/>
              <a:t>Proceso de preparación de datos</a:t>
            </a:r>
          </a:p>
          <a:p>
            <a:endParaRPr lang="es-MX" sz="2800" b="1" dirty="0"/>
          </a:p>
        </p:txBody>
      </p:sp>
      <p:pic>
        <p:nvPicPr>
          <p:cNvPr id="4101" name="Picture 5" descr="Historia de Python - Wikipedia, la enciclopedia libre">
            <a:extLst>
              <a:ext uri="{FF2B5EF4-FFF2-40B4-BE49-F238E27FC236}">
                <a16:creationId xmlns:a16="http://schemas.microsoft.com/office/drawing/2014/main" id="{2F7D257E-BEA1-8D33-2F8B-D71A6A8ED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9287" y="5901046"/>
            <a:ext cx="723542" cy="794131"/>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scikit-learn - Wikipedia">
            <a:extLst>
              <a:ext uri="{FF2B5EF4-FFF2-40B4-BE49-F238E27FC236}">
                <a16:creationId xmlns:a16="http://schemas.microsoft.com/office/drawing/2014/main" id="{C21149C4-E207-1E6C-A412-DCAF26774C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8279" y="5802552"/>
            <a:ext cx="1470613" cy="7941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994E0A5D-26AE-0912-DFE7-3A7C64D86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61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4E1A98-14C8-1E2E-7D6E-0592E27866FB}"/>
              </a:ext>
            </a:extLst>
          </p:cNvPr>
          <p:cNvSpPr>
            <a:spLocks noGrp="1"/>
          </p:cNvSpPr>
          <p:nvPr>
            <p:ph type="title"/>
          </p:nvPr>
        </p:nvSpPr>
        <p:spPr/>
        <p:txBody>
          <a:bodyPr/>
          <a:lstStyle/>
          <a:p>
            <a:r>
              <a:rPr lang="es-MX" dirty="0"/>
              <a:t>Novedades encontradas en los datos</a:t>
            </a:r>
            <a:endParaRPr lang="es-CO" dirty="0"/>
          </a:p>
        </p:txBody>
      </p:sp>
      <p:sp>
        <p:nvSpPr>
          <p:cNvPr id="3" name="Marcador de contenido 2">
            <a:extLst>
              <a:ext uri="{FF2B5EF4-FFF2-40B4-BE49-F238E27FC236}">
                <a16:creationId xmlns:a16="http://schemas.microsoft.com/office/drawing/2014/main" id="{68664574-66E8-F781-A9AB-E12CA0942130}"/>
              </a:ext>
            </a:extLst>
          </p:cNvPr>
          <p:cNvSpPr>
            <a:spLocks noGrp="1"/>
          </p:cNvSpPr>
          <p:nvPr>
            <p:ph idx="1"/>
          </p:nvPr>
        </p:nvSpPr>
        <p:spPr>
          <a:xfrm>
            <a:off x="554421" y="1387474"/>
            <a:ext cx="10515600" cy="4351338"/>
          </a:xfrm>
        </p:spPr>
        <p:txBody>
          <a:bodyPr>
            <a:normAutofit/>
          </a:bodyPr>
          <a:lstStyle/>
          <a:p>
            <a:r>
              <a:rPr lang="es-MX" sz="1800" dirty="0"/>
              <a:t>Varias columnas numéricas (como </a:t>
            </a:r>
            <a:r>
              <a:rPr lang="es-MX" sz="1800" i="1" dirty="0" err="1"/>
              <a:t>Disponible.Avances</a:t>
            </a:r>
            <a:r>
              <a:rPr lang="es-MX" sz="1800" i="1" dirty="0"/>
              <a:t>, </a:t>
            </a:r>
            <a:r>
              <a:rPr lang="es-MX" sz="1800" i="1" dirty="0" err="1"/>
              <a:t>Limite.Avances</a:t>
            </a:r>
            <a:r>
              <a:rPr lang="es-MX" sz="1800" i="1" dirty="0"/>
              <a:t>, </a:t>
            </a:r>
            <a:r>
              <a:rPr lang="es-MX" sz="1800" i="1" dirty="0" err="1"/>
              <a:t>Saldos.Mes.Ant</a:t>
            </a:r>
            <a:r>
              <a:rPr lang="es-MX" sz="1800" i="1" dirty="0"/>
              <a:t>) </a:t>
            </a:r>
            <a:r>
              <a:rPr lang="es-MX" sz="1800" dirty="0"/>
              <a:t>están en formato </a:t>
            </a:r>
            <a:r>
              <a:rPr lang="es-MX" sz="1800" dirty="0" err="1"/>
              <a:t>object</a:t>
            </a:r>
            <a:r>
              <a:rPr lang="es-MX" sz="1800" dirty="0"/>
              <a:t> y contienen puntos y espacios que deben limpiarse antes de convertirlas a tipo numérico.</a:t>
            </a:r>
          </a:p>
          <a:p>
            <a:r>
              <a:rPr lang="es-MX" sz="1800" dirty="0"/>
              <a:t>Las fechas (</a:t>
            </a:r>
            <a:r>
              <a:rPr lang="es-MX" sz="1800" i="1" dirty="0" err="1"/>
              <a:t>Fecha.Expedicion</a:t>
            </a:r>
            <a:r>
              <a:rPr lang="es-MX" sz="1800" i="1" dirty="0"/>
              <a:t>, </a:t>
            </a:r>
            <a:r>
              <a:rPr lang="es-MX" sz="1800" i="1" dirty="0" err="1"/>
              <a:t>Fecha.Proceso</a:t>
            </a:r>
            <a:r>
              <a:rPr lang="es-MX" sz="1800" dirty="0"/>
              <a:t>) están en formato </a:t>
            </a:r>
            <a:r>
              <a:rPr lang="es-MX" sz="1800" dirty="0" err="1"/>
              <a:t>object</a:t>
            </a:r>
            <a:r>
              <a:rPr lang="es-MX" sz="1800" dirty="0"/>
              <a:t> y deben convertirse a </a:t>
            </a:r>
            <a:r>
              <a:rPr lang="es-MX" sz="1800" dirty="0" err="1"/>
              <a:t>datetime</a:t>
            </a:r>
            <a:r>
              <a:rPr lang="es-MX" sz="1800" dirty="0"/>
              <a:t>.</a:t>
            </a:r>
          </a:p>
          <a:p>
            <a:pPr marL="0" indent="0">
              <a:buNone/>
            </a:pPr>
            <a:r>
              <a:rPr lang="es-MX" sz="1800" b="1" dirty="0"/>
              <a:t>Valores nulos:</a:t>
            </a:r>
          </a:p>
          <a:p>
            <a:r>
              <a:rPr lang="es-MX" sz="1800" dirty="0"/>
              <a:t>Algunas columnas, como </a:t>
            </a:r>
            <a:r>
              <a:rPr lang="es-MX" sz="1800" i="1" dirty="0" err="1"/>
              <a:t>Retencion</a:t>
            </a:r>
            <a:r>
              <a:rPr lang="es-MX" sz="1800" i="1" dirty="0"/>
              <a:t>,</a:t>
            </a:r>
            <a:r>
              <a:rPr lang="es-MX" sz="1800" dirty="0"/>
              <a:t> </a:t>
            </a:r>
            <a:r>
              <a:rPr lang="es-MX" sz="1800" i="1" dirty="0" err="1"/>
              <a:t>Cancelacion</a:t>
            </a:r>
            <a:r>
              <a:rPr lang="es-MX" sz="1800" i="1" dirty="0"/>
              <a:t>, Gestionable, TIPO y ANO_MES</a:t>
            </a:r>
            <a:r>
              <a:rPr lang="es-MX" sz="1800" dirty="0"/>
              <a:t>, tienen muchos valores nulos. (48,589 registro)</a:t>
            </a:r>
          </a:p>
          <a:p>
            <a:r>
              <a:rPr lang="es-MX" sz="1800" dirty="0"/>
              <a:t>Pero la naturaleza del </a:t>
            </a:r>
            <a:r>
              <a:rPr lang="es-MX" sz="1800" dirty="0" err="1"/>
              <a:t>df</a:t>
            </a:r>
            <a:r>
              <a:rPr lang="es-MX" sz="1800" dirty="0"/>
              <a:t> implica que es normal a excepción del estrato, el 91,7 % de la base a trabajar no tiene esta variable demográfica que es importante para los </a:t>
            </a:r>
            <a:r>
              <a:rPr lang="es-MX" sz="1800" dirty="0" err="1"/>
              <a:t>ejercios</a:t>
            </a:r>
            <a:r>
              <a:rPr lang="es-MX" sz="1800" dirty="0"/>
              <a:t> de Clasificación.</a:t>
            </a:r>
          </a:p>
          <a:p>
            <a:endParaRPr lang="es-CO" sz="1800" dirty="0"/>
          </a:p>
        </p:txBody>
      </p:sp>
      <p:pic>
        <p:nvPicPr>
          <p:cNvPr id="5" name="Imagen 4">
            <a:extLst>
              <a:ext uri="{FF2B5EF4-FFF2-40B4-BE49-F238E27FC236}">
                <a16:creationId xmlns:a16="http://schemas.microsoft.com/office/drawing/2014/main" id="{9FB0F5FE-D3B7-9950-3228-0415E2F4EBB0}"/>
              </a:ext>
            </a:extLst>
          </p:cNvPr>
          <p:cNvPicPr>
            <a:picLocks noChangeAspect="1"/>
          </p:cNvPicPr>
          <p:nvPr/>
        </p:nvPicPr>
        <p:blipFill>
          <a:blip r:embed="rId2"/>
          <a:stretch>
            <a:fillRect/>
          </a:stretch>
        </p:blipFill>
        <p:spPr>
          <a:xfrm>
            <a:off x="2066925" y="4522786"/>
            <a:ext cx="8058150" cy="2238375"/>
          </a:xfrm>
          <a:prstGeom prst="rect">
            <a:avLst/>
          </a:prstGeom>
        </p:spPr>
      </p:pic>
      <p:pic>
        <p:nvPicPr>
          <p:cNvPr id="6" name="Picture 2">
            <a:extLst>
              <a:ext uri="{FF2B5EF4-FFF2-40B4-BE49-F238E27FC236}">
                <a16:creationId xmlns:a16="http://schemas.microsoft.com/office/drawing/2014/main" id="{ACDDD479-5AF5-87E4-7CAD-D5BCCA07D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446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8A4D3D46-044B-7030-530A-417C77FE0A00}"/>
              </a:ext>
            </a:extLst>
          </p:cNvPr>
          <p:cNvPicPr>
            <a:picLocks noGrp="1" noChangeAspect="1"/>
          </p:cNvPicPr>
          <p:nvPr>
            <p:ph idx="1"/>
          </p:nvPr>
        </p:nvPicPr>
        <p:blipFill>
          <a:blip r:embed="rId2"/>
          <a:stretch>
            <a:fillRect/>
          </a:stretch>
        </p:blipFill>
        <p:spPr>
          <a:xfrm>
            <a:off x="619634" y="2317831"/>
            <a:ext cx="5053442" cy="3788001"/>
          </a:xfrm>
        </p:spPr>
      </p:pic>
      <p:sp>
        <p:nvSpPr>
          <p:cNvPr id="6" name="CuadroTexto 5">
            <a:extLst>
              <a:ext uri="{FF2B5EF4-FFF2-40B4-BE49-F238E27FC236}">
                <a16:creationId xmlns:a16="http://schemas.microsoft.com/office/drawing/2014/main" id="{2AB9AE54-CF08-BF24-E641-91749E38CB39}"/>
              </a:ext>
            </a:extLst>
          </p:cNvPr>
          <p:cNvSpPr txBox="1"/>
          <p:nvPr/>
        </p:nvSpPr>
        <p:spPr>
          <a:xfrm>
            <a:off x="754774" y="506139"/>
            <a:ext cx="9406759" cy="1477328"/>
          </a:xfrm>
          <a:prstGeom prst="rect">
            <a:avLst/>
          </a:prstGeom>
          <a:noFill/>
        </p:spPr>
        <p:txBody>
          <a:bodyPr wrap="square" rtlCol="0">
            <a:spAutoFit/>
          </a:bodyPr>
          <a:lstStyle/>
          <a:p>
            <a:r>
              <a:rPr lang="es-MX" dirty="0"/>
              <a:t>Las variables **</a:t>
            </a:r>
            <a:r>
              <a:rPr lang="es-MX" dirty="0" err="1"/>
              <a:t>Retencion_has_value</a:t>
            </a:r>
            <a:r>
              <a:rPr lang="es-MX" dirty="0"/>
              <a:t>, </a:t>
            </a:r>
            <a:r>
              <a:rPr lang="es-MX" dirty="0" err="1"/>
              <a:t>Cancelacion_has_value</a:t>
            </a:r>
            <a:r>
              <a:rPr lang="es-MX" dirty="0"/>
              <a:t>, </a:t>
            </a:r>
            <a:r>
              <a:rPr lang="es-MX" dirty="0" err="1"/>
              <a:t>Gestionable_has_value</a:t>
            </a:r>
            <a:r>
              <a:rPr lang="es-MX" dirty="0"/>
              <a:t>, </a:t>
            </a:r>
            <a:r>
              <a:rPr lang="es-MX" dirty="0" err="1"/>
              <a:t>TIPO_has_value</a:t>
            </a:r>
            <a:r>
              <a:rPr lang="es-MX" dirty="0"/>
              <a:t> y </a:t>
            </a:r>
            <a:r>
              <a:rPr lang="es-MX" dirty="0" err="1"/>
              <a:t>ANO_MES_has_value</a:t>
            </a:r>
            <a:r>
              <a:rPr lang="es-MX" dirty="0"/>
              <a:t>** tienen correlación perfecta (1.0) con Target. Esto confirma que no aportan información nueva y deben eliminarse.</a:t>
            </a:r>
          </a:p>
          <a:p>
            <a:r>
              <a:rPr lang="es-MX" dirty="0"/>
              <a:t>La variable </a:t>
            </a:r>
            <a:r>
              <a:rPr lang="es-MX" dirty="0" err="1"/>
              <a:t>estrato_has_value</a:t>
            </a:r>
            <a:r>
              <a:rPr lang="es-MX" dirty="0"/>
              <a:t> tiene una correlación baja con Target (-0.0418), lo que indica que la presencia de valores nulos en estrato no está relacionada con la probabilidad de retiro.</a:t>
            </a:r>
            <a:endParaRPr lang="es-CO" dirty="0"/>
          </a:p>
        </p:txBody>
      </p:sp>
      <p:pic>
        <p:nvPicPr>
          <p:cNvPr id="8" name="Imagen 7">
            <a:extLst>
              <a:ext uri="{FF2B5EF4-FFF2-40B4-BE49-F238E27FC236}">
                <a16:creationId xmlns:a16="http://schemas.microsoft.com/office/drawing/2014/main" id="{C61B499D-BE09-5F8F-3DC0-994B7E7E43C4}"/>
              </a:ext>
            </a:extLst>
          </p:cNvPr>
          <p:cNvPicPr>
            <a:picLocks noChangeAspect="1"/>
          </p:cNvPicPr>
          <p:nvPr/>
        </p:nvPicPr>
        <p:blipFill>
          <a:blip r:embed="rId3"/>
          <a:stretch>
            <a:fillRect/>
          </a:stretch>
        </p:blipFill>
        <p:spPr>
          <a:xfrm>
            <a:off x="5877491" y="2222090"/>
            <a:ext cx="5620963" cy="3632542"/>
          </a:xfrm>
          <a:prstGeom prst="rect">
            <a:avLst/>
          </a:prstGeom>
        </p:spPr>
      </p:pic>
      <p:sp>
        <p:nvSpPr>
          <p:cNvPr id="9" name="CuadroTexto 8">
            <a:extLst>
              <a:ext uri="{FF2B5EF4-FFF2-40B4-BE49-F238E27FC236}">
                <a16:creationId xmlns:a16="http://schemas.microsoft.com/office/drawing/2014/main" id="{3F39C7C8-F181-C66F-49DD-D77EC9A9AC29}"/>
              </a:ext>
            </a:extLst>
          </p:cNvPr>
          <p:cNvSpPr txBox="1"/>
          <p:nvPr/>
        </p:nvSpPr>
        <p:spPr>
          <a:xfrm>
            <a:off x="3000312" y="6508902"/>
            <a:ext cx="6191375" cy="276999"/>
          </a:xfrm>
          <a:prstGeom prst="rect">
            <a:avLst/>
          </a:prstGeom>
          <a:noFill/>
        </p:spPr>
        <p:txBody>
          <a:bodyPr wrap="none" rtlCol="0">
            <a:spAutoFit/>
          </a:bodyPr>
          <a:lstStyle/>
          <a:p>
            <a:r>
              <a:rPr lang="es-MX" sz="1200" i="1" dirty="0"/>
              <a:t>** Variables creadas para validar el impacto de los datos nulos en nuestra variable objetivo</a:t>
            </a:r>
            <a:endParaRPr lang="es-CO" i="1" dirty="0"/>
          </a:p>
        </p:txBody>
      </p:sp>
      <p:pic>
        <p:nvPicPr>
          <p:cNvPr id="10" name="Picture 2">
            <a:extLst>
              <a:ext uri="{FF2B5EF4-FFF2-40B4-BE49-F238E27FC236}">
                <a16:creationId xmlns:a16="http://schemas.microsoft.com/office/drawing/2014/main" id="{24B3D1D3-A8D1-5267-D291-4DB5E5258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88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081732-5784-492E-A520-B484343F8F7B}"/>
              </a:ext>
            </a:extLst>
          </p:cNvPr>
          <p:cNvSpPr>
            <a:spLocks noGrp="1"/>
          </p:cNvSpPr>
          <p:nvPr>
            <p:ph type="title"/>
          </p:nvPr>
        </p:nvSpPr>
        <p:spPr/>
        <p:txBody>
          <a:bodyPr/>
          <a:lstStyle/>
          <a:p>
            <a:r>
              <a:rPr lang="es-MX" dirty="0"/>
              <a:t>Análisis exploratorio de los datos</a:t>
            </a:r>
            <a:endParaRPr lang="es-CO" dirty="0"/>
          </a:p>
        </p:txBody>
      </p:sp>
      <p:pic>
        <p:nvPicPr>
          <p:cNvPr id="5" name="Imagen 4">
            <a:extLst>
              <a:ext uri="{FF2B5EF4-FFF2-40B4-BE49-F238E27FC236}">
                <a16:creationId xmlns:a16="http://schemas.microsoft.com/office/drawing/2014/main" id="{F67DC140-15A8-6E0C-555B-2A1BD3023909}"/>
              </a:ext>
            </a:extLst>
          </p:cNvPr>
          <p:cNvPicPr>
            <a:picLocks noChangeAspect="1"/>
          </p:cNvPicPr>
          <p:nvPr/>
        </p:nvPicPr>
        <p:blipFill>
          <a:blip r:embed="rId2"/>
          <a:stretch>
            <a:fillRect/>
          </a:stretch>
        </p:blipFill>
        <p:spPr>
          <a:xfrm>
            <a:off x="105102" y="1538288"/>
            <a:ext cx="7340961" cy="2104438"/>
          </a:xfrm>
          <a:prstGeom prst="rect">
            <a:avLst/>
          </a:prstGeom>
        </p:spPr>
      </p:pic>
      <p:pic>
        <p:nvPicPr>
          <p:cNvPr id="7" name="Imagen 6">
            <a:extLst>
              <a:ext uri="{FF2B5EF4-FFF2-40B4-BE49-F238E27FC236}">
                <a16:creationId xmlns:a16="http://schemas.microsoft.com/office/drawing/2014/main" id="{454688C6-46DD-9D2A-0CB3-44C62009B606}"/>
              </a:ext>
            </a:extLst>
          </p:cNvPr>
          <p:cNvPicPr>
            <a:picLocks noChangeAspect="1"/>
          </p:cNvPicPr>
          <p:nvPr/>
        </p:nvPicPr>
        <p:blipFill>
          <a:blip r:embed="rId3"/>
          <a:stretch>
            <a:fillRect/>
          </a:stretch>
        </p:blipFill>
        <p:spPr>
          <a:xfrm>
            <a:off x="241264" y="4369823"/>
            <a:ext cx="7340963" cy="2104439"/>
          </a:xfrm>
          <a:prstGeom prst="rect">
            <a:avLst/>
          </a:prstGeom>
        </p:spPr>
      </p:pic>
      <p:sp>
        <p:nvSpPr>
          <p:cNvPr id="11" name="Rectangle 3">
            <a:extLst>
              <a:ext uri="{FF2B5EF4-FFF2-40B4-BE49-F238E27FC236}">
                <a16:creationId xmlns:a16="http://schemas.microsoft.com/office/drawing/2014/main" id="{682FF446-960B-FAB9-61B9-0AAD1E1B753E}"/>
              </a:ext>
            </a:extLst>
          </p:cNvPr>
          <p:cNvSpPr>
            <a:spLocks noChangeArrowheads="1"/>
          </p:cNvSpPr>
          <p:nvPr/>
        </p:nvSpPr>
        <p:spPr bwMode="auto">
          <a:xfrm rot="10800000" flipV="1">
            <a:off x="7798676" y="1629133"/>
            <a:ext cx="428822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b="0" i="0" u="none" strike="noStrike" cap="none" normalizeH="0" baseline="0" dirty="0">
                <a:ln>
                  <a:noFill/>
                </a:ln>
                <a:solidFill>
                  <a:schemeClr val="tx1"/>
                </a:solidFill>
                <a:effectLst/>
                <a:latin typeface="Arial" panose="020B0604020202020204" pitchFamily="34" charset="0"/>
              </a:rPr>
              <a:t>Más de la </a:t>
            </a:r>
            <a:r>
              <a:rPr kumimoji="0" lang="es-CO" altLang="es-CO" b="1" i="0" u="none" strike="noStrike" cap="none" normalizeH="0" baseline="0" dirty="0">
                <a:ln>
                  <a:noFill/>
                </a:ln>
                <a:solidFill>
                  <a:schemeClr val="tx1"/>
                </a:solidFill>
                <a:effectLst/>
                <a:latin typeface="Arial" panose="020B0604020202020204" pitchFamily="34" charset="0"/>
              </a:rPr>
              <a:t>mitad de la población solo tiene educación primaria</a:t>
            </a:r>
            <a:r>
              <a:rPr kumimoji="0" lang="es-CO" altLang="es-CO"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b="0" i="0" u="none" strike="noStrike" cap="none" normalizeH="0" baseline="0" dirty="0">
                <a:ln>
                  <a:noFill/>
                </a:ln>
                <a:solidFill>
                  <a:schemeClr val="tx1"/>
                </a:solidFill>
                <a:effectLst/>
                <a:latin typeface="Arial" panose="020B0604020202020204" pitchFamily="34" charset="0"/>
              </a:rPr>
              <a:t>La educación </a:t>
            </a:r>
            <a:r>
              <a:rPr kumimoji="0" lang="es-CO" altLang="es-CO" b="1" i="0" u="none" strike="noStrike" cap="none" normalizeH="0" baseline="0" dirty="0">
                <a:ln>
                  <a:noFill/>
                </a:ln>
                <a:solidFill>
                  <a:schemeClr val="tx1"/>
                </a:solidFill>
                <a:effectLst/>
                <a:latin typeface="Arial" panose="020B0604020202020204" pitchFamily="34" charset="0"/>
              </a:rPr>
              <a:t>técnico/tecnológica</a:t>
            </a:r>
            <a:r>
              <a:rPr kumimoji="0" lang="es-CO" altLang="es-CO" b="0" i="0" u="none" strike="noStrike" cap="none" normalizeH="0" baseline="0" dirty="0">
                <a:ln>
                  <a:noFill/>
                </a:ln>
                <a:solidFill>
                  <a:schemeClr val="tx1"/>
                </a:solidFill>
                <a:effectLst/>
                <a:latin typeface="Arial" panose="020B0604020202020204" pitchFamily="34" charset="0"/>
              </a:rPr>
              <a:t> es la segunda categoría más común, lo que indica que muchas personas buscan formación técnica en lugar de secundaria tradicional.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b="0" i="0" u="none" strike="noStrike" cap="none" normalizeH="0" baseline="0" dirty="0">
                <a:ln>
                  <a:noFill/>
                </a:ln>
                <a:solidFill>
                  <a:schemeClr val="tx1"/>
                </a:solidFill>
                <a:effectLst/>
                <a:latin typeface="Arial" panose="020B0604020202020204" pitchFamily="34" charset="0"/>
              </a:rPr>
              <a:t>La </a:t>
            </a:r>
            <a:r>
              <a:rPr kumimoji="0" lang="es-CO" altLang="es-CO" b="1" i="0" u="none" strike="noStrike" cap="none" normalizeH="0" baseline="0" dirty="0">
                <a:ln>
                  <a:noFill/>
                </a:ln>
                <a:solidFill>
                  <a:schemeClr val="tx1"/>
                </a:solidFill>
                <a:effectLst/>
                <a:latin typeface="Arial" panose="020B0604020202020204" pitchFamily="34" charset="0"/>
              </a:rPr>
              <a:t>educación secundaria</a:t>
            </a:r>
            <a:r>
              <a:rPr kumimoji="0" lang="es-CO" altLang="es-CO" b="0" i="0" u="none" strike="noStrike" cap="none" normalizeH="0" baseline="0" dirty="0">
                <a:ln>
                  <a:noFill/>
                </a:ln>
                <a:solidFill>
                  <a:schemeClr val="tx1"/>
                </a:solidFill>
                <a:effectLst/>
                <a:latin typeface="Arial" panose="020B0604020202020204" pitchFamily="34" charset="0"/>
              </a:rPr>
              <a:t> tiene una proporción relativamente baja (10.44%).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b="1" i="0" u="none" strike="noStrike" cap="none" normalizeH="0" baseline="0" dirty="0">
                <a:ln>
                  <a:noFill/>
                </a:ln>
                <a:solidFill>
                  <a:schemeClr val="tx1"/>
                </a:solidFill>
                <a:effectLst/>
                <a:latin typeface="Arial" panose="020B0604020202020204" pitchFamily="34" charset="0"/>
              </a:rPr>
              <a:t>Posgrado es extremadamente raro</a:t>
            </a:r>
            <a:r>
              <a:rPr kumimoji="0" lang="es-CO" altLang="es-CO" b="0" i="0" u="none" strike="noStrike" cap="none" normalizeH="0" baseline="0" dirty="0">
                <a:ln>
                  <a:noFill/>
                </a:ln>
                <a:solidFill>
                  <a:schemeClr val="tx1"/>
                </a:solidFill>
                <a:effectLst/>
                <a:latin typeface="Arial" panose="020B0604020202020204" pitchFamily="34" charset="0"/>
              </a:rPr>
              <a:t>, lo que sugiere barreras de acceso o falta de interés en educación avanzada.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b="0" i="0" u="none" strike="noStrike" cap="none" normalizeH="0" baseline="0" dirty="0">
                <a:ln>
                  <a:noFill/>
                </a:ln>
                <a:solidFill>
                  <a:schemeClr val="tx1"/>
                </a:solidFill>
                <a:effectLst/>
                <a:latin typeface="Arial" panose="020B0604020202020204" pitchFamily="34" charset="0"/>
              </a:rPr>
              <a:t> </a:t>
            </a:r>
            <a:r>
              <a:rPr lang="es-MX" b="1" dirty="0"/>
              <a:t>Alta proporción de solteros:</a:t>
            </a:r>
            <a:r>
              <a:rPr lang="es-MX" dirty="0"/>
              <a:t> Puede reflejar tendencias sociales como menor interés en el matrimonio o aumento en la edad promedio para casarse</a:t>
            </a:r>
            <a:endParaRPr kumimoji="0" lang="es-CO" altLang="es-CO" b="0" i="0" u="none" strike="noStrike" cap="none" normalizeH="0" baseline="0" dirty="0">
              <a:ln>
                <a:noFill/>
              </a:ln>
              <a:solidFill>
                <a:schemeClr val="tx1"/>
              </a:solidFill>
              <a:effectLst/>
              <a:latin typeface="Arial" panose="020B0604020202020204" pitchFamily="34" charset="0"/>
            </a:endParaRPr>
          </a:p>
        </p:txBody>
      </p:sp>
      <p:pic>
        <p:nvPicPr>
          <p:cNvPr id="13" name="Picture 2">
            <a:extLst>
              <a:ext uri="{FF2B5EF4-FFF2-40B4-BE49-F238E27FC236}">
                <a16:creationId xmlns:a16="http://schemas.microsoft.com/office/drawing/2014/main" id="{5A31F508-692C-50A6-0EC8-A54CE23E49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144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CCEDF1-DC30-3590-8789-DF2CC08778A5}"/>
              </a:ext>
            </a:extLst>
          </p:cNvPr>
          <p:cNvSpPr>
            <a:spLocks noGrp="1"/>
          </p:cNvSpPr>
          <p:nvPr>
            <p:ph type="title"/>
          </p:nvPr>
        </p:nvSpPr>
        <p:spPr/>
        <p:txBody>
          <a:bodyPr/>
          <a:lstStyle/>
          <a:p>
            <a:r>
              <a:rPr lang="es-MX" dirty="0"/>
              <a:t>Análisis exploratorio de los datos</a:t>
            </a:r>
            <a:endParaRPr lang="es-CO" dirty="0"/>
          </a:p>
        </p:txBody>
      </p:sp>
      <p:pic>
        <p:nvPicPr>
          <p:cNvPr id="5" name="Imagen 4">
            <a:extLst>
              <a:ext uri="{FF2B5EF4-FFF2-40B4-BE49-F238E27FC236}">
                <a16:creationId xmlns:a16="http://schemas.microsoft.com/office/drawing/2014/main" id="{98EFA5F1-657F-7240-315E-ACA37820AC95}"/>
              </a:ext>
            </a:extLst>
          </p:cNvPr>
          <p:cNvPicPr>
            <a:picLocks noChangeAspect="1"/>
          </p:cNvPicPr>
          <p:nvPr/>
        </p:nvPicPr>
        <p:blipFill>
          <a:blip r:embed="rId2"/>
          <a:stretch>
            <a:fillRect/>
          </a:stretch>
        </p:blipFill>
        <p:spPr>
          <a:xfrm>
            <a:off x="78499" y="1781667"/>
            <a:ext cx="7262648" cy="2301283"/>
          </a:xfrm>
          <a:prstGeom prst="rect">
            <a:avLst/>
          </a:prstGeom>
        </p:spPr>
      </p:pic>
      <p:pic>
        <p:nvPicPr>
          <p:cNvPr id="7" name="Imagen 6">
            <a:extLst>
              <a:ext uri="{FF2B5EF4-FFF2-40B4-BE49-F238E27FC236}">
                <a16:creationId xmlns:a16="http://schemas.microsoft.com/office/drawing/2014/main" id="{3C6DB5A3-4906-1C3D-4E83-541416E9C035}"/>
              </a:ext>
            </a:extLst>
          </p:cNvPr>
          <p:cNvPicPr>
            <a:picLocks noChangeAspect="1"/>
          </p:cNvPicPr>
          <p:nvPr/>
        </p:nvPicPr>
        <p:blipFill>
          <a:blip r:embed="rId3"/>
          <a:stretch>
            <a:fillRect/>
          </a:stretch>
        </p:blipFill>
        <p:spPr>
          <a:xfrm>
            <a:off x="186654" y="4082951"/>
            <a:ext cx="7582705" cy="2775049"/>
          </a:xfrm>
          <a:prstGeom prst="rect">
            <a:avLst/>
          </a:prstGeom>
        </p:spPr>
      </p:pic>
      <p:sp>
        <p:nvSpPr>
          <p:cNvPr id="9" name="CuadroTexto 8">
            <a:extLst>
              <a:ext uri="{FF2B5EF4-FFF2-40B4-BE49-F238E27FC236}">
                <a16:creationId xmlns:a16="http://schemas.microsoft.com/office/drawing/2014/main" id="{23056A66-B9E0-087D-8086-FE160D38B41E}"/>
              </a:ext>
            </a:extLst>
          </p:cNvPr>
          <p:cNvSpPr txBox="1"/>
          <p:nvPr/>
        </p:nvSpPr>
        <p:spPr>
          <a:xfrm>
            <a:off x="7769358" y="1966453"/>
            <a:ext cx="4137505" cy="3693319"/>
          </a:xfrm>
          <a:prstGeom prst="rect">
            <a:avLst/>
          </a:prstGeom>
          <a:noFill/>
        </p:spPr>
        <p:txBody>
          <a:bodyPr wrap="square">
            <a:spAutoFit/>
          </a:bodyPr>
          <a:lstStyle/>
          <a:p>
            <a:r>
              <a:rPr lang="es-MX" b="1" dirty="0"/>
              <a:t>Equilibrio entre géneros: </a:t>
            </a:r>
            <a:r>
              <a:rPr lang="es-MX" dirty="0"/>
              <a:t>Femenino (F): 24,875 personas (49.75%)Masculino (M): 25,126 personas (50.25%)La diferencia entre ambos géneros es mínima (apenas 251 personas), lo que indica una distribución muy balanceada.</a:t>
            </a:r>
          </a:p>
          <a:p>
            <a:endParaRPr lang="es-MX" dirty="0"/>
          </a:p>
          <a:p>
            <a:pPr algn="l">
              <a:buFont typeface="Arial" panose="020B0604020202020204" pitchFamily="34" charset="0"/>
              <a:buChar char="•"/>
            </a:pPr>
            <a:r>
              <a:rPr lang="es-MX" b="0" i="0" dirty="0">
                <a:solidFill>
                  <a:srgbClr val="333333"/>
                </a:solidFill>
                <a:effectLst/>
                <a:latin typeface="+mj-lt"/>
              </a:rPr>
              <a:t> </a:t>
            </a:r>
            <a:r>
              <a:rPr lang="es-MX" b="1" i="0" dirty="0">
                <a:solidFill>
                  <a:srgbClr val="333333"/>
                </a:solidFill>
                <a:effectLst/>
                <a:latin typeface="+mj-lt"/>
              </a:rPr>
              <a:t>27.411 (54.8%) </a:t>
            </a:r>
            <a:r>
              <a:rPr lang="es-MX" b="0" i="0" dirty="0">
                <a:solidFill>
                  <a:srgbClr val="333333"/>
                </a:solidFill>
                <a:effectLst/>
                <a:latin typeface="+mj-lt"/>
              </a:rPr>
              <a:t>personas pertenecen </a:t>
            </a:r>
            <a:r>
              <a:rPr lang="es-MX" dirty="0">
                <a:solidFill>
                  <a:srgbClr val="333333"/>
                </a:solidFill>
                <a:latin typeface="+mj-lt"/>
              </a:rPr>
              <a:t> a la </a:t>
            </a:r>
            <a:r>
              <a:rPr lang="es-MX" b="0" i="0" dirty="0">
                <a:solidFill>
                  <a:srgbClr val="333333"/>
                </a:solidFill>
                <a:effectLst/>
                <a:latin typeface="+mj-lt"/>
              </a:rPr>
              <a:t>Categoría A: que tienen ingresos de hasta dos salarios mínimos y solo el 10% de lo cliente en la base tiene un salió mayor a 4 salarios mínimos</a:t>
            </a:r>
            <a:endParaRPr lang="es-CO" dirty="0">
              <a:latin typeface="+mj-lt"/>
            </a:endParaRPr>
          </a:p>
        </p:txBody>
      </p:sp>
      <p:pic>
        <p:nvPicPr>
          <p:cNvPr id="10" name="Picture 2">
            <a:extLst>
              <a:ext uri="{FF2B5EF4-FFF2-40B4-BE49-F238E27FC236}">
                <a16:creationId xmlns:a16="http://schemas.microsoft.com/office/drawing/2014/main" id="{5D6E5CF2-C1F1-7180-E343-1ADB5C349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030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0FFE8C-5DD9-B7F7-19BA-C244A027228D}"/>
              </a:ext>
            </a:extLst>
          </p:cNvPr>
          <p:cNvSpPr>
            <a:spLocks noGrp="1"/>
          </p:cNvSpPr>
          <p:nvPr>
            <p:ph type="title"/>
          </p:nvPr>
        </p:nvSpPr>
        <p:spPr/>
        <p:txBody>
          <a:bodyPr/>
          <a:lstStyle/>
          <a:p>
            <a:r>
              <a:rPr lang="es-MX" dirty="0" err="1"/>
              <a:t>Selelección</a:t>
            </a:r>
            <a:r>
              <a:rPr lang="es-MX" dirty="0"/>
              <a:t> de variables y codificado</a:t>
            </a:r>
            <a:endParaRPr lang="es-CO" dirty="0"/>
          </a:p>
        </p:txBody>
      </p:sp>
      <p:sp>
        <p:nvSpPr>
          <p:cNvPr id="3" name="Marcador de contenido 2">
            <a:extLst>
              <a:ext uri="{FF2B5EF4-FFF2-40B4-BE49-F238E27FC236}">
                <a16:creationId xmlns:a16="http://schemas.microsoft.com/office/drawing/2014/main" id="{357595DB-4FE4-D76F-C14C-C2D0574347E5}"/>
              </a:ext>
            </a:extLst>
          </p:cNvPr>
          <p:cNvSpPr>
            <a:spLocks noGrp="1"/>
          </p:cNvSpPr>
          <p:nvPr>
            <p:ph idx="1"/>
          </p:nvPr>
        </p:nvSpPr>
        <p:spPr/>
        <p:txBody>
          <a:bodyPr>
            <a:normAutofit lnSpcReduction="10000"/>
          </a:bodyPr>
          <a:lstStyle/>
          <a:p>
            <a:r>
              <a:rPr lang="es-MX" sz="2400" dirty="0"/>
              <a:t>Se eliminan las variables que tiene baja varianza con nuestra variable objetivo</a:t>
            </a:r>
          </a:p>
          <a:p>
            <a:r>
              <a:rPr lang="es-MX" sz="2400" dirty="0"/>
              <a:t>Pasando de 14 variables numéricas a 9 </a:t>
            </a:r>
          </a:p>
          <a:p>
            <a:pPr marL="0" indent="0">
              <a:buNone/>
            </a:pPr>
            <a:r>
              <a:rPr lang="es-MX" sz="2400" i="1" dirty="0"/>
              <a:t>'</a:t>
            </a:r>
            <a:r>
              <a:rPr lang="es-MX" sz="2400" i="1" dirty="0" err="1"/>
              <a:t>Saldos.Mes.Ant</a:t>
            </a:r>
            <a:r>
              <a:rPr lang="es-MX" sz="2400" i="1" dirty="0"/>
              <a:t>', '</a:t>
            </a:r>
            <a:r>
              <a:rPr lang="es-MX" sz="2400" i="1" dirty="0" err="1"/>
              <a:t>Pago.Minimo</a:t>
            </a:r>
            <a:r>
              <a:rPr lang="es-MX" sz="2400" i="1" dirty="0"/>
              <a:t>',    '</a:t>
            </a:r>
            <a:r>
              <a:rPr lang="es-MX" sz="2400" i="1" dirty="0" err="1"/>
              <a:t>Vr.Cuota.Manejo</a:t>
            </a:r>
            <a:r>
              <a:rPr lang="es-MX" sz="2400" i="1" dirty="0"/>
              <a:t>', '</a:t>
            </a:r>
            <a:r>
              <a:rPr lang="es-MX" sz="2400" i="1" dirty="0" err="1"/>
              <a:t>Total.Intereses</a:t>
            </a:r>
            <a:r>
              <a:rPr lang="es-MX" sz="2400" i="1" dirty="0"/>
              <a:t>', '</a:t>
            </a:r>
            <a:r>
              <a:rPr lang="es-MX" sz="2400" i="1" dirty="0" err="1"/>
              <a:t>Edad.Mora</a:t>
            </a:r>
            <a:r>
              <a:rPr lang="es-MX" sz="2400" i="1" dirty="0"/>
              <a:t>', '</a:t>
            </a:r>
            <a:r>
              <a:rPr lang="es-MX" sz="2400" i="1" dirty="0" err="1"/>
              <a:t>Vr.Mora</a:t>
            </a:r>
            <a:r>
              <a:rPr lang="es-MX" sz="2400" i="1" dirty="0"/>
              <a:t>', '</a:t>
            </a:r>
            <a:r>
              <a:rPr lang="es-MX" sz="2400" i="1" dirty="0" err="1"/>
              <a:t>Pagos.Mes.Ant</a:t>
            </a:r>
            <a:r>
              <a:rPr lang="es-MX" sz="2400" i="1" dirty="0"/>
              <a:t>', '</a:t>
            </a:r>
            <a:r>
              <a:rPr lang="es-MX" sz="2400" i="1" dirty="0" err="1"/>
              <a:t>Pago.del.Mes</a:t>
            </a:r>
            <a:r>
              <a:rPr lang="es-MX" sz="2400" i="1" dirty="0"/>
              <a:t>', '</a:t>
            </a:r>
            <a:r>
              <a:rPr lang="es-MX" sz="2400" i="1" dirty="0" err="1"/>
              <a:t>Disponible.Avances</a:t>
            </a:r>
            <a:r>
              <a:rPr lang="es-MX" sz="2400" i="1" dirty="0"/>
              <a:t>'</a:t>
            </a:r>
          </a:p>
          <a:p>
            <a:r>
              <a:rPr lang="es-MX" sz="2400" dirty="0"/>
              <a:t>Se escalan las variables numéricas para que no afecten el rendimiento del modelo.</a:t>
            </a:r>
          </a:p>
          <a:p>
            <a:pPr marL="0" indent="0">
              <a:buNone/>
            </a:pPr>
            <a:r>
              <a:rPr lang="es-MX" sz="2400" dirty="0"/>
              <a:t>Para las variables </a:t>
            </a:r>
            <a:r>
              <a:rPr lang="es-MX" sz="2400" dirty="0" err="1"/>
              <a:t>Categoricas</a:t>
            </a:r>
            <a:r>
              <a:rPr lang="es-MX" sz="2400" dirty="0"/>
              <a:t> tenemos dos enfoque una codificación </a:t>
            </a:r>
            <a:r>
              <a:rPr lang="es-MX" sz="2400" dirty="0" err="1"/>
              <a:t>OrdinalEncoder</a:t>
            </a:r>
            <a:r>
              <a:rPr lang="es-MX" sz="2400" dirty="0"/>
              <a:t> para las variables que consideramos tiene algún tipo de nivel(</a:t>
            </a:r>
            <a:r>
              <a:rPr lang="es-MX" sz="2400" i="1" dirty="0" err="1"/>
              <a:t>categoria</a:t>
            </a:r>
            <a:r>
              <a:rPr lang="es-MX" sz="2400" i="1" dirty="0"/>
              <a:t>', 'segmento', '</a:t>
            </a:r>
            <a:r>
              <a:rPr lang="es-MX" sz="2400" i="1" dirty="0" err="1"/>
              <a:t>nivel_educativo</a:t>
            </a:r>
            <a:r>
              <a:rPr lang="es-MX" sz="2400" dirty="0"/>
              <a:t>) y </a:t>
            </a:r>
            <a:r>
              <a:rPr lang="es-MX" sz="2400" dirty="0" err="1"/>
              <a:t>Dummie</a:t>
            </a:r>
            <a:r>
              <a:rPr lang="es-MX" sz="2400" dirty="0"/>
              <a:t> para las variables que no tiene un orden particular ('</a:t>
            </a:r>
            <a:r>
              <a:rPr lang="es-MX" sz="2400" dirty="0" err="1"/>
              <a:t>estado_civil</a:t>
            </a:r>
            <a:r>
              <a:rPr lang="es-MX" sz="2400" dirty="0"/>
              <a:t>', 'Genero') </a:t>
            </a:r>
            <a:br>
              <a:rPr lang="es-MX" dirty="0"/>
            </a:br>
            <a:endParaRPr lang="es-CO" dirty="0"/>
          </a:p>
        </p:txBody>
      </p:sp>
      <p:pic>
        <p:nvPicPr>
          <p:cNvPr id="6" name="Picture 2">
            <a:extLst>
              <a:ext uri="{FF2B5EF4-FFF2-40B4-BE49-F238E27FC236}">
                <a16:creationId xmlns:a16="http://schemas.microsoft.com/office/drawing/2014/main" id="{B214163F-3BEB-7554-3B2E-2E681E21A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475" y="6190537"/>
            <a:ext cx="2284325" cy="4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5008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2321</Words>
  <Application>Microsoft Office PowerPoint</Application>
  <PresentationFormat>Panorámica</PresentationFormat>
  <Paragraphs>201</Paragraphs>
  <Slides>22</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22</vt:i4>
      </vt:variant>
    </vt:vector>
  </HeadingPairs>
  <TitlesOfParts>
    <vt:vector size="28" baseType="lpstr">
      <vt:lpstr>Aptos</vt:lpstr>
      <vt:lpstr>Aptos Display</vt:lpstr>
      <vt:lpstr>Arial</vt:lpstr>
      <vt:lpstr>Calibri</vt:lpstr>
      <vt:lpstr>Inter</vt:lpstr>
      <vt:lpstr>Tema de Office</vt:lpstr>
      <vt:lpstr>Presentación de PowerPoint</vt:lpstr>
      <vt:lpstr>Contexto del Negocio</vt:lpstr>
      <vt:lpstr>Presentación de PowerPoint</vt:lpstr>
      <vt:lpstr>Datos y Metodología</vt:lpstr>
      <vt:lpstr>Novedades encontradas en los datos</vt:lpstr>
      <vt:lpstr>Presentación de PowerPoint</vt:lpstr>
      <vt:lpstr>Análisis exploratorio de los datos</vt:lpstr>
      <vt:lpstr>Análisis exploratorio de los datos</vt:lpstr>
      <vt:lpstr>Selelección de variables y codificado</vt:lpstr>
      <vt:lpstr>Manejo de desbalance de clases</vt:lpstr>
      <vt:lpstr>Manejo de desbalance de clases</vt:lpstr>
      <vt:lpstr>Modelo Predictivo</vt:lpstr>
      <vt:lpstr>Comparaciones de las medidas de los dataframes</vt:lpstr>
      <vt:lpstr>Modelo de Clasificación</vt:lpstr>
      <vt:lpstr>Preparación de los datos para PCA</vt:lpstr>
      <vt:lpstr>Evaluación de Varios Modelos para Clasificación</vt:lpstr>
      <vt:lpstr>Pcoparación de Clustersreparación de los datos para PCA</vt:lpstr>
      <vt:lpstr>Caracterización de grupos</vt:lpstr>
      <vt:lpstr>Perfiles principales por cada clister</vt:lpstr>
      <vt:lpstr>Principales distribuciones por cluster</vt:lpstr>
      <vt:lpstr>Recomendaciones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Wilmer Andres Vanegas - Profesional Gobierno Y Arquitectura De</dc:creator>
  <cp:lastModifiedBy>Wilmer Andres Vanegas - Profesional Gobierno Y Arquitectura De</cp:lastModifiedBy>
  <cp:revision>1</cp:revision>
  <dcterms:created xsi:type="dcterms:W3CDTF">2025-02-03T12:06:19Z</dcterms:created>
  <dcterms:modified xsi:type="dcterms:W3CDTF">2025-02-03T15:03:01Z</dcterms:modified>
</cp:coreProperties>
</file>