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A064E-AED4-6BF3-DBED-C4B28748047F}" v="1770" dt="2019-11-18T15:13:46.799"/>
    <p1510:client id="{1DE04252-B2C4-7EFB-7822-8F234F9FF065}" v="102" dt="2019-11-20T09:23:08.947"/>
    <p1510:client id="{2EEB7203-5A61-8776-2059-29BD0B29D9B6}" v="32" dt="2019-11-09T15:15:53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8488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0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6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607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4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5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7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7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1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3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3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example.co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rrdnet/irrd4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ABCD1-AA38-49A6-BFC0-D4E729D10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Raptor : </a:t>
            </a:r>
            <a:br>
              <a:rPr lang="fr-FR" dirty="0"/>
            </a:br>
            <a:r>
              <a:rPr lang="fr-FR" dirty="0"/>
              <a:t>Meeting 2, 20/11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7F66E2-AF2E-4404-9F00-0A54BF31A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430815"/>
            <a:ext cx="9418320" cy="3061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1. </a:t>
            </a:r>
            <a:r>
              <a:rPr lang="fr-FR" dirty="0">
                <a:ea typeface="+mn-lt"/>
                <a:cs typeface="+mn-lt"/>
              </a:rPr>
              <a:t>R</a:t>
            </a:r>
            <a:r>
              <a:rPr lang="en" dirty="0" err="1">
                <a:ea typeface="+mn-lt"/>
                <a:cs typeface="+mn-lt"/>
              </a:rPr>
              <a:t>eminder</a:t>
            </a:r>
            <a:r>
              <a:rPr lang="en" dirty="0">
                <a:ea typeface="+mn-lt"/>
                <a:cs typeface="+mn-lt"/>
              </a:rPr>
              <a:t> </a:t>
            </a:r>
            <a:endParaRPr lang="fr-FR" dirty="0"/>
          </a:p>
          <a:p>
            <a:r>
              <a:rPr lang="fr-FR" dirty="0"/>
              <a:t>2.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Correlation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attacks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DNS : </a:t>
            </a:r>
            <a:r>
              <a:rPr lang="fr-FR" dirty="0" err="1">
                <a:ea typeface="+mn-lt"/>
                <a:cs typeface="+mn-lt"/>
              </a:rPr>
              <a:t>Defector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attack</a:t>
            </a:r>
            <a:endParaRPr lang="fr-FR" dirty="0">
              <a:ea typeface="+mn-lt"/>
              <a:cs typeface="+mn-lt"/>
            </a:endParaRPr>
          </a:p>
          <a:p>
            <a:r>
              <a:rPr lang="fr-FR" dirty="0"/>
              <a:t>3. </a:t>
            </a:r>
            <a:r>
              <a:rPr lang="fr-FR" dirty="0">
                <a:ea typeface="+mn-lt"/>
                <a:cs typeface="+mn-lt"/>
              </a:rPr>
              <a:t>How </a:t>
            </a:r>
            <a:r>
              <a:rPr lang="fr-FR" dirty="0" err="1">
                <a:ea typeface="+mn-lt"/>
                <a:cs typeface="+mn-lt"/>
              </a:rPr>
              <a:t>Website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fingerprint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work</a:t>
            </a:r>
            <a:r>
              <a:rPr lang="fr-FR" dirty="0">
                <a:ea typeface="+mn-lt"/>
                <a:cs typeface="+mn-lt"/>
              </a:rPr>
              <a:t> on </a:t>
            </a:r>
            <a:r>
              <a:rPr lang="fr-FR" dirty="0" err="1">
                <a:ea typeface="+mn-lt"/>
                <a:cs typeface="+mn-lt"/>
              </a:rPr>
              <a:t>tor</a:t>
            </a:r>
            <a:r>
              <a:rPr lang="fr-FR" dirty="0">
                <a:ea typeface="+mn-lt"/>
                <a:cs typeface="+mn-lt"/>
              </a:rPr>
              <a:t> ?</a:t>
            </a:r>
          </a:p>
          <a:p>
            <a:r>
              <a:rPr lang="fr-FR" dirty="0"/>
              <a:t>4. </a:t>
            </a:r>
            <a:r>
              <a:rPr lang="fr-FR">
                <a:ea typeface="+mn-lt"/>
                <a:cs typeface="+mn-lt"/>
              </a:rPr>
              <a:t>RPKI/IRR</a:t>
            </a:r>
            <a:endParaRPr lang="fr-FR" dirty="0"/>
          </a:p>
          <a:p>
            <a:r>
              <a:rPr lang="fr-FR" dirty="0"/>
              <a:t>5. </a:t>
            </a:r>
            <a:r>
              <a:rPr lang="fr-FR" dirty="0">
                <a:ea typeface="+mn-lt"/>
                <a:cs typeface="+mn-lt"/>
              </a:rPr>
              <a:t>Monitoring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26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ABCD1-AA38-49A6-BFC0-D4E729D10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26" y="508050"/>
            <a:ext cx="10059515" cy="798502"/>
          </a:xfrm>
        </p:spPr>
        <p:txBody>
          <a:bodyPr>
            <a:noAutofit/>
          </a:bodyPr>
          <a:lstStyle/>
          <a:p>
            <a:br>
              <a:rPr lang="fr-FR" sz="4000" dirty="0"/>
            </a:br>
            <a:br>
              <a:rPr lang="fr-FR" sz="4000" dirty="0"/>
            </a:br>
            <a:r>
              <a:rPr lang="fr-FR" sz="3200" dirty="0" err="1"/>
              <a:t>Reminder</a:t>
            </a:r>
            <a:endParaRPr lang="fr-FR" sz="32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7F66E2-AF2E-4404-9F00-0A54BF31A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26" y="1674497"/>
            <a:ext cx="10059515" cy="43902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Raptor:</a:t>
            </a:r>
            <a:br>
              <a:rPr lang="fr-FR" dirty="0"/>
            </a:br>
            <a:br>
              <a:rPr lang="fr-FR" dirty="0"/>
            </a:br>
            <a:r>
              <a:rPr lang="fr-FR" dirty="0"/>
              <a:t>1.Assymetric of internet</a:t>
            </a:r>
            <a:br>
              <a:rPr lang="fr-FR" dirty="0"/>
            </a:br>
            <a:r>
              <a:rPr lang="fr-FR" dirty="0"/>
              <a:t>2.Natural </a:t>
            </a:r>
            <a:r>
              <a:rPr lang="fr-FR" dirty="0" err="1"/>
              <a:t>Churn</a:t>
            </a:r>
            <a:br>
              <a:rPr lang="fr-FR" dirty="0"/>
            </a:br>
            <a:r>
              <a:rPr lang="fr-FR" dirty="0"/>
              <a:t>3.BGP </a:t>
            </a:r>
            <a:r>
              <a:rPr lang="fr-FR" dirty="0" err="1"/>
              <a:t>hijack</a:t>
            </a:r>
            <a:r>
              <a:rPr lang="fr-FR" dirty="0"/>
              <a:t> :</a:t>
            </a:r>
          </a:p>
          <a:p>
            <a:r>
              <a:rPr lang="fr-FR" dirty="0"/>
              <a:t>3.1. Proactive </a:t>
            </a:r>
            <a:r>
              <a:rPr lang="fr-FR" dirty="0" err="1"/>
              <a:t>defense</a:t>
            </a:r>
            <a:r>
              <a:rPr lang="fr-FR" dirty="0"/>
              <a:t> (RPKI, </a:t>
            </a:r>
            <a:r>
              <a:rPr lang="fr-FR" dirty="0" err="1"/>
              <a:t>path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to </a:t>
            </a:r>
            <a:r>
              <a:rPr lang="fr-FR" dirty="0" err="1"/>
              <a:t>resilient</a:t>
            </a:r>
            <a:r>
              <a:rPr lang="fr-FR" dirty="0"/>
              <a:t> AS) =&gt; Meeting 1</a:t>
            </a:r>
            <a:br>
              <a:rPr lang="fr-FR" dirty="0"/>
            </a:br>
            <a:r>
              <a:rPr lang="fr-FR" dirty="0"/>
              <a:t>3.2. </a:t>
            </a:r>
            <a:r>
              <a:rPr lang="fr-FR" dirty="0" err="1"/>
              <a:t>Reactive</a:t>
            </a:r>
            <a:r>
              <a:rPr lang="fr-FR" dirty="0"/>
              <a:t> </a:t>
            </a:r>
            <a:r>
              <a:rPr lang="fr-FR" dirty="0" err="1"/>
              <a:t>defense</a:t>
            </a:r>
            <a:r>
              <a:rPr lang="fr-FR" dirty="0"/>
              <a:t> (Monitoring) =&gt; Meeting 1</a:t>
            </a:r>
          </a:p>
        </p:txBody>
      </p:sp>
    </p:spTree>
    <p:extLst>
      <p:ext uri="{BB962C8B-B14F-4D97-AF65-F5344CB8AC3E}">
        <p14:creationId xmlns:p14="http://schemas.microsoft.com/office/powerpoint/2010/main" val="105500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ABCD1-AA38-49A6-BFC0-D4E729D10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26" y="508050"/>
            <a:ext cx="10059515" cy="798502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sz="3200" dirty="0" err="1"/>
              <a:t>Correlation</a:t>
            </a:r>
            <a:r>
              <a:rPr lang="fr-FR" sz="3200" dirty="0"/>
              <a:t> </a:t>
            </a:r>
            <a:r>
              <a:rPr lang="fr-FR" sz="3200" dirty="0" err="1"/>
              <a:t>attacks</a:t>
            </a:r>
            <a:r>
              <a:rPr lang="fr-FR" sz="3200" dirty="0"/>
              <a:t> </a:t>
            </a:r>
            <a:r>
              <a:rPr lang="fr-FR" sz="3200" dirty="0" err="1"/>
              <a:t>with</a:t>
            </a:r>
            <a:r>
              <a:rPr lang="fr-FR" sz="3200" dirty="0"/>
              <a:t> DNS : </a:t>
            </a:r>
            <a:r>
              <a:rPr lang="fr-FR" sz="3200" dirty="0" err="1"/>
              <a:t>Defector</a:t>
            </a:r>
            <a:r>
              <a:rPr lang="fr-FR" sz="3200" dirty="0"/>
              <a:t> </a:t>
            </a:r>
            <a:r>
              <a:rPr lang="fr-FR" sz="3200" dirty="0" err="1"/>
              <a:t>attack</a:t>
            </a:r>
            <a:endParaRPr lang="fr-FR" sz="3200" dirty="0" err="1">
              <a:ea typeface="+mj-lt"/>
              <a:cs typeface="+mj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7F66E2-AF2E-4404-9F00-0A54BF31A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26" y="4259855"/>
            <a:ext cx="10059515" cy="23492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" dirty="0">
                <a:ea typeface="+mn-lt"/>
                <a:cs typeface="+mn-lt"/>
              </a:rPr>
              <a:t>Light Defense: Use ISP DNS resolver because we assume that exit relay AS = AS of ISP resolver (Network adversaries will not distinguish the DNS request of tor users and normal ISP users) OR resolver with QNAME minimization (asking root server where is .com and not </a:t>
            </a:r>
            <a:r>
              <a:rPr lang="en" dirty="0">
                <a:ea typeface="+mn-lt"/>
                <a:cs typeface="+mn-lt"/>
                <a:hlinkClick r:id="rId2"/>
              </a:rPr>
              <a:t>www.example.com</a:t>
            </a:r>
            <a:r>
              <a:rPr lang="en" dirty="0">
                <a:ea typeface="+mn-lt"/>
                <a:cs typeface="+mn-lt"/>
              </a:rPr>
              <a:t>)</a:t>
            </a:r>
            <a:endParaRPr lang="en" dirty="0"/>
          </a:p>
          <a:p>
            <a:r>
              <a:rPr lang="en" dirty="0">
                <a:ea typeface="+mn-lt"/>
                <a:cs typeface="+mn-lt"/>
              </a:rPr>
              <a:t>Strong Defense: Use T-DNS. It's DNS in TCP with TLS OR Use website union service to avoid DNS query.</a:t>
            </a:r>
            <a:endParaRPr lang="fr-FR" dirty="0"/>
          </a:p>
        </p:txBody>
      </p:sp>
      <p:pic>
        <p:nvPicPr>
          <p:cNvPr id="4" name="Image 4" descr="Une image contenant dessin&#10;&#10;Description générée avec un niveau de confiance très élevé">
            <a:extLst>
              <a:ext uri="{FF2B5EF4-FFF2-40B4-BE49-F238E27FC236}">
                <a16:creationId xmlns:a16="http://schemas.microsoft.com/office/drawing/2014/main" id="{1C3E1C84-99B6-4387-B7DC-92F53F565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33" y="1791721"/>
            <a:ext cx="5192485" cy="218399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49B1CE2-2888-43DA-83DA-A0342934EF35}"/>
              </a:ext>
            </a:extLst>
          </p:cNvPr>
          <p:cNvSpPr txBox="1"/>
          <p:nvPr/>
        </p:nvSpPr>
        <p:spPr>
          <a:xfrm>
            <a:off x="6508376" y="1658469"/>
            <a:ext cx="499334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1.</a:t>
            </a:r>
            <a:r>
              <a:rPr lang="fr-FR" sz="1600" dirty="0">
                <a:ea typeface="+mn-lt"/>
                <a:cs typeface="+mn-lt"/>
              </a:rPr>
              <a:t>DNS </a:t>
            </a:r>
            <a:r>
              <a:rPr lang="fr-FR" sz="1600" dirty="0" err="1">
                <a:ea typeface="+mn-lt"/>
                <a:cs typeface="+mn-lt"/>
              </a:rPr>
              <a:t>queries</a:t>
            </a:r>
            <a:r>
              <a:rPr lang="fr-FR" sz="1600" dirty="0">
                <a:ea typeface="+mn-lt"/>
                <a:cs typeface="+mn-lt"/>
              </a:rPr>
              <a:t> are </a:t>
            </a:r>
            <a:r>
              <a:rPr lang="fr-FR" sz="1600" dirty="0" err="1">
                <a:ea typeface="+mn-lt"/>
                <a:cs typeface="+mn-lt"/>
              </a:rPr>
              <a:t>send</a:t>
            </a:r>
            <a:r>
              <a:rPr lang="fr-FR" sz="1600" dirty="0">
                <a:ea typeface="+mn-lt"/>
                <a:cs typeface="+mn-lt"/>
              </a:rPr>
              <a:t> </a:t>
            </a:r>
            <a:r>
              <a:rPr lang="fr-FR" sz="1600" dirty="0" err="1">
                <a:ea typeface="+mn-lt"/>
                <a:cs typeface="+mn-lt"/>
              </a:rPr>
              <a:t>through</a:t>
            </a:r>
            <a:r>
              <a:rPr lang="fr-FR" sz="1600" dirty="0">
                <a:ea typeface="+mn-lt"/>
                <a:cs typeface="+mn-lt"/>
              </a:rPr>
              <a:t> </a:t>
            </a:r>
            <a:r>
              <a:rPr lang="fr-FR" sz="1600" dirty="0" err="1">
                <a:ea typeface="+mn-lt"/>
                <a:cs typeface="+mn-lt"/>
              </a:rPr>
              <a:t>tor</a:t>
            </a:r>
            <a:r>
              <a:rPr lang="fr-FR" sz="1600" dirty="0">
                <a:ea typeface="+mn-lt"/>
                <a:cs typeface="+mn-lt"/>
              </a:rPr>
              <a:t> </a:t>
            </a:r>
            <a:r>
              <a:rPr lang="fr-FR" sz="1600" dirty="0" err="1">
                <a:ea typeface="+mn-lt"/>
                <a:cs typeface="+mn-lt"/>
              </a:rPr>
              <a:t>cells</a:t>
            </a:r>
            <a:r>
              <a:rPr lang="fr-FR" sz="1600" dirty="0">
                <a:ea typeface="+mn-lt"/>
                <a:cs typeface="+mn-lt"/>
              </a:rPr>
              <a:t> by the client to the </a:t>
            </a:r>
            <a:r>
              <a:rPr lang="fr-FR" sz="1600" dirty="0" err="1">
                <a:ea typeface="+mn-lt"/>
                <a:cs typeface="+mn-lt"/>
              </a:rPr>
              <a:t>guard</a:t>
            </a:r>
            <a:r>
              <a:rPr lang="fr-FR" sz="1600" dirty="0">
                <a:ea typeface="+mn-lt"/>
                <a:cs typeface="+mn-lt"/>
              </a:rPr>
              <a:t> </a:t>
            </a:r>
            <a:r>
              <a:rPr lang="fr-FR" sz="1600" dirty="0" err="1">
                <a:ea typeface="+mn-lt"/>
                <a:cs typeface="+mn-lt"/>
              </a:rPr>
              <a:t>relay</a:t>
            </a:r>
            <a:r>
              <a:rPr lang="fr-FR" sz="1600" dirty="0">
                <a:ea typeface="+mn-lt"/>
                <a:cs typeface="+mn-lt"/>
              </a:rPr>
              <a:t>. (Data </a:t>
            </a:r>
            <a:r>
              <a:rPr lang="fr-FR" sz="1600" dirty="0" err="1">
                <a:ea typeface="+mn-lt"/>
                <a:cs typeface="+mn-lt"/>
              </a:rPr>
              <a:t>encrypted</a:t>
            </a:r>
            <a:r>
              <a:rPr lang="fr-FR" sz="1600" dirty="0">
                <a:ea typeface="+mn-lt"/>
                <a:cs typeface="+mn-lt"/>
              </a:rPr>
              <a:t>) </a:t>
            </a:r>
            <a:endParaRPr lang="fr-FR" sz="1600" dirty="0"/>
          </a:p>
          <a:p>
            <a:r>
              <a:rPr lang="fr-FR" dirty="0"/>
              <a:t>2.</a:t>
            </a:r>
            <a:r>
              <a:rPr lang="fr-FR" dirty="0">
                <a:ea typeface="+mn-lt"/>
                <a:cs typeface="+mn-lt"/>
              </a:rPr>
              <a:t>DNS </a:t>
            </a:r>
            <a:r>
              <a:rPr lang="fr-FR" dirty="0" err="1">
                <a:ea typeface="+mn-lt"/>
                <a:cs typeface="+mn-lt"/>
              </a:rPr>
              <a:t>queries</a:t>
            </a:r>
            <a:r>
              <a:rPr lang="fr-FR" dirty="0">
                <a:ea typeface="+mn-lt"/>
                <a:cs typeface="+mn-lt"/>
              </a:rPr>
              <a:t> are </a:t>
            </a:r>
            <a:r>
              <a:rPr lang="fr-FR" dirty="0" err="1">
                <a:ea typeface="+mn-lt"/>
                <a:cs typeface="+mn-lt"/>
              </a:rPr>
              <a:t>send</a:t>
            </a:r>
            <a:r>
              <a:rPr lang="fr-FR" dirty="0">
                <a:ea typeface="+mn-lt"/>
                <a:cs typeface="+mn-lt"/>
              </a:rPr>
              <a:t> by exit </a:t>
            </a:r>
            <a:r>
              <a:rPr lang="fr-FR" dirty="0" err="1">
                <a:ea typeface="+mn-lt"/>
                <a:cs typeface="+mn-lt"/>
              </a:rPr>
              <a:t>relay</a:t>
            </a:r>
            <a:r>
              <a:rPr lang="fr-FR" dirty="0">
                <a:ea typeface="+mn-lt"/>
                <a:cs typeface="+mn-lt"/>
              </a:rPr>
              <a:t> to an </a:t>
            </a:r>
            <a:r>
              <a:rPr lang="fr-FR" dirty="0" err="1">
                <a:ea typeface="+mn-lt"/>
                <a:cs typeface="+mn-lt"/>
              </a:rPr>
              <a:t>external</a:t>
            </a:r>
            <a:r>
              <a:rPr lang="fr-FR" dirty="0">
                <a:ea typeface="+mn-lt"/>
                <a:cs typeface="+mn-lt"/>
              </a:rPr>
              <a:t> DNS </a:t>
            </a:r>
            <a:r>
              <a:rPr lang="fr-FR" dirty="0" err="1">
                <a:ea typeface="+mn-lt"/>
                <a:cs typeface="+mn-lt"/>
              </a:rPr>
              <a:t>resolver</a:t>
            </a:r>
            <a:r>
              <a:rPr lang="fr-FR" dirty="0">
                <a:ea typeface="+mn-lt"/>
                <a:cs typeface="+mn-lt"/>
              </a:rPr>
              <a:t>. (UDP </a:t>
            </a:r>
            <a:r>
              <a:rPr lang="fr-FR" dirty="0" err="1">
                <a:ea typeface="+mn-lt"/>
                <a:cs typeface="+mn-lt"/>
              </a:rPr>
              <a:t>so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clear</a:t>
            </a:r>
            <a:r>
              <a:rPr lang="fr-FR" dirty="0">
                <a:ea typeface="+mn-lt"/>
                <a:cs typeface="+mn-lt"/>
              </a:rPr>
              <a:t>) </a:t>
            </a:r>
          </a:p>
          <a:p>
            <a:r>
              <a:rPr lang="fr-FR" dirty="0"/>
              <a:t>3.</a:t>
            </a:r>
            <a:r>
              <a:rPr lang="fr-FR" dirty="0">
                <a:ea typeface="+mn-lt"/>
                <a:cs typeface="+mn-lt"/>
              </a:rPr>
              <a:t>We can do a </a:t>
            </a:r>
            <a:r>
              <a:rPr lang="fr-FR" dirty="0" err="1">
                <a:ea typeface="+mn-lt"/>
                <a:cs typeface="+mn-lt"/>
              </a:rPr>
              <a:t>website</a:t>
            </a:r>
            <a:r>
              <a:rPr lang="fr-FR" dirty="0">
                <a:ea typeface="+mn-lt"/>
                <a:cs typeface="+mn-lt"/>
              </a:rPr>
              <a:t> fingerprinting </a:t>
            </a:r>
            <a:r>
              <a:rPr lang="fr-FR" dirty="0" err="1">
                <a:ea typeface="+mn-lt"/>
                <a:cs typeface="+mn-lt"/>
              </a:rPr>
              <a:t>attack</a:t>
            </a:r>
            <a:r>
              <a:rPr lang="fr-FR" dirty="0">
                <a:ea typeface="+mn-lt"/>
                <a:cs typeface="+mn-lt"/>
              </a:rPr>
              <a:t> base on </a:t>
            </a:r>
            <a:r>
              <a:rPr lang="fr-FR" dirty="0" err="1">
                <a:ea typeface="+mn-lt"/>
                <a:cs typeface="+mn-lt"/>
              </a:rPr>
              <a:t>ingress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traffic</a:t>
            </a:r>
            <a:r>
              <a:rPr lang="fr-FR" dirty="0">
                <a:ea typeface="+mn-lt"/>
                <a:cs typeface="+mn-lt"/>
              </a:rPr>
              <a:t> to know the </a:t>
            </a:r>
            <a:r>
              <a:rPr lang="fr-FR" dirty="0" err="1">
                <a:ea typeface="+mn-lt"/>
                <a:cs typeface="+mn-lt"/>
              </a:rPr>
              <a:t>website</a:t>
            </a:r>
            <a:r>
              <a:rPr lang="fr-FR" dirty="0">
                <a:ea typeface="+mn-lt"/>
                <a:cs typeface="+mn-lt"/>
              </a:rPr>
              <a:t>. </a:t>
            </a:r>
          </a:p>
          <a:p>
            <a:r>
              <a:rPr lang="fr-FR" dirty="0"/>
              <a:t>4.</a:t>
            </a:r>
            <a:r>
              <a:rPr lang="fr-FR" dirty="0">
                <a:ea typeface="+mn-lt"/>
                <a:cs typeface="+mn-lt"/>
              </a:rPr>
              <a:t>We can </a:t>
            </a:r>
            <a:r>
              <a:rPr lang="fr-FR" dirty="0" err="1">
                <a:ea typeface="+mn-lt"/>
                <a:cs typeface="+mn-lt"/>
              </a:rPr>
              <a:t>then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correlate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ingress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traffic</a:t>
            </a:r>
            <a:r>
              <a:rPr lang="fr-FR" dirty="0">
                <a:ea typeface="+mn-lt"/>
                <a:cs typeface="+mn-lt"/>
              </a:rPr>
              <a:t> (client to </a:t>
            </a:r>
            <a:r>
              <a:rPr lang="fr-FR" dirty="0" err="1">
                <a:ea typeface="+mn-lt"/>
                <a:cs typeface="+mn-lt"/>
              </a:rPr>
              <a:t>guard</a:t>
            </a:r>
            <a:r>
              <a:rPr lang="fr-FR" dirty="0">
                <a:ea typeface="+mn-lt"/>
                <a:cs typeface="+mn-lt"/>
              </a:rPr>
              <a:t>)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egress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traffic</a:t>
            </a:r>
            <a:r>
              <a:rPr lang="fr-FR" dirty="0">
                <a:ea typeface="+mn-lt"/>
                <a:cs typeface="+mn-lt"/>
              </a:rPr>
              <a:t> (exit to DNS). </a:t>
            </a:r>
          </a:p>
        </p:txBody>
      </p:sp>
    </p:spTree>
    <p:extLst>
      <p:ext uri="{BB962C8B-B14F-4D97-AF65-F5344CB8AC3E}">
        <p14:creationId xmlns:p14="http://schemas.microsoft.com/office/powerpoint/2010/main" val="172700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ABCD1-AA38-49A6-BFC0-D4E729D10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26" y="508050"/>
            <a:ext cx="10059515" cy="798502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sz="3200" dirty="0">
                <a:ea typeface="+mj-lt"/>
                <a:cs typeface="+mj-lt"/>
              </a:rPr>
              <a:t>How </a:t>
            </a:r>
            <a:r>
              <a:rPr lang="fr-FR" sz="3200" dirty="0" err="1">
                <a:ea typeface="+mj-lt"/>
                <a:cs typeface="+mj-lt"/>
              </a:rPr>
              <a:t>Website</a:t>
            </a:r>
            <a:r>
              <a:rPr lang="fr-FR" sz="3200" dirty="0">
                <a:ea typeface="+mj-lt"/>
                <a:cs typeface="+mj-lt"/>
              </a:rPr>
              <a:t> </a:t>
            </a:r>
            <a:r>
              <a:rPr lang="fr-FR" sz="3200" dirty="0" err="1">
                <a:ea typeface="+mj-lt"/>
                <a:cs typeface="+mj-lt"/>
              </a:rPr>
              <a:t>fingerprint</a:t>
            </a:r>
            <a:r>
              <a:rPr lang="fr-FR" sz="3200" dirty="0">
                <a:ea typeface="+mj-lt"/>
                <a:cs typeface="+mj-lt"/>
              </a:rPr>
              <a:t> </a:t>
            </a:r>
            <a:r>
              <a:rPr lang="fr-FR" sz="3200" dirty="0" err="1">
                <a:ea typeface="+mj-lt"/>
                <a:cs typeface="+mj-lt"/>
              </a:rPr>
              <a:t>work</a:t>
            </a:r>
            <a:r>
              <a:rPr lang="fr-FR" sz="3200" dirty="0">
                <a:ea typeface="+mj-lt"/>
                <a:cs typeface="+mj-lt"/>
              </a:rPr>
              <a:t> ?</a:t>
            </a:r>
            <a:endParaRPr lang="fr-FR" sz="3200" dirty="0" err="1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7F66E2-AF2E-4404-9F00-0A54BF31A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26" y="1674497"/>
            <a:ext cx="10059515" cy="43902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information </a:t>
            </a:r>
            <a:r>
              <a:rPr lang="fr-FR" dirty="0" err="1">
                <a:ea typeface="+mn-lt"/>
                <a:cs typeface="+mn-lt"/>
              </a:rPr>
              <a:t>given</a:t>
            </a:r>
            <a:r>
              <a:rPr lang="fr-FR" dirty="0">
                <a:ea typeface="+mn-lt"/>
                <a:cs typeface="+mn-lt"/>
              </a:rPr>
              <a:t> in the </a:t>
            </a:r>
            <a:r>
              <a:rPr lang="fr-FR" dirty="0" err="1">
                <a:ea typeface="+mn-lt"/>
                <a:cs typeface="+mn-lt"/>
              </a:rPr>
              <a:t>encrypted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traffic</a:t>
            </a:r>
            <a:r>
              <a:rPr lang="fr-FR" dirty="0">
                <a:ea typeface="+mn-lt"/>
                <a:cs typeface="+mn-lt"/>
              </a:rPr>
              <a:t>: 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- no </a:t>
            </a:r>
            <a:r>
              <a:rPr lang="fr-FR" dirty="0" err="1">
                <a:ea typeface="+mn-lt"/>
                <a:cs typeface="+mn-lt"/>
              </a:rPr>
              <a:t>packet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52 bytes (</a:t>
            </a:r>
            <a:r>
              <a:rPr lang="fr-FR" dirty="0" err="1">
                <a:ea typeface="+mn-lt"/>
                <a:cs typeface="+mn-lt"/>
              </a:rPr>
              <a:t>traffic</a:t>
            </a:r>
            <a:r>
              <a:rPr lang="fr-FR" dirty="0">
                <a:ea typeface="+mn-lt"/>
                <a:cs typeface="+mn-lt"/>
              </a:rPr>
              <a:t> noise </a:t>
            </a:r>
            <a:r>
              <a:rPr lang="fr-FR" dirty="0" err="1">
                <a:ea typeface="+mn-lt"/>
                <a:cs typeface="+mn-lt"/>
              </a:rPr>
              <a:t>it's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acknolegdement</a:t>
            </a:r>
            <a:r>
              <a:rPr lang="fr-FR" dirty="0">
                <a:ea typeface="+mn-lt"/>
                <a:cs typeface="+mn-lt"/>
              </a:rPr>
              <a:t>)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- size markers (</a:t>
            </a:r>
            <a:r>
              <a:rPr lang="fr-FR" dirty="0" err="1">
                <a:ea typeface="+mn-lt"/>
                <a:cs typeface="+mn-lt"/>
              </a:rPr>
              <a:t>we</a:t>
            </a:r>
            <a:r>
              <a:rPr lang="fr-FR" dirty="0">
                <a:ea typeface="+mn-lt"/>
                <a:cs typeface="+mn-lt"/>
              </a:rPr>
              <a:t> mark </a:t>
            </a:r>
            <a:r>
              <a:rPr lang="fr-FR" dirty="0" err="1">
                <a:ea typeface="+mn-lt"/>
                <a:cs typeface="+mn-lt"/>
              </a:rPr>
              <a:t>when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traffic</a:t>
            </a:r>
            <a:r>
              <a:rPr lang="fr-FR" dirty="0">
                <a:ea typeface="+mn-lt"/>
                <a:cs typeface="+mn-lt"/>
              </a:rPr>
              <a:t> change direction)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- HTML marker (the first </a:t>
            </a:r>
            <a:r>
              <a:rPr lang="fr-FR" dirty="0" err="1">
                <a:ea typeface="+mn-lt"/>
                <a:cs typeface="+mn-lt"/>
              </a:rPr>
              <a:t>packet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send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often</a:t>
            </a:r>
            <a:r>
              <a:rPr lang="fr-FR" dirty="0">
                <a:ea typeface="+mn-lt"/>
                <a:cs typeface="+mn-lt"/>
              </a:rPr>
              <a:t> the HTTP </a:t>
            </a:r>
            <a:r>
              <a:rPr lang="fr-FR" dirty="0" err="1">
                <a:ea typeface="+mn-lt"/>
                <a:cs typeface="+mn-lt"/>
              </a:rPr>
              <a:t>request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so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we</a:t>
            </a:r>
            <a:r>
              <a:rPr lang="fr-FR" dirty="0">
                <a:ea typeface="+mn-lt"/>
                <a:cs typeface="+mn-lt"/>
              </a:rPr>
              <a:t> can know the size of the </a:t>
            </a:r>
            <a:r>
              <a:rPr lang="fr-FR" dirty="0" err="1">
                <a:ea typeface="+mn-lt"/>
                <a:cs typeface="+mn-lt"/>
              </a:rPr>
              <a:t>webpage</a:t>
            </a:r>
            <a:r>
              <a:rPr lang="fr-FR" dirty="0">
                <a:ea typeface="+mn-lt"/>
                <a:cs typeface="+mn-lt"/>
              </a:rPr>
              <a:t> by </a:t>
            </a:r>
            <a:r>
              <a:rPr lang="fr-FR" dirty="0" err="1">
                <a:ea typeface="+mn-lt"/>
                <a:cs typeface="+mn-lt"/>
              </a:rPr>
              <a:t>counting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payload</a:t>
            </a:r>
            <a:r>
              <a:rPr lang="fr-FR" dirty="0">
                <a:ea typeface="+mn-lt"/>
                <a:cs typeface="+mn-lt"/>
              </a:rPr>
              <a:t> size of the </a:t>
            </a:r>
            <a:r>
              <a:rPr lang="fr-FR" dirty="0" err="1">
                <a:ea typeface="+mn-lt"/>
                <a:cs typeface="+mn-lt"/>
              </a:rPr>
              <a:t>packet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send</a:t>
            </a:r>
            <a:r>
              <a:rPr lang="fr-FR" dirty="0">
                <a:ea typeface="+mn-lt"/>
                <a:cs typeface="+mn-lt"/>
              </a:rPr>
              <a:t> by the server)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- </a:t>
            </a:r>
            <a:r>
              <a:rPr lang="fr-FR" dirty="0" err="1">
                <a:ea typeface="+mn-lt"/>
                <a:cs typeface="+mn-lt"/>
              </a:rPr>
              <a:t>etc</a:t>
            </a:r>
            <a:r>
              <a:rPr lang="fr-FR" dirty="0">
                <a:ea typeface="+mn-lt"/>
                <a:cs typeface="+mn-lt"/>
              </a:rPr>
              <a:t> ..</a:t>
            </a:r>
            <a:endParaRPr lang="fr-FR" dirty="0"/>
          </a:p>
          <a:p>
            <a:endParaRPr lang="fr-FR"/>
          </a:p>
          <a:p>
            <a:r>
              <a:rPr lang="fr-FR" dirty="0">
                <a:ea typeface="+mn-lt"/>
                <a:cs typeface="+mn-lt"/>
              </a:rPr>
              <a:t>Use of datamining to match new information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one </a:t>
            </a:r>
            <a:r>
              <a:rPr lang="fr-FR" dirty="0" err="1">
                <a:ea typeface="+mn-lt"/>
                <a:cs typeface="+mn-lt"/>
              </a:rPr>
              <a:t>already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known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47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ABCD1-AA38-49A6-BFC0-D4E729D10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26" y="508050"/>
            <a:ext cx="10059515" cy="798502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sz="3200" dirty="0">
                <a:ea typeface="+mj-lt"/>
                <a:cs typeface="+mj-lt"/>
              </a:rPr>
              <a:t>RPKI</a:t>
            </a:r>
            <a:endParaRPr lang="fr-FR" sz="3200" dirty="0" err="1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7F66E2-AF2E-4404-9F00-0A54BF31A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26" y="1674497"/>
            <a:ext cx="10059515" cy="439027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" dirty="0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IANA </a:t>
            </a:r>
            <a:r>
              <a:rPr lang="fr-FR" err="1">
                <a:ea typeface="+mn-lt"/>
                <a:cs typeface="+mn-lt"/>
              </a:rPr>
              <a:t>gives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address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space</a:t>
            </a:r>
            <a:r>
              <a:rPr lang="fr-FR" dirty="0">
                <a:ea typeface="+mn-lt"/>
                <a:cs typeface="+mn-lt"/>
              </a:rPr>
              <a:t> on the internet (IANA to RIR (</a:t>
            </a:r>
            <a:r>
              <a:rPr lang="fr-FR" err="1">
                <a:ea typeface="+mn-lt"/>
                <a:cs typeface="+mn-lt"/>
              </a:rPr>
              <a:t>Regional</a:t>
            </a:r>
            <a:r>
              <a:rPr lang="fr-FR" dirty="0">
                <a:ea typeface="+mn-lt"/>
                <a:cs typeface="+mn-lt"/>
              </a:rPr>
              <a:t> Internet </a:t>
            </a:r>
            <a:r>
              <a:rPr lang="fr-FR" err="1">
                <a:ea typeface="+mn-lt"/>
                <a:cs typeface="+mn-lt"/>
              </a:rPr>
              <a:t>Registries</a:t>
            </a:r>
            <a:r>
              <a:rPr lang="fr-FR" dirty="0">
                <a:ea typeface="+mn-lt"/>
                <a:cs typeface="+mn-lt"/>
              </a:rPr>
              <a:t>) to LIR (Local Internet </a:t>
            </a:r>
            <a:r>
              <a:rPr lang="fr-FR" err="1">
                <a:ea typeface="+mn-lt"/>
                <a:cs typeface="+mn-lt"/>
              </a:rPr>
              <a:t>Registries</a:t>
            </a:r>
            <a:r>
              <a:rPr lang="fr-FR" dirty="0">
                <a:ea typeface="+mn-lt"/>
                <a:cs typeface="+mn-lt"/>
              </a:rPr>
              <a:t>) to </a:t>
            </a:r>
            <a:r>
              <a:rPr lang="fr-FR">
                <a:ea typeface="+mn-lt"/>
                <a:cs typeface="+mn-lt"/>
              </a:rPr>
              <a:t>customers). If you have a prefix you can create a ROA by your RIR. </a:t>
            </a:r>
          </a:p>
          <a:p>
            <a:r>
              <a:rPr lang="fr-FR" dirty="0">
                <a:ea typeface="+mn-lt"/>
                <a:cs typeface="+mn-lt"/>
              </a:rPr>
              <a:t>When a BGP update arrive to your AS, you can ask a validator (server </a:t>
            </a:r>
            <a:r>
              <a:rPr lang="fr-FR">
                <a:ea typeface="+mn-lt"/>
                <a:cs typeface="+mn-lt"/>
              </a:rPr>
              <a:t>running RPKI code) </a:t>
            </a:r>
            <a:r>
              <a:rPr lang="fr-FR" dirty="0">
                <a:ea typeface="+mn-lt"/>
                <a:cs typeface="+mn-lt"/>
              </a:rPr>
              <a:t>if the BGP update is valid or not.</a:t>
            </a:r>
            <a:endParaRPr lang="fr-FR" dirty="0"/>
          </a:p>
          <a:p>
            <a:r>
              <a:rPr lang="fr-FR" u="sng" err="1">
                <a:solidFill>
                  <a:schemeClr val="tx1"/>
                </a:solidFill>
                <a:ea typeface="+mn-lt"/>
                <a:cs typeface="+mn-lt"/>
              </a:rPr>
              <a:t>Why</a:t>
            </a:r>
            <a:r>
              <a:rPr lang="fr-FR" u="sng" dirty="0">
                <a:solidFill>
                  <a:schemeClr val="tx1"/>
                </a:solidFill>
                <a:ea typeface="+mn-lt"/>
                <a:cs typeface="+mn-lt"/>
              </a:rPr>
              <a:t> not RPKI ?</a:t>
            </a:r>
            <a:endParaRPr lang="fr-FR" u="sng" dirty="0">
              <a:solidFill>
                <a:schemeClr val="tx1"/>
              </a:solidFill>
            </a:endParaRPr>
          </a:p>
          <a:p>
            <a:r>
              <a:rPr lang="fr-FR" dirty="0">
                <a:ea typeface="+mn-lt"/>
                <a:cs typeface="+mn-lt"/>
              </a:rPr>
              <a:t>This relates to a </a:t>
            </a:r>
            <a:r>
              <a:rPr lang="fr-FR" err="1">
                <a:ea typeface="+mn-lt"/>
                <a:cs typeface="+mn-lt"/>
              </a:rPr>
              <a:t>lack</a:t>
            </a:r>
            <a:r>
              <a:rPr lang="fr-FR" dirty="0">
                <a:ea typeface="+mn-lt"/>
                <a:cs typeface="+mn-lt"/>
              </a:rPr>
              <a:t> of </a:t>
            </a:r>
            <a:r>
              <a:rPr lang="fr-FR" err="1">
                <a:ea typeface="+mn-lt"/>
                <a:cs typeface="+mn-lt"/>
              </a:rPr>
              <a:t>perceived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need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err="1">
                <a:ea typeface="+mn-lt"/>
                <a:cs typeface="+mn-lt"/>
              </a:rPr>
              <a:t>combined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insufficient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manpower</a:t>
            </a:r>
            <a:r>
              <a:rPr lang="fr-FR" dirty="0">
                <a:ea typeface="+mn-lt"/>
                <a:cs typeface="+mn-lt"/>
              </a:rPr>
              <a:t> and expertise in the area.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ROA </a:t>
            </a:r>
            <a:r>
              <a:rPr lang="fr-FR" err="1">
                <a:ea typeface="+mn-lt"/>
                <a:cs typeface="+mn-lt"/>
              </a:rPr>
              <a:t>publish</a:t>
            </a:r>
            <a:r>
              <a:rPr lang="fr-FR" dirty="0">
                <a:ea typeface="+mn-lt"/>
                <a:cs typeface="+mn-lt"/>
              </a:rPr>
              <a:t> the AS </a:t>
            </a:r>
            <a:r>
              <a:rPr lang="fr-FR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 can </a:t>
            </a:r>
            <a:r>
              <a:rPr lang="fr-FR" err="1">
                <a:ea typeface="+mn-lt"/>
                <a:cs typeface="+mn-lt"/>
              </a:rPr>
              <a:t>announce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err="1">
                <a:ea typeface="+mn-lt"/>
                <a:cs typeface="+mn-lt"/>
              </a:rPr>
              <a:t>prefix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so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it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leaks</a:t>
            </a:r>
            <a:r>
              <a:rPr lang="fr-FR" dirty="0">
                <a:ea typeface="+mn-lt"/>
                <a:cs typeface="+mn-lt"/>
              </a:rPr>
              <a:t> business relation </a:t>
            </a:r>
            <a:r>
              <a:rPr lang="fr-FR" err="1">
                <a:ea typeface="+mn-lt"/>
                <a:cs typeface="+mn-lt"/>
              </a:rPr>
              <a:t>between</a:t>
            </a:r>
            <a:r>
              <a:rPr lang="fr-FR" dirty="0">
                <a:ea typeface="+mn-lt"/>
                <a:cs typeface="+mn-lt"/>
              </a:rPr>
              <a:t> AS and </a:t>
            </a:r>
            <a:r>
              <a:rPr lang="fr-FR" err="1">
                <a:ea typeface="+mn-lt"/>
                <a:cs typeface="+mn-lt"/>
              </a:rPr>
              <a:t>seems</a:t>
            </a:r>
            <a:r>
              <a:rPr lang="fr-FR" dirty="0">
                <a:ea typeface="+mn-lt"/>
                <a:cs typeface="+mn-lt"/>
              </a:rPr>
              <a:t> to </a:t>
            </a:r>
            <a:r>
              <a:rPr lang="fr-FR" err="1">
                <a:ea typeface="+mn-lt"/>
                <a:cs typeface="+mn-lt"/>
              </a:rPr>
              <a:t>be</a:t>
            </a:r>
            <a:r>
              <a:rPr lang="fr-FR" dirty="0">
                <a:ea typeface="+mn-lt"/>
                <a:cs typeface="+mn-lt"/>
              </a:rPr>
              <a:t> a </a:t>
            </a:r>
            <a:r>
              <a:rPr lang="fr-FR" err="1">
                <a:ea typeface="+mn-lt"/>
                <a:cs typeface="+mn-lt"/>
              </a:rPr>
              <a:t>problem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83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ABCD1-AA38-49A6-BFC0-D4E729D10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26" y="508050"/>
            <a:ext cx="10059515" cy="798502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sz="3200">
                <a:ea typeface="+mj-lt"/>
                <a:cs typeface="+mj-lt"/>
              </a:rPr>
              <a:t>IRR : </a:t>
            </a:r>
            <a:r>
              <a:rPr lang="fr-FR" sz="3200"/>
              <a:t>Internet Routing Registries</a:t>
            </a:r>
            <a:endParaRPr lang="fr-FR" sz="3200" dirty="0" err="1">
              <a:ea typeface="+mj-lt"/>
              <a:cs typeface="+mj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7F66E2-AF2E-4404-9F00-0A54BF31A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26" y="1674497"/>
            <a:ext cx="10059515" cy="439027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>
                <a:ea typeface="+mn-lt"/>
                <a:cs typeface="+mn-lt"/>
              </a:rPr>
              <a:t>The IRR actually consists of several databases where network operators publish their routing policies and routing announcements so that other network operators can use this data.</a:t>
            </a:r>
            <a:endParaRPr lang="fr-FR"/>
          </a:p>
          <a:p>
            <a:r>
              <a:rPr lang="fr-FR">
                <a:ea typeface="+mn-lt"/>
                <a:cs typeface="+mn-lt"/>
              </a:rPr>
              <a:t>IRR have a very weak security model and isn't deployed </a:t>
            </a:r>
            <a:r>
              <a:rPr lang="fr-FR">
                <a:latin typeface="Century Schoolbook" panose="02040604050505020304"/>
                <a:ea typeface="+mn-lt"/>
                <a:cs typeface="+mn-lt"/>
              </a:rPr>
              <a:t>in the whole world.</a:t>
            </a:r>
            <a:endParaRPr lang="en">
              <a:latin typeface="Consolas"/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IRRs content can be wrong and/or are missing.</a:t>
            </a:r>
          </a:p>
          <a:p>
            <a:r>
              <a:rPr lang="fr-FR">
                <a:ea typeface="+mn-lt"/>
                <a:cs typeface="+mn-lt"/>
              </a:rPr>
              <a:t>There are multiple suppliers of IRR data; some better than others.</a:t>
            </a:r>
            <a:endParaRPr lang="fr-FR"/>
          </a:p>
          <a:p>
            <a:r>
              <a:rPr lang="fr-FR">
                <a:ea typeface="+mn-lt"/>
                <a:cs typeface="+mn-lt"/>
              </a:rPr>
              <a:t>There's very little control over the creation of invalid data.</a:t>
            </a:r>
          </a:p>
          <a:p>
            <a:r>
              <a:rPr lang="fr-FR" dirty="0">
                <a:ea typeface="+mn-lt"/>
                <a:cs typeface="+mn-lt"/>
              </a:rPr>
              <a:t>RPKI is here because IRR system lacks any form of cryptographic signing </a:t>
            </a:r>
            <a:r>
              <a:rPr lang="fr-FR">
                <a:ea typeface="+mn-lt"/>
                <a:cs typeface="+mn-lt"/>
              </a:rPr>
              <a:t>for its data and RPKI is globally deployed system.</a:t>
            </a:r>
          </a:p>
          <a:p>
            <a:r>
              <a:rPr lang="fr-FR"/>
              <a:t>Improving IRR =&gt; IRR4: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>
                <a:ea typeface="+mn-lt"/>
                <a:cs typeface="+mn-lt"/>
                <a:hlinkClick r:id="rId2"/>
              </a:rPr>
              <a:t>https://github.com/irrdnet/irrd4/</a:t>
            </a:r>
          </a:p>
          <a:p>
            <a:endParaRPr lang="fr-F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81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ABCD1-AA38-49A6-BFC0-D4E729D10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26" y="508050"/>
            <a:ext cx="10059515" cy="798502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sz="3200" dirty="0">
                <a:ea typeface="+mj-lt"/>
                <a:cs typeface="+mj-lt"/>
              </a:rPr>
              <a:t>Monitoring</a:t>
            </a:r>
            <a:endParaRPr lang="fr-FR" sz="3200" dirty="0" err="1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7F66E2-AF2E-4404-9F00-0A54BF31A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26" y="1674497"/>
            <a:ext cx="10059515" cy="418409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" dirty="0">
                <a:ea typeface="+mn-lt"/>
                <a:cs typeface="+mn-lt"/>
              </a:rPr>
              <a:t>How does it work ? (paper </a:t>
            </a:r>
            <a:r>
              <a:rPr lang="en" dirty="0" err="1">
                <a:ea typeface="+mn-lt"/>
                <a:cs typeface="+mn-lt"/>
              </a:rPr>
              <a:t>countermesure</a:t>
            </a:r>
            <a:r>
              <a:rPr lang="en" dirty="0">
                <a:ea typeface="+mn-lt"/>
                <a:cs typeface="+mn-lt"/>
              </a:rPr>
              <a:t> RAPTOR)</a:t>
            </a:r>
          </a:p>
          <a:p>
            <a:r>
              <a:rPr lang="fr-FR" dirty="0">
                <a:ea typeface="+mn-lt"/>
                <a:cs typeface="+mn-lt"/>
              </a:rPr>
              <a:t>A. </a:t>
            </a:r>
            <a:r>
              <a:rPr lang="fr-FR" dirty="0" err="1">
                <a:ea typeface="+mn-lt"/>
                <a:cs typeface="+mn-lt"/>
              </a:rPr>
              <a:t>Take</a:t>
            </a:r>
            <a:r>
              <a:rPr lang="fr-FR" dirty="0">
                <a:ea typeface="+mn-lt"/>
                <a:cs typeface="+mn-lt"/>
              </a:rPr>
              <a:t> all </a:t>
            </a:r>
            <a:r>
              <a:rPr lang="fr-FR" dirty="0" err="1">
                <a:ea typeface="+mn-lt"/>
                <a:cs typeface="+mn-lt"/>
              </a:rPr>
              <a:t>ip</a:t>
            </a:r>
            <a:r>
              <a:rPr lang="fr-FR" dirty="0">
                <a:ea typeface="+mn-lt"/>
                <a:cs typeface="+mn-lt"/>
              </a:rPr>
              <a:t> of </a:t>
            </a:r>
            <a:r>
              <a:rPr lang="fr-FR" dirty="0" err="1">
                <a:ea typeface="+mn-lt"/>
                <a:cs typeface="+mn-lt"/>
              </a:rPr>
              <a:t>guard</a:t>
            </a:r>
            <a:r>
              <a:rPr lang="fr-FR" dirty="0">
                <a:ea typeface="+mn-lt"/>
                <a:cs typeface="+mn-lt"/>
              </a:rPr>
              <a:t> and exit </a:t>
            </a:r>
            <a:r>
              <a:rPr lang="fr-FR" dirty="0" err="1">
                <a:ea typeface="+mn-lt"/>
                <a:cs typeface="+mn-lt"/>
              </a:rPr>
              <a:t>relay</a:t>
            </a:r>
            <a:r>
              <a:rPr lang="fr-FR" dirty="0">
                <a:ea typeface="+mn-lt"/>
                <a:cs typeface="+mn-lt"/>
              </a:rPr>
              <a:t> =&gt; List /24 of </a:t>
            </a:r>
            <a:r>
              <a:rPr lang="fr-FR" dirty="0" err="1">
                <a:ea typeface="+mn-lt"/>
                <a:cs typeface="+mn-lt"/>
              </a:rPr>
              <a:t>these</a:t>
            </a:r>
            <a:r>
              <a:rPr lang="fr-FR" dirty="0">
                <a:ea typeface="+mn-lt"/>
                <a:cs typeface="+mn-lt"/>
              </a:rPr>
              <a:t> (data collection)</a:t>
            </a:r>
          </a:p>
          <a:p>
            <a:r>
              <a:rPr lang="fr-FR" dirty="0">
                <a:ea typeface="+mn-lt"/>
                <a:cs typeface="+mn-lt"/>
              </a:rPr>
              <a:t>B. </a:t>
            </a:r>
            <a:r>
              <a:rPr lang="fr-FR" dirty="0" err="1">
                <a:ea typeface="+mn-lt"/>
                <a:cs typeface="+mn-lt"/>
              </a:rPr>
              <a:t>We</a:t>
            </a:r>
            <a:r>
              <a:rPr lang="fr-FR" dirty="0">
                <a:ea typeface="+mn-lt"/>
                <a:cs typeface="+mn-lt"/>
              </a:rPr>
              <a:t> pull a BGP </a:t>
            </a:r>
            <a:r>
              <a:rPr lang="fr-FR" dirty="0" err="1">
                <a:ea typeface="+mn-lt"/>
                <a:cs typeface="+mn-lt"/>
              </a:rPr>
              <a:t>stream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tool</a:t>
            </a:r>
            <a:r>
              <a:rPr lang="fr-FR" dirty="0">
                <a:ea typeface="+mn-lt"/>
                <a:cs typeface="+mn-lt"/>
              </a:rPr>
              <a:t> "</a:t>
            </a:r>
            <a:r>
              <a:rPr lang="fr-FR" dirty="0" err="1">
                <a:ea typeface="+mn-lt"/>
                <a:cs typeface="+mn-lt"/>
              </a:rPr>
              <a:t>BGPStream</a:t>
            </a:r>
            <a:r>
              <a:rPr lang="fr-FR" dirty="0">
                <a:ea typeface="+mn-lt"/>
                <a:cs typeface="+mn-lt"/>
              </a:rPr>
              <a:t>" (Open Source Framework)</a:t>
            </a:r>
          </a:p>
          <a:p>
            <a:r>
              <a:rPr lang="fr-FR" dirty="0">
                <a:ea typeface="+mn-lt"/>
                <a:cs typeface="+mn-lt"/>
              </a:rPr>
              <a:t>C. </a:t>
            </a:r>
            <a:r>
              <a:rPr lang="fr-FR" dirty="0" err="1">
                <a:ea typeface="+mn-lt"/>
                <a:cs typeface="+mn-lt"/>
              </a:rPr>
              <a:t>We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filter</a:t>
            </a:r>
            <a:r>
              <a:rPr lang="fr-FR" dirty="0">
                <a:ea typeface="+mn-lt"/>
                <a:cs typeface="+mn-lt"/>
              </a:rPr>
              <a:t> the BGP data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Prefixes</a:t>
            </a:r>
            <a:r>
              <a:rPr lang="fr-FR" dirty="0">
                <a:ea typeface="+mn-lt"/>
                <a:cs typeface="+mn-lt"/>
              </a:rPr>
              <a:t> of Guard and exit </a:t>
            </a:r>
            <a:r>
              <a:rPr lang="fr-FR" dirty="0" err="1">
                <a:ea typeface="+mn-lt"/>
                <a:cs typeface="+mn-lt"/>
              </a:rPr>
              <a:t>relay</a:t>
            </a:r>
            <a:r>
              <a:rPr lang="fr-FR" dirty="0">
                <a:ea typeface="+mn-lt"/>
                <a:cs typeface="+mn-lt"/>
              </a:rPr>
              <a:t>.</a:t>
            </a:r>
          </a:p>
          <a:p>
            <a:r>
              <a:rPr lang="fr-FR" dirty="0">
                <a:ea typeface="+mn-lt"/>
                <a:cs typeface="+mn-lt"/>
              </a:rPr>
              <a:t>D. </a:t>
            </a:r>
            <a:r>
              <a:rPr lang="fr-FR" dirty="0" err="1">
                <a:ea typeface="+mn-lt"/>
                <a:cs typeface="+mn-lt"/>
              </a:rPr>
              <a:t>We</a:t>
            </a:r>
            <a:r>
              <a:rPr lang="fr-FR" dirty="0">
                <a:ea typeface="+mn-lt"/>
                <a:cs typeface="+mn-lt"/>
              </a:rPr>
              <a:t> do a IP to ASN </a:t>
            </a:r>
            <a:r>
              <a:rPr lang="fr-FR" dirty="0" err="1">
                <a:ea typeface="+mn-lt"/>
                <a:cs typeface="+mn-lt"/>
              </a:rPr>
              <a:t>mappings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from</a:t>
            </a:r>
            <a:r>
              <a:rPr lang="fr-FR" dirty="0">
                <a:ea typeface="+mn-lt"/>
                <a:cs typeface="+mn-lt"/>
              </a:rPr>
              <a:t> Team </a:t>
            </a:r>
            <a:r>
              <a:rPr lang="fr-FR">
                <a:ea typeface="+mn-lt"/>
                <a:cs typeface="+mn-lt"/>
              </a:rPr>
              <a:t>Cymru.</a:t>
            </a:r>
            <a:endParaRPr lang="fr-FR" dirty="0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E. </a:t>
            </a:r>
            <a:r>
              <a:rPr lang="fr-FR" dirty="0" err="1">
                <a:ea typeface="+mn-lt"/>
                <a:cs typeface="+mn-lt"/>
              </a:rPr>
              <a:t>Detecting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Anymalities</a:t>
            </a:r>
            <a:r>
              <a:rPr lang="fr-FR" dirty="0">
                <a:ea typeface="+mn-lt"/>
                <a:cs typeface="+mn-lt"/>
              </a:rPr>
              <a:t>:</a:t>
            </a:r>
            <a:endParaRPr lang="fr-FR"/>
          </a:p>
          <a:p>
            <a:r>
              <a:rPr lang="fr-FR" dirty="0">
                <a:ea typeface="+mn-lt"/>
                <a:cs typeface="+mn-lt"/>
              </a:rPr>
              <a:t>E1. Origin AS Check : </a:t>
            </a:r>
            <a:r>
              <a:rPr lang="fr-FR" dirty="0" err="1">
                <a:ea typeface="+mn-lt"/>
                <a:cs typeface="+mn-lt"/>
              </a:rPr>
              <a:t>We</a:t>
            </a:r>
            <a:r>
              <a:rPr lang="fr-FR" dirty="0">
                <a:ea typeface="+mn-lt"/>
                <a:cs typeface="+mn-lt"/>
              </a:rPr>
              <a:t> look if the BGP update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valid</a:t>
            </a:r>
            <a:r>
              <a:rPr lang="fr-FR" dirty="0">
                <a:ea typeface="+mn-lt"/>
                <a:cs typeface="+mn-lt"/>
              </a:rPr>
              <a:t>. If not </a:t>
            </a:r>
            <a:r>
              <a:rPr lang="fr-FR" dirty="0" err="1">
                <a:ea typeface="+mn-lt"/>
                <a:cs typeface="+mn-lt"/>
              </a:rPr>
              <a:t>we</a:t>
            </a:r>
            <a:r>
              <a:rPr lang="fr-FR" dirty="0">
                <a:ea typeface="+mn-lt"/>
                <a:cs typeface="+mn-lt"/>
              </a:rPr>
              <a:t> flag the BGP update.</a:t>
            </a:r>
          </a:p>
          <a:p>
            <a:r>
              <a:rPr lang="fr-FR" dirty="0">
                <a:ea typeface="+mn-lt"/>
                <a:cs typeface="+mn-lt"/>
              </a:rPr>
              <a:t>E2. Analytics-</a:t>
            </a:r>
            <a:r>
              <a:rPr lang="fr-FR" dirty="0" err="1">
                <a:ea typeface="+mn-lt"/>
                <a:cs typeface="+mn-lt"/>
              </a:rPr>
              <a:t>based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detection</a:t>
            </a:r>
            <a:r>
              <a:rPr lang="fr-FR" dirty="0">
                <a:ea typeface="+mn-lt"/>
                <a:cs typeface="+mn-lt"/>
              </a:rPr>
              <a:t> : 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E2a. Frequency : if AS </a:t>
            </a:r>
            <a:r>
              <a:rPr lang="fr-FR" dirty="0" err="1">
                <a:ea typeface="+mn-lt"/>
                <a:cs typeface="+mn-lt"/>
              </a:rPr>
              <a:t>announce</a:t>
            </a:r>
            <a:r>
              <a:rPr lang="fr-FR" dirty="0">
                <a:ea typeface="+mn-lt"/>
                <a:cs typeface="+mn-lt"/>
              </a:rPr>
              <a:t> a </a:t>
            </a:r>
            <a:r>
              <a:rPr lang="fr-FR" dirty="0" err="1">
                <a:ea typeface="+mn-lt"/>
                <a:cs typeface="+mn-lt"/>
              </a:rPr>
              <a:t>prefix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rarely</a:t>
            </a:r>
            <a:r>
              <a:rPr lang="fr-FR" dirty="0">
                <a:ea typeface="+mn-lt"/>
                <a:cs typeface="+mn-lt"/>
              </a:rPr>
              <a:t> or for the first time </a:t>
            </a:r>
            <a:r>
              <a:rPr lang="fr-FR" dirty="0" err="1">
                <a:ea typeface="+mn-lt"/>
                <a:cs typeface="+mn-lt"/>
              </a:rPr>
              <a:t>it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suspicious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E2b. Time : </a:t>
            </a:r>
            <a:r>
              <a:rPr lang="fr-FR" dirty="0" err="1">
                <a:ea typeface="+mn-lt"/>
                <a:cs typeface="+mn-lt"/>
              </a:rPr>
              <a:t>Hijack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stays</a:t>
            </a:r>
            <a:r>
              <a:rPr lang="fr-FR" dirty="0">
                <a:ea typeface="+mn-lt"/>
                <a:cs typeface="+mn-lt"/>
              </a:rPr>
              <a:t> a short </a:t>
            </a:r>
            <a:r>
              <a:rPr lang="fr-FR" dirty="0" err="1">
                <a:ea typeface="+mn-lt"/>
                <a:cs typeface="+mn-lt"/>
              </a:rPr>
              <a:t>amount</a:t>
            </a:r>
            <a:r>
              <a:rPr lang="fr-FR" dirty="0">
                <a:ea typeface="+mn-lt"/>
                <a:cs typeface="+mn-lt"/>
              </a:rPr>
              <a:t> of time. If </a:t>
            </a:r>
            <a:r>
              <a:rPr lang="fr-FR" dirty="0" err="1">
                <a:ea typeface="+mn-lt"/>
                <a:cs typeface="+mn-lt"/>
              </a:rPr>
              <a:t>it's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below</a:t>
            </a:r>
            <a:r>
              <a:rPr lang="fr-FR" dirty="0">
                <a:ea typeface="+mn-lt"/>
                <a:cs typeface="+mn-lt"/>
              </a:rPr>
              <a:t> a </a:t>
            </a:r>
            <a:r>
              <a:rPr lang="fr-FR" dirty="0" err="1">
                <a:ea typeface="+mn-lt"/>
                <a:cs typeface="+mn-lt"/>
              </a:rPr>
              <a:t>threshold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it's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suspicious</a:t>
            </a:r>
            <a:r>
              <a:rPr lang="fr-FR" dirty="0">
                <a:ea typeface="+mn-lt"/>
                <a:cs typeface="+mn-lt"/>
              </a:rPr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B7AC373-2662-422A-A2AE-F96898D86F6D}"/>
              </a:ext>
            </a:extLst>
          </p:cNvPr>
          <p:cNvSpPr txBox="1"/>
          <p:nvPr/>
        </p:nvSpPr>
        <p:spPr>
          <a:xfrm>
            <a:off x="1066800" y="5800165"/>
            <a:ext cx="99060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How to find the code of their monitoring ?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60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ABCD1-AA38-49A6-BFC0-D4E729D10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26" y="508050"/>
            <a:ext cx="10059515" cy="798502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sz="3200">
                <a:ea typeface="+mj-lt"/>
                <a:cs typeface="+mj-lt"/>
              </a:rPr>
              <a:t>Monitoring improvement ?</a:t>
            </a:r>
            <a:endParaRPr lang="fr-FR" sz="3200" dirty="0" err="1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7F66E2-AF2E-4404-9F00-0A54BF31A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26" y="1674497"/>
            <a:ext cx="10059515" cy="41840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">
                <a:ea typeface="+mn-lt"/>
                <a:cs typeface="+mn-lt"/>
              </a:rPr>
              <a:t>Example:</a:t>
            </a:r>
            <a:endParaRPr lang="en" dirty="0">
              <a:ea typeface="+mn-lt"/>
              <a:cs typeface="+mn-lt"/>
            </a:endParaRPr>
          </a:p>
          <a:p>
            <a:r>
              <a:rPr lang="en" dirty="0">
                <a:ea typeface="+mn-lt"/>
                <a:cs typeface="+mn-lt"/>
              </a:rPr>
              <a:t>1. Extend </a:t>
            </a:r>
            <a:r>
              <a:rPr lang="fr-FR">
                <a:ea typeface="+mn-lt"/>
                <a:cs typeface="+mn-lt"/>
              </a:rPr>
              <a:t>Analytics-based detection : Trust AS vs Untrust AS. AS that has </a:t>
            </a:r>
            <a:r>
              <a:rPr lang="fr-FR" dirty="0">
                <a:ea typeface="+mn-lt"/>
                <a:cs typeface="+mn-lt"/>
              </a:rPr>
              <a:t>already done prefix hijack is Untrust.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2. In paper "One caveat of using Team Cymru is the potential inaccuracy and incompleteness of the data; the system could also be augmented to check multiple registries and compare results. " We could use the available </a:t>
            </a:r>
            <a:r>
              <a:rPr lang="fr-FR">
                <a:ea typeface="+mn-lt"/>
                <a:cs typeface="+mn-lt"/>
              </a:rPr>
              <a:t>ROA to check some content.</a:t>
            </a:r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B7AC373-2662-422A-A2AE-F96898D86F6D}"/>
              </a:ext>
            </a:extLst>
          </p:cNvPr>
          <p:cNvSpPr txBox="1"/>
          <p:nvPr/>
        </p:nvSpPr>
        <p:spPr>
          <a:xfrm>
            <a:off x="1066800" y="5217459"/>
            <a:ext cx="99060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0" i="0" u="none" strike="noStrike" dirty="0">
                <a:solidFill>
                  <a:srgbClr val="FFFFFF"/>
                </a:solidFill>
                <a:latin typeface="Century Schoolbook"/>
              </a:rPr>
              <a:t>Is </a:t>
            </a:r>
            <a:r>
              <a:rPr lang="fr-FR" b="0" i="0" u="none" strike="noStrike" dirty="0" err="1">
                <a:solidFill>
                  <a:srgbClr val="FFFFFF"/>
                </a:solidFill>
                <a:latin typeface="Century Schoolbook"/>
              </a:rPr>
              <a:t>creating</a:t>
            </a:r>
            <a:r>
              <a:rPr lang="fr-FR" b="0" i="0" u="none" strike="noStrike" dirty="0">
                <a:solidFill>
                  <a:srgbClr val="FFFFFF"/>
                </a:solidFill>
                <a:latin typeface="Century Schoolbook"/>
              </a:rPr>
              <a:t> a GUI like a </a:t>
            </a:r>
            <a:r>
              <a:rPr lang="fr-FR" b="0" i="0" u="none" strike="noStrike" dirty="0" err="1">
                <a:solidFill>
                  <a:srgbClr val="FFFFFF"/>
                </a:solidFill>
                <a:latin typeface="Century Schoolbook"/>
              </a:rPr>
              <a:t>website</a:t>
            </a:r>
            <a:r>
              <a:rPr lang="fr-FR" b="0" i="0" u="none" strike="noStrike" dirty="0">
                <a:solidFill>
                  <a:srgbClr val="FFFFFF"/>
                </a:solidFill>
                <a:latin typeface="Century Schoolbook"/>
              </a:rPr>
              <a:t> </a:t>
            </a:r>
            <a:r>
              <a:rPr lang="fr-FR" b="0" i="0" u="none" strike="noStrike" dirty="0" err="1">
                <a:solidFill>
                  <a:srgbClr val="FFFFFF"/>
                </a:solidFill>
                <a:latin typeface="Century Schoolbook"/>
              </a:rPr>
              <a:t>with</a:t>
            </a:r>
            <a:r>
              <a:rPr lang="fr-FR" b="0" i="0" u="none" strike="noStrike" dirty="0">
                <a:solidFill>
                  <a:srgbClr val="FFFFFF"/>
                </a:solidFill>
                <a:latin typeface="Century Schoolbook"/>
              </a:rPr>
              <a:t> a monitoring of </a:t>
            </a:r>
            <a:r>
              <a:rPr lang="fr-FR" dirty="0" err="1">
                <a:solidFill>
                  <a:srgbClr val="FFFFFF"/>
                </a:solidFill>
                <a:latin typeface="Century Schoolbook"/>
              </a:rPr>
              <a:t>tor</a:t>
            </a:r>
            <a:r>
              <a:rPr lang="fr-FR" dirty="0">
                <a:solidFill>
                  <a:srgbClr val="FFFFFF"/>
                </a:solidFill>
                <a:latin typeface="Century Schoolbook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entury Schoolbook"/>
              </a:rPr>
              <a:t>relay</a:t>
            </a:r>
            <a:r>
              <a:rPr lang="fr-FR" dirty="0">
                <a:solidFill>
                  <a:srgbClr val="FFFFFF"/>
                </a:solidFill>
                <a:latin typeface="Century Schoolbook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entury Schoolbook"/>
              </a:rPr>
              <a:t>hijack</a:t>
            </a:r>
            <a:r>
              <a:rPr lang="fr-FR" dirty="0">
                <a:solidFill>
                  <a:srgbClr val="FFFFFF"/>
                </a:solidFill>
                <a:latin typeface="Century Schoolbook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entury Schoolbook"/>
              </a:rPr>
              <a:t>is</a:t>
            </a:r>
            <a:r>
              <a:rPr lang="fr-FR" b="0" i="0" u="none" strike="noStrike" dirty="0">
                <a:solidFill>
                  <a:srgbClr val="FFFFFF"/>
                </a:solidFill>
                <a:latin typeface="Century Schoolbook"/>
              </a:rPr>
              <a:t> a </a:t>
            </a:r>
            <a:r>
              <a:rPr lang="fr-FR" b="0" i="0" u="none" strike="noStrike" dirty="0" err="1">
                <a:solidFill>
                  <a:srgbClr val="FFFFFF"/>
                </a:solidFill>
                <a:latin typeface="Century Schoolbook"/>
              </a:rPr>
              <a:t>thesis</a:t>
            </a:r>
            <a:r>
              <a:rPr lang="fr-FR" b="0" i="0" u="none" strike="noStrike" dirty="0">
                <a:solidFill>
                  <a:srgbClr val="FFFFFF"/>
                </a:solidFill>
                <a:latin typeface="Century Schoolbook"/>
              </a:rPr>
              <a:t> ?</a:t>
            </a:r>
          </a:p>
          <a:p>
            <a:r>
              <a:rPr lang="fr-FR" dirty="0"/>
              <a:t>We could extend it to other metrics like a</a:t>
            </a:r>
            <a:r>
              <a:rPr lang="fr-FR" dirty="0">
                <a:latin typeface="Century Schoolbook"/>
              </a:rPr>
              <a:t> </a:t>
            </a:r>
            <a:r>
              <a:rPr lang="fr-FR" dirty="0" err="1">
                <a:latin typeface="Century Schoolbook"/>
              </a:rPr>
              <a:t>hierarchy</a:t>
            </a:r>
            <a:r>
              <a:rPr lang="fr-FR" dirty="0">
                <a:latin typeface="Century Schoolbook"/>
              </a:rPr>
              <a:t> </a:t>
            </a:r>
            <a:r>
              <a:rPr lang="fr-FR" dirty="0"/>
              <a:t>of </a:t>
            </a:r>
            <a:r>
              <a:rPr lang="fr-FR" dirty="0" err="1"/>
              <a:t>relay</a:t>
            </a:r>
            <a:r>
              <a:rPr lang="fr-FR" dirty="0"/>
              <a:t> and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in </a:t>
            </a:r>
            <a:r>
              <a:rPr lang="fr-FR" dirty="0" err="1"/>
              <a:t>order</a:t>
            </a:r>
            <a:r>
              <a:rPr lang="fr-FR" dirty="0"/>
              <a:t> of </a:t>
            </a:r>
            <a:r>
              <a:rPr lang="fr-FR" dirty="0" err="1"/>
              <a:t>trustness</a:t>
            </a:r>
            <a:r>
              <a:rPr lang="fr-FR" dirty="0"/>
              <a:t> by </a:t>
            </a:r>
            <a:r>
              <a:rPr lang="fr-FR" dirty="0" err="1"/>
              <a:t>example</a:t>
            </a:r>
            <a:r>
              <a:rPr lang="fr-FR" dirty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219971687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Grand écran</PresentationFormat>
  <Paragraphs>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View</vt:lpstr>
      <vt:lpstr>Raptor :  Meeting 2, 20/11  </vt:lpstr>
      <vt:lpstr>  Reminder</vt:lpstr>
      <vt:lpstr>  Correlation attacks with DNS : Defector attack</vt:lpstr>
      <vt:lpstr>  How Website fingerprint work ?</vt:lpstr>
      <vt:lpstr>  RPKI</vt:lpstr>
      <vt:lpstr>  IRR : Internet Routing Registries</vt:lpstr>
      <vt:lpstr>  Monitoring</vt:lpstr>
      <vt:lpstr>  Monitoring improvement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Raptor : Meeting 22/11</dc:title>
  <dc:creator/>
  <cp:lastModifiedBy/>
  <cp:revision>401</cp:revision>
  <dcterms:created xsi:type="dcterms:W3CDTF">2019-11-09T15:08:52Z</dcterms:created>
  <dcterms:modified xsi:type="dcterms:W3CDTF">2019-11-20T09:25:04Z</dcterms:modified>
</cp:coreProperties>
</file>