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9" r:id="rId3"/>
    <p:sldId id="290" r:id="rId4"/>
    <p:sldId id="257" r:id="rId5"/>
    <p:sldId id="291" r:id="rId6"/>
    <p:sldId id="292" r:id="rId7"/>
    <p:sldId id="293" r:id="rId8"/>
    <p:sldId id="294" r:id="rId9"/>
    <p:sldId id="295" r:id="rId10"/>
    <p:sldId id="264" r:id="rId11"/>
    <p:sldId id="266" r:id="rId12"/>
    <p:sldId id="265" r:id="rId13"/>
    <p:sldId id="267" r:id="rId14"/>
    <p:sldId id="273" r:id="rId15"/>
    <p:sldId id="263" r:id="rId16"/>
    <p:sldId id="296" r:id="rId17"/>
    <p:sldId id="297" r:id="rId18"/>
    <p:sldId id="288" r:id="rId19"/>
    <p:sldId id="298" r:id="rId20"/>
    <p:sldId id="270" r:id="rId21"/>
    <p:sldId id="274" r:id="rId22"/>
    <p:sldId id="284" r:id="rId23"/>
    <p:sldId id="287" r:id="rId24"/>
    <p:sldId id="299" r:id="rId25"/>
    <p:sldId id="276" r:id="rId26"/>
    <p:sldId id="278" r:id="rId27"/>
    <p:sldId id="300" r:id="rId28"/>
    <p:sldId id="285" r:id="rId29"/>
    <p:sldId id="277" r:id="rId30"/>
    <p:sldId id="301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750C4-9294-45B3-B85A-4FA58E939F4B}" v="327" dt="2020-08-26T19:40:04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5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0CC17-4B78-482B-BCB3-A09EBA764495}" type="datetimeFigureOut">
              <a:rPr lang="fr-BE" smtClean="0"/>
              <a:t>28-08-20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62A9C-FCFA-4DFD-BE06-B84BDF86C73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835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94A955-9F9E-4585-87D7-0D723CECA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9E15B8-10D2-4843-96E9-B3698A8B1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384DCE-B959-417A-964A-7DF359FE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FD58-1E62-4E93-BD9E-EC171BD336D9}" type="datetime1">
              <a:rPr lang="fr-BE" smtClean="0"/>
              <a:t>28-08-20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D6551-1C45-4AB5-910D-9B886401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276629-9D8A-4AC4-8624-43614E0A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968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78973B-E82D-4633-90E3-5346DDE3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FA6771-BB60-4FEE-BE48-4A246FE38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CABAFB-AF2F-4730-B25D-B7ECCCA2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602D-3798-470F-9ECA-235A58ACC0F0}" type="datetime1">
              <a:rPr lang="fr-BE" smtClean="0"/>
              <a:t>28-08-20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AC44C6-F634-4CD8-99BC-4BFFD2FA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ED582D-AD7F-4E71-A89A-3FF6F2AF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372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F66F44-26FA-4C76-914D-7D86F755F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59C5E0-0D1C-46FC-AC41-EA610694E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097040-00DD-4DA2-9DD3-BDE5FA60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9FF3-72CD-42C3-8BA8-ED1179CE12B3}" type="datetime1">
              <a:rPr lang="fr-BE" smtClean="0"/>
              <a:t>28-08-20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386083-BC0E-4D17-9507-15CD5CF3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BB9AFB-622A-435C-9045-59D836B0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305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EA249-EE96-4943-9D41-AC74DFE6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330A37-BC27-4EBB-B0B5-6ADBEAED1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A3F003-E4C1-4C16-A361-903E5721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3B64-D4CF-4DD1-8329-B8A91B648C35}" type="datetime1">
              <a:rPr lang="fr-BE" smtClean="0"/>
              <a:t>28-08-20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A84409-23D5-4901-9116-089D1B07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3CA00-2C07-4521-8A89-53CCA0CA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1296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27FCC-7698-41DA-BE8F-99B72CC1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A14240-0E80-424F-8BB6-27BB2DD64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277FEF-51A7-41E6-A435-99BD0595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7C0-8BB1-4499-8E3D-B03E55B14BBF}" type="datetime1">
              <a:rPr lang="fr-BE" smtClean="0"/>
              <a:t>28-08-20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EF3BB7-441E-4B6C-AD27-69454709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FC15F6-E34C-47D5-9C83-9C908640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988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53EB8-9FB3-442B-BD2F-22584904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1B8A41-9742-4CD6-85E2-CCE3F23E0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1C40E5-9B45-46C7-A5F9-BEAF7BBFB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28448A-9E55-4ADA-B727-E4600BC4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CFAE-2B02-437E-B72E-9F064786AE6D}" type="datetime1">
              <a:rPr lang="fr-BE" smtClean="0"/>
              <a:t>28-08-20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369A72-93F9-4CE7-826A-3DCF0BD0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56A274-3E1A-4469-BDFA-DC50CD50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107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DC566-3B1D-44B5-92A7-567A1328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88031C-5B05-4BA7-AC4B-04CAA907E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913A1B-9007-4F47-AE21-6F2BD7C28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6A7BA2-7749-47C6-9E2E-F09E7F1E3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76746C-7B8C-49E4-8E4B-06893CA87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2F96E8-E32F-49F1-AE4C-3C707744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904B-EE79-4B2C-AC9C-E69679B5BAB2}" type="datetime1">
              <a:rPr lang="fr-BE" smtClean="0"/>
              <a:t>28-08-20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8BE7CA-5404-4F34-918E-91598D71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3991A1-9608-40D8-B122-32A410EE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44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ECB92-E0BE-4E24-8336-F48B4437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1ADE44-6B4E-4750-A80E-9673F254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05CA-3C5C-436F-9767-8FF6BE230A68}" type="datetime1">
              <a:rPr lang="fr-BE" smtClean="0"/>
              <a:t>28-08-20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7A30AE-90A3-4E32-86B7-0249D5E6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9CBE8D-334C-4C99-8BFB-C0BA62CE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652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DA2FAD-026B-4FB3-BE39-C1659A0B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2A8E-32A2-445E-AB4F-6D7CEAF18A4B}" type="datetime1">
              <a:rPr lang="fr-BE" smtClean="0"/>
              <a:t>28-08-20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30D4CE-A730-4899-A346-2E24A4B1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0EB91A-7B61-4C62-A4BD-378A5E48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7826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60A9F-329E-42F8-A491-115B01EA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FDF658-3992-4226-AFA1-06376C02B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EB8623-604E-4DBA-A824-0370F84DF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39E779-3FFB-434C-8EC0-1A7AC0BD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9AC6-90F1-4913-ABC1-D56478EC8226}" type="datetime1">
              <a:rPr lang="fr-BE" smtClean="0"/>
              <a:t>28-08-20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316740-0049-4745-935D-6220366A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E6ABF3-4DAD-4774-BBF6-45E012F4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899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6323AB-3816-4367-AAFF-80C3D9A0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5F383E-F6A0-4BFE-A66D-09199EB09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A243D1-6F10-468E-A0C7-970D080F1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4EB99C-01F2-4080-9A74-872B35CE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ED0C-C3DD-4915-B445-DB1E74DF7AF3}" type="datetime1">
              <a:rPr lang="fr-BE" smtClean="0"/>
              <a:t>28-08-20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FA9F4C-D425-41A7-A091-93E70639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374A51-A533-431C-8853-E77B5534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746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A097A4C-1F91-4775-A681-3646BD66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BD1678-7A7C-42B1-803C-B681522BA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7CE5F9-4CAF-412A-9F36-83A33A4F4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5F52C-2FB0-4689-8738-5323002D81A9}" type="datetime1">
              <a:rPr lang="fr-BE" smtClean="0"/>
              <a:t>28-08-20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C5F7F-16EC-4AC7-96C3-2151C383C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4BD049-E6D6-4BD0-B00E-46E645177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69C6-5D07-4840-9C93-DD1C24D5A6C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488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4B104-3581-4482-8B2B-23C1435B6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80008"/>
            <a:ext cx="12192000" cy="1023938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Master </a:t>
            </a:r>
            <a:r>
              <a:rPr lang="fr-FR" dirty="0" err="1">
                <a:solidFill>
                  <a:schemeClr val="bg1"/>
                </a:solidFill>
              </a:rPr>
              <a:t>thesis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defense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FD110A-CFB3-4BF6-93C0-567D199C1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091" y="3116263"/>
            <a:ext cx="9199212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Resilience of Tor relays on BGP hijacks &amp; BGP monitoring of potential hijacks containing Tor prefixes</a:t>
            </a:r>
            <a:endParaRPr lang="fr-BE" sz="3200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845753C-3142-4275-BB2F-E40843EA1100}"/>
              </a:ext>
            </a:extLst>
          </p:cNvPr>
          <p:cNvSpPr txBox="1"/>
          <p:nvPr/>
        </p:nvSpPr>
        <p:spPr>
          <a:xfrm>
            <a:off x="806934" y="5242711"/>
            <a:ext cx="600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Author</a:t>
            </a:r>
            <a:r>
              <a:rPr lang="fr-FR" dirty="0">
                <a:solidFill>
                  <a:schemeClr val="bg1"/>
                </a:solidFill>
              </a:rPr>
              <a:t>: William Visée	</a:t>
            </a:r>
          </a:p>
          <a:p>
            <a:r>
              <a:rPr lang="fr-FR" dirty="0" err="1">
                <a:solidFill>
                  <a:schemeClr val="bg1"/>
                </a:solidFill>
              </a:rPr>
              <a:t>Supervisors</a:t>
            </a:r>
            <a:r>
              <a:rPr lang="fr-FR" dirty="0">
                <a:solidFill>
                  <a:schemeClr val="bg1"/>
                </a:solidFill>
              </a:rPr>
              <a:t>: Ramin </a:t>
            </a:r>
            <a:r>
              <a:rPr lang="fr-FR" dirty="0" err="1">
                <a:solidFill>
                  <a:schemeClr val="bg1"/>
                </a:solidFill>
              </a:rPr>
              <a:t>Sadre</a:t>
            </a:r>
            <a:r>
              <a:rPr lang="fr-FR" dirty="0">
                <a:solidFill>
                  <a:schemeClr val="bg1"/>
                </a:solidFill>
              </a:rPr>
              <a:t>, Florentin Rochet</a:t>
            </a:r>
          </a:p>
          <a:p>
            <a:r>
              <a:rPr lang="fr-FR" dirty="0">
                <a:solidFill>
                  <a:schemeClr val="bg1"/>
                </a:solidFill>
              </a:rPr>
              <a:t>Reader: Olivier Pereira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6" name="Image 5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771F8A1E-D5A4-41CD-BA85-666FF7A63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0" y="4772025"/>
            <a:ext cx="1894161" cy="1144389"/>
          </a:xfrm>
          <a:prstGeom prst="rect">
            <a:avLst/>
          </a:prstGeom>
        </p:spPr>
      </p:pic>
      <p:pic>
        <p:nvPicPr>
          <p:cNvPr id="8" name="Image 7" descr="Une image contenant boule, lumière&#10;&#10;Description générée automatiquement">
            <a:extLst>
              <a:ext uri="{FF2B5EF4-FFF2-40B4-BE49-F238E27FC236}">
                <a16:creationId xmlns:a16="http://schemas.microsoft.com/office/drawing/2014/main" id="{CDE78DBE-EF29-448B-8A5A-E94571F1E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4" y="678037"/>
            <a:ext cx="1434132" cy="1434132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8F1AFB-DE7B-4199-ADCE-ECAE5B26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1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CE7E26-4F79-4A2C-A171-B786D9987BC6}"/>
              </a:ext>
            </a:extLst>
          </p:cNvPr>
          <p:cNvSpPr txBox="1"/>
          <p:nvPr/>
        </p:nvSpPr>
        <p:spPr>
          <a:xfrm>
            <a:off x="806934" y="4374723"/>
            <a:ext cx="4013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28th August, 2020</a:t>
            </a:r>
          </a:p>
          <a:p>
            <a:r>
              <a:rPr lang="fr-FR" dirty="0">
                <a:solidFill>
                  <a:schemeClr val="bg1"/>
                </a:solidFill>
              </a:rPr>
              <a:t>Master [120] in computer science</a:t>
            </a:r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1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F8FF2-D716-49CD-A28B-16C2F6B1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45" y="841770"/>
            <a:ext cx="1016423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BGP: Border Gateway Protocol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08476BB-BC62-4978-889A-D384447E3B72}"/>
              </a:ext>
            </a:extLst>
          </p:cNvPr>
          <p:cNvSpPr/>
          <p:nvPr/>
        </p:nvSpPr>
        <p:spPr>
          <a:xfrm>
            <a:off x="2181225" y="2272506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F954D6C-0F7A-4014-BD2B-156D9E0F9537}"/>
              </a:ext>
            </a:extLst>
          </p:cNvPr>
          <p:cNvSpPr/>
          <p:nvPr/>
        </p:nvSpPr>
        <p:spPr>
          <a:xfrm>
            <a:off x="2181225" y="5158980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fr-B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1ABCD4C-8DF3-417D-AB22-DC52197BEA1D}"/>
              </a:ext>
            </a:extLst>
          </p:cNvPr>
          <p:cNvSpPr/>
          <p:nvPr/>
        </p:nvSpPr>
        <p:spPr>
          <a:xfrm>
            <a:off x="4019550" y="2971800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fr-B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44D4D1C-36D0-4649-9721-C96C5A6BA3DC}"/>
              </a:ext>
            </a:extLst>
          </p:cNvPr>
          <p:cNvSpPr/>
          <p:nvPr/>
        </p:nvSpPr>
        <p:spPr>
          <a:xfrm>
            <a:off x="4019550" y="4471593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fr-B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CE5BC6-33F2-407C-80A5-6B1EBD1E4A77}"/>
              </a:ext>
            </a:extLst>
          </p:cNvPr>
          <p:cNvSpPr/>
          <p:nvPr/>
        </p:nvSpPr>
        <p:spPr>
          <a:xfrm>
            <a:off x="5857875" y="2167333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fr-B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F38CF4C-3195-4838-BC4B-94E4CFB1C031}"/>
              </a:ext>
            </a:extLst>
          </p:cNvPr>
          <p:cNvSpPr/>
          <p:nvPr/>
        </p:nvSpPr>
        <p:spPr>
          <a:xfrm>
            <a:off x="5857875" y="3663156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6</a:t>
            </a:r>
            <a:endParaRPr lang="fr-B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2B18499-0D68-45FB-A875-B67B6340BF07}"/>
              </a:ext>
            </a:extLst>
          </p:cNvPr>
          <p:cNvSpPr/>
          <p:nvPr/>
        </p:nvSpPr>
        <p:spPr>
          <a:xfrm>
            <a:off x="5857875" y="5158980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7</a:t>
            </a:r>
            <a:endParaRPr lang="fr-BE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3A60FE-EA3B-4148-B187-2662ED0BD2FC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2638425" y="3186906"/>
            <a:ext cx="0" cy="197207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49D66B9-9CF0-471E-89B9-FF13012DCEE8}"/>
              </a:ext>
            </a:extLst>
          </p:cNvPr>
          <p:cNvCxnSpPr>
            <a:stCxn id="7" idx="2"/>
            <a:endCxn id="5" idx="5"/>
          </p:cNvCxnSpPr>
          <p:nvPr/>
        </p:nvCxnSpPr>
        <p:spPr>
          <a:xfrm flipH="1" flipV="1">
            <a:off x="2961714" y="3052995"/>
            <a:ext cx="1057836" cy="37600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5AB96D6-76D5-4955-BEFF-456174A5AA60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>
            <a:off x="4933950" y="2624533"/>
            <a:ext cx="923925" cy="80446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AF3D09D-A68B-4ACC-BF59-89EB3FDDD8B0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6315075" y="3081733"/>
            <a:ext cx="0" cy="58142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C958872-4D10-4ECE-83FB-0916417B8448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4476750" y="3886200"/>
            <a:ext cx="0" cy="58539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616187B-003C-48C4-AB71-5F35FF458B13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933950" y="4120356"/>
            <a:ext cx="923925" cy="80843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A119648-8020-4963-8F4A-E04960A7BC2D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6315075" y="4577556"/>
            <a:ext cx="0" cy="581424"/>
          </a:xfrm>
          <a:prstGeom prst="line">
            <a:avLst/>
          </a:prstGeom>
          <a:ln w="25400">
            <a:solidFill>
              <a:schemeClr val="bg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EDB75ACB-4EDD-4C22-8251-D5BA5DFBACE6}"/>
              </a:ext>
            </a:extLst>
          </p:cNvPr>
          <p:cNvSpPr txBox="1"/>
          <p:nvPr/>
        </p:nvSpPr>
        <p:spPr>
          <a:xfrm>
            <a:off x="7620000" y="2167333"/>
            <a:ext cx="3818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 </a:t>
            </a:r>
            <a:r>
              <a:rPr lang="fr-FR" dirty="0" err="1">
                <a:solidFill>
                  <a:schemeClr val="bg1"/>
                </a:solidFill>
              </a:rPr>
              <a:t>random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example</a:t>
            </a:r>
            <a:r>
              <a:rPr lang="fr-FR" dirty="0">
                <a:solidFill>
                  <a:schemeClr val="bg1"/>
                </a:solidFill>
              </a:rPr>
              <a:t> of the </a:t>
            </a:r>
            <a:r>
              <a:rPr lang="fr-FR" dirty="0" err="1">
                <a:solidFill>
                  <a:schemeClr val="bg1"/>
                </a:solidFill>
              </a:rPr>
              <a:t>representation</a:t>
            </a:r>
            <a:r>
              <a:rPr lang="fr-FR" dirty="0">
                <a:solidFill>
                  <a:schemeClr val="bg1"/>
                </a:solidFill>
              </a:rPr>
              <a:t> of the Internet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Each</a:t>
            </a:r>
            <a:r>
              <a:rPr lang="fr-FR" dirty="0">
                <a:solidFill>
                  <a:schemeClr val="bg1"/>
                </a:solidFill>
              </a:rPr>
              <a:t> cercle </a:t>
            </a:r>
            <a:r>
              <a:rPr lang="fr-FR" dirty="0" err="1">
                <a:solidFill>
                  <a:schemeClr val="bg1"/>
                </a:solidFill>
              </a:rPr>
              <a:t>is</a:t>
            </a:r>
            <a:r>
              <a:rPr lang="fr-FR" dirty="0">
                <a:solidFill>
                  <a:schemeClr val="bg1"/>
                </a:solidFill>
              </a:rPr>
              <a:t> an </a:t>
            </a:r>
            <a:r>
              <a:rPr lang="fr-FR" dirty="0" err="1">
                <a:solidFill>
                  <a:schemeClr val="bg1"/>
                </a:solidFill>
              </a:rPr>
              <a:t>Autonomous</a:t>
            </a:r>
            <a:r>
              <a:rPr lang="fr-FR" dirty="0">
                <a:solidFill>
                  <a:schemeClr val="bg1"/>
                </a:solidFill>
              </a:rPr>
              <a:t> System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Each</a:t>
            </a:r>
            <a:r>
              <a:rPr lang="fr-FR" dirty="0">
                <a:solidFill>
                  <a:schemeClr val="bg1"/>
                </a:solidFill>
              </a:rPr>
              <a:t> AS has a </a:t>
            </a:r>
            <a:r>
              <a:rPr lang="fr-FR" dirty="0" err="1">
                <a:solidFill>
                  <a:schemeClr val="bg1"/>
                </a:solidFill>
              </a:rPr>
              <a:t>number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Each</a:t>
            </a:r>
            <a:r>
              <a:rPr lang="fr-FR" dirty="0">
                <a:solidFill>
                  <a:schemeClr val="bg1"/>
                </a:solidFill>
              </a:rPr>
              <a:t> AS </a:t>
            </a:r>
            <a:r>
              <a:rPr lang="fr-FR" dirty="0" err="1">
                <a:solidFill>
                  <a:schemeClr val="bg1"/>
                </a:solidFill>
              </a:rPr>
              <a:t>is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assigned</a:t>
            </a:r>
            <a:r>
              <a:rPr lang="fr-FR" dirty="0">
                <a:solidFill>
                  <a:schemeClr val="bg1"/>
                </a:solidFill>
              </a:rPr>
              <a:t> IP </a:t>
            </a:r>
            <a:r>
              <a:rPr lang="fr-FR" dirty="0" err="1">
                <a:solidFill>
                  <a:schemeClr val="bg1"/>
                </a:solidFill>
              </a:rPr>
              <a:t>prefix</a:t>
            </a:r>
            <a:r>
              <a:rPr lang="fr-FR" dirty="0">
                <a:solidFill>
                  <a:schemeClr val="bg1"/>
                </a:solidFill>
              </a:rPr>
              <a:t>(es), </a:t>
            </a:r>
            <a:r>
              <a:rPr lang="fr-FR" dirty="0" err="1">
                <a:solidFill>
                  <a:schemeClr val="bg1"/>
                </a:solidFill>
              </a:rPr>
              <a:t>which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is</a:t>
            </a:r>
            <a:r>
              <a:rPr lang="fr-FR" dirty="0">
                <a:solidFill>
                  <a:schemeClr val="bg1"/>
                </a:solidFill>
              </a:rPr>
              <a:t> a set of IP </a:t>
            </a:r>
            <a:r>
              <a:rPr lang="fr-FR" dirty="0" err="1">
                <a:solidFill>
                  <a:schemeClr val="bg1"/>
                </a:solidFill>
              </a:rPr>
              <a:t>addresses</a:t>
            </a:r>
            <a:r>
              <a:rPr lang="fr-FR" dirty="0">
                <a:solidFill>
                  <a:schemeClr val="bg1"/>
                </a:solidFill>
              </a:rPr>
              <a:t> to </a:t>
            </a:r>
            <a:r>
              <a:rPr lang="fr-FR" dirty="0" err="1">
                <a:solidFill>
                  <a:schemeClr val="bg1"/>
                </a:solidFill>
              </a:rPr>
              <a:t>assign</a:t>
            </a:r>
            <a:r>
              <a:rPr lang="fr-FR" dirty="0">
                <a:solidFill>
                  <a:schemeClr val="bg1"/>
                </a:solidFill>
              </a:rPr>
              <a:t> to </a:t>
            </a:r>
            <a:r>
              <a:rPr lang="fr-FR" dirty="0" err="1">
                <a:solidFill>
                  <a:schemeClr val="bg1"/>
                </a:solidFill>
              </a:rPr>
              <a:t>devices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inside</a:t>
            </a:r>
            <a:r>
              <a:rPr lang="fr-FR" dirty="0">
                <a:solidFill>
                  <a:schemeClr val="bg1"/>
                </a:solidFill>
              </a:rPr>
              <a:t> of </a:t>
            </a:r>
            <a:r>
              <a:rPr lang="fr-FR" dirty="0" err="1">
                <a:solidFill>
                  <a:schemeClr val="bg1"/>
                </a:solidFill>
              </a:rPr>
              <a:t>their</a:t>
            </a:r>
            <a:r>
              <a:rPr lang="fr-FR" dirty="0">
                <a:solidFill>
                  <a:schemeClr val="bg1"/>
                </a:solidFill>
              </a:rPr>
              <a:t> network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BGP enables </a:t>
            </a:r>
            <a:r>
              <a:rPr lang="fr-FR" dirty="0" err="1">
                <a:solidFill>
                  <a:schemeClr val="bg1"/>
                </a:solidFill>
              </a:rPr>
              <a:t>ASes</a:t>
            </a:r>
            <a:r>
              <a:rPr lang="fr-FR" dirty="0">
                <a:solidFill>
                  <a:schemeClr val="bg1"/>
                </a:solidFill>
              </a:rPr>
              <a:t> to know the </a:t>
            </a:r>
            <a:r>
              <a:rPr lang="fr-FR" dirty="0" err="1">
                <a:solidFill>
                  <a:schemeClr val="bg1"/>
                </a:solidFill>
              </a:rPr>
              <a:t>path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towards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each</a:t>
            </a:r>
            <a:r>
              <a:rPr lang="fr-FR" dirty="0">
                <a:solidFill>
                  <a:schemeClr val="bg1"/>
                </a:solidFill>
              </a:rPr>
              <a:t> IP </a:t>
            </a:r>
            <a:r>
              <a:rPr lang="fr-FR" dirty="0" err="1">
                <a:solidFill>
                  <a:schemeClr val="bg1"/>
                </a:solidFill>
              </a:rPr>
              <a:t>prefix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BE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C1479D3-6F53-438F-89A1-CB53CCCB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10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F8FF2-D716-49CD-A28B-16C2F6B1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45" y="841770"/>
            <a:ext cx="1016423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BGP: Border Gateway Protocol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DB75ACB-4EDD-4C22-8251-D5BA5DFBACE6}"/>
              </a:ext>
            </a:extLst>
          </p:cNvPr>
          <p:cNvSpPr txBox="1"/>
          <p:nvPr/>
        </p:nvSpPr>
        <p:spPr>
          <a:xfrm>
            <a:off x="7620000" y="2167333"/>
            <a:ext cx="381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D6592E-FC47-48EF-864B-1FE412B40996}"/>
              </a:ext>
            </a:extLst>
          </p:cNvPr>
          <p:cNvSpPr txBox="1"/>
          <p:nvPr/>
        </p:nvSpPr>
        <p:spPr>
          <a:xfrm>
            <a:off x="1152525" y="2333625"/>
            <a:ext cx="9963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If an AS </a:t>
            </a:r>
            <a:r>
              <a:rPr lang="fr-FR" dirty="0" err="1">
                <a:solidFill>
                  <a:schemeClr val="bg1"/>
                </a:solidFill>
              </a:rPr>
              <a:t>obtains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two</a:t>
            </a:r>
            <a:r>
              <a:rPr lang="fr-FR" dirty="0">
                <a:solidFill>
                  <a:schemeClr val="bg1"/>
                </a:solidFill>
              </a:rPr>
              <a:t> routes </a:t>
            </a:r>
            <a:r>
              <a:rPr lang="fr-FR" dirty="0" err="1">
                <a:solidFill>
                  <a:schemeClr val="bg1"/>
                </a:solidFill>
              </a:rPr>
              <a:t>towards</a:t>
            </a:r>
            <a:r>
              <a:rPr lang="fr-FR" dirty="0">
                <a:solidFill>
                  <a:schemeClr val="bg1"/>
                </a:solidFill>
              </a:rPr>
              <a:t> the </a:t>
            </a:r>
            <a:r>
              <a:rPr lang="fr-FR" dirty="0" err="1">
                <a:solidFill>
                  <a:schemeClr val="bg1"/>
                </a:solidFill>
              </a:rPr>
              <a:t>same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prefix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it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will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choose</a:t>
            </a:r>
            <a:r>
              <a:rPr lang="fr-FR" dirty="0">
                <a:solidFill>
                  <a:schemeClr val="bg1"/>
                </a:solidFill>
              </a:rPr>
              <a:t> the best one.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There </a:t>
            </a:r>
            <a:r>
              <a:rPr lang="fr-FR" dirty="0" err="1">
                <a:solidFill>
                  <a:schemeClr val="bg1"/>
                </a:solidFill>
              </a:rPr>
              <a:t>is</a:t>
            </a:r>
            <a:r>
              <a:rPr lang="fr-FR" dirty="0">
                <a:solidFill>
                  <a:schemeClr val="bg1"/>
                </a:solidFill>
              </a:rPr>
              <a:t> a </a:t>
            </a:r>
            <a:r>
              <a:rPr lang="fr-FR" dirty="0" err="1">
                <a:solidFill>
                  <a:schemeClr val="bg1"/>
                </a:solidFill>
              </a:rPr>
              <a:t>preference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list</a:t>
            </a:r>
            <a:r>
              <a:rPr lang="fr-FR" dirty="0">
                <a:solidFill>
                  <a:schemeClr val="bg1"/>
                </a:solidFill>
              </a:rPr>
              <a:t>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There are </a:t>
            </a:r>
            <a:r>
              <a:rPr lang="fr-FR" dirty="0" err="1">
                <a:solidFill>
                  <a:schemeClr val="bg1"/>
                </a:solidFill>
              </a:rPr>
              <a:t>two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attributes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AS relation : An AS </a:t>
            </a:r>
            <a:r>
              <a:rPr lang="fr-FR" dirty="0" err="1">
                <a:solidFill>
                  <a:schemeClr val="bg1"/>
                </a:solidFill>
              </a:rPr>
              <a:t>will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prefer</a:t>
            </a:r>
            <a:r>
              <a:rPr lang="fr-FR" dirty="0">
                <a:solidFill>
                  <a:schemeClr val="bg1"/>
                </a:solidFill>
              </a:rPr>
              <a:t> the best </a:t>
            </a:r>
            <a:r>
              <a:rPr lang="fr-FR" dirty="0" err="1">
                <a:solidFill>
                  <a:schemeClr val="bg1"/>
                </a:solidFill>
              </a:rPr>
              <a:t>financial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path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AS </a:t>
            </a:r>
            <a:r>
              <a:rPr lang="fr-FR" dirty="0" err="1">
                <a:solidFill>
                  <a:schemeClr val="bg1"/>
                </a:solidFill>
              </a:rPr>
              <a:t>path</a:t>
            </a:r>
            <a:r>
              <a:rPr lang="fr-FR" dirty="0">
                <a:solidFill>
                  <a:schemeClr val="bg1"/>
                </a:solidFill>
              </a:rPr>
              <a:t>: An AS </a:t>
            </a:r>
            <a:r>
              <a:rPr lang="fr-FR" dirty="0" err="1">
                <a:solidFill>
                  <a:schemeClr val="bg1"/>
                </a:solidFill>
              </a:rPr>
              <a:t>will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prefer</a:t>
            </a:r>
            <a:r>
              <a:rPr lang="fr-FR" dirty="0">
                <a:solidFill>
                  <a:schemeClr val="bg1"/>
                </a:solidFill>
              </a:rPr>
              <a:t> the </a:t>
            </a:r>
            <a:r>
              <a:rPr lang="fr-FR" dirty="0" err="1">
                <a:solidFill>
                  <a:schemeClr val="bg1"/>
                </a:solidFill>
              </a:rPr>
              <a:t>shortest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path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EAABC0F-957E-4091-870C-973F034F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11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82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F8FF2-D716-49CD-A28B-16C2F6B1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885" y="704849"/>
            <a:ext cx="1016423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Example of BGP </a:t>
            </a:r>
            <a:r>
              <a:rPr lang="fr-FR" dirty="0" err="1">
                <a:solidFill>
                  <a:schemeClr val="bg1"/>
                </a:solidFill>
              </a:rPr>
              <a:t>prefix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announcement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08476BB-BC62-4978-889A-D384447E3B72}"/>
              </a:ext>
            </a:extLst>
          </p:cNvPr>
          <p:cNvSpPr/>
          <p:nvPr/>
        </p:nvSpPr>
        <p:spPr>
          <a:xfrm>
            <a:off x="3543300" y="2352277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F954D6C-0F7A-4014-BD2B-156D9E0F9537}"/>
              </a:ext>
            </a:extLst>
          </p:cNvPr>
          <p:cNvSpPr/>
          <p:nvPr/>
        </p:nvSpPr>
        <p:spPr>
          <a:xfrm>
            <a:off x="3543300" y="5238751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fr-B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1ABCD4C-8DF3-417D-AB22-DC52197BEA1D}"/>
              </a:ext>
            </a:extLst>
          </p:cNvPr>
          <p:cNvSpPr/>
          <p:nvPr/>
        </p:nvSpPr>
        <p:spPr>
          <a:xfrm>
            <a:off x="5381625" y="3051571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fr-B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44D4D1C-36D0-4649-9721-C96C5A6BA3DC}"/>
              </a:ext>
            </a:extLst>
          </p:cNvPr>
          <p:cNvSpPr/>
          <p:nvPr/>
        </p:nvSpPr>
        <p:spPr>
          <a:xfrm>
            <a:off x="5381625" y="4551364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fr-B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CE5BC6-33F2-407C-80A5-6B1EBD1E4A77}"/>
              </a:ext>
            </a:extLst>
          </p:cNvPr>
          <p:cNvSpPr/>
          <p:nvPr/>
        </p:nvSpPr>
        <p:spPr>
          <a:xfrm>
            <a:off x="7214626" y="2247103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fr-B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F38CF4C-3195-4838-BC4B-94E4CFB1C031}"/>
              </a:ext>
            </a:extLst>
          </p:cNvPr>
          <p:cNvSpPr/>
          <p:nvPr/>
        </p:nvSpPr>
        <p:spPr>
          <a:xfrm>
            <a:off x="7219950" y="3742927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6</a:t>
            </a:r>
            <a:endParaRPr lang="fr-B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2B18499-0D68-45FB-A875-B67B6340BF07}"/>
              </a:ext>
            </a:extLst>
          </p:cNvPr>
          <p:cNvSpPr/>
          <p:nvPr/>
        </p:nvSpPr>
        <p:spPr>
          <a:xfrm>
            <a:off x="7219950" y="5238751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7</a:t>
            </a:r>
            <a:endParaRPr lang="fr-BE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3A60FE-EA3B-4148-B187-2662ED0BD2FC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4000500" y="3266677"/>
            <a:ext cx="0" cy="197207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49D66B9-9CF0-471E-89B9-FF13012DCEE8}"/>
              </a:ext>
            </a:extLst>
          </p:cNvPr>
          <p:cNvCxnSpPr>
            <a:stCxn id="7" idx="2"/>
            <a:endCxn id="5" idx="5"/>
          </p:cNvCxnSpPr>
          <p:nvPr/>
        </p:nvCxnSpPr>
        <p:spPr>
          <a:xfrm flipH="1" flipV="1">
            <a:off x="4323789" y="3132766"/>
            <a:ext cx="1057836" cy="37600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5AB96D6-76D5-4955-BEFF-456174A5AA60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>
            <a:off x="6296025" y="2704303"/>
            <a:ext cx="918601" cy="8044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AF3D09D-A68B-4ACC-BF59-89EB3FDDD8B0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671826" y="3161503"/>
            <a:ext cx="5324" cy="58142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C958872-4D10-4ECE-83FB-0916417B8448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5838825" y="3965971"/>
            <a:ext cx="0" cy="58539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616187B-003C-48C4-AB71-5F35FF458B13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6296025" y="4200127"/>
            <a:ext cx="923925" cy="80843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A119648-8020-4963-8F4A-E04960A7BC2D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7677150" y="4657327"/>
            <a:ext cx="0" cy="581424"/>
          </a:xfrm>
          <a:prstGeom prst="line">
            <a:avLst/>
          </a:prstGeom>
          <a:ln w="25400">
            <a:solidFill>
              <a:schemeClr val="bg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678223E-B00B-4D5D-ACC9-016E9497174B}"/>
              </a:ext>
            </a:extLst>
          </p:cNvPr>
          <p:cNvSpPr/>
          <p:nvPr/>
        </p:nvSpPr>
        <p:spPr>
          <a:xfrm>
            <a:off x="1238250" y="5476082"/>
            <a:ext cx="2047875" cy="5718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10.0.0.0/24</a:t>
            </a:r>
          </a:p>
          <a:p>
            <a:pPr algn="ctr"/>
            <a:r>
              <a:rPr lang="fr-FR" dirty="0"/>
              <a:t>Path: 2</a:t>
            </a:r>
            <a:endParaRPr lang="fr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7F4CC-90C2-4D4A-A4F9-DCB49215DBA9}"/>
              </a:ext>
            </a:extLst>
          </p:cNvPr>
          <p:cNvSpPr/>
          <p:nvPr/>
        </p:nvSpPr>
        <p:spPr>
          <a:xfrm>
            <a:off x="990048" y="2589608"/>
            <a:ext cx="2296077" cy="5718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10.0.0.0/24</a:t>
            </a:r>
          </a:p>
          <a:p>
            <a:pPr algn="ctr"/>
            <a:r>
              <a:rPr lang="fr-FR" dirty="0"/>
              <a:t>Path: 1 2</a:t>
            </a:r>
            <a:endParaRPr lang="fr-B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B4E373-34EE-4208-8EC9-055E4FC2431A}"/>
              </a:ext>
            </a:extLst>
          </p:cNvPr>
          <p:cNvSpPr/>
          <p:nvPr/>
        </p:nvSpPr>
        <p:spPr>
          <a:xfrm>
            <a:off x="4743450" y="2389619"/>
            <a:ext cx="2047875" cy="5718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10.0.0.0/24</a:t>
            </a:r>
          </a:p>
          <a:p>
            <a:pPr algn="ctr"/>
            <a:r>
              <a:rPr lang="fr-FR" dirty="0"/>
              <a:t>Path: 3 1 2</a:t>
            </a:r>
            <a:endParaRPr lang="fr-B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747839-1475-4995-8A86-AE8EAC28F650}"/>
              </a:ext>
            </a:extLst>
          </p:cNvPr>
          <p:cNvSpPr/>
          <p:nvPr/>
        </p:nvSpPr>
        <p:spPr>
          <a:xfrm>
            <a:off x="8429625" y="2389618"/>
            <a:ext cx="2047875" cy="5718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10.0.0.0/24</a:t>
            </a:r>
          </a:p>
          <a:p>
            <a:pPr algn="ctr"/>
            <a:r>
              <a:rPr lang="fr-FR" dirty="0"/>
              <a:t>Path: 5 3 1 2</a:t>
            </a:r>
            <a:endParaRPr lang="fr-B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5993D2-A00F-4C76-8E50-4CD8062DE62F}"/>
              </a:ext>
            </a:extLst>
          </p:cNvPr>
          <p:cNvSpPr/>
          <p:nvPr/>
        </p:nvSpPr>
        <p:spPr>
          <a:xfrm>
            <a:off x="4776788" y="5593957"/>
            <a:ext cx="2047875" cy="5718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10.0.0.0/24</a:t>
            </a:r>
          </a:p>
          <a:p>
            <a:pPr algn="ctr"/>
            <a:r>
              <a:rPr lang="fr-FR" dirty="0"/>
              <a:t>Path: 4 3 1 2</a:t>
            </a:r>
            <a:endParaRPr lang="fr-B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E963DA-E803-4973-9BF4-378C86C665C9}"/>
              </a:ext>
            </a:extLst>
          </p:cNvPr>
          <p:cNvSpPr/>
          <p:nvPr/>
        </p:nvSpPr>
        <p:spPr>
          <a:xfrm>
            <a:off x="8429625" y="3886167"/>
            <a:ext cx="2047875" cy="5718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10.0.0.0/24</a:t>
            </a:r>
          </a:p>
          <a:p>
            <a:pPr algn="ctr"/>
            <a:r>
              <a:rPr lang="fr-FR" dirty="0"/>
              <a:t>Path: 6 5 3 1 2</a:t>
            </a:r>
            <a:endParaRPr lang="fr-B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CC103E-F6F1-4BB0-AA79-28E3BAFE6AF0}"/>
              </a:ext>
            </a:extLst>
          </p:cNvPr>
          <p:cNvSpPr/>
          <p:nvPr/>
        </p:nvSpPr>
        <p:spPr>
          <a:xfrm>
            <a:off x="8429624" y="5382716"/>
            <a:ext cx="2047875" cy="5718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10.0.0.0/24</a:t>
            </a:r>
          </a:p>
          <a:p>
            <a:pPr algn="ctr"/>
            <a:r>
              <a:rPr lang="fr-FR" dirty="0"/>
              <a:t>Path: 7 6 5 3 1 2</a:t>
            </a:r>
            <a:endParaRPr lang="fr-BE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722FB2-325D-46E5-B18F-F504B9A14A5A}"/>
              </a:ext>
            </a:extLst>
          </p:cNvPr>
          <p:cNvSpPr txBox="1"/>
          <p:nvPr/>
        </p:nvSpPr>
        <p:spPr>
          <a:xfrm>
            <a:off x="3663215" y="4913948"/>
            <a:ext cx="3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1135AB9-0DCB-4F54-B2D9-7622955B199E}"/>
              </a:ext>
            </a:extLst>
          </p:cNvPr>
          <p:cNvSpPr txBox="1"/>
          <p:nvPr/>
        </p:nvSpPr>
        <p:spPr>
          <a:xfrm>
            <a:off x="3637703" y="3183968"/>
            <a:ext cx="40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83AB36B-C770-4355-BAD4-3894CC17602C}"/>
              </a:ext>
            </a:extLst>
          </p:cNvPr>
          <p:cNvSpPr txBox="1"/>
          <p:nvPr/>
        </p:nvSpPr>
        <p:spPr>
          <a:xfrm>
            <a:off x="4405319" y="2845289"/>
            <a:ext cx="3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A14613-B633-479E-9A80-2AC232F19898}"/>
              </a:ext>
            </a:extLst>
          </p:cNvPr>
          <p:cNvSpPr txBox="1"/>
          <p:nvPr/>
        </p:nvSpPr>
        <p:spPr>
          <a:xfrm>
            <a:off x="5091112" y="3089707"/>
            <a:ext cx="38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6645666-B1F4-46C7-B9B0-A1DC7EB52A32}"/>
              </a:ext>
            </a:extLst>
          </p:cNvPr>
          <p:cNvSpPr txBox="1"/>
          <p:nvPr/>
        </p:nvSpPr>
        <p:spPr>
          <a:xfrm>
            <a:off x="7353868" y="4913948"/>
            <a:ext cx="3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2E5B89D-98ED-448F-A4A4-5D38847C1DC8}"/>
              </a:ext>
            </a:extLst>
          </p:cNvPr>
          <p:cNvSpPr txBox="1"/>
          <p:nvPr/>
        </p:nvSpPr>
        <p:spPr>
          <a:xfrm>
            <a:off x="7320248" y="4606884"/>
            <a:ext cx="39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BE78345-9056-4A8C-8B6F-8896D9CFC6F1}"/>
              </a:ext>
            </a:extLst>
          </p:cNvPr>
          <p:cNvSpPr txBox="1"/>
          <p:nvPr/>
        </p:nvSpPr>
        <p:spPr>
          <a:xfrm>
            <a:off x="7353868" y="3454757"/>
            <a:ext cx="3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010BB2C2-C873-4BF2-B80B-AFC2EA6172C6}"/>
              </a:ext>
            </a:extLst>
          </p:cNvPr>
          <p:cNvSpPr txBox="1"/>
          <p:nvPr/>
        </p:nvSpPr>
        <p:spPr>
          <a:xfrm>
            <a:off x="7348961" y="3080342"/>
            <a:ext cx="40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93A9D00-687A-44EE-BAEB-0984EE0B8CF9}"/>
              </a:ext>
            </a:extLst>
          </p:cNvPr>
          <p:cNvSpPr txBox="1"/>
          <p:nvPr/>
        </p:nvSpPr>
        <p:spPr>
          <a:xfrm>
            <a:off x="6177117" y="3045922"/>
            <a:ext cx="38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D21F0E4-4E98-4DFF-A3D1-FB09DCB0E18D}"/>
              </a:ext>
            </a:extLst>
          </p:cNvPr>
          <p:cNvSpPr txBox="1"/>
          <p:nvPr/>
        </p:nvSpPr>
        <p:spPr>
          <a:xfrm>
            <a:off x="6932662" y="2470148"/>
            <a:ext cx="27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3A29862-A8DF-4EA9-9FA3-5A3A7096882C}"/>
              </a:ext>
            </a:extLst>
          </p:cNvPr>
          <p:cNvSpPr txBox="1"/>
          <p:nvPr/>
        </p:nvSpPr>
        <p:spPr>
          <a:xfrm>
            <a:off x="5475184" y="3859766"/>
            <a:ext cx="40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DF24800-E837-4757-9EF8-69D4D6B579E5}"/>
              </a:ext>
            </a:extLst>
          </p:cNvPr>
          <p:cNvSpPr txBox="1"/>
          <p:nvPr/>
        </p:nvSpPr>
        <p:spPr>
          <a:xfrm>
            <a:off x="5516392" y="4260890"/>
            <a:ext cx="3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B892550-68A7-4048-89BF-D477A9EA5235}"/>
              </a:ext>
            </a:extLst>
          </p:cNvPr>
          <p:cNvSpPr txBox="1"/>
          <p:nvPr/>
        </p:nvSpPr>
        <p:spPr>
          <a:xfrm>
            <a:off x="6229911" y="4518663"/>
            <a:ext cx="3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7260F2E-50E9-40E6-873E-F402E1568371}"/>
              </a:ext>
            </a:extLst>
          </p:cNvPr>
          <p:cNvSpPr txBox="1"/>
          <p:nvPr/>
        </p:nvSpPr>
        <p:spPr>
          <a:xfrm>
            <a:off x="6848468" y="3901594"/>
            <a:ext cx="38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91F594F-F6F5-4218-9945-3AADBF1A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12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F8FF2-D716-49CD-A28B-16C2F6B1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885" y="704849"/>
            <a:ext cx="1016423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Example of BGP </a:t>
            </a:r>
            <a:r>
              <a:rPr lang="fr-FR" dirty="0" err="1">
                <a:solidFill>
                  <a:schemeClr val="bg1"/>
                </a:solidFill>
              </a:rPr>
              <a:t>hijack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08476BB-BC62-4978-889A-D384447E3B72}"/>
              </a:ext>
            </a:extLst>
          </p:cNvPr>
          <p:cNvSpPr/>
          <p:nvPr/>
        </p:nvSpPr>
        <p:spPr>
          <a:xfrm>
            <a:off x="3543300" y="2352277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F954D6C-0F7A-4014-BD2B-156D9E0F9537}"/>
              </a:ext>
            </a:extLst>
          </p:cNvPr>
          <p:cNvSpPr/>
          <p:nvPr/>
        </p:nvSpPr>
        <p:spPr>
          <a:xfrm>
            <a:off x="3543300" y="5238751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fr-B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1ABCD4C-8DF3-417D-AB22-DC52197BEA1D}"/>
              </a:ext>
            </a:extLst>
          </p:cNvPr>
          <p:cNvSpPr/>
          <p:nvPr/>
        </p:nvSpPr>
        <p:spPr>
          <a:xfrm>
            <a:off x="5381625" y="3051571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fr-B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44D4D1C-36D0-4649-9721-C96C5A6BA3DC}"/>
              </a:ext>
            </a:extLst>
          </p:cNvPr>
          <p:cNvSpPr/>
          <p:nvPr/>
        </p:nvSpPr>
        <p:spPr>
          <a:xfrm>
            <a:off x="5381625" y="4551364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fr-B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CE5BC6-33F2-407C-80A5-6B1EBD1E4A77}"/>
              </a:ext>
            </a:extLst>
          </p:cNvPr>
          <p:cNvSpPr/>
          <p:nvPr/>
        </p:nvSpPr>
        <p:spPr>
          <a:xfrm>
            <a:off x="7214626" y="224710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F38CF4C-3195-4838-BC4B-94E4CFB1C031}"/>
              </a:ext>
            </a:extLst>
          </p:cNvPr>
          <p:cNvSpPr/>
          <p:nvPr/>
        </p:nvSpPr>
        <p:spPr>
          <a:xfrm>
            <a:off x="7219950" y="3742927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6</a:t>
            </a:r>
            <a:endParaRPr lang="fr-B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2B18499-0D68-45FB-A875-B67B6340BF07}"/>
              </a:ext>
            </a:extLst>
          </p:cNvPr>
          <p:cNvSpPr/>
          <p:nvPr/>
        </p:nvSpPr>
        <p:spPr>
          <a:xfrm>
            <a:off x="7219950" y="5238751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7</a:t>
            </a:r>
            <a:endParaRPr lang="fr-BE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3A60FE-EA3B-4148-B187-2662ED0BD2FC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4000500" y="3266677"/>
            <a:ext cx="0" cy="197207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49D66B9-9CF0-471E-89B9-FF13012DCEE8}"/>
              </a:ext>
            </a:extLst>
          </p:cNvPr>
          <p:cNvCxnSpPr>
            <a:stCxn id="7" idx="2"/>
            <a:endCxn id="5" idx="5"/>
          </p:cNvCxnSpPr>
          <p:nvPr/>
        </p:nvCxnSpPr>
        <p:spPr>
          <a:xfrm flipH="1" flipV="1">
            <a:off x="4323789" y="3132766"/>
            <a:ext cx="1057836" cy="37600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5AB96D6-76D5-4955-BEFF-456174A5AA60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>
            <a:off x="6296025" y="2704303"/>
            <a:ext cx="918601" cy="8044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AF3D09D-A68B-4ACC-BF59-89EB3FDDD8B0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671826" y="3161503"/>
            <a:ext cx="5324" cy="58142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C958872-4D10-4ECE-83FB-0916417B8448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5838825" y="3965971"/>
            <a:ext cx="0" cy="58539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616187B-003C-48C4-AB71-5F35FF458B13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6296025" y="4200127"/>
            <a:ext cx="923925" cy="80843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A119648-8020-4963-8F4A-E04960A7BC2D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7677150" y="4657327"/>
            <a:ext cx="0" cy="581424"/>
          </a:xfrm>
          <a:prstGeom prst="line">
            <a:avLst/>
          </a:prstGeom>
          <a:ln w="25400">
            <a:solidFill>
              <a:schemeClr val="bg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678223E-B00B-4D5D-ACC9-016E9497174B}"/>
              </a:ext>
            </a:extLst>
          </p:cNvPr>
          <p:cNvSpPr/>
          <p:nvPr/>
        </p:nvSpPr>
        <p:spPr>
          <a:xfrm>
            <a:off x="1238250" y="5476082"/>
            <a:ext cx="2047875" cy="5718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10.0.0.0/24</a:t>
            </a:r>
          </a:p>
          <a:p>
            <a:pPr algn="ctr"/>
            <a:r>
              <a:rPr lang="fr-FR" dirty="0"/>
              <a:t>Path: 2</a:t>
            </a:r>
            <a:endParaRPr lang="fr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7F4CC-90C2-4D4A-A4F9-DCB49215DBA9}"/>
              </a:ext>
            </a:extLst>
          </p:cNvPr>
          <p:cNvSpPr/>
          <p:nvPr/>
        </p:nvSpPr>
        <p:spPr>
          <a:xfrm>
            <a:off x="990048" y="2589608"/>
            <a:ext cx="2296077" cy="5718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10.0.0.0/24</a:t>
            </a:r>
          </a:p>
          <a:p>
            <a:pPr algn="ctr"/>
            <a:r>
              <a:rPr lang="fr-FR" dirty="0"/>
              <a:t>Path: 1 2</a:t>
            </a:r>
            <a:endParaRPr lang="fr-B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B4E373-34EE-4208-8EC9-055E4FC2431A}"/>
              </a:ext>
            </a:extLst>
          </p:cNvPr>
          <p:cNvSpPr/>
          <p:nvPr/>
        </p:nvSpPr>
        <p:spPr>
          <a:xfrm>
            <a:off x="4743450" y="2389619"/>
            <a:ext cx="2047875" cy="5718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10.0.0.0/24</a:t>
            </a:r>
          </a:p>
          <a:p>
            <a:pPr algn="ctr"/>
            <a:r>
              <a:rPr lang="fr-FR" dirty="0"/>
              <a:t>Path: 3 1 2</a:t>
            </a:r>
            <a:endParaRPr lang="fr-B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747839-1475-4995-8A86-AE8EAC28F650}"/>
              </a:ext>
            </a:extLst>
          </p:cNvPr>
          <p:cNvSpPr/>
          <p:nvPr/>
        </p:nvSpPr>
        <p:spPr>
          <a:xfrm>
            <a:off x="8429624" y="2352277"/>
            <a:ext cx="2047875" cy="5718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10.0.0.0/24</a:t>
            </a:r>
          </a:p>
          <a:p>
            <a:pPr algn="ctr"/>
            <a:r>
              <a:rPr lang="fr-FR" dirty="0"/>
              <a:t>Path: 5</a:t>
            </a:r>
            <a:endParaRPr lang="fr-B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5993D2-A00F-4C76-8E50-4CD8062DE62F}"/>
              </a:ext>
            </a:extLst>
          </p:cNvPr>
          <p:cNvSpPr/>
          <p:nvPr/>
        </p:nvSpPr>
        <p:spPr>
          <a:xfrm>
            <a:off x="4776788" y="5593957"/>
            <a:ext cx="2047875" cy="5718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10.0.0.0/24</a:t>
            </a:r>
          </a:p>
          <a:p>
            <a:pPr algn="ctr"/>
            <a:r>
              <a:rPr lang="fr-FR" dirty="0"/>
              <a:t>Path: 4 6 5</a:t>
            </a:r>
            <a:endParaRPr lang="fr-B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E963DA-E803-4973-9BF4-378C86C665C9}"/>
              </a:ext>
            </a:extLst>
          </p:cNvPr>
          <p:cNvSpPr/>
          <p:nvPr/>
        </p:nvSpPr>
        <p:spPr>
          <a:xfrm>
            <a:off x="8429624" y="3873661"/>
            <a:ext cx="2047875" cy="5718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10.0.0.0/24</a:t>
            </a:r>
          </a:p>
          <a:p>
            <a:pPr algn="ctr"/>
            <a:r>
              <a:rPr lang="fr-FR" dirty="0"/>
              <a:t>Path: 6 5</a:t>
            </a:r>
            <a:endParaRPr lang="fr-B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CC103E-F6F1-4BB0-AA79-28E3BAFE6AF0}"/>
              </a:ext>
            </a:extLst>
          </p:cNvPr>
          <p:cNvSpPr/>
          <p:nvPr/>
        </p:nvSpPr>
        <p:spPr>
          <a:xfrm>
            <a:off x="8429624" y="5382716"/>
            <a:ext cx="2047875" cy="5718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10.0.0.0/24</a:t>
            </a:r>
          </a:p>
          <a:p>
            <a:pPr algn="ctr"/>
            <a:r>
              <a:rPr lang="fr-FR" dirty="0"/>
              <a:t>Path: 7 6 5</a:t>
            </a:r>
            <a:endParaRPr lang="fr-BE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722FB2-325D-46E5-B18F-F504B9A14A5A}"/>
              </a:ext>
            </a:extLst>
          </p:cNvPr>
          <p:cNvSpPr txBox="1"/>
          <p:nvPr/>
        </p:nvSpPr>
        <p:spPr>
          <a:xfrm>
            <a:off x="3663215" y="4913948"/>
            <a:ext cx="3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1135AB9-0DCB-4F54-B2D9-7622955B199E}"/>
              </a:ext>
            </a:extLst>
          </p:cNvPr>
          <p:cNvSpPr txBox="1"/>
          <p:nvPr/>
        </p:nvSpPr>
        <p:spPr>
          <a:xfrm>
            <a:off x="3637703" y="3183968"/>
            <a:ext cx="40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83AB36B-C770-4355-BAD4-3894CC17602C}"/>
              </a:ext>
            </a:extLst>
          </p:cNvPr>
          <p:cNvSpPr txBox="1"/>
          <p:nvPr/>
        </p:nvSpPr>
        <p:spPr>
          <a:xfrm>
            <a:off x="4405319" y="2845289"/>
            <a:ext cx="3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A14613-B633-479E-9A80-2AC232F19898}"/>
              </a:ext>
            </a:extLst>
          </p:cNvPr>
          <p:cNvSpPr txBox="1"/>
          <p:nvPr/>
        </p:nvSpPr>
        <p:spPr>
          <a:xfrm>
            <a:off x="5091112" y="3089707"/>
            <a:ext cx="38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6645666-B1F4-46C7-B9B0-A1DC7EB52A32}"/>
              </a:ext>
            </a:extLst>
          </p:cNvPr>
          <p:cNvSpPr txBox="1"/>
          <p:nvPr/>
        </p:nvSpPr>
        <p:spPr>
          <a:xfrm>
            <a:off x="7353868" y="4913948"/>
            <a:ext cx="3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2E5B89D-98ED-448F-A4A4-5D38847C1DC8}"/>
              </a:ext>
            </a:extLst>
          </p:cNvPr>
          <p:cNvSpPr txBox="1"/>
          <p:nvPr/>
        </p:nvSpPr>
        <p:spPr>
          <a:xfrm>
            <a:off x="7320248" y="4606884"/>
            <a:ext cx="39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BE78345-9056-4A8C-8B6F-8896D9CFC6F1}"/>
              </a:ext>
            </a:extLst>
          </p:cNvPr>
          <p:cNvSpPr txBox="1"/>
          <p:nvPr/>
        </p:nvSpPr>
        <p:spPr>
          <a:xfrm>
            <a:off x="7353868" y="3454757"/>
            <a:ext cx="3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010BB2C2-C873-4BF2-B80B-AFC2EA6172C6}"/>
              </a:ext>
            </a:extLst>
          </p:cNvPr>
          <p:cNvSpPr txBox="1"/>
          <p:nvPr/>
        </p:nvSpPr>
        <p:spPr>
          <a:xfrm>
            <a:off x="7348961" y="3080342"/>
            <a:ext cx="40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93A9D00-687A-44EE-BAEB-0984EE0B8CF9}"/>
              </a:ext>
            </a:extLst>
          </p:cNvPr>
          <p:cNvSpPr txBox="1"/>
          <p:nvPr/>
        </p:nvSpPr>
        <p:spPr>
          <a:xfrm>
            <a:off x="6177117" y="3045922"/>
            <a:ext cx="38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D21F0E4-4E98-4DFF-A3D1-FB09DCB0E18D}"/>
              </a:ext>
            </a:extLst>
          </p:cNvPr>
          <p:cNvSpPr txBox="1"/>
          <p:nvPr/>
        </p:nvSpPr>
        <p:spPr>
          <a:xfrm>
            <a:off x="6932662" y="2470148"/>
            <a:ext cx="27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3A29862-A8DF-4EA9-9FA3-5A3A7096882C}"/>
              </a:ext>
            </a:extLst>
          </p:cNvPr>
          <p:cNvSpPr txBox="1"/>
          <p:nvPr/>
        </p:nvSpPr>
        <p:spPr>
          <a:xfrm>
            <a:off x="5475184" y="3859766"/>
            <a:ext cx="40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DF24800-E837-4757-9EF8-69D4D6B579E5}"/>
              </a:ext>
            </a:extLst>
          </p:cNvPr>
          <p:cNvSpPr txBox="1"/>
          <p:nvPr/>
        </p:nvSpPr>
        <p:spPr>
          <a:xfrm>
            <a:off x="5516392" y="4260890"/>
            <a:ext cx="3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B892550-68A7-4048-89BF-D477A9EA5235}"/>
              </a:ext>
            </a:extLst>
          </p:cNvPr>
          <p:cNvSpPr txBox="1"/>
          <p:nvPr/>
        </p:nvSpPr>
        <p:spPr>
          <a:xfrm>
            <a:off x="6229911" y="4518663"/>
            <a:ext cx="3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7260F2E-50E9-40E6-873E-F402E1568371}"/>
              </a:ext>
            </a:extLst>
          </p:cNvPr>
          <p:cNvSpPr txBox="1"/>
          <p:nvPr/>
        </p:nvSpPr>
        <p:spPr>
          <a:xfrm>
            <a:off x="6848468" y="3901594"/>
            <a:ext cx="38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F4029DC-27B8-4402-BA16-6951D055AAB0}"/>
              </a:ext>
            </a:extLst>
          </p:cNvPr>
          <p:cNvSpPr txBox="1"/>
          <p:nvPr/>
        </p:nvSpPr>
        <p:spPr>
          <a:xfrm>
            <a:off x="1013885" y="1676802"/>
            <a:ext cx="53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Based</a:t>
            </a:r>
            <a:r>
              <a:rPr lang="fr-FR" dirty="0">
                <a:solidFill>
                  <a:schemeClr val="bg1"/>
                </a:solidFill>
              </a:rPr>
              <a:t> on AS relation and AS </a:t>
            </a:r>
            <a:r>
              <a:rPr lang="fr-FR" dirty="0" err="1">
                <a:solidFill>
                  <a:schemeClr val="bg1"/>
                </a:solidFill>
              </a:rPr>
              <a:t>path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only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16E30A7A-772B-40CE-91A9-22400920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13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40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F8FF2-D716-49CD-A28B-16C2F6B1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885" y="704849"/>
            <a:ext cx="1016423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Computation of the </a:t>
            </a:r>
            <a:r>
              <a:rPr lang="fr-FR" dirty="0" err="1">
                <a:solidFill>
                  <a:schemeClr val="bg1"/>
                </a:solidFill>
              </a:rPr>
              <a:t>resilience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F4029DC-27B8-4402-BA16-6951D055AAB0}"/>
              </a:ext>
            </a:extLst>
          </p:cNvPr>
          <p:cNvSpPr txBox="1"/>
          <p:nvPr/>
        </p:nvSpPr>
        <p:spPr>
          <a:xfrm>
            <a:off x="1013886" y="1757175"/>
            <a:ext cx="10164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Compute</a:t>
            </a:r>
            <a:r>
              <a:rPr lang="fr-FR" dirty="0">
                <a:solidFill>
                  <a:schemeClr val="bg1"/>
                </a:solidFill>
              </a:rPr>
              <a:t> the proportion of AS </a:t>
            </a:r>
            <a:r>
              <a:rPr lang="fr-FR" dirty="0" err="1">
                <a:solidFill>
                  <a:schemeClr val="bg1"/>
                </a:solidFill>
              </a:rPr>
              <a:t>that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prefer</a:t>
            </a:r>
            <a:r>
              <a:rPr lang="fr-FR" dirty="0">
                <a:solidFill>
                  <a:schemeClr val="bg1"/>
                </a:solidFill>
              </a:rPr>
              <a:t> the </a:t>
            </a:r>
            <a:r>
              <a:rPr lang="fr-FR" dirty="0" err="1">
                <a:solidFill>
                  <a:schemeClr val="bg1"/>
                </a:solidFill>
              </a:rPr>
              <a:t>path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towards</a:t>
            </a:r>
            <a:r>
              <a:rPr lang="fr-FR" dirty="0">
                <a:solidFill>
                  <a:schemeClr val="bg1"/>
                </a:solidFill>
              </a:rPr>
              <a:t> the </a:t>
            </a:r>
            <a:r>
              <a:rPr lang="fr-FR" dirty="0" err="1">
                <a:solidFill>
                  <a:schemeClr val="bg1"/>
                </a:solidFill>
              </a:rPr>
              <a:t>true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origin</a:t>
            </a:r>
            <a:r>
              <a:rPr lang="fr-FR" dirty="0">
                <a:solidFill>
                  <a:schemeClr val="bg1"/>
                </a:solidFill>
              </a:rPr>
              <a:t> AS </a:t>
            </a:r>
            <a:r>
              <a:rPr lang="fr-FR" dirty="0" err="1">
                <a:solidFill>
                  <a:schemeClr val="bg1"/>
                </a:solidFill>
              </a:rPr>
              <a:t>during</a:t>
            </a:r>
            <a:r>
              <a:rPr lang="fr-FR" dirty="0">
                <a:solidFill>
                  <a:schemeClr val="bg1"/>
                </a:solidFill>
              </a:rPr>
              <a:t> a BGP </a:t>
            </a:r>
            <a:r>
              <a:rPr lang="fr-FR" dirty="0" err="1">
                <a:solidFill>
                  <a:schemeClr val="bg1"/>
                </a:solidFill>
              </a:rPr>
              <a:t>hijack</a:t>
            </a:r>
            <a:r>
              <a:rPr lang="fr-FR" dirty="0">
                <a:solidFill>
                  <a:schemeClr val="bg1"/>
                </a:solidFill>
              </a:rPr>
              <a:t>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In the </a:t>
            </a:r>
            <a:r>
              <a:rPr lang="fr-FR" dirty="0" err="1">
                <a:solidFill>
                  <a:schemeClr val="bg1"/>
                </a:solidFill>
              </a:rPr>
              <a:t>example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it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is</a:t>
            </a:r>
            <a:r>
              <a:rPr lang="fr-FR" dirty="0">
                <a:solidFill>
                  <a:schemeClr val="bg1"/>
                </a:solidFill>
              </a:rPr>
              <a:t> 3/7 = 0,4285714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We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will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compute</a:t>
            </a:r>
            <a:r>
              <a:rPr lang="fr-FR" dirty="0">
                <a:solidFill>
                  <a:schemeClr val="bg1"/>
                </a:solidFill>
              </a:rPr>
              <a:t> all the scenarios </a:t>
            </a:r>
            <a:r>
              <a:rPr lang="fr-FR" dirty="0" err="1">
                <a:solidFill>
                  <a:schemeClr val="bg1"/>
                </a:solidFill>
              </a:rPr>
              <a:t>with</a:t>
            </a:r>
            <a:r>
              <a:rPr lang="fr-FR" dirty="0">
                <a:solidFill>
                  <a:schemeClr val="bg1"/>
                </a:solidFill>
              </a:rPr>
              <a:t> all AS </a:t>
            </a:r>
            <a:r>
              <a:rPr lang="fr-FR" dirty="0" err="1">
                <a:solidFill>
                  <a:schemeClr val="bg1"/>
                </a:solidFill>
              </a:rPr>
              <a:t>as</a:t>
            </a:r>
            <a:r>
              <a:rPr lang="fr-FR" dirty="0">
                <a:solidFill>
                  <a:schemeClr val="bg1"/>
                </a:solidFill>
              </a:rPr>
              <a:t> an </a:t>
            </a:r>
            <a:r>
              <a:rPr lang="fr-FR" dirty="0" err="1">
                <a:solidFill>
                  <a:schemeClr val="bg1"/>
                </a:solidFill>
              </a:rPr>
              <a:t>attacker</a:t>
            </a:r>
            <a:r>
              <a:rPr lang="fr-FR" dirty="0">
                <a:solidFill>
                  <a:schemeClr val="bg1"/>
                </a:solidFill>
              </a:rPr>
              <a:t>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We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will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compute</a:t>
            </a:r>
            <a:r>
              <a:rPr lang="fr-FR" dirty="0">
                <a:solidFill>
                  <a:schemeClr val="bg1"/>
                </a:solidFill>
              </a:rPr>
              <a:t> the </a:t>
            </a:r>
            <a:r>
              <a:rPr lang="fr-FR" dirty="0" err="1">
                <a:solidFill>
                  <a:schemeClr val="bg1"/>
                </a:solidFill>
              </a:rPr>
              <a:t>average</a:t>
            </a:r>
            <a:r>
              <a:rPr lang="fr-FR" dirty="0">
                <a:solidFill>
                  <a:schemeClr val="bg1"/>
                </a:solidFill>
              </a:rPr>
              <a:t> of </a:t>
            </a:r>
            <a:r>
              <a:rPr lang="fr-FR" dirty="0" err="1">
                <a:solidFill>
                  <a:schemeClr val="bg1"/>
                </a:solidFill>
              </a:rPr>
              <a:t>these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result</a:t>
            </a:r>
            <a:r>
              <a:rPr lang="fr-FR" dirty="0">
                <a:solidFill>
                  <a:schemeClr val="bg1"/>
                </a:solidFill>
              </a:rPr>
              <a:t> to </a:t>
            </a:r>
            <a:r>
              <a:rPr lang="fr-FR" dirty="0" err="1">
                <a:solidFill>
                  <a:schemeClr val="bg1"/>
                </a:solidFill>
              </a:rPr>
              <a:t>get</a:t>
            </a:r>
            <a:r>
              <a:rPr lang="fr-FR" dirty="0">
                <a:solidFill>
                  <a:schemeClr val="bg1"/>
                </a:solidFill>
              </a:rPr>
              <a:t> the </a:t>
            </a:r>
            <a:r>
              <a:rPr lang="fr-FR" dirty="0" err="1">
                <a:solidFill>
                  <a:schemeClr val="bg1"/>
                </a:solidFill>
              </a:rPr>
              <a:t>resilience</a:t>
            </a:r>
            <a:r>
              <a:rPr lang="fr-FR" dirty="0">
                <a:solidFill>
                  <a:schemeClr val="bg1"/>
                </a:solidFill>
              </a:rPr>
              <a:t> of the </a:t>
            </a:r>
            <a:r>
              <a:rPr lang="fr-FR" dirty="0" err="1">
                <a:solidFill>
                  <a:schemeClr val="bg1"/>
                </a:solidFill>
              </a:rPr>
              <a:t>prefix</a:t>
            </a:r>
            <a:r>
              <a:rPr lang="fr-FR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F89701-6EB8-4072-9AB5-8B89806C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14</a:t>
            </a:fld>
            <a:endParaRPr lang="fr-B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58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F8FF2-D716-49CD-A28B-16C2F6B1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5942"/>
            <a:ext cx="121920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How to observe the </a:t>
            </a:r>
            <a:r>
              <a:rPr lang="fr-FR" dirty="0" err="1">
                <a:solidFill>
                  <a:schemeClr val="bg1"/>
                </a:solidFill>
              </a:rPr>
              <a:t>two</a:t>
            </a:r>
            <a:r>
              <a:rPr lang="fr-FR" dirty="0">
                <a:solidFill>
                  <a:schemeClr val="bg1"/>
                </a:solidFill>
              </a:rPr>
              <a:t> parts of the </a:t>
            </a:r>
            <a:r>
              <a:rPr lang="fr-FR" dirty="0" err="1">
                <a:solidFill>
                  <a:schemeClr val="bg1"/>
                </a:solidFill>
              </a:rPr>
              <a:t>traffic</a:t>
            </a:r>
            <a:r>
              <a:rPr lang="fr-FR" dirty="0">
                <a:solidFill>
                  <a:schemeClr val="bg1"/>
                </a:solidFill>
              </a:rPr>
              <a:t>?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35BD99-4BE5-4E95-B729-B380CCFE135C}"/>
              </a:ext>
            </a:extLst>
          </p:cNvPr>
          <p:cNvSpPr txBox="1"/>
          <p:nvPr/>
        </p:nvSpPr>
        <p:spPr>
          <a:xfrm>
            <a:off x="782769" y="1811505"/>
            <a:ext cx="8263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Set of </a:t>
            </a:r>
            <a:r>
              <a:rPr lang="fr-FR" sz="2400" dirty="0" err="1">
                <a:solidFill>
                  <a:schemeClr val="bg1"/>
                </a:solidFill>
              </a:rPr>
              <a:t>three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attacks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called</a:t>
            </a:r>
            <a:r>
              <a:rPr lang="fr-FR" sz="2400" dirty="0">
                <a:solidFill>
                  <a:schemeClr val="bg1"/>
                </a:solidFill>
              </a:rPr>
              <a:t> RAPTOR : </a:t>
            </a:r>
            <a:r>
              <a:rPr lang="fr-FR" sz="2400" dirty="0" err="1">
                <a:solidFill>
                  <a:schemeClr val="bg1"/>
                </a:solidFill>
              </a:rPr>
              <a:t>Routing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attack</a:t>
            </a:r>
            <a:r>
              <a:rPr lang="fr-FR" sz="2400" dirty="0">
                <a:solidFill>
                  <a:schemeClr val="bg1"/>
                </a:solidFill>
              </a:rPr>
              <a:t> on Tor</a:t>
            </a:r>
            <a:endParaRPr lang="fr-BE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BE" dirty="0"/>
          </a:p>
          <a:p>
            <a:pPr marL="457200" indent="-457200">
              <a:buFont typeface="+mj-lt"/>
              <a:buAutoNum type="arabicPeriod"/>
            </a:pP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F7242E22-E430-4FC8-B8A6-226188305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50" y="3933601"/>
            <a:ext cx="4963589" cy="2197235"/>
          </a:xfrm>
          <a:prstGeom prst="rect">
            <a:avLst/>
          </a:prstGeom>
        </p:spPr>
      </p:pic>
      <p:pic>
        <p:nvPicPr>
          <p:cNvPr id="9" name="Image 8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72CA4F07-1464-4FB7-958F-4C3C60F0C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69" y="3933602"/>
            <a:ext cx="5287341" cy="219723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0E838AD-0D5E-44F7-83ED-9207BF93B18A}"/>
              </a:ext>
            </a:extLst>
          </p:cNvPr>
          <p:cNvSpPr txBox="1"/>
          <p:nvPr/>
        </p:nvSpPr>
        <p:spPr>
          <a:xfrm>
            <a:off x="782769" y="3158074"/>
            <a:ext cx="35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1. </a:t>
            </a:r>
            <a:r>
              <a:rPr lang="fr-BE" dirty="0" err="1">
                <a:solidFill>
                  <a:schemeClr val="bg1"/>
                </a:solidFill>
              </a:rPr>
              <a:t>Asymmetric</a:t>
            </a:r>
            <a:r>
              <a:rPr lang="fr-BE" dirty="0">
                <a:solidFill>
                  <a:schemeClr val="bg1"/>
                </a:solidFill>
              </a:rPr>
              <a:t> Traffic </a:t>
            </a:r>
            <a:r>
              <a:rPr lang="fr-BE" dirty="0" err="1">
                <a:solidFill>
                  <a:schemeClr val="bg1"/>
                </a:solidFill>
              </a:rPr>
              <a:t>Analysis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B6BEB46-CBEB-48D2-A3A3-4EE241BA3DB2}"/>
              </a:ext>
            </a:extLst>
          </p:cNvPr>
          <p:cNvSpPr txBox="1"/>
          <p:nvPr/>
        </p:nvSpPr>
        <p:spPr>
          <a:xfrm>
            <a:off x="6564550" y="3142695"/>
            <a:ext cx="400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2. </a:t>
            </a:r>
            <a:r>
              <a:rPr lang="fr-BE" dirty="0">
                <a:solidFill>
                  <a:schemeClr val="bg1"/>
                </a:solidFill>
              </a:rPr>
              <a:t>Natural </a:t>
            </a:r>
            <a:r>
              <a:rPr lang="fr-BE" dirty="0" err="1">
                <a:solidFill>
                  <a:schemeClr val="bg1"/>
                </a:solidFill>
              </a:rPr>
              <a:t>Churn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8634A0-0D74-45ED-A986-397F68FA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15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76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F8FF2-D716-49CD-A28B-16C2F6B1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5942"/>
            <a:ext cx="121920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How to observe the </a:t>
            </a:r>
            <a:r>
              <a:rPr lang="fr-FR" dirty="0" err="1">
                <a:solidFill>
                  <a:schemeClr val="bg1"/>
                </a:solidFill>
              </a:rPr>
              <a:t>two</a:t>
            </a:r>
            <a:r>
              <a:rPr lang="fr-FR" dirty="0">
                <a:solidFill>
                  <a:schemeClr val="bg1"/>
                </a:solidFill>
              </a:rPr>
              <a:t> parts of the </a:t>
            </a:r>
            <a:r>
              <a:rPr lang="fr-FR" dirty="0" err="1">
                <a:solidFill>
                  <a:schemeClr val="bg1"/>
                </a:solidFill>
              </a:rPr>
              <a:t>traffic</a:t>
            </a:r>
            <a:r>
              <a:rPr lang="fr-FR" dirty="0">
                <a:solidFill>
                  <a:schemeClr val="bg1"/>
                </a:solidFill>
              </a:rPr>
              <a:t>?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35BD99-4BE5-4E95-B729-B380CCFE135C}"/>
              </a:ext>
            </a:extLst>
          </p:cNvPr>
          <p:cNvSpPr txBox="1"/>
          <p:nvPr/>
        </p:nvSpPr>
        <p:spPr>
          <a:xfrm>
            <a:off x="782769" y="1811505"/>
            <a:ext cx="8263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Set of </a:t>
            </a:r>
            <a:r>
              <a:rPr lang="fr-FR" sz="2400" dirty="0" err="1">
                <a:solidFill>
                  <a:schemeClr val="bg1"/>
                </a:solidFill>
              </a:rPr>
              <a:t>three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attacks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called</a:t>
            </a:r>
            <a:r>
              <a:rPr lang="fr-FR" sz="2400" dirty="0">
                <a:solidFill>
                  <a:schemeClr val="bg1"/>
                </a:solidFill>
              </a:rPr>
              <a:t> RAPTOR : </a:t>
            </a:r>
            <a:r>
              <a:rPr lang="fr-FR" sz="2400" dirty="0" err="1">
                <a:solidFill>
                  <a:schemeClr val="bg1"/>
                </a:solidFill>
              </a:rPr>
              <a:t>Routing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attack</a:t>
            </a:r>
            <a:r>
              <a:rPr lang="fr-FR" sz="2400" dirty="0">
                <a:solidFill>
                  <a:schemeClr val="bg1"/>
                </a:solidFill>
              </a:rPr>
              <a:t> on Tor</a:t>
            </a:r>
            <a:endParaRPr lang="fr-BE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BE" dirty="0"/>
          </a:p>
          <a:p>
            <a:pPr marL="457200" indent="-457200">
              <a:buFont typeface="+mj-lt"/>
              <a:buAutoNum type="arabicPeriod"/>
            </a:pP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0E838AD-0D5E-44F7-83ED-9207BF93B18A}"/>
              </a:ext>
            </a:extLst>
          </p:cNvPr>
          <p:cNvSpPr txBox="1"/>
          <p:nvPr/>
        </p:nvSpPr>
        <p:spPr>
          <a:xfrm>
            <a:off x="1634273" y="2658953"/>
            <a:ext cx="35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3. </a:t>
            </a:r>
            <a:r>
              <a:rPr lang="fr-BE" dirty="0">
                <a:solidFill>
                  <a:schemeClr val="bg1"/>
                </a:solidFill>
              </a:rPr>
              <a:t>BGP </a:t>
            </a:r>
            <a:r>
              <a:rPr lang="fr-BE" dirty="0" err="1">
                <a:solidFill>
                  <a:schemeClr val="bg1"/>
                </a:solidFill>
              </a:rPr>
              <a:t>hijacks</a:t>
            </a:r>
            <a:r>
              <a:rPr lang="fr-BE" dirty="0">
                <a:solidFill>
                  <a:schemeClr val="bg1"/>
                </a:solidFill>
              </a:rPr>
              <a:t> and interceptions</a:t>
            </a:r>
          </a:p>
        </p:txBody>
      </p:sp>
      <p:pic>
        <p:nvPicPr>
          <p:cNvPr id="5" name="Image 4" descr="Une image contenant carte&#10;&#10;Description générée automatiquement">
            <a:extLst>
              <a:ext uri="{FF2B5EF4-FFF2-40B4-BE49-F238E27FC236}">
                <a16:creationId xmlns:a16="http://schemas.microsoft.com/office/drawing/2014/main" id="{261F8E4A-8944-4AAE-BC16-87C96764E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273" y="3137068"/>
            <a:ext cx="8923453" cy="341431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70B020F-C18A-46E8-84D6-BFE35D1F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16</a:t>
            </a:fld>
            <a:endParaRPr lang="fr-B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87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F8FF2-D716-49CD-A28B-16C2F6B1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5942"/>
            <a:ext cx="121920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Defenses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6" name="Image 5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E3FC0AC8-13A9-4D01-8294-C3DA62F22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561" y="1651628"/>
            <a:ext cx="7690878" cy="472043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3D8AAAE-9619-4B51-862F-ECCBAFE5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17</a:t>
            </a:fld>
            <a:endParaRPr lang="fr-B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593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F8FF2-D716-49CD-A28B-16C2F6B1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507752"/>
            <a:ext cx="121920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Summary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F4029DC-27B8-4402-BA16-6951D055AAB0}"/>
              </a:ext>
            </a:extLst>
          </p:cNvPr>
          <p:cNvSpPr txBox="1"/>
          <p:nvPr/>
        </p:nvSpPr>
        <p:spPr>
          <a:xfrm>
            <a:off x="1013885" y="1890340"/>
            <a:ext cx="1016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If an </a:t>
            </a:r>
            <a:r>
              <a:rPr lang="fr-FR" dirty="0" err="1">
                <a:solidFill>
                  <a:schemeClr val="bg1"/>
                </a:solidFill>
              </a:rPr>
              <a:t>attacker</a:t>
            </a:r>
            <a:r>
              <a:rPr lang="fr-FR" dirty="0">
                <a:solidFill>
                  <a:schemeClr val="bg1"/>
                </a:solidFill>
              </a:rPr>
              <a:t> has </a:t>
            </a:r>
            <a:r>
              <a:rPr lang="fr-FR" dirty="0" err="1">
                <a:solidFill>
                  <a:schemeClr val="bg1"/>
                </a:solidFill>
              </a:rPr>
              <a:t>access</a:t>
            </a:r>
            <a:r>
              <a:rPr lang="fr-FR" dirty="0">
                <a:solidFill>
                  <a:schemeClr val="bg1"/>
                </a:solidFill>
              </a:rPr>
              <a:t> to the </a:t>
            </a:r>
            <a:r>
              <a:rPr lang="fr-FR" dirty="0" err="1">
                <a:solidFill>
                  <a:schemeClr val="bg1"/>
                </a:solidFill>
              </a:rPr>
              <a:t>ingress</a:t>
            </a:r>
            <a:r>
              <a:rPr lang="fr-FR" dirty="0">
                <a:solidFill>
                  <a:schemeClr val="bg1"/>
                </a:solidFill>
              </a:rPr>
              <a:t> and </a:t>
            </a:r>
            <a:r>
              <a:rPr lang="fr-FR" dirty="0" err="1">
                <a:solidFill>
                  <a:schemeClr val="bg1"/>
                </a:solidFill>
              </a:rPr>
              <a:t>egress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traffic</a:t>
            </a:r>
            <a:r>
              <a:rPr lang="fr-FR" dirty="0">
                <a:solidFill>
                  <a:schemeClr val="bg1"/>
                </a:solidFill>
              </a:rPr>
              <a:t> of a Tor communication, </a:t>
            </a:r>
            <a:r>
              <a:rPr lang="fr-FR" dirty="0" err="1">
                <a:solidFill>
                  <a:schemeClr val="bg1"/>
                </a:solidFill>
              </a:rPr>
              <a:t>he</a:t>
            </a:r>
            <a:r>
              <a:rPr lang="fr-FR" dirty="0">
                <a:solidFill>
                  <a:schemeClr val="bg1"/>
                </a:solidFill>
              </a:rPr>
              <a:t> can launch a </a:t>
            </a:r>
            <a:r>
              <a:rPr lang="fr-FR" dirty="0" err="1">
                <a:solidFill>
                  <a:schemeClr val="bg1"/>
                </a:solidFill>
              </a:rPr>
              <a:t>correlation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attack</a:t>
            </a:r>
            <a:r>
              <a:rPr lang="fr-FR" dirty="0">
                <a:solidFill>
                  <a:schemeClr val="bg1"/>
                </a:solidFill>
              </a:rPr>
              <a:t> to </a:t>
            </a:r>
            <a:r>
              <a:rPr lang="fr-FR" dirty="0" err="1">
                <a:solidFill>
                  <a:schemeClr val="bg1"/>
                </a:solidFill>
              </a:rPr>
              <a:t>delete</a:t>
            </a:r>
            <a:r>
              <a:rPr lang="fr-FR" dirty="0">
                <a:solidFill>
                  <a:schemeClr val="bg1"/>
                </a:solidFill>
              </a:rPr>
              <a:t> the </a:t>
            </a:r>
            <a:r>
              <a:rPr lang="fr-FR" dirty="0" err="1">
                <a:solidFill>
                  <a:schemeClr val="bg1"/>
                </a:solidFill>
              </a:rPr>
              <a:t>anonymity</a:t>
            </a:r>
            <a:r>
              <a:rPr lang="fr-FR" dirty="0">
                <a:solidFill>
                  <a:schemeClr val="bg1"/>
                </a:solidFill>
              </a:rPr>
              <a:t> of the communication.</a:t>
            </a:r>
          </a:p>
        </p:txBody>
      </p:sp>
      <p:pic>
        <p:nvPicPr>
          <p:cNvPr id="26" name="Image 25" descr="Une image contenant pièce&#10;&#10;Description générée automatiquement">
            <a:extLst>
              <a:ext uri="{FF2B5EF4-FFF2-40B4-BE49-F238E27FC236}">
                <a16:creationId xmlns:a16="http://schemas.microsoft.com/office/drawing/2014/main" id="{1B864158-9EDA-4909-AA18-D34F48B1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75" y="2455818"/>
            <a:ext cx="4991047" cy="1544294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DDE58426-A9B8-4853-9EF3-424B92A79693}"/>
              </a:ext>
            </a:extLst>
          </p:cNvPr>
          <p:cNvSpPr txBox="1"/>
          <p:nvPr/>
        </p:nvSpPr>
        <p:spPr>
          <a:xfrm>
            <a:off x="1013885" y="3919259"/>
            <a:ext cx="1016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To observe the </a:t>
            </a:r>
            <a:r>
              <a:rPr lang="fr-FR" dirty="0" err="1">
                <a:solidFill>
                  <a:schemeClr val="bg1"/>
                </a:solidFill>
              </a:rPr>
              <a:t>two</a:t>
            </a:r>
            <a:r>
              <a:rPr lang="fr-FR" dirty="0">
                <a:solidFill>
                  <a:schemeClr val="bg1"/>
                </a:solidFill>
              </a:rPr>
              <a:t> parts of the </a:t>
            </a:r>
            <a:r>
              <a:rPr lang="fr-FR" dirty="0" err="1">
                <a:solidFill>
                  <a:schemeClr val="bg1"/>
                </a:solidFill>
              </a:rPr>
              <a:t>traffic</a:t>
            </a:r>
            <a:r>
              <a:rPr lang="fr-FR" dirty="0">
                <a:solidFill>
                  <a:schemeClr val="bg1"/>
                </a:solidFill>
              </a:rPr>
              <a:t>, the </a:t>
            </a:r>
            <a:r>
              <a:rPr lang="fr-FR" dirty="0" err="1">
                <a:solidFill>
                  <a:schemeClr val="bg1"/>
                </a:solidFill>
              </a:rPr>
              <a:t>attacker</a:t>
            </a:r>
            <a:r>
              <a:rPr lang="fr-FR" dirty="0">
                <a:solidFill>
                  <a:schemeClr val="bg1"/>
                </a:solidFill>
              </a:rPr>
              <a:t> can launch BGP </a:t>
            </a:r>
            <a:r>
              <a:rPr lang="fr-FR" dirty="0" err="1">
                <a:solidFill>
                  <a:schemeClr val="bg1"/>
                </a:solidFill>
              </a:rPr>
              <a:t>hijacks</a:t>
            </a:r>
            <a:r>
              <a:rPr lang="fr-FR" dirty="0">
                <a:solidFill>
                  <a:schemeClr val="bg1"/>
                </a:solidFill>
              </a:rPr>
              <a:t> on Guard and Exit </a:t>
            </a:r>
            <a:r>
              <a:rPr lang="fr-FR" dirty="0" err="1">
                <a:solidFill>
                  <a:schemeClr val="bg1"/>
                </a:solidFill>
              </a:rPr>
              <a:t>prefixes</a:t>
            </a:r>
            <a:r>
              <a:rPr lang="fr-FR" dirty="0">
                <a:solidFill>
                  <a:schemeClr val="bg1"/>
                </a:solidFill>
              </a:rPr>
              <a:t>.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29" name="Image 28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E7D49BAC-4C73-4418-BF77-6E696306D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54" y="4288591"/>
            <a:ext cx="4404287" cy="1864560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4FBBB4F5-A140-494D-954D-9A48BB435B40}"/>
              </a:ext>
            </a:extLst>
          </p:cNvPr>
          <p:cNvSpPr txBox="1"/>
          <p:nvPr/>
        </p:nvSpPr>
        <p:spPr>
          <a:xfrm>
            <a:off x="1013886" y="6153151"/>
            <a:ext cx="996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We</a:t>
            </a:r>
            <a:r>
              <a:rPr lang="fr-FR" dirty="0">
                <a:solidFill>
                  <a:schemeClr val="bg1"/>
                </a:solidFill>
              </a:rPr>
              <a:t> can </a:t>
            </a:r>
            <a:r>
              <a:rPr lang="fr-FR" dirty="0" err="1">
                <a:solidFill>
                  <a:schemeClr val="bg1"/>
                </a:solidFill>
              </a:rPr>
              <a:t>compute</a:t>
            </a:r>
            <a:r>
              <a:rPr lang="fr-FR" dirty="0">
                <a:solidFill>
                  <a:schemeClr val="bg1"/>
                </a:solidFill>
              </a:rPr>
              <a:t> the </a:t>
            </a:r>
            <a:r>
              <a:rPr lang="fr-FR" dirty="0" err="1">
                <a:solidFill>
                  <a:schemeClr val="bg1"/>
                </a:solidFill>
              </a:rPr>
              <a:t>resilience</a:t>
            </a:r>
            <a:r>
              <a:rPr lang="fr-FR" dirty="0">
                <a:solidFill>
                  <a:schemeClr val="bg1"/>
                </a:solidFill>
              </a:rPr>
              <a:t> of a </a:t>
            </a:r>
            <a:r>
              <a:rPr lang="fr-FR" dirty="0" err="1">
                <a:solidFill>
                  <a:schemeClr val="bg1"/>
                </a:solidFill>
              </a:rPr>
              <a:t>prefix</a:t>
            </a:r>
            <a:r>
              <a:rPr lang="fr-FR" dirty="0">
                <a:solidFill>
                  <a:schemeClr val="bg1"/>
                </a:solidFill>
              </a:rPr>
              <a:t> to </a:t>
            </a:r>
            <a:r>
              <a:rPr lang="fr-FR" dirty="0" err="1">
                <a:solidFill>
                  <a:schemeClr val="bg1"/>
                </a:solidFill>
              </a:rPr>
              <a:t>see</a:t>
            </a:r>
            <a:r>
              <a:rPr lang="fr-FR" dirty="0">
                <a:solidFill>
                  <a:schemeClr val="bg1"/>
                </a:solidFill>
              </a:rPr>
              <a:t> the </a:t>
            </a:r>
            <a:r>
              <a:rPr lang="fr-FR" dirty="0" err="1">
                <a:solidFill>
                  <a:schemeClr val="bg1"/>
                </a:solidFill>
              </a:rPr>
              <a:t>robustnest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against</a:t>
            </a:r>
            <a:r>
              <a:rPr lang="fr-FR" dirty="0">
                <a:solidFill>
                  <a:schemeClr val="bg1"/>
                </a:solidFill>
              </a:rPr>
              <a:t> a BGP </a:t>
            </a:r>
            <a:r>
              <a:rPr lang="fr-FR" dirty="0" err="1">
                <a:solidFill>
                  <a:schemeClr val="bg1"/>
                </a:solidFill>
              </a:rPr>
              <a:t>hijack</a:t>
            </a:r>
            <a:r>
              <a:rPr lang="fr-FR" dirty="0">
                <a:solidFill>
                  <a:schemeClr val="bg1"/>
                </a:solidFill>
              </a:rPr>
              <a:t>. 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0044B7-FD13-41A4-9E3F-6394B3BD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18</a:t>
            </a:fld>
            <a:endParaRPr lang="fr-B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1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4B104-3581-4482-8B2B-23C1435B6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17031"/>
            <a:ext cx="12192000" cy="1023938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2. Goal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6" name="Image 5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771F8A1E-D5A4-41CD-BA85-666FF7A63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0" y="4772025"/>
            <a:ext cx="1894161" cy="1144389"/>
          </a:xfrm>
          <a:prstGeom prst="rect">
            <a:avLst/>
          </a:prstGeom>
        </p:spPr>
      </p:pic>
      <p:pic>
        <p:nvPicPr>
          <p:cNvPr id="8" name="Image 7" descr="Une image contenant boule, lumière&#10;&#10;Description générée automatiquement">
            <a:extLst>
              <a:ext uri="{FF2B5EF4-FFF2-40B4-BE49-F238E27FC236}">
                <a16:creationId xmlns:a16="http://schemas.microsoft.com/office/drawing/2014/main" id="{CDE78DBE-EF29-448B-8A5A-E94571F1E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4" y="678037"/>
            <a:ext cx="1434132" cy="143413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45F4C98-516E-413E-AFDB-036CE40E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19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2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4B104-3581-4482-8B2B-23C1435B6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80008"/>
            <a:ext cx="12192000" cy="1023938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Table of contents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FD110A-CFB3-4BF6-93C0-567D199C1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091" y="3116263"/>
            <a:ext cx="9199212" cy="1881866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Background: </a:t>
            </a:r>
            <a:r>
              <a:rPr lang="fr-FR" sz="3200" dirty="0" err="1">
                <a:solidFill>
                  <a:schemeClr val="bg1"/>
                </a:solidFill>
              </a:rPr>
              <a:t>Correlation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attacks</a:t>
            </a:r>
            <a:r>
              <a:rPr lang="fr-FR" sz="3200" dirty="0">
                <a:solidFill>
                  <a:schemeClr val="bg1"/>
                </a:solidFill>
              </a:rPr>
              <a:t>, BGP, BGP </a:t>
            </a:r>
            <a:r>
              <a:rPr lang="fr-FR" sz="3200" dirty="0" err="1">
                <a:solidFill>
                  <a:schemeClr val="bg1"/>
                </a:solidFill>
              </a:rPr>
              <a:t>hijack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resilience</a:t>
            </a:r>
            <a:r>
              <a:rPr lang="fr-FR" sz="3200" dirty="0">
                <a:solidFill>
                  <a:schemeClr val="bg1"/>
                </a:solidFill>
              </a:rPr>
              <a:t>, RAPTOR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Goal: Propose new </a:t>
            </a:r>
            <a:r>
              <a:rPr lang="fr-FR" sz="3200" dirty="0" err="1">
                <a:solidFill>
                  <a:schemeClr val="bg1"/>
                </a:solidFill>
              </a:rPr>
              <a:t>security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metrics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Results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Further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works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6" name="Image 5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771F8A1E-D5A4-41CD-BA85-666FF7A63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0" y="4772025"/>
            <a:ext cx="1894161" cy="1144389"/>
          </a:xfrm>
          <a:prstGeom prst="rect">
            <a:avLst/>
          </a:prstGeom>
        </p:spPr>
      </p:pic>
      <p:pic>
        <p:nvPicPr>
          <p:cNvPr id="8" name="Image 7" descr="Une image contenant boule, lumière&#10;&#10;Description générée automatiquement">
            <a:extLst>
              <a:ext uri="{FF2B5EF4-FFF2-40B4-BE49-F238E27FC236}">
                <a16:creationId xmlns:a16="http://schemas.microsoft.com/office/drawing/2014/main" id="{CDE78DBE-EF29-448B-8A5A-E94571F1E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4" y="678037"/>
            <a:ext cx="1434132" cy="143413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AC80B4-6119-4AB8-8288-6F3DC01C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2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830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F8FF2-D716-49CD-A28B-16C2F6B1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1770"/>
            <a:ext cx="121920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Purpose</a:t>
            </a:r>
            <a:r>
              <a:rPr lang="fr-FR" dirty="0">
                <a:solidFill>
                  <a:schemeClr val="bg1"/>
                </a:solidFill>
              </a:rPr>
              <a:t> of </a:t>
            </a:r>
            <a:r>
              <a:rPr lang="fr-FR" dirty="0" err="1">
                <a:solidFill>
                  <a:schemeClr val="bg1"/>
                </a:solidFill>
              </a:rPr>
              <a:t>this</a:t>
            </a:r>
            <a:r>
              <a:rPr lang="fr-FR" dirty="0">
                <a:solidFill>
                  <a:schemeClr val="bg1"/>
                </a:solidFill>
              </a:rPr>
              <a:t> master </a:t>
            </a:r>
            <a:r>
              <a:rPr lang="fr-FR" dirty="0" err="1">
                <a:solidFill>
                  <a:schemeClr val="bg1"/>
                </a:solidFill>
              </a:rPr>
              <a:t>thesis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DB75ACB-4EDD-4C22-8251-D5BA5DFBACE6}"/>
              </a:ext>
            </a:extLst>
          </p:cNvPr>
          <p:cNvSpPr txBox="1"/>
          <p:nvPr/>
        </p:nvSpPr>
        <p:spPr>
          <a:xfrm>
            <a:off x="7620000" y="2167333"/>
            <a:ext cx="381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D6592E-FC47-48EF-864B-1FE412B40996}"/>
              </a:ext>
            </a:extLst>
          </p:cNvPr>
          <p:cNvSpPr txBox="1"/>
          <p:nvPr/>
        </p:nvSpPr>
        <p:spPr>
          <a:xfrm>
            <a:off x="951445" y="2167333"/>
            <a:ext cx="99631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The </a:t>
            </a:r>
            <a:r>
              <a:rPr lang="fr-FR" dirty="0" err="1">
                <a:solidFill>
                  <a:schemeClr val="bg1"/>
                </a:solidFill>
              </a:rPr>
              <a:t>defenses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proposed</a:t>
            </a:r>
            <a:r>
              <a:rPr lang="fr-FR" dirty="0">
                <a:solidFill>
                  <a:schemeClr val="bg1"/>
                </a:solidFill>
              </a:rPr>
              <a:t> to </a:t>
            </a:r>
            <a:r>
              <a:rPr lang="fr-FR" dirty="0" err="1">
                <a:solidFill>
                  <a:schemeClr val="bg1"/>
                </a:solidFill>
              </a:rPr>
              <a:t>counter</a:t>
            </a:r>
            <a:r>
              <a:rPr lang="fr-FR" dirty="0">
                <a:solidFill>
                  <a:schemeClr val="bg1"/>
                </a:solidFill>
              </a:rPr>
              <a:t> BGP </a:t>
            </a:r>
            <a:r>
              <a:rPr lang="fr-FR" dirty="0" err="1">
                <a:solidFill>
                  <a:schemeClr val="bg1"/>
                </a:solidFill>
              </a:rPr>
              <a:t>hijacks</a:t>
            </a:r>
            <a:r>
              <a:rPr lang="fr-FR" dirty="0">
                <a:solidFill>
                  <a:schemeClr val="bg1"/>
                </a:solidFill>
              </a:rPr>
              <a:t> are </a:t>
            </a:r>
            <a:r>
              <a:rPr lang="fr-FR" dirty="0" err="1">
                <a:solidFill>
                  <a:schemeClr val="bg1"/>
                </a:solidFill>
              </a:rPr>
              <a:t>nowadays</a:t>
            </a:r>
            <a:r>
              <a:rPr lang="fr-FR" dirty="0">
                <a:solidFill>
                  <a:schemeClr val="bg1"/>
                </a:solidFill>
              </a:rPr>
              <a:t> not </a:t>
            </a:r>
            <a:r>
              <a:rPr lang="fr-FR" dirty="0" err="1">
                <a:solidFill>
                  <a:schemeClr val="bg1"/>
                </a:solidFill>
              </a:rPr>
              <a:t>well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deployed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Propose </a:t>
            </a:r>
            <a:r>
              <a:rPr lang="fr-FR" dirty="0" err="1">
                <a:solidFill>
                  <a:schemeClr val="bg1"/>
                </a:solidFill>
              </a:rPr>
              <a:t>security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metrics</a:t>
            </a:r>
            <a:r>
              <a:rPr lang="fr-FR" dirty="0">
                <a:solidFill>
                  <a:schemeClr val="bg1"/>
                </a:solidFill>
              </a:rPr>
              <a:t> to </a:t>
            </a:r>
            <a:r>
              <a:rPr lang="fr-FR" dirty="0" err="1">
                <a:solidFill>
                  <a:schemeClr val="bg1"/>
                </a:solidFill>
              </a:rPr>
              <a:t>illustrate</a:t>
            </a:r>
            <a:r>
              <a:rPr lang="fr-FR" dirty="0">
                <a:solidFill>
                  <a:schemeClr val="bg1"/>
                </a:solidFill>
              </a:rPr>
              <a:t> the </a:t>
            </a:r>
            <a:r>
              <a:rPr lang="fr-FR" dirty="0" err="1">
                <a:solidFill>
                  <a:schemeClr val="bg1"/>
                </a:solidFill>
              </a:rPr>
              <a:t>robustness</a:t>
            </a:r>
            <a:r>
              <a:rPr lang="fr-FR" dirty="0">
                <a:solidFill>
                  <a:schemeClr val="bg1"/>
                </a:solidFill>
              </a:rPr>
              <a:t> of Tor Network </a:t>
            </a:r>
            <a:r>
              <a:rPr lang="fr-FR" dirty="0" err="1">
                <a:solidFill>
                  <a:schemeClr val="bg1"/>
                </a:solidFill>
              </a:rPr>
              <a:t>against</a:t>
            </a:r>
            <a:r>
              <a:rPr lang="fr-FR" dirty="0">
                <a:solidFill>
                  <a:schemeClr val="bg1"/>
                </a:solidFill>
              </a:rPr>
              <a:t> BGP </a:t>
            </a:r>
            <a:r>
              <a:rPr lang="fr-FR" dirty="0" err="1">
                <a:solidFill>
                  <a:schemeClr val="bg1"/>
                </a:solidFill>
              </a:rPr>
              <a:t>hijacks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Two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metrics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proposed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Resilience</a:t>
            </a:r>
            <a:r>
              <a:rPr lang="fr-FR" dirty="0">
                <a:solidFill>
                  <a:schemeClr val="bg1"/>
                </a:solidFill>
              </a:rPr>
              <a:t> of Tor </a:t>
            </a:r>
            <a:r>
              <a:rPr lang="fr-FR" dirty="0" err="1">
                <a:solidFill>
                  <a:schemeClr val="bg1"/>
                </a:solidFill>
              </a:rPr>
              <a:t>relays</a:t>
            </a:r>
            <a:r>
              <a:rPr lang="fr-FR" dirty="0">
                <a:solidFill>
                  <a:schemeClr val="bg1"/>
                </a:solidFill>
              </a:rPr>
              <a:t> on BGP </a:t>
            </a:r>
            <a:r>
              <a:rPr lang="fr-FR" dirty="0" err="1">
                <a:solidFill>
                  <a:schemeClr val="bg1"/>
                </a:solidFill>
              </a:rPr>
              <a:t>hijacks</a:t>
            </a:r>
            <a:r>
              <a:rPr lang="fr-FR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 The resilience of all prefixes containing a Tor guard or exit relay. Each relay will be given a resilience each first day of the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list of potential BGP hijacks of Tor guard or exit relay prefix(es) sorted chronologically.</a:t>
            </a:r>
            <a:endParaRPr lang="fr-FR" dirty="0">
              <a:solidFill>
                <a:schemeClr val="bg1"/>
              </a:solidFill>
            </a:endParaRPr>
          </a:p>
          <a:p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DF4C46-E9AE-4575-A37F-25FB9FF1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20</a:t>
            </a:fld>
            <a:endParaRPr lang="fr-B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32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F8FF2-D716-49CD-A28B-16C2F6B1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1770"/>
            <a:ext cx="12192000" cy="1325563"/>
          </a:xfrm>
        </p:spPr>
        <p:txBody>
          <a:bodyPr/>
          <a:lstStyle/>
          <a:p>
            <a:pPr marL="342900" indent="-342900" algn="ctr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Tor </a:t>
            </a:r>
            <a:r>
              <a:rPr lang="fr-FR" dirty="0" err="1">
                <a:solidFill>
                  <a:schemeClr val="bg1"/>
                </a:solidFill>
              </a:rPr>
              <a:t>relay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resilience</a:t>
            </a:r>
            <a:r>
              <a:rPr lang="fr-FR" dirty="0">
                <a:solidFill>
                  <a:schemeClr val="bg1"/>
                </a:solidFill>
              </a:rPr>
              <a:t> computation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839CFE-055D-4ADF-828E-9886B37B500F}"/>
              </a:ext>
            </a:extLst>
          </p:cNvPr>
          <p:cNvSpPr txBox="1"/>
          <p:nvPr/>
        </p:nvSpPr>
        <p:spPr>
          <a:xfrm>
            <a:off x="1026882" y="3391270"/>
            <a:ext cx="157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Tor consensus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C13D8-46E4-49E0-AC50-3BB265FE09E9}"/>
              </a:ext>
            </a:extLst>
          </p:cNvPr>
          <p:cNvSpPr txBox="1"/>
          <p:nvPr/>
        </p:nvSpPr>
        <p:spPr>
          <a:xfrm>
            <a:off x="6643513" y="3391270"/>
            <a:ext cx="174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AS relation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D366A5-37C6-476C-8807-928C4FE2C2F7}"/>
              </a:ext>
            </a:extLst>
          </p:cNvPr>
          <p:cNvSpPr txBox="1"/>
          <p:nvPr/>
        </p:nvSpPr>
        <p:spPr>
          <a:xfrm>
            <a:off x="501594" y="4708503"/>
            <a:ext cx="276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IP </a:t>
            </a:r>
            <a:r>
              <a:rPr lang="fr-FR" dirty="0" err="1">
                <a:solidFill>
                  <a:schemeClr val="bg1"/>
                </a:solidFill>
              </a:rPr>
              <a:t>addresses</a:t>
            </a:r>
            <a:r>
              <a:rPr lang="fr-FR" dirty="0">
                <a:solidFill>
                  <a:schemeClr val="bg1"/>
                </a:solidFill>
              </a:rPr>
              <a:t> of Tor </a:t>
            </a:r>
            <a:r>
              <a:rPr lang="fr-FR" dirty="0" err="1">
                <a:solidFill>
                  <a:schemeClr val="bg1"/>
                </a:solidFill>
              </a:rPr>
              <a:t>guard</a:t>
            </a:r>
            <a:r>
              <a:rPr lang="fr-FR" dirty="0">
                <a:solidFill>
                  <a:schemeClr val="bg1"/>
                </a:solidFill>
              </a:rPr>
              <a:t> and exit </a:t>
            </a:r>
            <a:r>
              <a:rPr lang="fr-FR" dirty="0" err="1">
                <a:solidFill>
                  <a:schemeClr val="bg1"/>
                </a:solidFill>
              </a:rPr>
              <a:t>relays</a:t>
            </a:r>
            <a:endParaRPr lang="fr-FR" dirty="0">
              <a:solidFill>
                <a:schemeClr val="bg1"/>
              </a:solidFill>
            </a:endParaRPr>
          </a:p>
          <a:p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1C5B9D-450E-4EA0-AAEE-C9325A07DE4A}"/>
              </a:ext>
            </a:extLst>
          </p:cNvPr>
          <p:cNvSpPr txBox="1"/>
          <p:nvPr/>
        </p:nvSpPr>
        <p:spPr>
          <a:xfrm>
            <a:off x="3935796" y="3429000"/>
            <a:ext cx="283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BGP archives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76A141-6DE9-4796-953A-095EE3B40130}"/>
              </a:ext>
            </a:extLst>
          </p:cNvPr>
          <p:cNvSpPr txBox="1"/>
          <p:nvPr/>
        </p:nvSpPr>
        <p:spPr>
          <a:xfrm>
            <a:off x="3591048" y="4690668"/>
            <a:ext cx="2441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Extract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only</a:t>
            </a:r>
            <a:r>
              <a:rPr lang="fr-FR" dirty="0">
                <a:solidFill>
                  <a:schemeClr val="bg1"/>
                </a:solidFill>
              </a:rPr>
              <a:t> BGP </a:t>
            </a:r>
            <a:r>
              <a:rPr lang="fr-FR" dirty="0" err="1">
                <a:solidFill>
                  <a:schemeClr val="bg1"/>
                </a:solidFill>
              </a:rPr>
              <a:t>path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towards</a:t>
            </a:r>
            <a:r>
              <a:rPr lang="fr-FR" dirty="0">
                <a:solidFill>
                  <a:schemeClr val="bg1"/>
                </a:solidFill>
              </a:rPr>
              <a:t> Tor </a:t>
            </a:r>
            <a:r>
              <a:rPr lang="fr-FR" dirty="0" err="1">
                <a:solidFill>
                  <a:schemeClr val="bg1"/>
                </a:solidFill>
              </a:rPr>
              <a:t>prefixes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CB4C06C-4019-4AC7-98A4-6972F657CB42}"/>
              </a:ext>
            </a:extLst>
          </p:cNvPr>
          <p:cNvSpPr txBox="1"/>
          <p:nvPr/>
        </p:nvSpPr>
        <p:spPr>
          <a:xfrm>
            <a:off x="6205577" y="4708503"/>
            <a:ext cx="2441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Creates</a:t>
            </a:r>
            <a:r>
              <a:rPr lang="fr-FR" dirty="0">
                <a:solidFill>
                  <a:schemeClr val="bg1"/>
                </a:solidFill>
              </a:rPr>
              <a:t> a </a:t>
            </a:r>
            <a:r>
              <a:rPr lang="fr-FR" dirty="0" err="1">
                <a:solidFill>
                  <a:schemeClr val="bg1"/>
                </a:solidFill>
              </a:rPr>
              <a:t>virtual</a:t>
            </a:r>
            <a:r>
              <a:rPr lang="fr-FR" dirty="0">
                <a:solidFill>
                  <a:schemeClr val="bg1"/>
                </a:solidFill>
              </a:rPr>
              <a:t> network and </a:t>
            </a:r>
            <a:r>
              <a:rPr lang="fr-FR" dirty="0" err="1">
                <a:solidFill>
                  <a:schemeClr val="bg1"/>
                </a:solidFill>
              </a:rPr>
              <a:t>propagates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prefix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from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true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origin</a:t>
            </a:r>
            <a:r>
              <a:rPr lang="fr-FR" dirty="0">
                <a:solidFill>
                  <a:schemeClr val="bg1"/>
                </a:solidFill>
              </a:rPr>
              <a:t> AS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B5B9063-656A-4CE2-BF22-CC29C89B3D27}"/>
              </a:ext>
            </a:extLst>
          </p:cNvPr>
          <p:cNvSpPr txBox="1"/>
          <p:nvPr/>
        </p:nvSpPr>
        <p:spPr>
          <a:xfrm>
            <a:off x="9438472" y="4712942"/>
            <a:ext cx="243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Computes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resilience</a:t>
            </a:r>
            <a:r>
              <a:rPr lang="fr-FR" dirty="0">
                <a:solidFill>
                  <a:schemeClr val="bg1"/>
                </a:solidFill>
              </a:rPr>
              <a:t> of </a:t>
            </a:r>
            <a:r>
              <a:rPr lang="fr-FR" dirty="0" err="1">
                <a:solidFill>
                  <a:schemeClr val="bg1"/>
                </a:solidFill>
              </a:rPr>
              <a:t>each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prefix</a:t>
            </a:r>
            <a:endParaRPr lang="fr-BE" dirty="0">
              <a:solidFill>
                <a:schemeClr val="bg1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5BA2A05-C2D0-4BAA-8CBD-6FDC7054395E}"/>
              </a:ext>
            </a:extLst>
          </p:cNvPr>
          <p:cNvCxnSpPr>
            <a:cxnSpLocks/>
          </p:cNvCxnSpPr>
          <p:nvPr/>
        </p:nvCxnSpPr>
        <p:spPr>
          <a:xfrm>
            <a:off x="1812556" y="3897297"/>
            <a:ext cx="0" cy="6797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C2ED1BD-6D58-4D0E-97E3-F752877F2664}"/>
              </a:ext>
            </a:extLst>
          </p:cNvPr>
          <p:cNvCxnSpPr>
            <a:cxnSpLocks/>
          </p:cNvCxnSpPr>
          <p:nvPr/>
        </p:nvCxnSpPr>
        <p:spPr>
          <a:xfrm>
            <a:off x="4675629" y="3798332"/>
            <a:ext cx="0" cy="8163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6BAC721-E423-422F-94E8-020881C799AC}"/>
              </a:ext>
            </a:extLst>
          </p:cNvPr>
          <p:cNvCxnSpPr>
            <a:cxnSpLocks/>
          </p:cNvCxnSpPr>
          <p:nvPr/>
        </p:nvCxnSpPr>
        <p:spPr>
          <a:xfrm>
            <a:off x="7226507" y="3760602"/>
            <a:ext cx="0" cy="8163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9CB4BFC-558B-4300-935D-998C280BA21E}"/>
              </a:ext>
            </a:extLst>
          </p:cNvPr>
          <p:cNvCxnSpPr>
            <a:cxnSpLocks/>
          </p:cNvCxnSpPr>
          <p:nvPr/>
        </p:nvCxnSpPr>
        <p:spPr>
          <a:xfrm>
            <a:off x="3009530" y="5086905"/>
            <a:ext cx="50602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C764CDB-571F-48B9-8C27-D6E2C09FF684}"/>
              </a:ext>
            </a:extLst>
          </p:cNvPr>
          <p:cNvCxnSpPr>
            <a:cxnSpLocks/>
          </p:cNvCxnSpPr>
          <p:nvPr/>
        </p:nvCxnSpPr>
        <p:spPr>
          <a:xfrm>
            <a:off x="5758679" y="5070629"/>
            <a:ext cx="50602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2C261CF-11E5-45ED-81B2-2DA10666D845}"/>
              </a:ext>
            </a:extLst>
          </p:cNvPr>
          <p:cNvCxnSpPr>
            <a:cxnSpLocks/>
          </p:cNvCxnSpPr>
          <p:nvPr/>
        </p:nvCxnSpPr>
        <p:spPr>
          <a:xfrm>
            <a:off x="8737107" y="5070629"/>
            <a:ext cx="50602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B9AE5DEF-887F-47BA-8484-8812DC2472BD}"/>
              </a:ext>
            </a:extLst>
          </p:cNvPr>
          <p:cNvSpPr txBox="1"/>
          <p:nvPr/>
        </p:nvSpPr>
        <p:spPr>
          <a:xfrm>
            <a:off x="3329126" y="2402162"/>
            <a:ext cx="372862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Each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month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D6D042-C409-4C85-855C-1ADEB9AD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21</a:t>
            </a:fld>
            <a:endParaRPr lang="fr-B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99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F8FF2-D716-49CD-A28B-16C2F6B1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1770"/>
            <a:ext cx="121920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2. BGP monitoring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839CFE-055D-4ADF-828E-9886B37B500F}"/>
              </a:ext>
            </a:extLst>
          </p:cNvPr>
          <p:cNvSpPr txBox="1"/>
          <p:nvPr/>
        </p:nvSpPr>
        <p:spPr>
          <a:xfrm>
            <a:off x="1026882" y="3391270"/>
            <a:ext cx="157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Tor consensus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D366A5-37C6-476C-8807-928C4FE2C2F7}"/>
              </a:ext>
            </a:extLst>
          </p:cNvPr>
          <p:cNvSpPr txBox="1"/>
          <p:nvPr/>
        </p:nvSpPr>
        <p:spPr>
          <a:xfrm>
            <a:off x="501594" y="4708503"/>
            <a:ext cx="276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IP </a:t>
            </a:r>
            <a:r>
              <a:rPr lang="fr-FR" dirty="0" err="1">
                <a:solidFill>
                  <a:schemeClr val="bg1"/>
                </a:solidFill>
              </a:rPr>
              <a:t>addresses</a:t>
            </a:r>
            <a:r>
              <a:rPr lang="fr-FR" dirty="0">
                <a:solidFill>
                  <a:schemeClr val="bg1"/>
                </a:solidFill>
              </a:rPr>
              <a:t> of Tor </a:t>
            </a:r>
            <a:r>
              <a:rPr lang="fr-FR" dirty="0" err="1">
                <a:solidFill>
                  <a:schemeClr val="bg1"/>
                </a:solidFill>
              </a:rPr>
              <a:t>guard</a:t>
            </a:r>
            <a:r>
              <a:rPr lang="fr-FR" dirty="0">
                <a:solidFill>
                  <a:schemeClr val="bg1"/>
                </a:solidFill>
              </a:rPr>
              <a:t> and exit </a:t>
            </a:r>
            <a:r>
              <a:rPr lang="fr-FR" dirty="0" err="1">
                <a:solidFill>
                  <a:schemeClr val="bg1"/>
                </a:solidFill>
              </a:rPr>
              <a:t>relays</a:t>
            </a:r>
            <a:endParaRPr lang="fr-FR" dirty="0">
              <a:solidFill>
                <a:schemeClr val="bg1"/>
              </a:solidFill>
            </a:endParaRPr>
          </a:p>
          <a:p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1C5B9D-450E-4EA0-AAEE-C9325A07DE4A}"/>
              </a:ext>
            </a:extLst>
          </p:cNvPr>
          <p:cNvSpPr txBox="1"/>
          <p:nvPr/>
        </p:nvSpPr>
        <p:spPr>
          <a:xfrm>
            <a:off x="3935796" y="3429000"/>
            <a:ext cx="283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BGP archives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76A141-6DE9-4796-953A-095EE3B40130}"/>
              </a:ext>
            </a:extLst>
          </p:cNvPr>
          <p:cNvSpPr txBox="1"/>
          <p:nvPr/>
        </p:nvSpPr>
        <p:spPr>
          <a:xfrm>
            <a:off x="3591048" y="4690668"/>
            <a:ext cx="2441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Extract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only</a:t>
            </a:r>
            <a:r>
              <a:rPr lang="fr-FR" dirty="0">
                <a:solidFill>
                  <a:schemeClr val="bg1"/>
                </a:solidFill>
              </a:rPr>
              <a:t> BGP </a:t>
            </a:r>
            <a:r>
              <a:rPr lang="fr-FR" dirty="0" err="1">
                <a:solidFill>
                  <a:schemeClr val="bg1"/>
                </a:solidFill>
              </a:rPr>
              <a:t>announcement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containing</a:t>
            </a:r>
            <a:r>
              <a:rPr lang="fr-FR" dirty="0">
                <a:solidFill>
                  <a:schemeClr val="bg1"/>
                </a:solidFill>
              </a:rPr>
              <a:t> Tor </a:t>
            </a:r>
            <a:r>
              <a:rPr lang="fr-FR" dirty="0" err="1">
                <a:solidFill>
                  <a:schemeClr val="bg1"/>
                </a:solidFill>
              </a:rPr>
              <a:t>prefixes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CB4C06C-4019-4AC7-98A4-6972F657CB42}"/>
              </a:ext>
            </a:extLst>
          </p:cNvPr>
          <p:cNvSpPr txBox="1"/>
          <p:nvPr/>
        </p:nvSpPr>
        <p:spPr>
          <a:xfrm>
            <a:off x="6454067" y="4829167"/>
            <a:ext cx="244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Origin check</a:t>
            </a:r>
            <a:endParaRPr lang="fr-BE" dirty="0">
              <a:solidFill>
                <a:schemeClr val="bg1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5BA2A05-C2D0-4BAA-8CBD-6FDC7054395E}"/>
              </a:ext>
            </a:extLst>
          </p:cNvPr>
          <p:cNvCxnSpPr>
            <a:cxnSpLocks/>
          </p:cNvCxnSpPr>
          <p:nvPr/>
        </p:nvCxnSpPr>
        <p:spPr>
          <a:xfrm>
            <a:off x="1812556" y="3897297"/>
            <a:ext cx="0" cy="6797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C2ED1BD-6D58-4D0E-97E3-F752877F2664}"/>
              </a:ext>
            </a:extLst>
          </p:cNvPr>
          <p:cNvCxnSpPr>
            <a:cxnSpLocks/>
          </p:cNvCxnSpPr>
          <p:nvPr/>
        </p:nvCxnSpPr>
        <p:spPr>
          <a:xfrm>
            <a:off x="4675629" y="3798332"/>
            <a:ext cx="0" cy="8163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9CB4BFC-558B-4300-935D-998C280BA21E}"/>
              </a:ext>
            </a:extLst>
          </p:cNvPr>
          <p:cNvCxnSpPr>
            <a:cxnSpLocks/>
          </p:cNvCxnSpPr>
          <p:nvPr/>
        </p:nvCxnSpPr>
        <p:spPr>
          <a:xfrm>
            <a:off x="3009530" y="5086905"/>
            <a:ext cx="50602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C764CDB-571F-48B9-8C27-D6E2C09FF684}"/>
              </a:ext>
            </a:extLst>
          </p:cNvPr>
          <p:cNvCxnSpPr>
            <a:cxnSpLocks/>
          </p:cNvCxnSpPr>
          <p:nvPr/>
        </p:nvCxnSpPr>
        <p:spPr>
          <a:xfrm>
            <a:off x="5758679" y="5070629"/>
            <a:ext cx="50602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B9AE5DEF-887F-47BA-8484-8812DC2472BD}"/>
              </a:ext>
            </a:extLst>
          </p:cNvPr>
          <p:cNvSpPr txBox="1"/>
          <p:nvPr/>
        </p:nvSpPr>
        <p:spPr>
          <a:xfrm>
            <a:off x="3355759" y="2402162"/>
            <a:ext cx="372862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Each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hour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E81BE1-C93F-481A-A126-BD7AE90B2399}"/>
              </a:ext>
            </a:extLst>
          </p:cNvPr>
          <p:cNvSpPr txBox="1"/>
          <p:nvPr/>
        </p:nvSpPr>
        <p:spPr>
          <a:xfrm>
            <a:off x="6264706" y="3391270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IP to ASN mapping</a:t>
            </a:r>
            <a:endParaRPr lang="fr-BE" dirty="0">
              <a:solidFill>
                <a:schemeClr val="bg1"/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494400A-7AEB-45DA-A458-466C6741CADC}"/>
              </a:ext>
            </a:extLst>
          </p:cNvPr>
          <p:cNvCxnSpPr>
            <a:cxnSpLocks/>
          </p:cNvCxnSpPr>
          <p:nvPr/>
        </p:nvCxnSpPr>
        <p:spPr>
          <a:xfrm>
            <a:off x="7162856" y="3828949"/>
            <a:ext cx="0" cy="8163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3BACFB1-2F4E-4284-BCC3-220980D29B2E}"/>
              </a:ext>
            </a:extLst>
          </p:cNvPr>
          <p:cNvCxnSpPr>
            <a:cxnSpLocks/>
          </p:cNvCxnSpPr>
          <p:nvPr/>
        </p:nvCxnSpPr>
        <p:spPr>
          <a:xfrm>
            <a:off x="7926310" y="5033436"/>
            <a:ext cx="50602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89689768-C9B0-4139-ABFB-D03486808956}"/>
              </a:ext>
            </a:extLst>
          </p:cNvPr>
          <p:cNvSpPr txBox="1"/>
          <p:nvPr/>
        </p:nvSpPr>
        <p:spPr>
          <a:xfrm>
            <a:off x="8510797" y="4661444"/>
            <a:ext cx="175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Frequency check</a:t>
            </a:r>
          </a:p>
          <a:p>
            <a:r>
              <a:rPr lang="fr-FR" dirty="0">
                <a:solidFill>
                  <a:schemeClr val="bg1"/>
                </a:solidFill>
              </a:rPr>
              <a:t>Time check</a:t>
            </a:r>
            <a:endParaRPr lang="fr-BE" dirty="0">
              <a:solidFill>
                <a:schemeClr val="bg1"/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C3809B2-7DCB-4922-9CCA-DB03905F15FF}"/>
              </a:ext>
            </a:extLst>
          </p:cNvPr>
          <p:cNvCxnSpPr>
            <a:cxnSpLocks/>
          </p:cNvCxnSpPr>
          <p:nvPr/>
        </p:nvCxnSpPr>
        <p:spPr>
          <a:xfrm>
            <a:off x="10261137" y="4988477"/>
            <a:ext cx="50602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7CBB0A9-FE25-4D6A-89B0-54DA563CCDD1}"/>
              </a:ext>
            </a:extLst>
          </p:cNvPr>
          <p:cNvSpPr txBox="1"/>
          <p:nvPr/>
        </p:nvSpPr>
        <p:spPr>
          <a:xfrm>
            <a:off x="10840431" y="4717573"/>
            <a:ext cx="106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Alert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7ABBBF-476E-4B36-9523-2571643E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22</a:t>
            </a:fld>
            <a:endParaRPr lang="fr-B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43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F8FF2-D716-49CD-A28B-16C2F6B1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1284"/>
            <a:ext cx="121920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Speed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23E00E5-DB24-46E1-98BB-F1D99C3BDC64}"/>
              </a:ext>
            </a:extLst>
          </p:cNvPr>
          <p:cNvSpPr txBox="1"/>
          <p:nvPr/>
        </p:nvSpPr>
        <p:spPr>
          <a:xfrm>
            <a:off x="976544" y="2521258"/>
            <a:ext cx="9579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>
                <a:solidFill>
                  <a:schemeClr val="bg1"/>
                </a:solidFill>
              </a:rPr>
              <a:t>Resilience</a:t>
            </a:r>
            <a:r>
              <a:rPr lang="fr-BE" dirty="0">
                <a:solidFill>
                  <a:schemeClr val="bg1"/>
                </a:solidFill>
              </a:rPr>
              <a:t>: due to optimisation </a:t>
            </a:r>
            <a:r>
              <a:rPr lang="en-US" dirty="0">
                <a:solidFill>
                  <a:schemeClr val="bg1"/>
                </a:solidFill>
              </a:rPr>
              <a:t>issues, only nine days of data were </a:t>
            </a:r>
            <a:r>
              <a:rPr lang="en-US" dirty="0" err="1">
                <a:solidFill>
                  <a:schemeClr val="bg1"/>
                </a:solidFill>
              </a:rPr>
              <a:t>analysed</a:t>
            </a:r>
            <a:r>
              <a:rPr lang="en-US" dirty="0">
                <a:solidFill>
                  <a:schemeClr val="bg1"/>
                </a:solidFill>
              </a:rPr>
              <a:t> (1st </a:t>
            </a:r>
            <a:r>
              <a:rPr lang="en-US" dirty="0" err="1">
                <a:solidFill>
                  <a:schemeClr val="bg1"/>
                </a:solidFill>
              </a:rPr>
              <a:t>Novembern</a:t>
            </a:r>
            <a:r>
              <a:rPr lang="en-US" dirty="0">
                <a:solidFill>
                  <a:schemeClr val="bg1"/>
                </a:solidFill>
              </a:rPr>
              <a:t> 2007 to 1st November, 2015).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BGP Monitoring: Three years of BGP archives have been filtered to catch these potential BGP hijacks.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9FA0BF8-C641-4E27-A771-C19D088E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23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69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4B104-3581-4482-8B2B-23C1435B6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17031"/>
            <a:ext cx="12192000" cy="1023938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3. </a:t>
            </a:r>
            <a:r>
              <a:rPr lang="fr-FR" dirty="0" err="1">
                <a:solidFill>
                  <a:schemeClr val="bg1"/>
                </a:solidFill>
              </a:rPr>
              <a:t>Results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6" name="Image 5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771F8A1E-D5A4-41CD-BA85-666FF7A63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0" y="4772025"/>
            <a:ext cx="1894161" cy="1144389"/>
          </a:xfrm>
          <a:prstGeom prst="rect">
            <a:avLst/>
          </a:prstGeom>
        </p:spPr>
      </p:pic>
      <p:pic>
        <p:nvPicPr>
          <p:cNvPr id="8" name="Image 7" descr="Une image contenant boule, lumière&#10;&#10;Description générée automatiquement">
            <a:extLst>
              <a:ext uri="{FF2B5EF4-FFF2-40B4-BE49-F238E27FC236}">
                <a16:creationId xmlns:a16="http://schemas.microsoft.com/office/drawing/2014/main" id="{CDE78DBE-EF29-448B-8A5A-E94571F1E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4" y="678037"/>
            <a:ext cx="1434132" cy="143413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A607AD0-B626-4A24-80C1-625163F8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24</a:t>
            </a:fld>
            <a:endParaRPr lang="fr-B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887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F8FF2-D716-49CD-A28B-16C2F6B1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1770"/>
            <a:ext cx="121920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Results</a:t>
            </a:r>
            <a:r>
              <a:rPr lang="fr-FR" dirty="0">
                <a:solidFill>
                  <a:schemeClr val="bg1"/>
                </a:solidFill>
              </a:rPr>
              <a:t> of </a:t>
            </a:r>
            <a:r>
              <a:rPr lang="fr-FR" dirty="0" err="1">
                <a:solidFill>
                  <a:schemeClr val="bg1"/>
                </a:solidFill>
              </a:rPr>
              <a:t>resilience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metric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DB75ACB-4EDD-4C22-8251-D5BA5DFBACE6}"/>
              </a:ext>
            </a:extLst>
          </p:cNvPr>
          <p:cNvSpPr txBox="1"/>
          <p:nvPr/>
        </p:nvSpPr>
        <p:spPr>
          <a:xfrm>
            <a:off x="7620000" y="2167333"/>
            <a:ext cx="381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D6592E-FC47-48EF-864B-1FE412B40996}"/>
              </a:ext>
            </a:extLst>
          </p:cNvPr>
          <p:cNvSpPr txBox="1"/>
          <p:nvPr/>
        </p:nvSpPr>
        <p:spPr>
          <a:xfrm>
            <a:off x="951445" y="2486371"/>
            <a:ext cx="996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656AA62-FC95-4DFA-8507-BC783806C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2167333"/>
            <a:ext cx="4147357" cy="4147357"/>
          </a:xfrm>
          <a:prstGeom prst="rect">
            <a:avLst/>
          </a:prstGeom>
        </p:spPr>
      </p:pic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D911684D-70C9-4B29-8361-0CBDAF8B9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39" y="2167333"/>
            <a:ext cx="5529809" cy="414735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B0AD556-7BF3-4DFA-8228-A2613BA51B7D}"/>
              </a:ext>
            </a:extLst>
          </p:cNvPr>
          <p:cNvSpPr txBox="1"/>
          <p:nvPr/>
        </p:nvSpPr>
        <p:spPr>
          <a:xfrm>
            <a:off x="1076325" y="6314690"/>
            <a:ext cx="414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Distribution of </a:t>
            </a:r>
            <a:r>
              <a:rPr lang="fr-FR" dirty="0" err="1">
                <a:solidFill>
                  <a:schemeClr val="bg1"/>
                </a:solidFill>
              </a:rPr>
              <a:t>resilience</a:t>
            </a:r>
            <a:r>
              <a:rPr lang="fr-FR" dirty="0">
                <a:solidFill>
                  <a:schemeClr val="bg1"/>
                </a:solidFill>
              </a:rPr>
              <a:t> by </a:t>
            </a:r>
            <a:r>
              <a:rPr lang="fr-FR" dirty="0" err="1">
                <a:solidFill>
                  <a:schemeClr val="bg1"/>
                </a:solidFill>
              </a:rPr>
              <a:t>year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4F9F88-06FA-43FE-9739-E2D6D9BD58DA}"/>
              </a:ext>
            </a:extLst>
          </p:cNvPr>
          <p:cNvSpPr txBox="1"/>
          <p:nvPr/>
        </p:nvSpPr>
        <p:spPr>
          <a:xfrm>
            <a:off x="5909039" y="6314690"/>
            <a:ext cx="552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Resilience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average</a:t>
            </a:r>
            <a:r>
              <a:rPr lang="fr-FR" dirty="0">
                <a:solidFill>
                  <a:schemeClr val="bg1"/>
                </a:solidFill>
              </a:rPr>
              <a:t> by </a:t>
            </a:r>
            <a:r>
              <a:rPr lang="fr-FR" dirty="0" err="1">
                <a:solidFill>
                  <a:schemeClr val="bg1"/>
                </a:solidFill>
              </a:rPr>
              <a:t>year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E391D1-21F1-4DC0-BCF2-5CF46ECF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25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07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F8FF2-D716-49CD-A28B-16C2F6B1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1770"/>
            <a:ext cx="121920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Results</a:t>
            </a:r>
            <a:r>
              <a:rPr lang="fr-FR" dirty="0">
                <a:solidFill>
                  <a:schemeClr val="bg1"/>
                </a:solidFill>
              </a:rPr>
              <a:t> of monitoring </a:t>
            </a:r>
            <a:r>
              <a:rPr lang="fr-FR" dirty="0" err="1">
                <a:solidFill>
                  <a:schemeClr val="bg1"/>
                </a:solidFill>
              </a:rPr>
              <a:t>metric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DB75ACB-4EDD-4C22-8251-D5BA5DFBACE6}"/>
              </a:ext>
            </a:extLst>
          </p:cNvPr>
          <p:cNvSpPr txBox="1"/>
          <p:nvPr/>
        </p:nvSpPr>
        <p:spPr>
          <a:xfrm>
            <a:off x="7620000" y="2167333"/>
            <a:ext cx="381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D6592E-FC47-48EF-864B-1FE412B40996}"/>
              </a:ext>
            </a:extLst>
          </p:cNvPr>
          <p:cNvSpPr txBox="1"/>
          <p:nvPr/>
        </p:nvSpPr>
        <p:spPr>
          <a:xfrm>
            <a:off x="951445" y="2490498"/>
            <a:ext cx="9963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5 </a:t>
            </a:r>
            <a:r>
              <a:rPr lang="fr-FR" dirty="0" err="1">
                <a:solidFill>
                  <a:schemeClr val="bg1"/>
                </a:solidFill>
              </a:rPr>
              <a:t>potential</a:t>
            </a:r>
            <a:r>
              <a:rPr lang="fr-FR" dirty="0">
                <a:solidFill>
                  <a:schemeClr val="bg1"/>
                </a:solidFill>
              </a:rPr>
              <a:t> BGP </a:t>
            </a:r>
            <a:r>
              <a:rPr lang="fr-FR" dirty="0" err="1">
                <a:solidFill>
                  <a:schemeClr val="bg1"/>
                </a:solidFill>
              </a:rPr>
              <a:t>hijacks</a:t>
            </a:r>
            <a:r>
              <a:rPr lang="fr-FR" dirty="0">
                <a:solidFill>
                  <a:schemeClr val="bg1"/>
                </a:solidFill>
              </a:rPr>
              <a:t> have been </a:t>
            </a:r>
            <a:r>
              <a:rPr lang="fr-FR" dirty="0" err="1">
                <a:solidFill>
                  <a:schemeClr val="bg1"/>
                </a:solidFill>
              </a:rPr>
              <a:t>discovered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2 </a:t>
            </a:r>
            <a:r>
              <a:rPr lang="fr-FR" dirty="0" err="1">
                <a:solidFill>
                  <a:schemeClr val="bg1"/>
                </a:solidFill>
              </a:rPr>
              <a:t>with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frequency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analysis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3 </a:t>
            </a:r>
            <a:r>
              <a:rPr lang="fr-FR" dirty="0" err="1">
                <a:solidFill>
                  <a:schemeClr val="bg1"/>
                </a:solidFill>
              </a:rPr>
              <a:t>with</a:t>
            </a:r>
            <a:r>
              <a:rPr lang="fr-FR" dirty="0">
                <a:solidFill>
                  <a:schemeClr val="bg1"/>
                </a:solidFill>
              </a:rPr>
              <a:t> time </a:t>
            </a:r>
            <a:r>
              <a:rPr lang="fr-FR" dirty="0" err="1">
                <a:solidFill>
                  <a:schemeClr val="bg1"/>
                </a:solidFill>
              </a:rPr>
              <a:t>analysis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E39FC8-B705-4A87-8C47-7F45B257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26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669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4B104-3581-4482-8B2B-23C1435B6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17031"/>
            <a:ext cx="12192000" cy="1023938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4. </a:t>
            </a:r>
            <a:r>
              <a:rPr lang="fr-FR" dirty="0" err="1">
                <a:solidFill>
                  <a:schemeClr val="bg1"/>
                </a:solidFill>
              </a:rPr>
              <a:t>Further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works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6" name="Image 5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771F8A1E-D5A4-41CD-BA85-666FF7A63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0" y="4772025"/>
            <a:ext cx="1894161" cy="1144389"/>
          </a:xfrm>
          <a:prstGeom prst="rect">
            <a:avLst/>
          </a:prstGeom>
        </p:spPr>
      </p:pic>
      <p:pic>
        <p:nvPicPr>
          <p:cNvPr id="8" name="Image 7" descr="Une image contenant boule, lumière&#10;&#10;Description générée automatiquement">
            <a:extLst>
              <a:ext uri="{FF2B5EF4-FFF2-40B4-BE49-F238E27FC236}">
                <a16:creationId xmlns:a16="http://schemas.microsoft.com/office/drawing/2014/main" id="{CDE78DBE-EF29-448B-8A5A-E94571F1E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4" y="678037"/>
            <a:ext cx="1434132" cy="143413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371E64-337D-4A12-A5DB-2A2408CD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27</a:t>
            </a:fld>
            <a:endParaRPr lang="fr-B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871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F8FF2-D716-49CD-A28B-16C2F6B1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75070"/>
            <a:ext cx="12192001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Further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works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D6592E-FC47-48EF-864B-1FE412B40996}"/>
              </a:ext>
            </a:extLst>
          </p:cNvPr>
          <p:cNvSpPr txBox="1"/>
          <p:nvPr/>
        </p:nvSpPr>
        <p:spPr>
          <a:xfrm>
            <a:off x="951445" y="2486371"/>
            <a:ext cx="996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6C50573-358D-4F19-B06E-711894F1BFC1}"/>
              </a:ext>
            </a:extLst>
          </p:cNvPr>
          <p:cNvSpPr txBox="1"/>
          <p:nvPr/>
        </p:nvSpPr>
        <p:spPr>
          <a:xfrm>
            <a:off x="1029810" y="2148396"/>
            <a:ext cx="103424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Optimise </a:t>
            </a:r>
            <a:r>
              <a:rPr lang="fr-FR" sz="2800">
                <a:solidFill>
                  <a:schemeClr val="bg1"/>
                </a:solidFill>
              </a:rPr>
              <a:t>the programs</a:t>
            </a:r>
            <a:endParaRPr lang="fr-F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 err="1">
                <a:solidFill>
                  <a:schemeClr val="bg1"/>
                </a:solidFill>
              </a:rPr>
              <a:t>Embellish</a:t>
            </a:r>
            <a:r>
              <a:rPr lang="fr-FR" sz="2800" dirty="0">
                <a:solidFill>
                  <a:schemeClr val="bg1"/>
                </a:solidFill>
              </a:rPr>
              <a:t> the </a:t>
            </a:r>
            <a:r>
              <a:rPr lang="fr-FR" sz="2800" dirty="0" err="1">
                <a:solidFill>
                  <a:schemeClr val="bg1"/>
                </a:solidFill>
              </a:rPr>
              <a:t>metrics</a:t>
            </a:r>
            <a:endParaRPr lang="fr-F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28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3869B4-BAB7-4E04-A10F-8EFC36B2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28</a:t>
            </a:fld>
            <a:endParaRPr lang="fr-B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96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F8FF2-D716-49CD-A28B-16C2F6B1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5070"/>
            <a:ext cx="121920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Further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works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D6592E-FC47-48EF-864B-1FE412B40996}"/>
              </a:ext>
            </a:extLst>
          </p:cNvPr>
          <p:cNvSpPr txBox="1"/>
          <p:nvPr/>
        </p:nvSpPr>
        <p:spPr>
          <a:xfrm>
            <a:off x="951445" y="2486371"/>
            <a:ext cx="996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C191302F-07DA-4E7D-956A-32DC053F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92" y="1833028"/>
            <a:ext cx="8490012" cy="4214820"/>
          </a:xfrm>
          <a:prstGeom prst="rect">
            <a:avLst/>
          </a:prstGeom>
        </p:spPr>
      </p:pic>
      <p:pic>
        <p:nvPicPr>
          <p:cNvPr id="9" name="Image 8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95F9C902-BBB9-4EE1-9795-1DC845F7D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866" y="3254007"/>
            <a:ext cx="436219" cy="3693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B254D10-08F2-495F-B644-1E5F2F21B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15" y="3232691"/>
            <a:ext cx="256120" cy="390648"/>
          </a:xfrm>
          <a:prstGeom prst="rect">
            <a:avLst/>
          </a:prstGeom>
        </p:spPr>
      </p:pic>
      <p:pic>
        <p:nvPicPr>
          <p:cNvPr id="11" name="Image 10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F46FF7EA-8C60-42BC-847E-53FA41271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57" y="5057139"/>
            <a:ext cx="436219" cy="36933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F0EF59E-C678-4999-A149-EAB6F6509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875" y="5053299"/>
            <a:ext cx="238938" cy="364441"/>
          </a:xfrm>
          <a:prstGeom prst="rect">
            <a:avLst/>
          </a:prstGeom>
        </p:spPr>
      </p:pic>
      <p:pic>
        <p:nvPicPr>
          <p:cNvPr id="13" name="Image 12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06212101-77F0-4AFC-BEF0-9C0841981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957" y="2507668"/>
            <a:ext cx="436219" cy="36933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B903C8-7498-4BA9-9EDB-0A65FD95E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75" y="2503828"/>
            <a:ext cx="238938" cy="364441"/>
          </a:xfrm>
          <a:prstGeom prst="rect">
            <a:avLst/>
          </a:prstGeom>
        </p:spPr>
      </p:pic>
      <p:pic>
        <p:nvPicPr>
          <p:cNvPr id="15" name="Image 14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CC2D9B87-01C8-4357-A680-D3B2F754F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782" y="4655842"/>
            <a:ext cx="436219" cy="36933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A48332A-EE0B-4EFB-9FC1-D7141B4B4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300" y="4652002"/>
            <a:ext cx="238938" cy="364441"/>
          </a:xfrm>
          <a:prstGeom prst="rect">
            <a:avLst/>
          </a:prstGeom>
        </p:spPr>
      </p:pic>
      <p:pic>
        <p:nvPicPr>
          <p:cNvPr id="17" name="Image 16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A97CF2DB-F85F-448A-892D-9253A8E05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957" y="3571106"/>
            <a:ext cx="436219" cy="36933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1B516EC-F3B8-4B78-81BA-8CDA1A1CF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75" y="3567266"/>
            <a:ext cx="238938" cy="36444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32C480-E73F-4B07-8732-891412CA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29</a:t>
            </a:fld>
            <a:endParaRPr lang="fr-BE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5FE98C9-95EE-415D-B67A-9C5C788DB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76493" y="4652002"/>
            <a:ext cx="2302728" cy="23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3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4B104-3581-4482-8B2B-23C1435B6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17031"/>
            <a:ext cx="12192000" cy="1023938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1. Background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6" name="Image 5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771F8A1E-D5A4-41CD-BA85-666FF7A63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0" y="4772025"/>
            <a:ext cx="1894161" cy="1144389"/>
          </a:xfrm>
          <a:prstGeom prst="rect">
            <a:avLst/>
          </a:prstGeom>
        </p:spPr>
      </p:pic>
      <p:pic>
        <p:nvPicPr>
          <p:cNvPr id="8" name="Image 7" descr="Une image contenant boule, lumière&#10;&#10;Description générée automatiquement">
            <a:extLst>
              <a:ext uri="{FF2B5EF4-FFF2-40B4-BE49-F238E27FC236}">
                <a16:creationId xmlns:a16="http://schemas.microsoft.com/office/drawing/2014/main" id="{CDE78DBE-EF29-448B-8A5A-E94571F1E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4" y="678037"/>
            <a:ext cx="1434132" cy="143413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330717D-6977-4460-B002-42D974B5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3</a:t>
            </a:fld>
            <a:endParaRPr lang="fr-B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93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4B104-3581-4482-8B2B-23C1435B6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17031"/>
            <a:ext cx="12192000" cy="1023938"/>
          </a:xfrm>
        </p:spPr>
        <p:txBody>
          <a:bodyPr/>
          <a:lstStyle/>
          <a:p>
            <a:r>
              <a:rPr lang="fr-FR" dirty="0" err="1">
                <a:solidFill>
                  <a:schemeClr val="bg1"/>
                </a:solidFill>
              </a:rPr>
              <a:t>Thank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you</a:t>
            </a:r>
            <a:r>
              <a:rPr lang="fr-FR" dirty="0">
                <a:solidFill>
                  <a:schemeClr val="bg1"/>
                </a:solidFill>
              </a:rPr>
              <a:t> for </a:t>
            </a:r>
            <a:r>
              <a:rPr lang="fr-FR" dirty="0" err="1">
                <a:solidFill>
                  <a:schemeClr val="bg1"/>
                </a:solidFill>
              </a:rPr>
              <a:t>listening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6" name="Image 5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771F8A1E-D5A4-41CD-BA85-666FF7A63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0" y="4772025"/>
            <a:ext cx="1894161" cy="1144389"/>
          </a:xfrm>
          <a:prstGeom prst="rect">
            <a:avLst/>
          </a:prstGeom>
        </p:spPr>
      </p:pic>
      <p:pic>
        <p:nvPicPr>
          <p:cNvPr id="8" name="Image 7" descr="Une image contenant boule, lumière&#10;&#10;Description générée automatiquement">
            <a:extLst>
              <a:ext uri="{FF2B5EF4-FFF2-40B4-BE49-F238E27FC236}">
                <a16:creationId xmlns:a16="http://schemas.microsoft.com/office/drawing/2014/main" id="{CDE78DBE-EF29-448B-8A5A-E94571F1E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4" y="678037"/>
            <a:ext cx="1434132" cy="143413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616CD78-603E-4A4A-A0EB-66580455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30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5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F8FF2-D716-49CD-A28B-16C2F6B1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0875"/>
            <a:ext cx="121920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Standard communication </a:t>
            </a:r>
            <a:r>
              <a:rPr lang="fr-FR" dirty="0" err="1">
                <a:solidFill>
                  <a:schemeClr val="bg1"/>
                </a:solidFill>
              </a:rPr>
              <a:t>with</a:t>
            </a:r>
            <a:r>
              <a:rPr lang="fr-FR" dirty="0">
                <a:solidFill>
                  <a:schemeClr val="bg1"/>
                </a:solidFill>
              </a:rPr>
              <a:t> servers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E3FDCCC0-7D9F-4313-9EDC-0C13CDB0E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136" y="3199560"/>
            <a:ext cx="1845078" cy="1562166"/>
          </a:xfrm>
          <a:prstGeom prst="rect">
            <a:avLst/>
          </a:prstGeom>
        </p:spPr>
      </p:pic>
      <p:pic>
        <p:nvPicPr>
          <p:cNvPr id="7" name="Image 6" descr="Une image contenant équipement électronique, moniteur, ordinateur, table&#10;&#10;Description générée automatiquement">
            <a:extLst>
              <a:ext uri="{FF2B5EF4-FFF2-40B4-BE49-F238E27FC236}">
                <a16:creationId xmlns:a16="http://schemas.microsoft.com/office/drawing/2014/main" id="{34D46852-10E3-4473-9D1B-994F479D1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52" y="3372663"/>
            <a:ext cx="1018064" cy="121596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683CC4A-D8D0-410D-8057-42C87BB8B867}"/>
              </a:ext>
            </a:extLst>
          </p:cNvPr>
          <p:cNvCxnSpPr>
            <a:cxnSpLocks/>
          </p:cNvCxnSpPr>
          <p:nvPr/>
        </p:nvCxnSpPr>
        <p:spPr>
          <a:xfrm>
            <a:off x="3220189" y="4253791"/>
            <a:ext cx="528637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A434F0F-CC39-4305-B4E2-556F27E8487E}"/>
              </a:ext>
            </a:extLst>
          </p:cNvPr>
          <p:cNvCxnSpPr/>
          <p:nvPr/>
        </p:nvCxnSpPr>
        <p:spPr>
          <a:xfrm flipH="1">
            <a:off x="3220189" y="3682291"/>
            <a:ext cx="528637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96F4738-A053-4976-ACB7-06BDE806D590}"/>
              </a:ext>
            </a:extLst>
          </p:cNvPr>
          <p:cNvSpPr txBox="1"/>
          <p:nvPr/>
        </p:nvSpPr>
        <p:spPr>
          <a:xfrm>
            <a:off x="4920762" y="3097575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TCP/IP connexion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9DBC0BF-13A7-4918-954A-0C045800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4</a:t>
            </a:fld>
            <a:endParaRPr lang="fr-B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2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F8FF2-D716-49CD-A28B-16C2F6B1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0875"/>
            <a:ext cx="121920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Standard communication </a:t>
            </a:r>
            <a:r>
              <a:rPr lang="fr-FR" dirty="0" err="1">
                <a:solidFill>
                  <a:schemeClr val="bg1"/>
                </a:solidFill>
              </a:rPr>
              <a:t>with</a:t>
            </a:r>
            <a:r>
              <a:rPr lang="fr-FR" dirty="0">
                <a:solidFill>
                  <a:schemeClr val="bg1"/>
                </a:solidFill>
              </a:rPr>
              <a:t> servers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E3FDCCC0-7D9F-4313-9EDC-0C13CDB0E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136" y="3199560"/>
            <a:ext cx="1845078" cy="1562166"/>
          </a:xfrm>
          <a:prstGeom prst="rect">
            <a:avLst/>
          </a:prstGeom>
        </p:spPr>
      </p:pic>
      <p:pic>
        <p:nvPicPr>
          <p:cNvPr id="7" name="Image 6" descr="Une image contenant équipement électronique, moniteur, ordinateur, table&#10;&#10;Description générée automatiquement">
            <a:extLst>
              <a:ext uri="{FF2B5EF4-FFF2-40B4-BE49-F238E27FC236}">
                <a16:creationId xmlns:a16="http://schemas.microsoft.com/office/drawing/2014/main" id="{34D46852-10E3-4473-9D1B-994F479D1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52" y="3372663"/>
            <a:ext cx="1018064" cy="121596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683CC4A-D8D0-410D-8057-42C87BB8B867}"/>
              </a:ext>
            </a:extLst>
          </p:cNvPr>
          <p:cNvCxnSpPr>
            <a:cxnSpLocks/>
          </p:cNvCxnSpPr>
          <p:nvPr/>
        </p:nvCxnSpPr>
        <p:spPr>
          <a:xfrm>
            <a:off x="3220189" y="4253791"/>
            <a:ext cx="528637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A434F0F-CC39-4305-B4E2-556F27E8487E}"/>
              </a:ext>
            </a:extLst>
          </p:cNvPr>
          <p:cNvCxnSpPr/>
          <p:nvPr/>
        </p:nvCxnSpPr>
        <p:spPr>
          <a:xfrm flipH="1">
            <a:off x="3220189" y="3682291"/>
            <a:ext cx="528637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Une image contenant alimentation, dessin&#10;&#10;Description générée automatiquement">
            <a:extLst>
              <a:ext uri="{FF2B5EF4-FFF2-40B4-BE49-F238E27FC236}">
                <a16:creationId xmlns:a16="http://schemas.microsoft.com/office/drawing/2014/main" id="{4BE6FB8B-F26F-4E66-A265-3C158557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80" y="2125568"/>
            <a:ext cx="1407592" cy="140759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D6E2565-5A19-476C-9E2F-8B8667B6675B}"/>
              </a:ext>
            </a:extLst>
          </p:cNvPr>
          <p:cNvSpPr txBox="1"/>
          <p:nvPr/>
        </p:nvSpPr>
        <p:spPr>
          <a:xfrm>
            <a:off x="3220189" y="4588623"/>
            <a:ext cx="528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TCP/IP headers containing source and destination.</a:t>
            </a:r>
          </a:p>
          <a:p>
            <a:r>
              <a:rPr lang="fr-FR">
                <a:solidFill>
                  <a:schemeClr val="bg1"/>
                </a:solidFill>
              </a:rPr>
              <a:t>No anonymity with direct connexion.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ED6A53-347F-4685-875F-0829C3C1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5</a:t>
            </a:fld>
            <a:endParaRPr lang="fr-B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6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F8FF2-D716-49CD-A28B-16C2F6B1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0875"/>
            <a:ext cx="121920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Passing </a:t>
            </a:r>
            <a:r>
              <a:rPr lang="fr-FR" dirty="0" err="1">
                <a:solidFill>
                  <a:schemeClr val="bg1"/>
                </a:solidFill>
              </a:rPr>
              <a:t>traffic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through</a:t>
            </a:r>
            <a:r>
              <a:rPr lang="fr-FR" dirty="0">
                <a:solidFill>
                  <a:schemeClr val="bg1"/>
                </a:solidFill>
              </a:rPr>
              <a:t> Tor network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10" name="Image 9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F925AFD9-FD3C-4482-8442-82D4B9DFE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769" y="3255897"/>
            <a:ext cx="1845078" cy="1562166"/>
          </a:xfrm>
          <a:prstGeom prst="rect">
            <a:avLst/>
          </a:prstGeom>
        </p:spPr>
      </p:pic>
      <p:pic>
        <p:nvPicPr>
          <p:cNvPr id="12" name="Image 11" descr="Une image contenant équipement électronique, moniteur, ordinateur, table&#10;&#10;Description générée automatiquement">
            <a:extLst>
              <a:ext uri="{FF2B5EF4-FFF2-40B4-BE49-F238E27FC236}">
                <a16:creationId xmlns:a16="http://schemas.microsoft.com/office/drawing/2014/main" id="{3644131A-D678-4BFB-8102-A6D838970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85" y="3429000"/>
            <a:ext cx="1018064" cy="1215960"/>
          </a:xfrm>
          <a:prstGeom prst="rect">
            <a:avLst/>
          </a:prstGeom>
        </p:spPr>
      </p:pic>
      <p:pic>
        <p:nvPicPr>
          <p:cNvPr id="13" name="Image 12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FBEDDEF8-533C-4894-BDAB-181FEEDF1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620" y="3732194"/>
            <a:ext cx="573849" cy="48585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B05837E-CDA1-4D91-BB11-FD35CA6A8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738628"/>
            <a:ext cx="314325" cy="479425"/>
          </a:xfrm>
          <a:prstGeom prst="rect">
            <a:avLst/>
          </a:prstGeom>
        </p:spPr>
      </p:pic>
      <p:pic>
        <p:nvPicPr>
          <p:cNvPr id="15" name="Image 14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54F826E4-D107-446D-9DB1-51F11314D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00" y="2716590"/>
            <a:ext cx="573849" cy="48585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94998D4-0CF8-49FA-AAE8-C685CD77A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61" y="2714293"/>
            <a:ext cx="314325" cy="479425"/>
          </a:xfrm>
          <a:prstGeom prst="rect">
            <a:avLst/>
          </a:prstGeom>
        </p:spPr>
      </p:pic>
      <p:pic>
        <p:nvPicPr>
          <p:cNvPr id="17" name="Image 16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C3F88BA4-EB86-4336-88C6-EF08F2CA7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49" y="3725760"/>
            <a:ext cx="573849" cy="48585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80A496A-42C9-4B71-A617-94680657B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10" y="3732194"/>
            <a:ext cx="314325" cy="479425"/>
          </a:xfrm>
          <a:prstGeom prst="rect">
            <a:avLst/>
          </a:prstGeom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F957036-8F72-4092-AC6C-97A8505B7505}"/>
              </a:ext>
            </a:extLst>
          </p:cNvPr>
          <p:cNvCxnSpPr/>
          <p:nvPr/>
        </p:nvCxnSpPr>
        <p:spPr>
          <a:xfrm>
            <a:off x="3103948" y="4014853"/>
            <a:ext cx="1543050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A54EB3E-7B36-46C7-A069-2C4564C6E035}"/>
              </a:ext>
            </a:extLst>
          </p:cNvPr>
          <p:cNvCxnSpPr/>
          <p:nvPr/>
        </p:nvCxnSpPr>
        <p:spPr>
          <a:xfrm>
            <a:off x="6999673" y="3986278"/>
            <a:ext cx="1543050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3FC852C-D9EE-490C-A659-F87FD990B189}"/>
              </a:ext>
            </a:extLst>
          </p:cNvPr>
          <p:cNvCxnSpPr>
            <a:cxnSpLocks/>
          </p:cNvCxnSpPr>
          <p:nvPr/>
        </p:nvCxnSpPr>
        <p:spPr>
          <a:xfrm>
            <a:off x="6217449" y="3279631"/>
            <a:ext cx="210724" cy="301709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70DF9C9-6989-45AC-A25A-6119EDE38EFE}"/>
              </a:ext>
            </a:extLst>
          </p:cNvPr>
          <p:cNvCxnSpPr>
            <a:cxnSpLocks/>
          </p:cNvCxnSpPr>
          <p:nvPr/>
        </p:nvCxnSpPr>
        <p:spPr>
          <a:xfrm flipV="1">
            <a:off x="5371978" y="3279631"/>
            <a:ext cx="198945" cy="30171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8728DE2-BCEC-4B24-99FF-D6966BD067EB}"/>
              </a:ext>
            </a:extLst>
          </p:cNvPr>
          <p:cNvSpPr txBox="1"/>
          <p:nvPr/>
        </p:nvSpPr>
        <p:spPr>
          <a:xfrm>
            <a:off x="5501898" y="2308667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Middle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8E7F698-98D5-4A80-B174-EC4EB563FC1F}"/>
              </a:ext>
            </a:extLst>
          </p:cNvPr>
          <p:cNvSpPr txBox="1"/>
          <p:nvPr/>
        </p:nvSpPr>
        <p:spPr>
          <a:xfrm>
            <a:off x="4793720" y="4324152"/>
            <a:ext cx="85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Guard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088A150-AB5D-4B43-A4E0-C9DC38FCD6B5}"/>
              </a:ext>
            </a:extLst>
          </p:cNvPr>
          <p:cNvSpPr txBox="1"/>
          <p:nvPr/>
        </p:nvSpPr>
        <p:spPr>
          <a:xfrm>
            <a:off x="6250786" y="4317718"/>
            <a:ext cx="57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Exit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B0387C8-059B-4A50-808F-8CF12469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6</a:t>
            </a:fld>
            <a:endParaRPr lang="fr-B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49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F8FF2-D716-49CD-A28B-16C2F6B1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0875"/>
            <a:ext cx="121920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Passing </a:t>
            </a:r>
            <a:r>
              <a:rPr lang="fr-FR" dirty="0" err="1">
                <a:solidFill>
                  <a:schemeClr val="bg1"/>
                </a:solidFill>
              </a:rPr>
              <a:t>traffic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through</a:t>
            </a:r>
            <a:r>
              <a:rPr lang="fr-FR" dirty="0">
                <a:solidFill>
                  <a:schemeClr val="bg1"/>
                </a:solidFill>
              </a:rPr>
              <a:t> Tor network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10" name="Image 9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F925AFD9-FD3C-4482-8442-82D4B9DFE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769" y="3255897"/>
            <a:ext cx="1845078" cy="1562166"/>
          </a:xfrm>
          <a:prstGeom prst="rect">
            <a:avLst/>
          </a:prstGeom>
        </p:spPr>
      </p:pic>
      <p:pic>
        <p:nvPicPr>
          <p:cNvPr id="12" name="Image 11" descr="Une image contenant équipement électronique, moniteur, ordinateur, table&#10;&#10;Description générée automatiquement">
            <a:extLst>
              <a:ext uri="{FF2B5EF4-FFF2-40B4-BE49-F238E27FC236}">
                <a16:creationId xmlns:a16="http://schemas.microsoft.com/office/drawing/2014/main" id="{3644131A-D678-4BFB-8102-A6D838970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85" y="3429000"/>
            <a:ext cx="1018064" cy="1215960"/>
          </a:xfrm>
          <a:prstGeom prst="rect">
            <a:avLst/>
          </a:prstGeom>
        </p:spPr>
      </p:pic>
      <p:pic>
        <p:nvPicPr>
          <p:cNvPr id="13" name="Image 12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FBEDDEF8-533C-4894-BDAB-181FEEDF1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620" y="3732194"/>
            <a:ext cx="573849" cy="48585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B05837E-CDA1-4D91-BB11-FD35CA6A8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738628"/>
            <a:ext cx="314325" cy="479425"/>
          </a:xfrm>
          <a:prstGeom prst="rect">
            <a:avLst/>
          </a:prstGeom>
        </p:spPr>
      </p:pic>
      <p:pic>
        <p:nvPicPr>
          <p:cNvPr id="15" name="Image 14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54F826E4-D107-446D-9DB1-51F11314D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00" y="2716590"/>
            <a:ext cx="573849" cy="48585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94998D4-0CF8-49FA-AAE8-C685CD77A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61" y="2714293"/>
            <a:ext cx="314325" cy="479425"/>
          </a:xfrm>
          <a:prstGeom prst="rect">
            <a:avLst/>
          </a:prstGeom>
        </p:spPr>
      </p:pic>
      <p:pic>
        <p:nvPicPr>
          <p:cNvPr id="17" name="Image 16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C3F88BA4-EB86-4336-88C6-EF08F2CA7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49" y="3725760"/>
            <a:ext cx="573849" cy="48585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80A496A-42C9-4B71-A617-94680657B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10" y="3732194"/>
            <a:ext cx="314325" cy="479425"/>
          </a:xfrm>
          <a:prstGeom prst="rect">
            <a:avLst/>
          </a:prstGeom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F957036-8F72-4092-AC6C-97A8505B7505}"/>
              </a:ext>
            </a:extLst>
          </p:cNvPr>
          <p:cNvCxnSpPr/>
          <p:nvPr/>
        </p:nvCxnSpPr>
        <p:spPr>
          <a:xfrm>
            <a:off x="3103948" y="4014853"/>
            <a:ext cx="1543050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A54EB3E-7B36-46C7-A069-2C4564C6E035}"/>
              </a:ext>
            </a:extLst>
          </p:cNvPr>
          <p:cNvCxnSpPr/>
          <p:nvPr/>
        </p:nvCxnSpPr>
        <p:spPr>
          <a:xfrm>
            <a:off x="6999673" y="3986278"/>
            <a:ext cx="1543050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3FC852C-D9EE-490C-A659-F87FD990B189}"/>
              </a:ext>
            </a:extLst>
          </p:cNvPr>
          <p:cNvCxnSpPr>
            <a:cxnSpLocks/>
          </p:cNvCxnSpPr>
          <p:nvPr/>
        </p:nvCxnSpPr>
        <p:spPr>
          <a:xfrm>
            <a:off x="6217449" y="3279631"/>
            <a:ext cx="210724" cy="301709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70DF9C9-6989-45AC-A25A-6119EDE38EFE}"/>
              </a:ext>
            </a:extLst>
          </p:cNvPr>
          <p:cNvCxnSpPr>
            <a:cxnSpLocks/>
          </p:cNvCxnSpPr>
          <p:nvPr/>
        </p:nvCxnSpPr>
        <p:spPr>
          <a:xfrm flipV="1">
            <a:off x="5371978" y="3279631"/>
            <a:ext cx="198945" cy="30171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8728DE2-BCEC-4B24-99FF-D6966BD067EB}"/>
              </a:ext>
            </a:extLst>
          </p:cNvPr>
          <p:cNvSpPr txBox="1"/>
          <p:nvPr/>
        </p:nvSpPr>
        <p:spPr>
          <a:xfrm>
            <a:off x="5501898" y="2308667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Middle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8E7F698-98D5-4A80-B174-EC4EB563FC1F}"/>
              </a:ext>
            </a:extLst>
          </p:cNvPr>
          <p:cNvSpPr txBox="1"/>
          <p:nvPr/>
        </p:nvSpPr>
        <p:spPr>
          <a:xfrm>
            <a:off x="4793720" y="4324152"/>
            <a:ext cx="85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Guard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088A150-AB5D-4B43-A4E0-C9DC38FCD6B5}"/>
              </a:ext>
            </a:extLst>
          </p:cNvPr>
          <p:cNvSpPr txBox="1"/>
          <p:nvPr/>
        </p:nvSpPr>
        <p:spPr>
          <a:xfrm>
            <a:off x="6250786" y="4317718"/>
            <a:ext cx="57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Exit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26" name="Image 25" descr="Une image contenant alimentation, dessin&#10;&#10;Description générée automatiquement">
            <a:extLst>
              <a:ext uri="{FF2B5EF4-FFF2-40B4-BE49-F238E27FC236}">
                <a16:creationId xmlns:a16="http://schemas.microsoft.com/office/drawing/2014/main" id="{9E282699-B893-4CD3-8558-9D8E8524E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67" y="2331036"/>
            <a:ext cx="1407592" cy="140759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686951A-E6AC-4977-8239-7E857CDA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7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96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F8FF2-D716-49CD-A28B-16C2F6B1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0875"/>
            <a:ext cx="121920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Passing </a:t>
            </a:r>
            <a:r>
              <a:rPr lang="fr-FR" dirty="0" err="1">
                <a:solidFill>
                  <a:schemeClr val="bg1"/>
                </a:solidFill>
              </a:rPr>
              <a:t>traffic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through</a:t>
            </a:r>
            <a:r>
              <a:rPr lang="fr-FR" dirty="0">
                <a:solidFill>
                  <a:schemeClr val="bg1"/>
                </a:solidFill>
              </a:rPr>
              <a:t> Tor network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10" name="Image 9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F925AFD9-FD3C-4482-8442-82D4B9DFE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769" y="3255897"/>
            <a:ext cx="1845078" cy="1562166"/>
          </a:xfrm>
          <a:prstGeom prst="rect">
            <a:avLst/>
          </a:prstGeom>
        </p:spPr>
      </p:pic>
      <p:pic>
        <p:nvPicPr>
          <p:cNvPr id="12" name="Image 11" descr="Une image contenant équipement électronique, moniteur, ordinateur, table&#10;&#10;Description générée automatiquement">
            <a:extLst>
              <a:ext uri="{FF2B5EF4-FFF2-40B4-BE49-F238E27FC236}">
                <a16:creationId xmlns:a16="http://schemas.microsoft.com/office/drawing/2014/main" id="{3644131A-D678-4BFB-8102-A6D838970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85" y="3429000"/>
            <a:ext cx="1018064" cy="1215960"/>
          </a:xfrm>
          <a:prstGeom prst="rect">
            <a:avLst/>
          </a:prstGeom>
        </p:spPr>
      </p:pic>
      <p:pic>
        <p:nvPicPr>
          <p:cNvPr id="13" name="Image 12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FBEDDEF8-533C-4894-BDAB-181FEEDF1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620" y="3732194"/>
            <a:ext cx="573849" cy="48585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B05837E-CDA1-4D91-BB11-FD35CA6A8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738628"/>
            <a:ext cx="314325" cy="479425"/>
          </a:xfrm>
          <a:prstGeom prst="rect">
            <a:avLst/>
          </a:prstGeom>
        </p:spPr>
      </p:pic>
      <p:pic>
        <p:nvPicPr>
          <p:cNvPr id="15" name="Image 14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54F826E4-D107-446D-9DB1-51F11314D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00" y="2716590"/>
            <a:ext cx="573849" cy="48585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94998D4-0CF8-49FA-AAE8-C685CD77A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61" y="2714293"/>
            <a:ext cx="314325" cy="479425"/>
          </a:xfrm>
          <a:prstGeom prst="rect">
            <a:avLst/>
          </a:prstGeom>
        </p:spPr>
      </p:pic>
      <p:pic>
        <p:nvPicPr>
          <p:cNvPr id="17" name="Image 16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C3F88BA4-EB86-4336-88C6-EF08F2CA7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49" y="3725760"/>
            <a:ext cx="573849" cy="48585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80A496A-42C9-4B71-A617-94680657B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10" y="3732194"/>
            <a:ext cx="314325" cy="479425"/>
          </a:xfrm>
          <a:prstGeom prst="rect">
            <a:avLst/>
          </a:prstGeom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F957036-8F72-4092-AC6C-97A8505B7505}"/>
              </a:ext>
            </a:extLst>
          </p:cNvPr>
          <p:cNvCxnSpPr/>
          <p:nvPr/>
        </p:nvCxnSpPr>
        <p:spPr>
          <a:xfrm>
            <a:off x="3103948" y="4014853"/>
            <a:ext cx="1543050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A54EB3E-7B36-46C7-A069-2C4564C6E035}"/>
              </a:ext>
            </a:extLst>
          </p:cNvPr>
          <p:cNvCxnSpPr/>
          <p:nvPr/>
        </p:nvCxnSpPr>
        <p:spPr>
          <a:xfrm>
            <a:off x="6999673" y="3986278"/>
            <a:ext cx="1543050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3FC852C-D9EE-490C-A659-F87FD990B189}"/>
              </a:ext>
            </a:extLst>
          </p:cNvPr>
          <p:cNvCxnSpPr>
            <a:cxnSpLocks/>
          </p:cNvCxnSpPr>
          <p:nvPr/>
        </p:nvCxnSpPr>
        <p:spPr>
          <a:xfrm>
            <a:off x="6217449" y="3279631"/>
            <a:ext cx="210724" cy="301709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70DF9C9-6989-45AC-A25A-6119EDE38EFE}"/>
              </a:ext>
            </a:extLst>
          </p:cNvPr>
          <p:cNvCxnSpPr>
            <a:cxnSpLocks/>
          </p:cNvCxnSpPr>
          <p:nvPr/>
        </p:nvCxnSpPr>
        <p:spPr>
          <a:xfrm flipV="1">
            <a:off x="5371978" y="3279631"/>
            <a:ext cx="198945" cy="30171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8728DE2-BCEC-4B24-99FF-D6966BD067EB}"/>
              </a:ext>
            </a:extLst>
          </p:cNvPr>
          <p:cNvSpPr txBox="1"/>
          <p:nvPr/>
        </p:nvSpPr>
        <p:spPr>
          <a:xfrm>
            <a:off x="5501898" y="2308667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Middle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8E7F698-98D5-4A80-B174-EC4EB563FC1F}"/>
              </a:ext>
            </a:extLst>
          </p:cNvPr>
          <p:cNvSpPr txBox="1"/>
          <p:nvPr/>
        </p:nvSpPr>
        <p:spPr>
          <a:xfrm>
            <a:off x="4793720" y="4324152"/>
            <a:ext cx="85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Guard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088A150-AB5D-4B43-A4E0-C9DC38FCD6B5}"/>
              </a:ext>
            </a:extLst>
          </p:cNvPr>
          <p:cNvSpPr txBox="1"/>
          <p:nvPr/>
        </p:nvSpPr>
        <p:spPr>
          <a:xfrm>
            <a:off x="6250786" y="4317718"/>
            <a:ext cx="57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Exit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26" name="Image 25" descr="Une image contenant alimentation, dessin&#10;&#10;Description générée automatiquement">
            <a:extLst>
              <a:ext uri="{FF2B5EF4-FFF2-40B4-BE49-F238E27FC236}">
                <a16:creationId xmlns:a16="http://schemas.microsoft.com/office/drawing/2014/main" id="{613F19F8-6F50-4DCF-8E8D-F0818EBB6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737" y="2443282"/>
            <a:ext cx="1407592" cy="140759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D48859-9AA5-4D27-B9CA-7090B1BE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8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2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F8FF2-D716-49CD-A28B-16C2F6B1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0875"/>
            <a:ext cx="121920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Correlation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attacks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10" name="Image 9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F925AFD9-FD3C-4482-8442-82D4B9DFE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769" y="3255897"/>
            <a:ext cx="1845078" cy="1562166"/>
          </a:xfrm>
          <a:prstGeom prst="rect">
            <a:avLst/>
          </a:prstGeom>
        </p:spPr>
      </p:pic>
      <p:pic>
        <p:nvPicPr>
          <p:cNvPr id="12" name="Image 11" descr="Une image contenant équipement électronique, moniteur, ordinateur, table&#10;&#10;Description générée automatiquement">
            <a:extLst>
              <a:ext uri="{FF2B5EF4-FFF2-40B4-BE49-F238E27FC236}">
                <a16:creationId xmlns:a16="http://schemas.microsoft.com/office/drawing/2014/main" id="{3644131A-D678-4BFB-8102-A6D838970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85" y="3429000"/>
            <a:ext cx="1018064" cy="1215960"/>
          </a:xfrm>
          <a:prstGeom prst="rect">
            <a:avLst/>
          </a:prstGeom>
        </p:spPr>
      </p:pic>
      <p:pic>
        <p:nvPicPr>
          <p:cNvPr id="13" name="Image 12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FBEDDEF8-533C-4894-BDAB-181FEEDF1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620" y="3732194"/>
            <a:ext cx="573849" cy="48585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B05837E-CDA1-4D91-BB11-FD35CA6A8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738628"/>
            <a:ext cx="314325" cy="479425"/>
          </a:xfrm>
          <a:prstGeom prst="rect">
            <a:avLst/>
          </a:prstGeom>
        </p:spPr>
      </p:pic>
      <p:pic>
        <p:nvPicPr>
          <p:cNvPr id="15" name="Image 14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54F826E4-D107-446D-9DB1-51F11314D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00" y="2716590"/>
            <a:ext cx="573849" cy="48585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94998D4-0CF8-49FA-AAE8-C685CD77A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61" y="2714293"/>
            <a:ext cx="314325" cy="479425"/>
          </a:xfrm>
          <a:prstGeom prst="rect">
            <a:avLst/>
          </a:prstGeom>
        </p:spPr>
      </p:pic>
      <p:pic>
        <p:nvPicPr>
          <p:cNvPr id="17" name="Image 16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C3F88BA4-EB86-4336-88C6-EF08F2CA7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49" y="3725760"/>
            <a:ext cx="573849" cy="48585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80A496A-42C9-4B71-A617-94680657B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10" y="3732194"/>
            <a:ext cx="314325" cy="479425"/>
          </a:xfrm>
          <a:prstGeom prst="rect">
            <a:avLst/>
          </a:prstGeom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F957036-8F72-4092-AC6C-97A8505B7505}"/>
              </a:ext>
            </a:extLst>
          </p:cNvPr>
          <p:cNvCxnSpPr/>
          <p:nvPr/>
        </p:nvCxnSpPr>
        <p:spPr>
          <a:xfrm>
            <a:off x="3103948" y="4014853"/>
            <a:ext cx="1543050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A54EB3E-7B36-46C7-A069-2C4564C6E035}"/>
              </a:ext>
            </a:extLst>
          </p:cNvPr>
          <p:cNvCxnSpPr/>
          <p:nvPr/>
        </p:nvCxnSpPr>
        <p:spPr>
          <a:xfrm>
            <a:off x="6999673" y="3986278"/>
            <a:ext cx="1543050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3FC852C-D9EE-490C-A659-F87FD990B189}"/>
              </a:ext>
            </a:extLst>
          </p:cNvPr>
          <p:cNvCxnSpPr>
            <a:cxnSpLocks/>
          </p:cNvCxnSpPr>
          <p:nvPr/>
        </p:nvCxnSpPr>
        <p:spPr>
          <a:xfrm>
            <a:off x="6217449" y="3279631"/>
            <a:ext cx="210724" cy="301709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70DF9C9-6989-45AC-A25A-6119EDE38EFE}"/>
              </a:ext>
            </a:extLst>
          </p:cNvPr>
          <p:cNvCxnSpPr>
            <a:cxnSpLocks/>
          </p:cNvCxnSpPr>
          <p:nvPr/>
        </p:nvCxnSpPr>
        <p:spPr>
          <a:xfrm flipV="1">
            <a:off x="5371978" y="3279631"/>
            <a:ext cx="198945" cy="30171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8728DE2-BCEC-4B24-99FF-D6966BD067EB}"/>
              </a:ext>
            </a:extLst>
          </p:cNvPr>
          <p:cNvSpPr txBox="1"/>
          <p:nvPr/>
        </p:nvSpPr>
        <p:spPr>
          <a:xfrm>
            <a:off x="5501898" y="2308667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Middle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8E7F698-98D5-4A80-B174-EC4EB563FC1F}"/>
              </a:ext>
            </a:extLst>
          </p:cNvPr>
          <p:cNvSpPr txBox="1"/>
          <p:nvPr/>
        </p:nvSpPr>
        <p:spPr>
          <a:xfrm>
            <a:off x="4793720" y="4324152"/>
            <a:ext cx="85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Guard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088A150-AB5D-4B43-A4E0-C9DC38FCD6B5}"/>
              </a:ext>
            </a:extLst>
          </p:cNvPr>
          <p:cNvSpPr txBox="1"/>
          <p:nvPr/>
        </p:nvSpPr>
        <p:spPr>
          <a:xfrm>
            <a:off x="6250786" y="4317718"/>
            <a:ext cx="57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Exit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26" name="Image 25" descr="Une image contenant alimentation, dessin&#10;&#10;Description générée automatiquement">
            <a:extLst>
              <a:ext uri="{FF2B5EF4-FFF2-40B4-BE49-F238E27FC236}">
                <a16:creationId xmlns:a16="http://schemas.microsoft.com/office/drawing/2014/main" id="{613F19F8-6F50-4DCF-8E8D-F0818EBB6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737" y="2443282"/>
            <a:ext cx="1407592" cy="1407592"/>
          </a:xfrm>
          <a:prstGeom prst="rect">
            <a:avLst/>
          </a:prstGeom>
        </p:spPr>
      </p:pic>
      <p:pic>
        <p:nvPicPr>
          <p:cNvPr id="27" name="Image 26" descr="Une image contenant alimentation, dessin&#10;&#10;Description générée automatiquement">
            <a:extLst>
              <a:ext uri="{FF2B5EF4-FFF2-40B4-BE49-F238E27FC236}">
                <a16:creationId xmlns:a16="http://schemas.microsoft.com/office/drawing/2014/main" id="{F6E478B3-CF15-47D7-9669-78392B3D80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710" y="2443282"/>
            <a:ext cx="1407592" cy="140759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EA333CF-26F5-45EF-866B-A3113D9D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69C6-5D07-4840-9C93-DD1C24D5A6CE}" type="slidenum">
              <a:rPr lang="fr-BE" smtClean="0">
                <a:solidFill>
                  <a:schemeClr val="bg1"/>
                </a:solidFill>
              </a:rPr>
              <a:t>9</a:t>
            </a:fld>
            <a:endParaRPr lang="fr-B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9733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877</Words>
  <Application>Microsoft Office PowerPoint</Application>
  <PresentationFormat>Grand écran</PresentationFormat>
  <Paragraphs>234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Thème Office</vt:lpstr>
      <vt:lpstr>Master thesis defense</vt:lpstr>
      <vt:lpstr>Table of contents</vt:lpstr>
      <vt:lpstr>1. Background</vt:lpstr>
      <vt:lpstr>Standard communication with servers</vt:lpstr>
      <vt:lpstr>Standard communication with servers</vt:lpstr>
      <vt:lpstr>Passing traffic through Tor network</vt:lpstr>
      <vt:lpstr>Passing traffic through Tor network</vt:lpstr>
      <vt:lpstr>Passing traffic through Tor network</vt:lpstr>
      <vt:lpstr>Correlation attacks</vt:lpstr>
      <vt:lpstr>BGP: Border Gateway Protocol</vt:lpstr>
      <vt:lpstr>BGP: Border Gateway Protocol</vt:lpstr>
      <vt:lpstr>Example of BGP prefix announcement</vt:lpstr>
      <vt:lpstr>Example of BGP hijack</vt:lpstr>
      <vt:lpstr>Computation of the resilience</vt:lpstr>
      <vt:lpstr>How to observe the two parts of the traffic?</vt:lpstr>
      <vt:lpstr>How to observe the two parts of the traffic?</vt:lpstr>
      <vt:lpstr>Defenses</vt:lpstr>
      <vt:lpstr>Summary</vt:lpstr>
      <vt:lpstr>2. Goal</vt:lpstr>
      <vt:lpstr>Purpose of this master thesis</vt:lpstr>
      <vt:lpstr>Tor relay resilience computation</vt:lpstr>
      <vt:lpstr>2. BGP monitoring</vt:lpstr>
      <vt:lpstr>Speed</vt:lpstr>
      <vt:lpstr>3. Results</vt:lpstr>
      <vt:lpstr>Results of resilience metric</vt:lpstr>
      <vt:lpstr>Results of monitoring metric</vt:lpstr>
      <vt:lpstr>4. Further works</vt:lpstr>
      <vt:lpstr>Further works</vt:lpstr>
      <vt:lpstr>Further works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thesis defense</dc:title>
  <dc:creator>William Visée</dc:creator>
  <cp:lastModifiedBy>William Visée</cp:lastModifiedBy>
  <cp:revision>14</cp:revision>
  <dcterms:created xsi:type="dcterms:W3CDTF">2020-08-20T12:13:40Z</dcterms:created>
  <dcterms:modified xsi:type="dcterms:W3CDTF">2020-08-28T09:30:43Z</dcterms:modified>
</cp:coreProperties>
</file>