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D98A610F.xml" ContentType="application/vnd.ms-powerpoint.comments+xml"/>
  <Override PartName="/ppt/comments/modernComment_106_C302D744.xml" ContentType="application/vnd.ms-powerpoint.comments+xml"/>
  <Override PartName="/ppt/comments/modernComment_108_20A60D8C.xml" ContentType="application/vnd.ms-powerpoint.comments+xml"/>
  <Override PartName="/ppt/comments/modernComment_118_25AD9287.xml" ContentType="application/vnd.ms-powerpoint.comments+xml"/>
  <Override PartName="/ppt/comments/modernComment_10B_EB0DF9AF.xml" ContentType="application/vnd.ms-powerpoint.comments+xml"/>
  <Override PartName="/ppt/comments/modernComment_10C_F711D301.xml" ContentType="application/vnd.ms-powerpoint.comments+xml"/>
  <Override PartName="/ppt/comments/modernComment_119_7D22322E.xml" ContentType="application/vnd.ms-powerpoint.comments+xml"/>
  <Override PartName="/ppt/comments/modernComment_11A_D3B1373F.xml" ContentType="application/vnd.ms-powerpoint.comments+xml"/>
  <Override PartName="/ppt/comments/modernComment_11B_531D8851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7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79" r:id="rId13"/>
    <p:sldId id="280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7" r:id="rId24"/>
    <p:sldId id="281" r:id="rId25"/>
    <p:sldId id="285" r:id="rId26"/>
    <p:sldId id="286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38568-A2E2-98A6-C7DE-3D34AF216E8F}" name="Karin Gerber" initials="KG" userId="S::kgerber@Mandela.ac.za::b29d0afb-0e0f-4105-bacb-7eb392662b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 Gerber" userId="b29d0afb-0e0f-4105-bacb-7eb392662b0c" providerId="ADAL" clId="{6071D303-AE84-48DC-B944-1EE76CA44AA1}"/>
    <pc:docChg chg="addSld modSld">
      <pc:chgData name="Karin Gerber" userId="b29d0afb-0e0f-4105-bacb-7eb392662b0c" providerId="ADAL" clId="{6071D303-AE84-48DC-B944-1EE76CA44AA1}" dt="2024-11-22T04:14:00.248" v="38"/>
      <pc:docMkLst>
        <pc:docMk/>
      </pc:docMkLst>
      <pc:sldChg chg="addCm">
        <pc:chgData name="Karin Gerber" userId="b29d0afb-0e0f-4105-bacb-7eb392662b0c" providerId="ADAL" clId="{6071D303-AE84-48DC-B944-1EE76CA44AA1}" dt="2024-11-22T04:03:30.756" v="0"/>
        <pc:sldMkLst>
          <pc:docMk/>
          <pc:sldMk cId="3649724687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3:30.756" v="0"/>
              <pc2:cmMkLst xmlns:pc2="http://schemas.microsoft.com/office/powerpoint/2019/9/main/command">
                <pc:docMk/>
                <pc:sldMk cId="3649724687" sldId="256"/>
                <pc2:cmMk id="{C1925E7C-C5D4-42CA-82CF-669EEA52AE18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4:42.447" v="1"/>
        <pc:sldMkLst>
          <pc:docMk/>
          <pc:sldMk cId="327174330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4:42.447" v="1"/>
              <pc2:cmMkLst xmlns:pc2="http://schemas.microsoft.com/office/powerpoint/2019/9/main/command">
                <pc:docMk/>
                <pc:sldMk cId="3271743300" sldId="262"/>
                <pc2:cmMk id="{C10B77A6-88BD-4BB4-9A26-9283F2D85D7C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6:39.547" v="2"/>
        <pc:sldMkLst>
          <pc:docMk/>
          <pc:sldMk cId="547753356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6:39.547" v="2"/>
              <pc2:cmMkLst xmlns:pc2="http://schemas.microsoft.com/office/powerpoint/2019/9/main/command">
                <pc:docMk/>
                <pc:sldMk cId="547753356" sldId="264"/>
                <pc2:cmMk id="{EF064D1B-616B-469E-B805-4F6C81765983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8:46.612" v="6"/>
        <pc:sldMkLst>
          <pc:docMk/>
          <pc:sldMk cId="3943561647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8:46.612" v="6"/>
              <pc2:cmMkLst xmlns:pc2="http://schemas.microsoft.com/office/powerpoint/2019/9/main/command">
                <pc:docMk/>
                <pc:sldMk cId="3943561647" sldId="267"/>
                <pc2:cmMk id="{2440A2D2-84AA-4F4E-9693-847CC6E08A97}"/>
              </pc2:cmMkLst>
            </pc226:cmChg>
          </p:ext>
        </pc:extLst>
      </pc:sldChg>
      <pc:sldChg chg="modSp mod addCm">
        <pc:chgData name="Karin Gerber" userId="b29d0afb-0e0f-4105-bacb-7eb392662b0c" providerId="ADAL" clId="{6071D303-AE84-48DC-B944-1EE76CA44AA1}" dt="2024-11-22T04:10:12.468" v="11"/>
        <pc:sldMkLst>
          <pc:docMk/>
          <pc:sldMk cId="4145140481" sldId="268"/>
        </pc:sldMkLst>
        <pc:spChg chg="mod">
          <ac:chgData name="Karin Gerber" userId="b29d0afb-0e0f-4105-bacb-7eb392662b0c" providerId="ADAL" clId="{6071D303-AE84-48DC-B944-1EE76CA44AA1}" dt="2024-11-22T04:09:05.049" v="10" actId="13926"/>
          <ac:spMkLst>
            <pc:docMk/>
            <pc:sldMk cId="4145140481" sldId="268"/>
            <ac:spMk id="5" creationId="{64C0F6C7-0B51-36D9-7818-9E3409DD124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0:12.468" v="11"/>
              <pc2:cmMkLst xmlns:pc2="http://schemas.microsoft.com/office/powerpoint/2019/9/main/command">
                <pc:docMk/>
                <pc:sldMk cId="4145140481" sldId="268"/>
                <pc2:cmMk id="{00954EAE-87AF-4B4C-9BC7-A3E4E9376C76}"/>
              </pc2:cmMkLst>
            </pc226:cmChg>
          </p:ext>
        </pc:extLst>
      </pc:sldChg>
      <pc:sldChg chg="modSp mod addCm">
        <pc:chgData name="Karin Gerber" userId="b29d0afb-0e0f-4105-bacb-7eb392662b0c" providerId="ADAL" clId="{6071D303-AE84-48DC-B944-1EE76CA44AA1}" dt="2024-11-22T04:08:03.361" v="5"/>
        <pc:sldMkLst>
          <pc:docMk/>
          <pc:sldMk cId="632132231" sldId="280"/>
        </pc:sldMkLst>
        <pc:spChg chg="mod">
          <ac:chgData name="Karin Gerber" userId="b29d0afb-0e0f-4105-bacb-7eb392662b0c" providerId="ADAL" clId="{6071D303-AE84-48DC-B944-1EE76CA44AA1}" dt="2024-11-22T04:07:17.244" v="4" actId="13926"/>
          <ac:spMkLst>
            <pc:docMk/>
            <pc:sldMk cId="632132231" sldId="280"/>
            <ac:spMk id="3" creationId="{3A4B1F1F-BE2A-D5EB-4652-9C560051734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8:03.361" v="5"/>
              <pc2:cmMkLst xmlns:pc2="http://schemas.microsoft.com/office/powerpoint/2019/9/main/command">
                <pc:docMk/>
                <pc:sldMk cId="632132231" sldId="280"/>
                <pc2:cmMk id="{EA28CD10-8FF5-4169-9145-FF2390C2A151}"/>
              </pc2:cmMkLst>
            </pc226:cmChg>
          </p:ext>
        </pc:extLst>
      </pc:sldChg>
      <pc:sldChg chg="modSp new mod addCm">
        <pc:chgData name="Karin Gerber" userId="b29d0afb-0e0f-4105-bacb-7eb392662b0c" providerId="ADAL" clId="{6071D303-AE84-48DC-B944-1EE76CA44AA1}" dt="2024-11-22T04:12:06.269" v="24"/>
        <pc:sldMkLst>
          <pc:docMk/>
          <pc:sldMk cId="2099393070" sldId="281"/>
        </pc:sldMkLst>
        <pc:spChg chg="mod">
          <ac:chgData name="Karin Gerber" userId="b29d0afb-0e0f-4105-bacb-7eb392662b0c" providerId="ADAL" clId="{6071D303-AE84-48DC-B944-1EE76CA44AA1}" dt="2024-11-22T04:11:31.670" v="23" actId="20577"/>
          <ac:spMkLst>
            <pc:docMk/>
            <pc:sldMk cId="2099393070" sldId="281"/>
            <ac:spMk id="2" creationId="{075D9FAC-F937-003B-1F62-FDF603E2FDE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2:06.269" v="24"/>
              <pc2:cmMkLst xmlns:pc2="http://schemas.microsoft.com/office/powerpoint/2019/9/main/command">
                <pc:docMk/>
                <pc:sldMk cId="2099393070" sldId="281"/>
                <pc2:cmMk id="{4E7358BB-58F0-4790-A0DB-95DABD3E0094}"/>
              </pc2:cmMkLst>
            </pc226:cmChg>
          </p:ext>
        </pc:extLst>
      </pc:sldChg>
      <pc:sldChg chg="modSp new mod addCm">
        <pc:chgData name="Karin Gerber" userId="b29d0afb-0e0f-4105-bacb-7eb392662b0c" providerId="ADAL" clId="{6071D303-AE84-48DC-B944-1EE76CA44AA1}" dt="2024-11-22T04:12:34.239" v="36"/>
        <pc:sldMkLst>
          <pc:docMk/>
          <pc:sldMk cId="3551606591" sldId="282"/>
        </pc:sldMkLst>
        <pc:spChg chg="mod">
          <ac:chgData name="Karin Gerber" userId="b29d0afb-0e0f-4105-bacb-7eb392662b0c" providerId="ADAL" clId="{6071D303-AE84-48DC-B944-1EE76CA44AA1}" dt="2024-11-22T04:12:15.505" v="35" actId="20577"/>
          <ac:spMkLst>
            <pc:docMk/>
            <pc:sldMk cId="3551606591" sldId="282"/>
            <ac:spMk id="2" creationId="{16FCD93A-CFAE-9A29-04A2-824E755C11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2:34.239" v="36"/>
              <pc2:cmMkLst xmlns:pc2="http://schemas.microsoft.com/office/powerpoint/2019/9/main/command">
                <pc:docMk/>
                <pc:sldMk cId="3551606591" sldId="282"/>
                <pc2:cmMk id="{4346826F-9287-4EB2-912D-C810483F3FD6}"/>
              </pc2:cmMkLst>
            </pc226:cmChg>
          </p:ext>
        </pc:extLst>
      </pc:sldChg>
      <pc:sldChg chg="new addCm">
        <pc:chgData name="Karin Gerber" userId="b29d0afb-0e0f-4105-bacb-7eb392662b0c" providerId="ADAL" clId="{6071D303-AE84-48DC-B944-1EE76CA44AA1}" dt="2024-11-22T04:14:00.248" v="38"/>
        <pc:sldMkLst>
          <pc:docMk/>
          <pc:sldMk cId="1394444369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4:00.248" v="38"/>
              <pc2:cmMkLst xmlns:pc2="http://schemas.microsoft.com/office/powerpoint/2019/9/main/command">
                <pc:docMk/>
                <pc:sldMk cId="1394444369" sldId="283"/>
                <pc2:cmMk id="{E11525D9-3ECB-4A3F-9B2D-32D97BAD6F64}"/>
              </pc2:cmMkLst>
            </pc226:cmChg>
          </p:ext>
        </pc:extLst>
      </pc:sldChg>
    </pc:docChg>
  </pc:docChgLst>
</pc:chgInfo>
</file>

<file path=ppt/comments/modernComment_100_D98A61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925E7C-C5D4-42CA-82CF-669EEA52AE18}" authorId="{E1738568-A2E2-98A6-C7DE-3D34AF216E8F}" created="2024-11-22T04:03:30.703">
    <pc:sldMkLst xmlns:pc="http://schemas.microsoft.com/office/powerpoint/2013/main/command">
      <pc:docMk/>
      <pc:sldMk cId="3649724687" sldId="256"/>
    </pc:sldMkLst>
    <p188:txBody>
      <a:bodyPr/>
      <a:lstStyle/>
      <a:p>
        <a:r>
          <a:rPr lang="en-ZA"/>
          <a:t>I suggest you add your names to the slide or add a slide saying who you are. </a:t>
        </a:r>
      </a:p>
    </p188:txBody>
  </p188:cm>
</p188:cmLst>
</file>

<file path=ppt/comments/modernComment_106_C302D7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0B77A6-88BD-4BB4-9A26-9283F2D85D7C}" authorId="{E1738568-A2E2-98A6-C7DE-3D34AF216E8F}" created="2024-11-22T04:04:42.405">
    <pc:sldMkLst xmlns:pc="http://schemas.microsoft.com/office/powerpoint/2013/main/command">
      <pc:docMk/>
      <pc:sldMk cId="3271743300" sldId="262"/>
    </pc:sldMkLst>
    <p188:txBody>
      <a:bodyPr/>
      <a:lstStyle/>
      <a:p>
        <a:r>
          <a:rPr lang="en-ZA"/>
          <a:t>You might get asked which one you used when doing the RCA</a:t>
        </a:r>
      </a:p>
    </p188:txBody>
  </p188:cm>
</p188:cmLst>
</file>

<file path=ppt/comments/modernComment_108_20A6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064D1B-616B-469E-B805-4F6C81765983}" authorId="{E1738568-A2E2-98A6-C7DE-3D34AF216E8F}" created="2024-11-22T04:06:39.515">
    <pc:sldMkLst xmlns:pc="http://schemas.microsoft.com/office/powerpoint/2013/main/command">
      <pc:docMk/>
      <pc:sldMk cId="547753356" sldId="264"/>
    </pc:sldMkLst>
    <p188:txBody>
      <a:bodyPr/>
      <a:lstStyle/>
      <a:p>
        <a:r>
          <a:rPr lang="en-ZA"/>
          <a:t>I know this was the plan, but you are to indicate what was achieved in the end. You need to explain that on the day of the presentation. </a:t>
        </a:r>
      </a:p>
    </p188:txBody>
  </p188:cm>
</p188:cmLst>
</file>

<file path=ppt/comments/modernComment_10B_EB0DF9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40A2D2-84AA-4F4E-9693-847CC6E08A97}" authorId="{E1738568-A2E2-98A6-C7DE-3D34AF216E8F}" created="2024-11-22T04:08:46.577">
    <pc:sldMkLst xmlns:pc="http://schemas.microsoft.com/office/powerpoint/2013/main/command">
      <pc:docMk/>
      <pc:sldMk cId="3943561647" sldId="267"/>
    </pc:sldMkLst>
    <p188:txBody>
      <a:bodyPr/>
      <a:lstStyle/>
      <a:p>
        <a:r>
          <a:rPr lang="en-ZA"/>
          <a:t>Was it actually implemented? </a:t>
        </a:r>
      </a:p>
    </p188:txBody>
  </p188:cm>
</p188:cmLst>
</file>

<file path=ppt/comments/modernComment_10C_F711D3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954EAE-87AF-4B4C-9BC7-A3E4E9376C76}" authorId="{E1738568-A2E2-98A6-C7DE-3D34AF216E8F}" created="2024-11-22T04:10:12.4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45140481" sldId="268"/>
      <ac:spMk id="5" creationId="{64C0F6C7-0B51-36D9-7818-9E3409DD1240}"/>
    </ac:deMkLst>
    <p188:txBody>
      <a:bodyPr/>
      <a:lstStyle/>
      <a:p>
        <a:r>
          <a:rPr lang="en-ZA"/>
          <a:t>Added "in". Remove the highlight. Remember to tell the audience who was asked to fill in the Q and what it was about, </a:t>
        </a:r>
      </a:p>
    </p188:txBody>
  </p188:cm>
</p188:cmLst>
</file>

<file path=ppt/comments/modernComment_118_25AD92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28CD10-8FF5-4169-9145-FF2390C2A151}" authorId="{E1738568-A2E2-98A6-C7DE-3D34AF216E8F}" created="2024-11-22T04:08:03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32132231" sldId="280"/>
      <ac:spMk id="3" creationId="{3A4B1F1F-BE2A-D5EB-4652-9C5600517346}"/>
    </ac:deMkLst>
    <p188:txBody>
      <a:bodyPr/>
      <a:lstStyle/>
      <a:p>
        <a:r>
          <a:rPr lang="en-ZA"/>
          <a:t>Highlighted section was not bold as the other. Clear the highlight before submitting final doc. </a:t>
        </a:r>
      </a:p>
    </p188:txBody>
  </p188:cm>
</p188:cmLst>
</file>

<file path=ppt/comments/modernComment_119_7D2232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7358BB-58F0-4790-A0DB-95DABD3E0094}" authorId="{E1738568-A2E2-98A6-C7DE-3D34AF216E8F}" created="2024-11-22T04:12:06.239">
    <pc:sldMkLst xmlns:pc="http://schemas.microsoft.com/office/powerpoint/2013/main/command">
      <pc:docMk/>
      <pc:sldMk cId="2099393070" sldId="281"/>
    </pc:sldMkLst>
    <p188:txBody>
      <a:bodyPr/>
      <a:lstStyle/>
      <a:p>
        <a:r>
          <a:rPr lang="en-ZA"/>
          <a:t>Consider adding this slide as your project or prototype journey has just started.</a:t>
        </a:r>
      </a:p>
    </p188:txBody>
  </p188:cm>
</p188:cmLst>
</file>

<file path=ppt/comments/modernComment_11A_D3B137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46826F-9287-4EB2-912D-C810483F3FD6}" authorId="{E1738568-A2E2-98A6-C7DE-3D34AF216E8F}" created="2024-11-22T04:12:34.2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1606591" sldId="282"/>
      <ac:spMk id="2" creationId="{16FCD93A-CFAE-9A29-04A2-824E755C1128}"/>
    </ac:deMkLst>
    <p188:txBody>
      <a:bodyPr/>
      <a:lstStyle/>
      <a:p>
        <a:r>
          <a:rPr lang="en-ZA"/>
          <a:t>Add some references used in the presentation</a:t>
        </a:r>
      </a:p>
    </p188:txBody>
  </p188:cm>
</p188:cmLst>
</file>

<file path=ppt/comments/modernComment_11B_531D88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1525D9-3ECB-4A3F-9B2D-32D97BAD6F64}" authorId="{E1738568-A2E2-98A6-C7DE-3D34AF216E8F}" created="2024-11-22T04:14:00.226">
    <pc:sldMkLst xmlns:pc="http://schemas.microsoft.com/office/powerpoint/2013/main/command">
      <pc:docMk/>
      <pc:sldMk cId="1394444369" sldId="283"/>
    </pc:sldMkLst>
    <p188:txBody>
      <a:bodyPr/>
      <a:lstStyle/>
      <a:p>
        <a:r>
          <a:rPr lang="en-ZA"/>
          <a:t>You could end with a slide asking for questions from the audience. Or stop at the reference slide and ask if there are any questions. 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9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5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8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4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6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FA49-33F8-4617-9332-BC3961520BF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D98A610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20A60D8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25AD928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EB0DF9AF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C_F711D30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9_7D22322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D3B1373F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1B_531D885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C302D7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277-6280-4C10-8DCA-AC018CAC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4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A CLINICAL DECISION SUPPORT SYSTEM (CDSS) FOR CANCER WARDS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3757-2EFA-4CED-A6F3-17E2783C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Quality improvement project report – vmhc300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7DD-A784-4687-BAAF-9E022D1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SMART GOALS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D53B-114C-4E73-9087-9A8A2AE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Shorten diagnosis time from initial symptoms by 20% within 12 months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Measurable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Track diagnosis time before and after CDSS implementation; aim for a 20% reduction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designed to assist practitioners with streamlined, evidence-based decision support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20% reduction goal is both feasible and impactful in improving patient outcomes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Target completion within 10 months (February 2024 - November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5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42D6-5862-4D55-B806-DFB9BF1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DECISION-MAKING CRITERIA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AEF6-2772-420F-9676-8357C977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Practicality and ease of implementation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Quality Management Impact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System will improve diagnostic accuracy and support better patient outcomes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Detection Aid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will help patients recognize potential symptoms, encouraging timely medical consultations.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98EF-B0FC-080A-B076-1DEE0F42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the best 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929A-AEF1-8DAB-C796-6CB1D703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Choose the best solution from the following options: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Notify symptom matches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Educate on cancer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Prompt for additional testing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EHR for patient condition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Symptom severity tracking</a:t>
            </a:r>
          </a:p>
          <a:p>
            <a:pPr marL="0" indent="0">
              <a:buNone/>
            </a:pPr>
            <a:r>
              <a:rPr lang="en-GB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Decision Process: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Voting Mechanism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Each team member voted on the best solution.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option with the highest points was "Notify Symptom Matches”.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355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2146-F306-F354-61B8-75383DF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Why "Notify Symptom Matches" Was Chosen:</a:t>
            </a:r>
            <a:br>
              <a:rPr lang="en-GB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1F1F-BE2A-D5EB-4652-9C560051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Proactive 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Automatically flags symptoms that match patient conditions.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Prompt Diagnosis: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If cancer is detected, the system suggests appropriate treatment methods or prompts referral to specialists.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Minimizing Medical Errors</a:t>
            </a:r>
            <a:endParaRPr lang="en-GB" sz="2000" b="1" u="sng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Prevention of Delays: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Early intervention is possible, reducing the risk of late-stage cancer diagnosis.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Higher Patient Satisfaction: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By improving diagnosis accuracy and speed, patient trust and satisfaction are enhanced.</a:t>
            </a:r>
            <a:endParaRPr lang="en-ZA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213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E45-E125-47B4-93AD-10E77E4D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BENEFITS FOR PATIENTS AND PRACTITIONERS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6149-2C80-4A65-857E-22BABF19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Enhanced Awareness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gain insight into symptoms, leading to earlier consultation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for Healthcare Providers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Simplifies symptom analysis and referral processes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Enable accurate, timely diagnoses to improve survival and reduce treatment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8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444-81ED-4E67-BD64-097E083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IMPLEMENTATION STRATEGY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ED9A-5562-4AF4-8FEC-71126A9A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consisted of two parts: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High-fidelity prototype for the CDSS.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Use of a questionnaire for gathering feedback.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Implemented over a course of August till October.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517E-02E1-4F24-A752-89EF3AD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PROCESS OF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FF9-5191-460D-8FB1-43736DA94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8826222" cy="3448595"/>
          </a:xfrm>
        </p:spPr>
        <p:txBody>
          <a:bodyPr numCol="2">
            <a:norm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System was presented (Annexure C).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Viewing of risk assessment 	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Each person was able to test it.</a:t>
            </a: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0F6C7-0B51-36D9-7818-9E3409DD1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Questionnaires (Annexure A) were filled </a:t>
            </a:r>
            <a:r>
              <a:rPr lang="en-ZA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Assessing through a rating system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Feedback and recommendations.</a:t>
            </a:r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1416-AECF-415F-AD78-6552B857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03" y="3508946"/>
            <a:ext cx="1627513" cy="162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E1483-999A-455C-A724-45E46EB18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29" y="3953499"/>
            <a:ext cx="1505364" cy="1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D8A5-9804-4D65-B3D2-E35ED3F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Aspects to consider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B75-4707-423F-B96B-0C26729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CDSS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Challenges in patient privacy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Health progression</a:t>
            </a: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ZA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Questionnaire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Challenges in target group</a:t>
            </a:r>
          </a:p>
          <a:p>
            <a:pPr lvl="1"/>
            <a:r>
              <a:rPr lang="en-ZA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to use the system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Raising awareness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D43-D681-4905-9B32-844D4B5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CB7-70D4-4D71-929C-C845F1C3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Goal of the potential impact implementing a 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Achievements 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Limitations/Constraints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 of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3046-A749-4901-97A3-84DF54E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IMPACT OF THE MANAGEMENT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2E75-8580-4659-9E30-8604D8B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key focus areas: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583-17DA-4788-BA08-5B13580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A5122-EEEB-08CA-B9F3-556D97C8BDA0}"/>
              </a:ext>
            </a:extLst>
          </p:cNvPr>
          <p:cNvSpPr txBox="1"/>
          <p:nvPr/>
        </p:nvSpPr>
        <p:spPr>
          <a:xfrm>
            <a:off x="1451578" y="2153557"/>
            <a:ext cx="9603275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Naidoo Max Christopher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ZA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Nkanini Avela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Nxam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Asemahle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Zide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Yandisa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Zolwana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Saneze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01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2DCD-17AE-4F53-A504-77B2BF0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E886-F679-46FC-BED8-0256650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Will Bring improvements to nursing management in cancer wards.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real time alert and recommendations that are based on patient symptoms.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Empower nursing managers to make informed decisions quickly.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Encourages collaboration among nursing staff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E.g., patients presents a specific symptoms, the system will alert managers of potential issues need to be addressed before they escalate.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94-4D5C-4635-8227-867D03C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3A8-AB46-4838-88C9-E1CD8A85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Modernize how nurses diagnose and assess patients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to advanced symptom analysis tools, nurses will be able to provide quick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More accurate care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E.g., if patient shows signs of distress the CDSS will offer immediate suggestions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This capability also builds stronger relationships and trust with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03E3-B8DD-4CC5-ADAF-65294C8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C9E9-B97E-43CA-977B-FA84D4B6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The CDSS is expected to improve patient outcomes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like time alerts and treatment suggestions will lead to early diagnosis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survival rates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Offer personalized treatment recommendations based on symptoms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anaylsed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chances of misdiagnosis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C29-1B82-4803-BDF8-8542617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0BB4-19EE-4E28-9685-D135249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Implementing CDSS in oncology wards can decrease diagnostic delays and enhance patient outcomes by supporting timely symptom identification and care guidance.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CDSS offers structured data that improves decision-making and minimizes human error in cancer diagnoses.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It represents a transformative tool in healthcare, promoting early detection, effective treatment, and enhance patient outcomes, particularly in cancer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9FAC-F937-003B-1F62-FDF603E2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System 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D2A64-3D30-55DC-7CF0-44C9C11D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76086"/>
            <a:ext cx="6364305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FB77A-DC3A-FA10-A54D-AD690503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258" y="2076085"/>
            <a:ext cx="1917023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9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2B6D8-1EB4-3B7A-7069-EC4564603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84E3-3FAF-0682-1E9C-D3527DC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System PROTOTYPE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B283A7-763F-5E2E-04CE-19178A12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2623"/>
            <a:ext cx="4198105" cy="3525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81DEB-9566-9EAF-7280-9E9C4323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1" y="2042624"/>
            <a:ext cx="5876925" cy="35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1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52867-76D0-8BC5-5D6A-E7FDA2D5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C449-9FCF-D64F-8178-4966386A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System PROTOTYPE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D9ED8A-02ED-EA67-A34F-8D6988392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87" y="2076560"/>
            <a:ext cx="6335486" cy="35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93A-CFAE-9A29-04A2-824E755C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649B9-E551-B1EF-9282-B3647090BA7F}"/>
              </a:ext>
            </a:extLst>
          </p:cNvPr>
          <p:cNvSpPr txBox="1"/>
          <p:nvPr/>
        </p:nvSpPr>
        <p:spPr>
          <a:xfrm>
            <a:off x="1451579" y="2038662"/>
            <a:ext cx="9985916" cy="398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</a:pP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Council, S. A. (2020, June). </a:t>
            </a:r>
            <a:r>
              <a:rPr lang="en-ZA" sz="17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SANC-competencies-oncology-nurse.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from South African Nursing Council: https://www.sanc.co.za/wp-content/uploads/2020/06/SANC-Competencies-Oncology-Nurse.pdf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</a:pP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Davids, J. M. (2006, April). </a:t>
            </a:r>
            <a:r>
              <a:rPr lang="en-ZA" sz="17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Continuing professional development in nursing.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from </a:t>
            </a:r>
            <a:r>
              <a:rPr lang="en-ZA" sz="1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SunScholor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https://scholar.sun.ac.za/server/api/core/bitstreams/0fcdd91b-ddf7-4732-8c7b-e9add17ff700/content#:~:text=The%20primary%20aim%20of%20continuing,to%20their%20patients%20and%20clients.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</a:pPr>
            <a:r>
              <a:rPr lang="en-ZA" sz="1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Tiffany Avery, C. M. (2020, August 31). Understanding evidence-based practice in oncology</a:t>
            </a:r>
            <a:r>
              <a:rPr lang="en-ZA" sz="17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from Nant Health: https://nanthealth.com/resources/articles/evidence-based-practice-in-oncology/#:~:text=Evidence%2Dbased%20practice%20is%20the,clinical%20trials%20for%20similar%20diagnoses.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6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People in the background shaking hands">
            <a:extLst>
              <a:ext uri="{FF2B5EF4-FFF2-40B4-BE49-F238E27FC236}">
                <a16:creationId xmlns:a16="http://schemas.microsoft.com/office/drawing/2014/main" id="{27FCB308-1452-E014-AC36-751AF611D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789" y="2173574"/>
            <a:ext cx="5548560" cy="378444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952029-72DC-727C-4334-DFB9FDA76388}"/>
              </a:ext>
            </a:extLst>
          </p:cNvPr>
          <p:cNvSpPr txBox="1">
            <a:spLocks/>
          </p:cNvSpPr>
          <p:nvPr/>
        </p:nvSpPr>
        <p:spPr>
          <a:xfrm>
            <a:off x="1391887" y="899983"/>
            <a:ext cx="4824035" cy="67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444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7530-520B-D910-8CB4-1115BC00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AFA-941F-A7AF-8B27-EFF1ECCB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C755-4CBD-639A-7E84-82879639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Background: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Cancer misdiagnosis is a critical issue, often arising from human error in assessing symptoms or ordering the right tests.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CDSS: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Develop a Clinical Support System (CDSS) that assists healthcare providers by providing evidence-based insights for diagnosing cancer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Expected Outcomes: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 quality of care in cancer wards by reducing diagnostic errors, speeding up diagnosis, and facilitating better patient management..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02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A030-3FC4-4B2C-97F7-A4547DF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C24-EC79-4D54-9915-ED753D87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2450"/>
            <a:ext cx="10332383" cy="3750886"/>
          </a:xfrm>
        </p:spPr>
        <p:txBody>
          <a:bodyPr>
            <a:noAutofit/>
          </a:bodyPr>
          <a:lstStyle/>
          <a:p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Ensure the system is reliable and there are best practice methods in diagnosis and treatment.</a:t>
            </a:r>
            <a:endParaRPr lang="en-Z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National Cancer Control Program (NCCP)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Focusing on prevention, early detection, and accessible across the country.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Promotes healthy lifestyles, early screening, and research.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South African Nursing Council (SANC) Guidelines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Set standards for oncology nurses, who receive special training and follow ethical principles.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Support patients through informed choices and personalized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Encourages continuous learning to stay informed with advances in cancer care.</a:t>
            </a:r>
          </a:p>
        </p:txBody>
      </p:sp>
    </p:spTree>
    <p:extLst>
      <p:ext uri="{BB962C8B-B14F-4D97-AF65-F5344CB8AC3E}">
        <p14:creationId xmlns:p14="http://schemas.microsoft.com/office/powerpoint/2010/main" val="259725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3CEE-94FE-EBB8-54DA-C4EC1D23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AE82-0554-77AD-2B55-0F777677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B9A1-9B49-7C9B-C34F-D02530A2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946"/>
            <a:ext cx="10332383" cy="3750886"/>
          </a:xfrm>
        </p:spPr>
        <p:txBody>
          <a:bodyPr>
            <a:noAutofit/>
          </a:bodyPr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Evidence-Based Practice (EBP)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Guide nurses in decision making by combining real-life experiences, patient needs, and research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Allow nurse to tailor care for each patient while ensuring that practices are updated based on latest evidence.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Protection of Personal Information Act (POPIA)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Ensure responsibility in handling of patient data, safeguarding privacy and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4122591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2D1-46DA-4067-84A4-402EAC1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THE PROBLEM NOTED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14D-CD10-45E9-9793-EE546E26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Primary Issue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the diagnosis of cancer due to the limited access to specialized services and testing equipment.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Consequences Of Delayed Diagnosis: 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Prolonged pain and deterioration in the patient’s health.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Increased need for aggressive and costly treatments.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Slim chances of survival, especially in late-stage diagnoses.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8793-3833-49B4-8385-5BB38D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CONTRIBUTING FACTORS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EF55-4D5C-46C6-BFD1-FB495A7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Healthcare Environment: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Long wait times, insufficient diagnostic equipment, and uneven distribution of resources, especially in rural areas.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Human Resources: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Limited training for healthcare providers on early cancer symptom detection.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Patient-Related Factors: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Financial barriers, lack of awareness about cancer symptoms, anxiety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832-2B59-4617-9962-4D50554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ROOT CAUSE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A4D-87D4-496A-996B-421E1F4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System Issues: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scheduling visits with specialists and limited access to essential diagnostic equipment.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Lack of awareness of symptoms, difficulties with transportation, and hesitancy to seek medical care.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Provider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Need for better training on symptom identification and cancer care protocols.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105-1B94-4BE4-884B-2AE38B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PROJECT AIM AND GOAL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3445-DC80-4CB7-96F2-32469800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Objective: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Enhance diagnostic accuracy and timing in oncology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Main Goal: 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Reduce diagnostic errors and delays using a Clinical Decision Support System (CDSS)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Motivation: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Counteract risks of misdiagnosis affecting patient health (Hall et al.)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Approach: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Employ technology and evidence-based methods to improve diagnostic timeliness and 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0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1111</TotalTime>
  <Words>1319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(Body)</vt:lpstr>
      <vt:lpstr>Arial</vt:lpstr>
      <vt:lpstr>Calibri</vt:lpstr>
      <vt:lpstr>Gill Sans MT</vt:lpstr>
      <vt:lpstr>Gallery</vt:lpstr>
      <vt:lpstr>IMPLEMENTATION OF A CLINICAL DECISION SUPPORT SYSTEM (CDSS) FOR CANCER WARDS</vt:lpstr>
      <vt:lpstr>Team MEMBERS</vt:lpstr>
      <vt:lpstr>INTRODUCTION</vt:lpstr>
      <vt:lpstr>QUALITY STANDARDS APPLICABLE TO THIS REPORT</vt:lpstr>
      <vt:lpstr>QUALITY STANDARDS APPLICABLE TO THIS REPORT</vt:lpstr>
      <vt:lpstr>THE PROBLEM NOTED</vt:lpstr>
      <vt:lpstr>CONTRIBUTING FACTORS</vt:lpstr>
      <vt:lpstr>ROOT CAUSE ANALYSIS</vt:lpstr>
      <vt:lpstr>PROJECT AIM AND GOAL</vt:lpstr>
      <vt:lpstr>SMART GOALS</vt:lpstr>
      <vt:lpstr>DECISION-MAKING CRITERIA</vt:lpstr>
      <vt:lpstr>Selection of the best solution</vt:lpstr>
      <vt:lpstr>Why "Notify Symptom Matches" Was Chosen: </vt:lpstr>
      <vt:lpstr>BENEFITS FOR PATIENTS AND PRACTITIONERS</vt:lpstr>
      <vt:lpstr>IMPLEMENTATION STRATEGY</vt:lpstr>
      <vt:lpstr>PROCESS OF TESTING</vt:lpstr>
      <vt:lpstr>Aspects to consider</vt:lpstr>
      <vt:lpstr>evaluation</vt:lpstr>
      <vt:lpstr>IMPACT OF THE MANAGEMENT STRATEGY</vt:lpstr>
      <vt:lpstr>NURSING MANAGEMENT</vt:lpstr>
      <vt:lpstr>NURSING CARE</vt:lpstr>
      <vt:lpstr>PATIENT OUTCOMES</vt:lpstr>
      <vt:lpstr>CONCLUSION</vt:lpstr>
      <vt:lpstr>The System PROTOTYPE</vt:lpstr>
      <vt:lpstr>The System PROTOTYPE</vt:lpstr>
      <vt:lpstr>The System PROTOTYPE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CLINICAL DECISION SUPPORT SYSTEM (CDSS) FOR CANCER WARDS</dc:title>
  <dc:creator>Nxam, Asemahle, (Mr) (s225905272)</dc:creator>
  <cp:lastModifiedBy>Avela Nkanini</cp:lastModifiedBy>
  <cp:revision>17</cp:revision>
  <dcterms:created xsi:type="dcterms:W3CDTF">2024-10-27T20:57:43Z</dcterms:created>
  <dcterms:modified xsi:type="dcterms:W3CDTF">2024-11-24T12:35:35Z</dcterms:modified>
</cp:coreProperties>
</file>