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33E1E-11E6-46B8-2D88-D7AAC1CF5D4A}" v="305" dt="2024-10-07T17:52:0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Аэрофотосъемка, на открытом воздухе, С высоты птичьего полета, гора&#10;&#10;Автоматически созданное описание">
            <a:extLst>
              <a:ext uri="{FF2B5EF4-FFF2-40B4-BE49-F238E27FC236}">
                <a16:creationId xmlns:a16="http://schemas.microsoft.com/office/drawing/2014/main" id="{8075D7CE-999D-DFCD-551D-D67F733915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064" b="934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Aptos"/>
                <a:ea typeface="+mj-lt"/>
                <a:cs typeface="+mj-lt"/>
              </a:rPr>
              <a:t>Канско-Ачинский бассейн</a:t>
            </a:r>
            <a:endParaRPr lang="ru-RU">
              <a:solidFill>
                <a:srgbClr val="FFFFFF"/>
              </a:solidFill>
              <a:latin typeface="Apto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Шустов Роман 9б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Picture background">
            <a:extLst>
              <a:ext uri="{FF2B5EF4-FFF2-40B4-BE49-F238E27FC236}">
                <a16:creationId xmlns:a16="http://schemas.microsoft.com/office/drawing/2014/main" id="{D3D9AF3D-CF46-492C-0546-A50F6D8C5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27F02-6678-BF4A-5FE4-BE8977AC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Канско-Ачинский бассейн на карте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1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355A7-1AC6-3B31-DD9A-F53669CC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E7161-2DDD-100F-8880-C9F4D850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ru-RU" dirty="0"/>
              <a:t>Способ добычи </a:t>
            </a:r>
            <a:r>
              <a:rPr lang="ru-RU" b="1" dirty="0"/>
              <a:t>открытый</a:t>
            </a:r>
            <a:r>
              <a:rPr lang="ru-RU" dirty="0"/>
              <a:t> </a:t>
            </a:r>
          </a:p>
          <a:p>
            <a:pPr marL="514350" indent="-514350">
              <a:buAutoNum type="arabicParenR"/>
            </a:pPr>
            <a:r>
              <a:rPr lang="ru-RU" dirty="0"/>
              <a:t>Глубина добычи: </a:t>
            </a:r>
            <a:r>
              <a:rPr lang="ru-RU" b="1" dirty="0"/>
              <a:t>от 14 до 70 метров</a:t>
            </a:r>
          </a:p>
          <a:p>
            <a:pPr marL="514350" indent="-514350">
              <a:buAutoNum type="arabicParenR"/>
            </a:pPr>
            <a:r>
              <a:rPr lang="ru-RU" dirty="0">
                <a:ea typeface="+mn-lt"/>
                <a:cs typeface="+mn-lt"/>
              </a:rPr>
              <a:t>Мощность пластов в Канско-Ачинском бассейне варьируется </a:t>
            </a:r>
            <a:r>
              <a:rPr lang="ru-RU" b="1" dirty="0">
                <a:ea typeface="+mn-lt"/>
                <a:cs typeface="+mn-lt"/>
              </a:rPr>
              <a:t>от 15 до 100 метров</a:t>
            </a:r>
            <a:r>
              <a:rPr lang="ru-RU" dirty="0">
                <a:ea typeface="+mn-lt"/>
                <a:cs typeface="+mn-lt"/>
              </a:rPr>
              <a:t>.(В бассейне выявлено </a:t>
            </a:r>
            <a:r>
              <a:rPr lang="ru-RU" b="1" dirty="0">
                <a:ea typeface="+mn-lt"/>
                <a:cs typeface="+mn-lt"/>
              </a:rPr>
              <a:t>50 угольных пластов</a:t>
            </a:r>
            <a:r>
              <a:rPr lang="ru-RU" dirty="0">
                <a:ea typeface="+mn-lt"/>
                <a:cs typeface="+mn-lt"/>
              </a:rPr>
              <a:t>, включая уникальные «Мощный» (15–40 м), «Берёзовский» (до 90 м) и несколько других, менее мощных (1,3–7 метров))</a:t>
            </a:r>
            <a:endParaRPr lang="ru-RU" sz="1200" dirty="0">
              <a:ea typeface="+mn-lt"/>
              <a:cs typeface="+mn-lt"/>
            </a:endParaRPr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pic>
        <p:nvPicPr>
          <p:cNvPr id="4" name="Рисунок 3" descr="Изображение выглядит как Аэрофотосъемка, С высоты птичьего полета, воздушный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B5C39B9F-D8CB-C383-5159-583C7ED0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66" y="485457"/>
            <a:ext cx="3636903" cy="24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6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FC4B2-FDC1-51B9-D599-F465CE3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55BDD-2413-CFCB-E6D8-659BCFF5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Основная часть углей (около 80%) сосредоточена в Канско-Ачинском бассейне. Угли отличаются хорошими качественными характеристиками, благоприятными горно-геологическими условиями залегания и пригодны для открытой разработки.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26D23631-CB40-80CA-C1EC-D7D08CC3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82" y="3612445"/>
            <a:ext cx="4278600" cy="27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1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F0725-28AD-A635-C41C-111E9F97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 угля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6819A-4C93-75B9-9D2F-54303C3B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Угли в бассейне отличаются: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низкой зольностью (2–10 %);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низким содержанием серы (0,2–1,2 %);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низкой себестоимостью, так как их добыча является крупнотоннажным производством и ведётся открытым способом на разрезах большой единичной мощности.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на открытом воздухе, камень, Щебень, гравий&#10;&#10;Автоматически созданное описание">
            <a:extLst>
              <a:ext uri="{FF2B5EF4-FFF2-40B4-BE49-F238E27FC236}">
                <a16:creationId xmlns:a16="http://schemas.microsoft.com/office/drawing/2014/main" id="{DE7D25F8-5518-2802-C4F9-A9F50CC1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6" y="30574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4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668D3-92CD-0222-DBF1-B6666687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>
                <a:latin typeface="Aptos"/>
              </a:rPr>
              <a:t>Себестоимость добычи</a:t>
            </a:r>
            <a:endParaRPr lang="ru-RU" sz="400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AC8E9721-E21D-54F5-2BC9-DCBE4A76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 b="1">
                <a:ea typeface="+mn-lt"/>
                <a:cs typeface="+mn-lt"/>
              </a:rPr>
              <a:t>Себестоимость добычи угля в Канско-Ачинском бассейне низкая</a:t>
            </a:r>
            <a:r>
              <a:rPr lang="ru-RU" sz="2200">
                <a:ea typeface="+mn-lt"/>
                <a:cs typeface="+mn-lt"/>
              </a:rPr>
              <a:t>, поскольку сам бассейн характеризуется благоприятными горно-геологическими условиями разработки. </a:t>
            </a:r>
          </a:p>
          <a:p>
            <a:r>
              <a:rPr lang="ru-RU" sz="2200">
                <a:ea typeface="+mn-lt"/>
                <a:cs typeface="+mn-lt"/>
              </a:rPr>
              <a:t>Из-за низкого качества перевозка угля неэффективна, он используется на месте как топливо для ТЭС.</a:t>
            </a:r>
            <a:endParaRPr lang="ru-RU" sz="2200"/>
          </a:p>
          <a:p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372956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199F8-1874-8BF8-5D35-F1D124FC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Потребители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45BE8-BCA4-638B-1275-240F5286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Крупнейшими потребителями углей Канско-Ачинского бассейна являются ТЭЦ городов Красноярска, Абакана, Ачинска, Канска, Минусинска</a:t>
            </a:r>
            <a:r>
              <a:rPr lang="ru-RU" dirty="0">
                <a:ea typeface="+mn-lt"/>
                <a:cs typeface="+mn-lt"/>
              </a:rPr>
              <a:t>. Также к ним относятся Назаровская ГРЭС, Красноярская ГРЭС-2 и Берёзовская ГРЭС.</a:t>
            </a:r>
            <a:endParaRPr lang="ru-RU" dirty="0"/>
          </a:p>
        </p:txBody>
      </p:sp>
      <p:pic>
        <p:nvPicPr>
          <p:cNvPr id="4" name="Рисунок 3" descr="Изображение выглядит как на открытом воздухе, небо, озеро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5536876E-7EC5-8C91-1520-4E607D0C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305" y="3544957"/>
            <a:ext cx="4572000" cy="3048000"/>
          </a:xfrm>
          <a:prstGeom prst="rect">
            <a:avLst/>
          </a:prstGeom>
        </p:spPr>
      </p:pic>
      <p:pic>
        <p:nvPicPr>
          <p:cNvPr id="5" name="Рисунок 4" descr="Изображение выглядит как небо, на открытом воздухе, вода, облако&#10;&#10;Автоматически созданное описание">
            <a:extLst>
              <a:ext uri="{FF2B5EF4-FFF2-40B4-BE49-F238E27FC236}">
                <a16:creationId xmlns:a16="http://schemas.microsoft.com/office/drawing/2014/main" id="{6143E105-BC9B-A475-7D79-776FA4AC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152" y="3541436"/>
            <a:ext cx="4572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1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191DD-B994-0407-58FF-DF843380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0DB3E-62B0-3934-BCF7-178D87E7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ru-RU" b="1" dirty="0"/>
              <a:t>Расположение</a:t>
            </a:r>
            <a:r>
              <a:rPr lang="ru-RU" dirty="0"/>
              <a:t> относительно главного потребителя(европейской части)</a:t>
            </a:r>
          </a:p>
          <a:p>
            <a:pPr marL="514350" indent="-514350">
              <a:buAutoNum type="arabicParenR"/>
            </a:pPr>
            <a:r>
              <a:rPr lang="ru-RU" b="1" dirty="0">
                <a:ea typeface="+mn-lt"/>
                <a:cs typeface="+mn-lt"/>
              </a:rPr>
              <a:t>Дополнительные отходы в окружающую среду в процессе применения угля</a:t>
            </a:r>
            <a:r>
              <a:rPr lang="ru-RU" dirty="0">
                <a:ea typeface="+mn-lt"/>
                <a:cs typeface="+mn-lt"/>
              </a:rPr>
              <a:t>.  Ежегодно за счёт сжигания угля в регионе образуется около 1,2 млн тонн золошлаковых отходов</a:t>
            </a:r>
          </a:p>
          <a:p>
            <a:pPr marL="514350" indent="-514350">
              <a:buAutoNum type="arabicParenR"/>
            </a:pPr>
            <a:r>
              <a:rPr lang="ru-RU" b="1" dirty="0">
                <a:ea typeface="+mn-lt"/>
                <a:cs typeface="+mn-lt"/>
              </a:rPr>
              <a:t>Высокая экологическая нагрузка на прилегающую территорию</a:t>
            </a:r>
            <a:r>
              <a:rPr lang="ru-RU" dirty="0">
                <a:ea typeface="+mn-lt"/>
                <a:cs typeface="+mn-lt"/>
              </a:rPr>
              <a:t>.  Средняя пылевая нагрузка на ландшафт изменяется от 200 до 700 тонн на 1 км² в год, максимальная достигает 2 000 тонн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5540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Канско-Ачинский бассейн</vt:lpstr>
      <vt:lpstr>Канско-Ачинский бассейн на карте</vt:lpstr>
      <vt:lpstr>Основные характеристики</vt:lpstr>
      <vt:lpstr>Основные характеристики</vt:lpstr>
      <vt:lpstr>Качество угля</vt:lpstr>
      <vt:lpstr>Себестоимость добычи</vt:lpstr>
      <vt:lpstr>Потребители</vt:lpstr>
      <vt:lpstr>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126</cp:revision>
  <dcterms:created xsi:type="dcterms:W3CDTF">2024-10-07T15:17:46Z</dcterms:created>
  <dcterms:modified xsi:type="dcterms:W3CDTF">2024-10-07T17:53:25Z</dcterms:modified>
</cp:coreProperties>
</file>