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27" name="PlaceHolder 2"/>
          <p:cNvSpPr>
            <a:spLocks noGrp="1"/>
          </p:cNvSpPr>
          <p:nvPr>
            <p:ph type="body"/>
          </p:nvPr>
        </p:nvSpPr>
        <p:spPr>
          <a:xfrm>
            <a:off x="504000" y="316800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8" name="PlaceHolder 3"/>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30"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2"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3" name="PlaceHolder 5"/>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35" name="PlaceHolder 2"/>
          <p:cNvSpPr>
            <a:spLocks noGrp="1"/>
          </p:cNvSpPr>
          <p:nvPr>
            <p:ph type="body"/>
          </p:nvPr>
        </p:nvSpPr>
        <p:spPr>
          <a:xfrm>
            <a:off x="5040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6" name="PlaceHolder 3"/>
          <p:cNvSpPr>
            <a:spLocks noGrp="1"/>
          </p:cNvSpPr>
          <p:nvPr>
            <p:ph type="body"/>
          </p:nvPr>
        </p:nvSpPr>
        <p:spPr>
          <a:xfrm>
            <a:off x="35712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7" name="PlaceHolder 4"/>
          <p:cNvSpPr>
            <a:spLocks noGrp="1"/>
          </p:cNvSpPr>
          <p:nvPr>
            <p:ph type="body"/>
          </p:nvPr>
        </p:nvSpPr>
        <p:spPr>
          <a:xfrm>
            <a:off x="663804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8" name="PlaceHolder 5"/>
          <p:cNvSpPr>
            <a:spLocks noGrp="1"/>
          </p:cNvSpPr>
          <p:nvPr>
            <p:ph type="body"/>
          </p:nvPr>
        </p:nvSpPr>
        <p:spPr>
          <a:xfrm>
            <a:off x="5040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9" name="PlaceHolder 6"/>
          <p:cNvSpPr>
            <a:spLocks noGrp="1"/>
          </p:cNvSpPr>
          <p:nvPr>
            <p:ph type="body"/>
          </p:nvPr>
        </p:nvSpPr>
        <p:spPr>
          <a:xfrm>
            <a:off x="35712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40" name="PlaceHolder 7"/>
          <p:cNvSpPr>
            <a:spLocks noGrp="1"/>
          </p:cNvSpPr>
          <p:nvPr>
            <p:ph type="body"/>
          </p:nvPr>
        </p:nvSpPr>
        <p:spPr>
          <a:xfrm>
            <a:off x="663804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47" name="PlaceHolder 2"/>
          <p:cNvSpPr>
            <a:spLocks noGrp="1"/>
          </p:cNvSpPr>
          <p:nvPr>
            <p:ph type="subTitle"/>
          </p:nvPr>
        </p:nvSpPr>
        <p:spPr>
          <a:xfrm>
            <a:off x="504000" y="3168000"/>
            <a:ext cx="9071640" cy="367200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49" name="PlaceHolder 2"/>
          <p:cNvSpPr>
            <a:spLocks noGrp="1"/>
          </p:cNvSpPr>
          <p:nvPr>
            <p:ph type="body"/>
          </p:nvPr>
        </p:nvSpPr>
        <p:spPr>
          <a:xfrm>
            <a:off x="504000" y="3168000"/>
            <a:ext cx="907164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51"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52"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1080000"/>
            <a:ext cx="9071640" cy="801144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56"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57"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58"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 name="PlaceHolder 2"/>
          <p:cNvSpPr>
            <a:spLocks noGrp="1"/>
          </p:cNvSpPr>
          <p:nvPr>
            <p:ph type="subTitle"/>
          </p:nvPr>
        </p:nvSpPr>
        <p:spPr>
          <a:xfrm>
            <a:off x="504000" y="3168000"/>
            <a:ext cx="9071640" cy="367200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0"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6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2" name="PlaceHolder 4"/>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4"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5"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6" name="PlaceHolder 4"/>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8" name="PlaceHolder 2"/>
          <p:cNvSpPr>
            <a:spLocks noGrp="1"/>
          </p:cNvSpPr>
          <p:nvPr>
            <p:ph type="body"/>
          </p:nvPr>
        </p:nvSpPr>
        <p:spPr>
          <a:xfrm>
            <a:off x="504000" y="316800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9" name="PlaceHolder 3"/>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71"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2"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3"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4" name="PlaceHolder 5"/>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76" name="PlaceHolder 2"/>
          <p:cNvSpPr>
            <a:spLocks noGrp="1"/>
          </p:cNvSpPr>
          <p:nvPr>
            <p:ph type="body"/>
          </p:nvPr>
        </p:nvSpPr>
        <p:spPr>
          <a:xfrm>
            <a:off x="5040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7" name="PlaceHolder 3"/>
          <p:cNvSpPr>
            <a:spLocks noGrp="1"/>
          </p:cNvSpPr>
          <p:nvPr>
            <p:ph type="body"/>
          </p:nvPr>
        </p:nvSpPr>
        <p:spPr>
          <a:xfrm>
            <a:off x="35712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8" name="PlaceHolder 4"/>
          <p:cNvSpPr>
            <a:spLocks noGrp="1"/>
          </p:cNvSpPr>
          <p:nvPr>
            <p:ph type="body"/>
          </p:nvPr>
        </p:nvSpPr>
        <p:spPr>
          <a:xfrm>
            <a:off x="663804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9" name="PlaceHolder 5"/>
          <p:cNvSpPr>
            <a:spLocks noGrp="1"/>
          </p:cNvSpPr>
          <p:nvPr>
            <p:ph type="body"/>
          </p:nvPr>
        </p:nvSpPr>
        <p:spPr>
          <a:xfrm>
            <a:off x="5040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80" name="PlaceHolder 6"/>
          <p:cNvSpPr>
            <a:spLocks noGrp="1"/>
          </p:cNvSpPr>
          <p:nvPr>
            <p:ph type="body"/>
          </p:nvPr>
        </p:nvSpPr>
        <p:spPr>
          <a:xfrm>
            <a:off x="35712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81" name="PlaceHolder 7"/>
          <p:cNvSpPr>
            <a:spLocks noGrp="1"/>
          </p:cNvSpPr>
          <p:nvPr>
            <p:ph type="body"/>
          </p:nvPr>
        </p:nvSpPr>
        <p:spPr>
          <a:xfrm>
            <a:off x="663804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8" name="PlaceHolder 2"/>
          <p:cNvSpPr>
            <a:spLocks noGrp="1"/>
          </p:cNvSpPr>
          <p:nvPr>
            <p:ph type="body"/>
          </p:nvPr>
        </p:nvSpPr>
        <p:spPr>
          <a:xfrm>
            <a:off x="504000" y="3168000"/>
            <a:ext cx="907164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0"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11"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1080000"/>
            <a:ext cx="9071640" cy="801144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5"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16"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17"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9"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20"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1" name="PlaceHolder 4"/>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23"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4"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5" name="PlaceHolder 4"/>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640" cy="1728000"/>
          </a:xfrm>
          <a:prstGeom prst="rect">
            <a:avLst/>
          </a:prstGeom>
        </p:spPr>
        <p:txBody>
          <a:bodyPr lIns="0" rIns="0" tIns="0" bIns="0" anchor="ctr"/>
          <a:p>
            <a:pPr algn="ctr"/>
            <a:r>
              <a:rPr b="0" lang="en-CA" sz="5860" spc="-1" strike="noStrike">
                <a:solidFill>
                  <a:srgbClr val="ffffff"/>
                </a:solidFill>
                <a:latin typeface="Arial"/>
              </a:rPr>
              <a:t>Click to edit the title text format</a:t>
            </a:r>
            <a:endParaRPr b="0" lang="en-CA" sz="5860" spc="-1" strike="noStrike">
              <a:solidFill>
                <a:srgbClr val="ffffff"/>
              </a:solidFill>
              <a:latin typeface="Arial"/>
            </a:endParaRPr>
          </a:p>
        </p:txBody>
      </p:sp>
      <p:sp>
        <p:nvSpPr>
          <p:cNvPr id="1" name="PlaceHolder 2"/>
          <p:cNvSpPr>
            <a:spLocks noGrp="1"/>
          </p:cNvSpPr>
          <p:nvPr>
            <p:ph type="body"/>
          </p:nvPr>
        </p:nvSpPr>
        <p:spPr>
          <a:xfrm>
            <a:off x="504000" y="3168000"/>
            <a:ext cx="9071640" cy="3672000"/>
          </a:xfrm>
          <a:prstGeom prst="rect">
            <a:avLst/>
          </a:prstGeom>
        </p:spPr>
        <p:txBody>
          <a:bodyPr lIns="0" rIns="0" tIns="0" bIns="0">
            <a:normAutofit/>
          </a:bodyPr>
          <a:p>
            <a:pPr marL="432000" indent="-324000">
              <a:spcBef>
                <a:spcPts val="1888"/>
              </a:spcBef>
              <a:buClr>
                <a:srgbClr val="ffffff"/>
              </a:buClr>
              <a:buSzPct val="45000"/>
              <a:buFont typeface="Wingdings" charset="2"/>
              <a:buChar char=""/>
            </a:pPr>
            <a:r>
              <a:rPr b="0" lang="en-CA" sz="4260" spc="-1" strike="noStrike">
                <a:solidFill>
                  <a:srgbClr val="ffffff"/>
                </a:solidFill>
                <a:latin typeface="Arial"/>
              </a:rPr>
              <a:t>Click to edit the outline text format</a:t>
            </a:r>
            <a:endParaRPr b="0" lang="en-CA" sz="4260" spc="-1" strike="noStrike">
              <a:solidFill>
                <a:srgbClr val="ffffff"/>
              </a:solidFill>
              <a:latin typeface="Arial"/>
            </a:endParaRPr>
          </a:p>
          <a:p>
            <a:pPr lvl="1" marL="864000" indent="-324000">
              <a:spcBef>
                <a:spcPts val="1511"/>
              </a:spcBef>
              <a:buClr>
                <a:srgbClr val="ffffff"/>
              </a:buClr>
              <a:buSzPct val="75000"/>
              <a:buFont typeface="Symbol" charset="2"/>
              <a:buChar char=""/>
            </a:pPr>
            <a:r>
              <a:rPr b="0" lang="en-CA" sz="4260" spc="-1" strike="noStrike">
                <a:solidFill>
                  <a:srgbClr val="ffffff"/>
                </a:solidFill>
                <a:latin typeface="Arial"/>
              </a:rPr>
              <a:t>Second Outline Level</a:t>
            </a:r>
            <a:endParaRPr b="0" lang="en-CA" sz="4260" spc="-1" strike="noStrike">
              <a:solidFill>
                <a:srgbClr val="ffffff"/>
              </a:solidFill>
              <a:latin typeface="Arial"/>
            </a:endParaRPr>
          </a:p>
          <a:p>
            <a:pPr lvl="2" marL="1296000" indent="-288000">
              <a:spcBef>
                <a:spcPts val="1134"/>
              </a:spcBef>
              <a:buClr>
                <a:srgbClr val="ffffff"/>
              </a:buClr>
              <a:buSzPct val="45000"/>
              <a:buFont typeface="Wingdings" charset="2"/>
              <a:buChar char=""/>
            </a:pPr>
            <a:r>
              <a:rPr b="0" lang="en-CA" sz="4260" spc="-1" strike="noStrike">
                <a:solidFill>
                  <a:srgbClr val="ffffff"/>
                </a:solidFill>
                <a:latin typeface="Arial"/>
              </a:rPr>
              <a:t>Third Outline Level</a:t>
            </a:r>
            <a:endParaRPr b="0" lang="en-CA" sz="4260" spc="-1" strike="noStrike">
              <a:solidFill>
                <a:srgbClr val="ffffff"/>
              </a:solidFill>
              <a:latin typeface="Arial"/>
            </a:endParaRPr>
          </a:p>
          <a:p>
            <a:pPr lvl="3" marL="1728000" indent="-216000">
              <a:spcBef>
                <a:spcPts val="754"/>
              </a:spcBef>
              <a:buClr>
                <a:srgbClr val="ffffff"/>
              </a:buClr>
              <a:buSzPct val="75000"/>
              <a:buFont typeface="Symbol" charset="2"/>
              <a:buChar char=""/>
            </a:pPr>
            <a:r>
              <a:rPr b="0" lang="en-CA" sz="4260" spc="-1" strike="noStrike">
                <a:solidFill>
                  <a:srgbClr val="ffffff"/>
                </a:solidFill>
                <a:latin typeface="Arial"/>
              </a:rPr>
              <a:t>Fourth Outline Level</a:t>
            </a:r>
            <a:endParaRPr b="0" lang="en-CA" sz="4260" spc="-1" strike="noStrike">
              <a:solidFill>
                <a:srgbClr val="ffffff"/>
              </a:solidFill>
              <a:latin typeface="Arial"/>
            </a:endParaRPr>
          </a:p>
          <a:p>
            <a:pPr lvl="4" marL="2160000" indent="-216000">
              <a:spcBef>
                <a:spcPts val="377"/>
              </a:spcBef>
              <a:buClr>
                <a:srgbClr val="ffffff"/>
              </a:buClr>
              <a:buSzPct val="45000"/>
              <a:buFont typeface="Wingdings" charset="2"/>
              <a:buChar char=""/>
            </a:pPr>
            <a:r>
              <a:rPr b="0" lang="en-CA" sz="4260" spc="-1" strike="noStrike">
                <a:solidFill>
                  <a:srgbClr val="ffffff"/>
                </a:solidFill>
                <a:latin typeface="Arial"/>
              </a:rPr>
              <a:t>Fifth Outline Level</a:t>
            </a:r>
            <a:endParaRPr b="0" lang="en-CA" sz="4260" spc="-1" strike="noStrike">
              <a:solidFill>
                <a:srgbClr val="ffffff"/>
              </a:solidFill>
              <a:latin typeface="Arial"/>
            </a:endParaRPr>
          </a:p>
          <a:p>
            <a:pPr lvl="5" marL="2592000" indent="-216000">
              <a:spcBef>
                <a:spcPts val="377"/>
              </a:spcBef>
              <a:buClr>
                <a:srgbClr val="ffffff"/>
              </a:buClr>
              <a:buSzPct val="45000"/>
              <a:buFont typeface="Wingdings" charset="2"/>
              <a:buChar char=""/>
            </a:pPr>
            <a:r>
              <a:rPr b="0" lang="en-CA" sz="4260" spc="-1" strike="noStrike">
                <a:solidFill>
                  <a:srgbClr val="ffffff"/>
                </a:solidFill>
                <a:latin typeface="Arial"/>
              </a:rPr>
              <a:t>Sixth Outline Level</a:t>
            </a:r>
            <a:endParaRPr b="0" lang="en-CA" sz="4260" spc="-1" strike="noStrike">
              <a:solidFill>
                <a:srgbClr val="ffffff"/>
              </a:solidFill>
              <a:latin typeface="Arial"/>
            </a:endParaRPr>
          </a:p>
          <a:p>
            <a:pPr lvl="6" marL="3024000" indent="-216000">
              <a:spcBef>
                <a:spcPts val="377"/>
              </a:spcBef>
              <a:buClr>
                <a:srgbClr val="ffffff"/>
              </a:buClr>
              <a:buSzPct val="45000"/>
              <a:buFont typeface="Wingdings" charset="2"/>
              <a:buChar char=""/>
            </a:pPr>
            <a:r>
              <a:rPr b="0" lang="en-CA" sz="4260" spc="-1" strike="noStrike">
                <a:solidFill>
                  <a:srgbClr val="ffffff"/>
                </a:solidFill>
                <a:latin typeface="Arial"/>
              </a:rPr>
              <a:t>Seventh Outline Level</a:t>
            </a:r>
            <a:endParaRPr b="0" lang="en-CA" sz="4260" spc="-1" strike="noStrike">
              <a:solidFill>
                <a:srgbClr val="ffffff"/>
              </a:solidFill>
              <a:latin typeface="Arial"/>
            </a:endParaRPr>
          </a:p>
        </p:txBody>
      </p:sp>
      <p:sp>
        <p:nvSpPr>
          <p:cNvPr id="2" name="PlaceHolder 3"/>
          <p:cNvSpPr>
            <a:spLocks noGrp="1"/>
          </p:cNvSpPr>
          <p:nvPr>
            <p:ph type="dt"/>
          </p:nvPr>
        </p:nvSpPr>
        <p:spPr>
          <a:xfrm>
            <a:off x="504000" y="6886800"/>
            <a:ext cx="2348280" cy="520920"/>
          </a:xfrm>
          <a:prstGeom prst="rect">
            <a:avLst/>
          </a:prstGeom>
        </p:spPr>
        <p:txBody>
          <a:bodyPr lIns="0" rIns="0" tIns="0" bIns="0"/>
          <a:p>
            <a:r>
              <a:rPr b="0" lang="en-CA" sz="1400" spc="-1" strike="noStrike">
                <a:solidFill>
                  <a:srgbClr val="ffffff"/>
                </a:solidFill>
                <a:latin typeface="Times New Roman"/>
              </a:rPr>
              <a:t> </a:t>
            </a:r>
            <a:endParaRPr b="0" lang="en-CA" sz="1400" spc="-1" strike="noStrike">
              <a:solidFill>
                <a:srgbClr val="ffffff"/>
              </a:solidFill>
              <a:latin typeface="Times New Roman"/>
            </a:endParaRPr>
          </a:p>
        </p:txBody>
      </p:sp>
      <p:sp>
        <p:nvSpPr>
          <p:cNvPr id="3" name="PlaceHolder 4"/>
          <p:cNvSpPr>
            <a:spLocks noGrp="1"/>
          </p:cNvSpPr>
          <p:nvPr>
            <p:ph type="ftr"/>
          </p:nvPr>
        </p:nvSpPr>
        <p:spPr>
          <a:xfrm>
            <a:off x="3447360" y="6886800"/>
            <a:ext cx="3195000" cy="520920"/>
          </a:xfrm>
          <a:prstGeom prst="rect">
            <a:avLst/>
          </a:prstGeom>
        </p:spPr>
        <p:txBody>
          <a:bodyPr lIns="0" rIns="0" tIns="0" bIns="0"/>
          <a:p>
            <a:pPr algn="ctr"/>
            <a:r>
              <a:rPr b="0" lang="en-CA" sz="1400" spc="-1" strike="noStrike">
                <a:solidFill>
                  <a:srgbClr val="ffffff"/>
                </a:solidFill>
                <a:latin typeface="Times New Roman"/>
              </a:rPr>
              <a:t> </a:t>
            </a:r>
            <a:endParaRPr b="0" lang="en-CA" sz="1400" spc="-1" strike="noStrike">
              <a:solidFill>
                <a:srgbClr val="ffffff"/>
              </a:solidFill>
              <a:latin typeface="Times New Roman"/>
            </a:endParaRPr>
          </a:p>
        </p:txBody>
      </p:sp>
      <p:sp>
        <p:nvSpPr>
          <p:cNvPr id="4" name="PlaceHolder 5"/>
          <p:cNvSpPr>
            <a:spLocks noGrp="1"/>
          </p:cNvSpPr>
          <p:nvPr>
            <p:ph type="sldNum"/>
          </p:nvPr>
        </p:nvSpPr>
        <p:spPr>
          <a:xfrm>
            <a:off x="7227360" y="6886800"/>
            <a:ext cx="2348280" cy="520920"/>
          </a:xfrm>
          <a:prstGeom prst="rect">
            <a:avLst/>
          </a:prstGeom>
        </p:spPr>
        <p:txBody>
          <a:bodyPr lIns="0" rIns="0" tIns="0" bIns="0"/>
          <a:p>
            <a:pPr algn="r"/>
            <a:fld id="{8063975C-0878-4B24-AFAC-F444B7A7AE24}" type="slidenum">
              <a:rPr b="0" lang="en-CA" sz="1400" spc="-1" strike="noStrike">
                <a:solidFill>
                  <a:srgbClr val="ffffff"/>
                </a:solidFill>
                <a:latin typeface="Times New Roman"/>
              </a:rPr>
              <a:t>21</a:t>
            </a:fld>
            <a:endParaRPr b="0" lang="en-CA"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p>
            <a:r>
              <a:rPr b="0" lang="en-CA" sz="1400" spc="-1" strike="noStrike">
                <a:latin typeface="Times New Roman"/>
              </a:rPr>
              <a:t> </a:t>
            </a:r>
            <a:endParaRPr b="0" lang="en-CA" sz="1400" spc="-1" strike="noStrike">
              <a:latin typeface="Times New Roman"/>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p>
            <a:pPr algn="ctr"/>
            <a:r>
              <a:rPr b="0" lang="en-CA" sz="1400" spc="-1" strike="noStrike">
                <a:latin typeface="Times New Roman"/>
              </a:rPr>
              <a:t> </a:t>
            </a:r>
            <a:endParaRPr b="0" lang="en-CA" sz="1400" spc="-1" strike="noStrike">
              <a:latin typeface="Times New Roman"/>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p>
            <a:pPr algn="r"/>
            <a:fld id="{3AE0DCDC-9A95-4F95-9C81-26FFEC6AF479}" type="slidenum">
              <a:rPr b="0" lang="en-CA" sz="1400" spc="-1" strike="noStrike">
                <a:latin typeface="Times New Roman"/>
              </a:rPr>
              <a:t>1</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hyperlink" Target="https://developer.android.com/training/contacts-provider/retrieve-names" TargetMode="External"/><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1080000"/>
            <a:ext cx="9071640" cy="1728000"/>
          </a:xfrm>
          <a:prstGeom prst="rect">
            <a:avLst/>
          </a:prstGeom>
          <a:noFill/>
          <a:ln>
            <a:noFill/>
          </a:ln>
        </p:spPr>
        <p:txBody>
          <a:bodyPr lIns="0" rIns="0" tIns="0" bIns="0" anchor="ctr"/>
          <a:p>
            <a:pPr algn="ctr"/>
            <a:r>
              <a:rPr b="0" lang="en-CA" sz="5860" spc="-1" strike="noStrike">
                <a:solidFill>
                  <a:srgbClr val="ffffff"/>
                </a:solidFill>
                <a:latin typeface="Arial"/>
              </a:rPr>
              <a:t>Content Providers</a:t>
            </a:r>
            <a:endParaRPr b="0" lang="en-CA" sz="5860" spc="-1" strike="noStrike">
              <a:solidFill>
                <a:srgbClr val="ffffff"/>
              </a:solidFill>
              <a:latin typeface="Arial"/>
            </a:endParaRPr>
          </a:p>
        </p:txBody>
      </p:sp>
      <p:sp>
        <p:nvSpPr>
          <p:cNvPr id="83" name="TextShape 2"/>
          <p:cNvSpPr txBox="1"/>
          <p:nvPr/>
        </p:nvSpPr>
        <p:spPr>
          <a:xfrm>
            <a:off x="504000" y="3168000"/>
            <a:ext cx="9071640" cy="3672000"/>
          </a:xfrm>
          <a:prstGeom prst="rect">
            <a:avLst/>
          </a:prstGeom>
          <a:noFill/>
          <a:ln>
            <a:noFill/>
          </a:ln>
        </p:spPr>
        <p:txBody>
          <a:bodyPr lIns="0" rIns="0" tIns="0" bIns="0" anchor="ctr"/>
          <a:p>
            <a:pPr algn="ctr"/>
            <a:r>
              <a:rPr b="0" lang="en-CA" sz="3200" spc="-1" strike="noStrike">
                <a:solidFill>
                  <a:srgbClr val="ffffff"/>
                </a:solidFill>
                <a:latin typeface="Arial"/>
              </a:rPr>
              <a:t>https://developer.android.com/guide/topics/providers/content-provider-basics</a:t>
            </a:r>
            <a:endParaRPr b="0" lang="en-CA" sz="3200" spc="-1" strike="noStrike">
              <a:solidFill>
                <a:srgbClr val="ffffff"/>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One of the built-in providers in the Android platform is the user dictionary, which stores the spellings of non-standard words that the user wants to keep.</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See the table bellow for an example.</a:t>
            </a:r>
            <a:endParaRPr b="0" lang="en-CA"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mCursor = getContentResolver().query(</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UserDictionary.Words.CONTENT_URI,   </a:t>
            </a:r>
            <a:r>
              <a:rPr b="0" lang="en-CA" sz="2000" spc="-1" strike="noStrike">
                <a:latin typeface="Arial"/>
              </a:rPr>
              <a:t>// The content URI of the words table</a:t>
            </a:r>
            <a:endParaRPr b="0" lang="en-CA" sz="20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mProjection,  </a:t>
            </a:r>
            <a:r>
              <a:rPr b="0" lang="en-CA" sz="2200" spc="-1" strike="noStrike">
                <a:latin typeface="Arial"/>
              </a:rPr>
              <a:t>// The columns to return for each row</a:t>
            </a:r>
            <a:endParaRPr b="0" lang="en-CA" sz="2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mSelectionClause, </a:t>
            </a:r>
            <a:r>
              <a:rPr b="0" lang="en-CA" sz="2200" spc="-1" strike="noStrike">
                <a:latin typeface="Arial"/>
              </a:rPr>
              <a:t>// Selection criteria</a:t>
            </a:r>
            <a:endParaRPr b="0" lang="en-CA" sz="2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mSelectionArgs,  </a:t>
            </a:r>
            <a:r>
              <a:rPr b="0" lang="en-CA" sz="2000" spc="-1" strike="noStrike">
                <a:latin typeface="Arial"/>
              </a:rPr>
              <a:t>// Selection criteria</a:t>
            </a:r>
            <a:endParaRPr b="0" lang="en-CA" sz="20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mSortOrder);</a:t>
            </a:r>
            <a:r>
              <a:rPr b="0" lang="en-CA" sz="2000" spc="-1" strike="noStrike">
                <a:latin typeface="Arial"/>
              </a:rPr>
              <a:t>// The sort order for the returned rows</a:t>
            </a:r>
            <a:endParaRPr b="0" lang="en-CA" sz="2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Content URIs</a:t>
            </a:r>
            <a:endParaRPr b="0" lang="en-CA" sz="4400" spc="-1" strike="noStrike">
              <a:latin typeface="Arial"/>
            </a:endParaRPr>
          </a:p>
        </p:txBody>
      </p:sp>
      <p:sp>
        <p:nvSpPr>
          <p:cNvPr id="10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 content URI is a URI that identifies data in a provider.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Content URIs include the symbolic name of the entire provider (its authority) and a name that points to a table (a path).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When you call a client method to access a table in a provider, the content URI for the table is one of the arguments.</a:t>
            </a:r>
            <a:endParaRPr b="0" lang="en-CA"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Retrieving data from the provider</a:t>
            </a:r>
            <a:endParaRPr b="0" lang="en-CA" sz="4400" spc="-1" strike="noStrike">
              <a:latin typeface="Arial"/>
            </a:endParaRPr>
          </a:p>
        </p:txBody>
      </p:sp>
      <p:sp>
        <p:nvSpPr>
          <p:cNvPr id="10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To retrieve data from a provider, follow these basic steps:</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Request the read access permission for the provider.</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Define the code that sends a query to the provider.</a:t>
            </a:r>
            <a:endParaRPr b="0" lang="en-CA" sz="2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Requesting read access permission</a:t>
            </a:r>
            <a:endParaRPr b="0" lang="en-CA" sz="4400" spc="-1" strike="noStrike">
              <a:latin typeface="Arial"/>
            </a:endParaRPr>
          </a:p>
        </p:txBody>
      </p:sp>
      <p:sp>
        <p:nvSpPr>
          <p:cNvPr id="10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To retrieve data from a provider, your application needs "read access permission" for the provider.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You can't request this permission at run-time; instead, you have to specify that you need this permission in your manifest, using the &lt;uses-permission&gt; element and the exact permission name defined by the provider.</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When you specify this element in your manifest, you are in effect "requesting" this permission for your application. When users install your application, they implicitly grant this request.</a:t>
            </a:r>
            <a:endParaRPr b="0" lang="en-CA"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1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To find the exact name of the read access permission for the provider you're using, as well as the names for other access permissions used by the provider, look in the provider's documentation.</a:t>
            </a:r>
            <a:endParaRPr b="0" lang="en-CA"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Constructing the query</a:t>
            </a:r>
            <a:endParaRPr b="0" lang="en-CA" sz="4400" spc="-1" strike="noStrike">
              <a:latin typeface="Arial"/>
            </a:endParaRPr>
          </a:p>
        </p:txBody>
      </p:sp>
      <p:sp>
        <p:nvSpPr>
          <p:cNvPr id="11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 A "projection" defines the columns that will be returned for each row</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String[] mProjection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UserDictionary.Words._ID,    // Contract class constant for the _ID column name</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UserDictionary.Words.WORD,   // Contract class constant for the word column name</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UserDictionary.Words.LOCALE  // Contract class constant for the locale column name</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t>
            </a:r>
            <a:endParaRPr b="0" lang="en-CA" sz="3200" spc="-1" strike="noStrike">
              <a:latin typeface="Arial"/>
            </a:endParaRPr>
          </a:p>
          <a:p>
            <a:pPr marL="432000" indent="-324000">
              <a:spcBef>
                <a:spcPts val="1417"/>
              </a:spcBef>
              <a:buClr>
                <a:srgbClr val="000000"/>
              </a:buClr>
              <a:buSzPct val="45000"/>
              <a:buFont typeface="Wingdings" charset="2"/>
              <a:buChar char=""/>
            </a:pP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Defines a string to contain the selection clause</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String mSelectionClause = null;</a:t>
            </a:r>
            <a:endParaRPr b="0" lang="en-CA" sz="3200" spc="-1" strike="noStrike">
              <a:latin typeface="Arial"/>
            </a:endParaRPr>
          </a:p>
          <a:p>
            <a:pPr marL="432000" indent="-324000">
              <a:spcBef>
                <a:spcPts val="1417"/>
              </a:spcBef>
              <a:buClr>
                <a:srgbClr val="000000"/>
              </a:buClr>
              <a:buSzPct val="45000"/>
              <a:buFont typeface="Wingdings" charset="2"/>
              <a:buChar char=""/>
            </a:pP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Initializes an array to contain selection arguments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String[] mSelectionArgs = {""};</a:t>
            </a:r>
            <a:endParaRPr b="0" lang="en-CA"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1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 Gets a word from the UI</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mSearchString = mSearchWord.getText().toString();</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Remember to insert code here to check for invalid or malicious input.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If the word is the empty string, gets everything</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if (TextUtils.isEmpty(mSearchString))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Setting the selection clause to null will return all words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mSelectionClause = null;</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mSelectionArgs[0] = "";</a:t>
            </a:r>
            <a:endParaRPr b="0" lang="en-CA" sz="3200" spc="-1" strike="noStrike">
              <a:latin typeface="Arial"/>
            </a:endParaRPr>
          </a:p>
          <a:p>
            <a:pPr marL="432000" indent="-324000">
              <a:spcBef>
                <a:spcPts val="1417"/>
              </a:spcBef>
              <a:buClr>
                <a:srgbClr val="000000"/>
              </a:buClr>
              <a:buSzPct val="45000"/>
              <a:buFont typeface="Wingdings" charset="2"/>
              <a:buChar char=""/>
            </a:pP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else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Constructs a selection clause that matches the word that the user entered.</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mSelectionClause = UserDictionary.Words.WORD + " =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Moves the user's input string to the selection arguments.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mSelectionArgs[0] = mSearchString;</a:t>
            </a:r>
            <a:endParaRPr b="0" lang="en-CA" sz="3200" spc="-1" strike="noStrike">
              <a:latin typeface="Arial"/>
            </a:endParaRPr>
          </a:p>
          <a:p>
            <a:pPr marL="432000" indent="-324000">
              <a:spcBef>
                <a:spcPts val="1417"/>
              </a:spcBef>
              <a:buClr>
                <a:srgbClr val="000000"/>
              </a:buClr>
              <a:buSzPct val="45000"/>
              <a:buFont typeface="Wingdings" charset="2"/>
              <a:buChar char=""/>
            </a:pP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t>
            </a:r>
            <a:endParaRPr b="0" lang="en-CA"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1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2800" spc="-1" strike="noStrike">
                <a:latin typeface="Arial"/>
              </a:rPr>
              <a:t>// Does a query against the table and returns a Cursor object</a:t>
            </a:r>
            <a:endParaRPr b="0" lang="en-CA" sz="28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mCursor = getContentResolver().query(</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UserDictionary.Words.CONTENT_URI,  </a:t>
            </a:r>
            <a:r>
              <a:rPr b="0" lang="en-CA" sz="1300" spc="-1" strike="noStrike">
                <a:latin typeface="Arial"/>
              </a:rPr>
              <a:t>// The content URI of the words table</a:t>
            </a:r>
            <a:endParaRPr b="0" lang="en-CA" sz="13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mProjection,  // The columns to return for each row</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mSelectionClause,</a:t>
            </a:r>
            <a:r>
              <a:rPr b="0" lang="en-CA" sz="2600" spc="-1" strike="noStrike">
                <a:latin typeface="Arial"/>
              </a:rPr>
              <a:t>// Either null, or the word the user entered</a:t>
            </a:r>
            <a:endParaRPr b="0" lang="en-CA" sz="26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mSelectionArgs, </a:t>
            </a:r>
            <a:r>
              <a:rPr b="0" lang="en-CA" sz="2400" spc="-1" strike="noStrike">
                <a:latin typeface="Arial"/>
              </a:rPr>
              <a:t>// Either empty, or the string the user entered</a:t>
            </a:r>
            <a:endParaRPr b="0" lang="en-CA" sz="24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mSortOrder); // The sort order for the returned rows</a:t>
            </a:r>
            <a:endParaRPr b="0" lang="en-CA" sz="3200" spc="-1" strike="noStrike">
              <a:latin typeface="Arial"/>
            </a:endParaRPr>
          </a:p>
          <a:p>
            <a:pPr marL="432000" indent="-324000">
              <a:spcBef>
                <a:spcPts val="1417"/>
              </a:spcBef>
              <a:buClr>
                <a:srgbClr val="000000"/>
              </a:buClr>
              <a:buSzPct val="45000"/>
              <a:buFont typeface="Wingdings" charset="2"/>
              <a:buChar char=""/>
            </a:pPr>
            <a:endParaRPr b="0" lang="en-CA" sz="3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1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 Some providers return null if an error occurs, others throw an exception</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if (null == mCursor)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Insert code here to handle the error. Be sure not to use the cursor! You may want to</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call android.util.Log.e() to log this error.</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If the Cursor is empty, the provider found no matches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else if (mCursor.getCount() &lt; 1)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Insert code here to notify the user that the search was unsuccessful. This isn't necessarily</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an error. You may want to offer the user the option to insert a new row, or re-type the</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search term.</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else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 Insert code here to do something with the results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t>
            </a:r>
            <a:endParaRPr b="0" lang="en-CA" sz="3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Notes</a:t>
            </a:r>
            <a:endParaRPr b="0" lang="en-CA" sz="4400" spc="-1" strike="noStrike">
              <a:latin typeface="Arial"/>
            </a:endParaRPr>
          </a:p>
        </p:txBody>
      </p:sp>
      <p:sp>
        <p:nvSpPr>
          <p:cNvPr id="8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 content provider manages access to a </a:t>
            </a:r>
            <a:r>
              <a:rPr b="0" lang="en-CA" sz="3200" spc="-1" strike="noStrike">
                <a:latin typeface="Arial"/>
              </a:rPr>
              <a:t>central repository of data.</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 provider is part of an Android application, </a:t>
            </a:r>
            <a:r>
              <a:rPr b="0" lang="en-CA" sz="3200" spc="-1" strike="noStrike">
                <a:latin typeface="Arial"/>
              </a:rPr>
              <a:t>which often provides its own UI for working </a:t>
            </a:r>
            <a:r>
              <a:rPr b="0" lang="en-CA" sz="3200" spc="-1" strike="noStrike">
                <a:latin typeface="Arial"/>
              </a:rPr>
              <a:t>with the data.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However, content providers are primarily </a:t>
            </a:r>
            <a:r>
              <a:rPr b="0" lang="en-CA" sz="3200" spc="-1" strike="noStrike">
                <a:latin typeface="Arial"/>
              </a:rPr>
              <a:t>intended to be used by other applications, </a:t>
            </a:r>
            <a:r>
              <a:rPr b="0" lang="en-CA" sz="3200" spc="-1" strike="noStrike">
                <a:latin typeface="Arial"/>
              </a:rPr>
              <a:t>which access the provider using a provider </a:t>
            </a:r>
            <a:r>
              <a:rPr b="0" lang="en-CA" sz="3200" spc="-1" strike="noStrike">
                <a:latin typeface="Arial"/>
              </a:rPr>
              <a:t>client object.</a:t>
            </a:r>
            <a:endParaRPr b="0" lang="en-CA"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2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This query is analogous to the SQL statement: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SELECT _ID, word, locale FROM words WHERE word = &lt;userinput&gt; ORDER BY word ASC;</a:t>
            </a:r>
            <a:endParaRPr b="0" lang="en-CA" sz="2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Contacts Provider</a:t>
            </a:r>
            <a:endParaRPr b="0" lang="en-CA" sz="4400" spc="-1" strike="noStrike">
              <a:latin typeface="Arial"/>
            </a:endParaRPr>
          </a:p>
        </p:txBody>
      </p:sp>
      <p:sp>
        <p:nvSpPr>
          <p:cNvPr id="12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hlinkClick r:id="rId1"/>
              </a:rPr>
              <a:t>https://developer.android.com/training/contacts-provider/retrieve-names</a:t>
            </a:r>
            <a:r>
              <a:rPr b="0" lang="en-CA" sz="3200" spc="-1" strike="noStrike">
                <a:latin typeface="Arial"/>
              </a:rPr>
              <a:t> </a:t>
            </a:r>
            <a:endParaRPr b="0" lang="en-CA" sz="32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2376000" y="3168000"/>
            <a:ext cx="7199640" cy="1262160"/>
          </a:xfrm>
          <a:prstGeom prst="rect">
            <a:avLst/>
          </a:prstGeom>
          <a:noFill/>
          <a:ln>
            <a:noFill/>
          </a:ln>
        </p:spPr>
        <p:txBody>
          <a:bodyPr lIns="0" rIns="0" tIns="0" bIns="0" anchor="ctr"/>
          <a:p>
            <a:pPr algn="ctr"/>
            <a:r>
              <a:rPr b="0" lang="en-US" sz="2200" spc="-1" strike="noStrike">
                <a:solidFill>
                  <a:srgbClr val="ffffff"/>
                </a:solidFill>
                <a:latin typeface="Arial"/>
              </a:rPr>
              <a:t>This work is licensed under a Creative Commons Attribution-ShareAlike 3.0 Unported License.</a:t>
            </a:r>
            <a:br/>
            <a:r>
              <a:rPr b="0" lang="en-US" sz="2200" spc="-1" strike="noStrike">
                <a:solidFill>
                  <a:srgbClr val="ffffff"/>
                </a:solidFill>
                <a:latin typeface="Arial"/>
              </a:rPr>
              <a:t>It makes use of the works of Mateus Machado Luna.</a:t>
            </a:r>
            <a:endParaRPr b="0" lang="en-CA" sz="2200" spc="-1" strike="noStrike">
              <a:solidFill>
                <a:srgbClr val="ffffff"/>
              </a:solidFill>
              <a:latin typeface="Arial"/>
            </a:endParaRPr>
          </a:p>
        </p:txBody>
      </p:sp>
      <p:pic>
        <p:nvPicPr>
          <p:cNvPr id="125" name="" descr=""/>
          <p:cNvPicPr/>
          <p:nvPr/>
        </p:nvPicPr>
        <p:blipFill>
          <a:blip r:embed="rId1"/>
          <a:stretch/>
        </p:blipFill>
        <p:spPr>
          <a:xfrm>
            <a:off x="816120" y="3621600"/>
            <a:ext cx="1271880" cy="44748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8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Together, </a:t>
            </a:r>
            <a:r>
              <a:rPr b="0" lang="en-CA" sz="3200" spc="-1" strike="noStrike">
                <a:latin typeface="Arial"/>
              </a:rPr>
              <a:t>providers </a:t>
            </a:r>
            <a:r>
              <a:rPr b="0" lang="en-CA" sz="3200" spc="-1" strike="noStrike">
                <a:latin typeface="Arial"/>
              </a:rPr>
              <a:t>and provider </a:t>
            </a:r>
            <a:r>
              <a:rPr b="0" lang="en-CA" sz="3200" spc="-1" strike="noStrike">
                <a:latin typeface="Arial"/>
              </a:rPr>
              <a:t>clients offer a </a:t>
            </a:r>
            <a:r>
              <a:rPr b="0" lang="en-CA" sz="3200" spc="-1" strike="noStrike">
                <a:latin typeface="Arial"/>
              </a:rPr>
              <a:t>consistent, </a:t>
            </a:r>
            <a:r>
              <a:rPr b="0" lang="en-CA" sz="3200" spc="-1" strike="noStrike">
                <a:latin typeface="Arial"/>
              </a:rPr>
              <a:t>standard </a:t>
            </a:r>
            <a:r>
              <a:rPr b="0" lang="en-CA" sz="3200" spc="-1" strike="noStrike">
                <a:latin typeface="Arial"/>
              </a:rPr>
              <a:t>interface to </a:t>
            </a:r>
            <a:r>
              <a:rPr b="0" lang="en-CA" sz="3200" spc="-1" strike="noStrike">
                <a:latin typeface="Arial"/>
              </a:rPr>
              <a:t>data that also </a:t>
            </a:r>
            <a:r>
              <a:rPr b="0" lang="en-CA" sz="3200" spc="-1" strike="noStrike">
                <a:latin typeface="Arial"/>
              </a:rPr>
              <a:t>handles </a:t>
            </a:r>
            <a:r>
              <a:rPr b="0" lang="en-CA" sz="3200" spc="-1" strike="noStrike">
                <a:latin typeface="Arial"/>
              </a:rPr>
              <a:t>inter-process </a:t>
            </a:r>
            <a:r>
              <a:rPr b="0" lang="en-CA" sz="3200" spc="-1" strike="noStrike">
                <a:latin typeface="Arial"/>
              </a:rPr>
              <a:t>communicati</a:t>
            </a:r>
            <a:r>
              <a:rPr b="0" lang="en-CA" sz="3200" spc="-1" strike="noStrike">
                <a:latin typeface="Arial"/>
              </a:rPr>
              <a:t>on and </a:t>
            </a:r>
            <a:r>
              <a:rPr b="0" lang="en-CA" sz="3200" spc="-1" strike="noStrike">
                <a:latin typeface="Arial"/>
              </a:rPr>
              <a:t>secure data </a:t>
            </a:r>
            <a:r>
              <a:rPr b="0" lang="en-CA" sz="3200" spc="-1" strike="noStrike">
                <a:latin typeface="Arial"/>
              </a:rPr>
              <a:t>access.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Typically you </a:t>
            </a:r>
            <a:r>
              <a:rPr b="0" lang="en-CA" sz="3200" spc="-1" strike="noStrike">
                <a:latin typeface="Arial"/>
              </a:rPr>
              <a:t>work with </a:t>
            </a:r>
            <a:r>
              <a:rPr b="0" lang="en-CA" sz="3200" spc="-1" strike="noStrike">
                <a:latin typeface="Arial"/>
              </a:rPr>
              <a:t>content </a:t>
            </a:r>
            <a:r>
              <a:rPr b="0" lang="en-CA" sz="3200" spc="-1" strike="noStrike">
                <a:latin typeface="Arial"/>
              </a:rPr>
              <a:t>providers in </a:t>
            </a:r>
            <a:r>
              <a:rPr b="0" lang="en-CA" sz="3200" spc="-1" strike="noStrike">
                <a:latin typeface="Arial"/>
              </a:rPr>
              <a:t>one of two </a:t>
            </a:r>
            <a:r>
              <a:rPr b="0" lang="en-CA" sz="3200" spc="-1" strike="noStrike">
                <a:latin typeface="Arial"/>
              </a:rPr>
              <a:t>scenarios; </a:t>
            </a:r>
            <a:r>
              <a:rPr b="0" lang="en-CA" sz="3200" spc="-1" strike="noStrike">
                <a:latin typeface="Arial"/>
              </a:rPr>
              <a:t>you may </a:t>
            </a:r>
            <a:r>
              <a:rPr b="0" lang="en-CA" sz="3200" spc="-1" strike="noStrike">
                <a:latin typeface="Arial"/>
              </a:rPr>
              <a:t>want to </a:t>
            </a:r>
            <a:r>
              <a:rPr b="0" lang="en-CA" sz="3200" spc="-1" strike="noStrike">
                <a:latin typeface="Arial"/>
              </a:rPr>
              <a:t>implement </a:t>
            </a:r>
            <a:r>
              <a:rPr b="0" lang="en-CA" sz="3200" spc="-1" strike="noStrike">
                <a:latin typeface="Arial"/>
              </a:rPr>
              <a:t>code to </a:t>
            </a:r>
            <a:r>
              <a:rPr b="0" lang="en-CA" sz="3200" spc="-1" strike="noStrike">
                <a:latin typeface="Arial"/>
              </a:rPr>
              <a:t>access an </a:t>
            </a:r>
            <a:r>
              <a:rPr b="0" lang="en-CA" sz="3200" spc="-1" strike="noStrike">
                <a:latin typeface="Arial"/>
              </a:rPr>
              <a:t>existing </a:t>
            </a:r>
            <a:r>
              <a:rPr b="0" lang="en-CA" sz="3200" spc="-1" strike="noStrike">
                <a:latin typeface="Arial"/>
              </a:rPr>
              <a:t>content </a:t>
            </a:r>
            <a:r>
              <a:rPr b="0" lang="en-CA" sz="3200" spc="-1" strike="noStrike">
                <a:latin typeface="Arial"/>
              </a:rPr>
              <a:t>provider in </a:t>
            </a:r>
            <a:r>
              <a:rPr b="0" lang="en-CA" sz="3200" spc="-1" strike="noStrike">
                <a:latin typeface="Arial"/>
              </a:rPr>
              <a:t>another </a:t>
            </a:r>
            <a:r>
              <a:rPr b="0" lang="en-CA" sz="3200" spc="-1" strike="noStrike">
                <a:latin typeface="Arial"/>
              </a:rPr>
              <a:t>application, </a:t>
            </a:r>
            <a:r>
              <a:rPr b="0" lang="en-CA" sz="3200" spc="-1" strike="noStrike">
                <a:latin typeface="Arial"/>
              </a:rPr>
              <a:t>or you may </a:t>
            </a:r>
            <a:r>
              <a:rPr b="0" lang="en-CA" sz="3200" spc="-1" strike="noStrike">
                <a:latin typeface="Arial"/>
              </a:rPr>
              <a:t>want to </a:t>
            </a:r>
            <a:r>
              <a:rPr b="0" lang="en-CA" sz="3200" spc="-1" strike="noStrike">
                <a:latin typeface="Arial"/>
              </a:rPr>
              <a:t>create a new </a:t>
            </a:r>
            <a:r>
              <a:rPr b="0" lang="en-CA" sz="3200" spc="-1" strike="noStrike">
                <a:latin typeface="Arial"/>
              </a:rPr>
              <a:t>content </a:t>
            </a:r>
            <a:r>
              <a:rPr b="0" lang="en-CA" sz="3200" spc="-1" strike="noStrike">
                <a:latin typeface="Arial"/>
              </a:rPr>
              <a:t>provider in </a:t>
            </a:r>
            <a:r>
              <a:rPr b="0" lang="en-CA" sz="3200" spc="-1" strike="noStrike">
                <a:latin typeface="Arial"/>
              </a:rPr>
              <a:t>your </a:t>
            </a:r>
            <a:r>
              <a:rPr b="0" lang="en-CA" sz="3200" spc="-1" strike="noStrike">
                <a:latin typeface="Arial"/>
              </a:rPr>
              <a:t>application to </a:t>
            </a:r>
            <a:r>
              <a:rPr b="0" lang="en-CA" sz="3200" spc="-1" strike="noStrike">
                <a:latin typeface="Arial"/>
              </a:rPr>
              <a:t>share data </a:t>
            </a:r>
            <a:r>
              <a:rPr b="0" lang="en-CA" sz="3200" spc="-1" strike="noStrike">
                <a:latin typeface="Arial"/>
              </a:rPr>
              <a:t>with other </a:t>
            </a:r>
            <a:r>
              <a:rPr b="0" lang="en-CA" sz="3200" spc="-1" strike="noStrike">
                <a:latin typeface="Arial"/>
              </a:rPr>
              <a:t>applications. </a:t>
            </a:r>
            <a:endParaRPr b="0" lang="en-CA"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Overview</a:t>
            </a:r>
            <a:endParaRPr b="0" lang="en-CA" sz="4400" spc="-1" strike="noStrike">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 content provider presents data to external applications as one or more tables that are similar to the tables found in a relational database.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 row represents an instance of some type of data the provider collects, and each column in the row represents an individual piece of data collected for an instance.</a:t>
            </a:r>
            <a:endParaRPr b="0" lang="en-CA"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 content provider coordinates access to the data storage layer in your application for a number of different APIs and components as illustrated in the figure below, these include: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Sharing access to your application data with other applications</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Sending data to a widget</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Returning custom search suggestions for your application through the search framework using SearchRecentSuggestionsProvider</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Synchronizing application data with your server using an implementation of AbstractThreadedSyncAdapter</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Loading data in your UI using a CursorLoader</a:t>
            </a:r>
            <a:endParaRPr b="0" lang="en-CA"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pic>
        <p:nvPicPr>
          <p:cNvPr id="93" name="" descr=""/>
          <p:cNvPicPr/>
          <p:nvPr/>
        </p:nvPicPr>
        <p:blipFill>
          <a:blip r:embed="rId1"/>
          <a:stretch/>
        </p:blipFill>
        <p:spPr>
          <a:xfrm>
            <a:off x="1902240" y="1768680"/>
            <a:ext cx="6274800" cy="43844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Accessing a provider</a:t>
            </a:r>
            <a:endParaRPr b="0" lang="en-CA" sz="4400" spc="-1" strike="noStrike">
              <a:latin typeface="Arial"/>
            </a:endParaRPr>
          </a:p>
        </p:txBody>
      </p:sp>
      <p:sp>
        <p:nvSpPr>
          <p:cNvPr id="9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When you </a:t>
            </a:r>
            <a:r>
              <a:rPr b="0" lang="en-CA" sz="3200" spc="-1" strike="noStrike">
                <a:latin typeface="Arial"/>
              </a:rPr>
              <a:t>want to </a:t>
            </a:r>
            <a:r>
              <a:rPr b="0" lang="en-CA" sz="3200" spc="-1" strike="noStrike">
                <a:latin typeface="Arial"/>
              </a:rPr>
              <a:t>access data </a:t>
            </a:r>
            <a:r>
              <a:rPr b="0" lang="en-CA" sz="3200" spc="-1" strike="noStrike">
                <a:latin typeface="Arial"/>
              </a:rPr>
              <a:t>in a content </a:t>
            </a:r>
            <a:r>
              <a:rPr b="0" lang="en-CA" sz="3200" spc="-1" strike="noStrike">
                <a:latin typeface="Arial"/>
              </a:rPr>
              <a:t>provider, you </a:t>
            </a:r>
            <a:r>
              <a:rPr b="0" lang="en-CA" sz="3200" spc="-1" strike="noStrike">
                <a:latin typeface="Arial"/>
              </a:rPr>
              <a:t>use the </a:t>
            </a:r>
            <a:r>
              <a:rPr b="0" lang="en-CA" sz="3200" spc="-1" strike="noStrike">
                <a:latin typeface="Arial"/>
              </a:rPr>
              <a:t>ContentReso</a:t>
            </a:r>
            <a:r>
              <a:rPr b="0" lang="en-CA" sz="3200" spc="-1" strike="noStrike">
                <a:latin typeface="Arial"/>
              </a:rPr>
              <a:t>lver object in </a:t>
            </a:r>
            <a:r>
              <a:rPr b="0" lang="en-CA" sz="3200" spc="-1" strike="noStrike">
                <a:latin typeface="Arial"/>
              </a:rPr>
              <a:t>your </a:t>
            </a:r>
            <a:r>
              <a:rPr b="0" lang="en-CA" sz="3200" spc="-1" strike="noStrike">
                <a:latin typeface="Arial"/>
              </a:rPr>
              <a:t>application's </a:t>
            </a:r>
            <a:r>
              <a:rPr b="0" lang="en-CA" sz="3200" spc="-1" strike="noStrike">
                <a:latin typeface="Arial"/>
              </a:rPr>
              <a:t>Context to </a:t>
            </a:r>
            <a:r>
              <a:rPr b="0" lang="en-CA" sz="3200" spc="-1" strike="noStrike">
                <a:latin typeface="Arial"/>
              </a:rPr>
              <a:t>communicate </a:t>
            </a:r>
            <a:r>
              <a:rPr b="0" lang="en-CA" sz="3200" spc="-1" strike="noStrike">
                <a:latin typeface="Arial"/>
              </a:rPr>
              <a:t>with the </a:t>
            </a:r>
            <a:r>
              <a:rPr b="0" lang="en-CA" sz="3200" spc="-1" strike="noStrike">
                <a:latin typeface="Arial"/>
              </a:rPr>
              <a:t>provider as a </a:t>
            </a:r>
            <a:r>
              <a:rPr b="0" lang="en-CA" sz="3200" spc="-1" strike="noStrike">
                <a:latin typeface="Arial"/>
              </a:rPr>
              <a:t>client.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a:t>
            </a:r>
            <a:r>
              <a:rPr b="0" lang="en-CA" sz="3200" spc="-1" strike="noStrike">
                <a:latin typeface="Arial"/>
              </a:rPr>
              <a:t>ContentReso</a:t>
            </a:r>
            <a:r>
              <a:rPr b="0" lang="en-CA" sz="3200" spc="-1" strike="noStrike">
                <a:latin typeface="Arial"/>
              </a:rPr>
              <a:t>lver object </a:t>
            </a:r>
            <a:r>
              <a:rPr b="0" lang="en-CA" sz="3200" spc="-1" strike="noStrike">
                <a:latin typeface="Arial"/>
              </a:rPr>
              <a:t>communicate</a:t>
            </a:r>
            <a:r>
              <a:rPr b="0" lang="en-CA" sz="3200" spc="-1" strike="noStrike">
                <a:latin typeface="Arial"/>
              </a:rPr>
              <a:t>s with the </a:t>
            </a:r>
            <a:r>
              <a:rPr b="0" lang="en-CA" sz="3200" spc="-1" strike="noStrike">
                <a:latin typeface="Arial"/>
              </a:rPr>
              <a:t>provider </a:t>
            </a:r>
            <a:r>
              <a:rPr b="0" lang="en-CA" sz="3200" spc="-1" strike="noStrike">
                <a:latin typeface="Arial"/>
              </a:rPr>
              <a:t>object, an </a:t>
            </a:r>
            <a:r>
              <a:rPr b="0" lang="en-CA" sz="3200" spc="-1" strike="noStrike">
                <a:latin typeface="Arial"/>
              </a:rPr>
              <a:t>instance of a </a:t>
            </a:r>
            <a:r>
              <a:rPr b="0" lang="en-CA" sz="3200" spc="-1" strike="noStrike">
                <a:latin typeface="Arial"/>
              </a:rPr>
              <a:t>class that </a:t>
            </a:r>
            <a:r>
              <a:rPr b="0" lang="en-CA" sz="3200" spc="-1" strike="noStrike">
                <a:latin typeface="Arial"/>
              </a:rPr>
              <a:t>implements </a:t>
            </a:r>
            <a:r>
              <a:rPr b="0" lang="en-CA" sz="3200" spc="-1" strike="noStrike">
                <a:latin typeface="Arial"/>
              </a:rPr>
              <a:t>ContentProvi</a:t>
            </a:r>
            <a:r>
              <a:rPr b="0" lang="en-CA" sz="3200" spc="-1" strike="noStrike">
                <a:latin typeface="Arial"/>
              </a:rPr>
              <a:t>der.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provider </a:t>
            </a:r>
            <a:r>
              <a:rPr b="0" lang="en-CA" sz="3200" spc="-1" strike="noStrike">
                <a:latin typeface="Arial"/>
              </a:rPr>
              <a:t>object </a:t>
            </a:r>
            <a:r>
              <a:rPr b="0" lang="en-CA" sz="3200" spc="-1" strike="noStrike">
                <a:latin typeface="Arial"/>
              </a:rPr>
              <a:t>receives data </a:t>
            </a:r>
            <a:r>
              <a:rPr b="0" lang="en-CA" sz="3200" spc="-1" strike="noStrike">
                <a:latin typeface="Arial"/>
              </a:rPr>
              <a:t>requests </a:t>
            </a:r>
            <a:r>
              <a:rPr b="0" lang="en-CA" sz="3200" spc="-1" strike="noStrike">
                <a:latin typeface="Arial"/>
              </a:rPr>
              <a:t>from clients, </a:t>
            </a:r>
            <a:r>
              <a:rPr b="0" lang="en-CA" sz="3200" spc="-1" strike="noStrike">
                <a:latin typeface="Arial"/>
              </a:rPr>
              <a:t>performs the </a:t>
            </a:r>
            <a:r>
              <a:rPr b="0" lang="en-CA" sz="3200" spc="-1" strike="noStrike">
                <a:latin typeface="Arial"/>
              </a:rPr>
              <a:t>requested </a:t>
            </a:r>
            <a:r>
              <a:rPr b="0" lang="en-CA" sz="3200" spc="-1" strike="noStrike">
                <a:latin typeface="Arial"/>
              </a:rPr>
              <a:t>action, and </a:t>
            </a:r>
            <a:r>
              <a:rPr b="0" lang="en-CA" sz="3200" spc="-1" strike="noStrike">
                <a:latin typeface="Arial"/>
              </a:rPr>
              <a:t>returns the </a:t>
            </a:r>
            <a:r>
              <a:rPr b="0" lang="en-CA" sz="3200" spc="-1" strike="noStrike">
                <a:latin typeface="Arial"/>
              </a:rPr>
              <a:t>results. </a:t>
            </a:r>
            <a:endParaRPr b="0" lang="en-CA"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 common pattern for accessing a ContentProvider from your UI uses a CursorLoader to run an asynchronous query in the background.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Activity or Fragment in your UI call a CursorLoader to the query, which in turn gets the ContentProvider using the ContentResolver.</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This allows the UI to continue to be available to the user while the query is running.</a:t>
            </a:r>
            <a:endParaRPr b="0" lang="en-CA"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pic>
        <p:nvPicPr>
          <p:cNvPr id="99" name="" descr=""/>
          <p:cNvPicPr/>
          <p:nvPr/>
        </p:nvPicPr>
        <p:blipFill>
          <a:blip r:embed="rId1"/>
          <a:stretch/>
        </p:blipFill>
        <p:spPr>
          <a:xfrm>
            <a:off x="3047760" y="1768680"/>
            <a:ext cx="3983400" cy="43844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146</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2019-02-08T10:22:39Z</dcterms:created>
  <dc:creator/>
  <dc:description/>
  <dc:language>en-CA</dc:language>
  <cp:lastModifiedBy/>
  <dcterms:modified xsi:type="dcterms:W3CDTF">2019-02-08T12:49:24Z</dcterms:modified>
  <cp:revision>25</cp:revision>
  <dc:subject/>
  <dc:title>Blueprint Plans</dc:title>
</cp:coreProperties>
</file>