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344" r:id="rId5"/>
    <p:sldId id="345" r:id="rId6"/>
    <p:sldId id="419" r:id="rId7"/>
    <p:sldId id="433" r:id="rId8"/>
    <p:sldId id="447" r:id="rId9"/>
    <p:sldId id="446" r:id="rId10"/>
    <p:sldId id="434" r:id="rId11"/>
    <p:sldId id="435" r:id="rId12"/>
    <p:sldId id="437" r:id="rId13"/>
    <p:sldId id="420" r:id="rId14"/>
    <p:sldId id="422" r:id="rId15"/>
    <p:sldId id="423" r:id="rId16"/>
    <p:sldId id="429" r:id="rId17"/>
    <p:sldId id="430" r:id="rId18"/>
    <p:sldId id="431" r:id="rId19"/>
    <p:sldId id="42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3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3B"/>
    <a:srgbClr val="008537"/>
    <a:srgbClr val="3DFF8B"/>
    <a:srgbClr val="D1FFE6"/>
    <a:srgbClr val="7EC59B"/>
    <a:srgbClr val="9FF69F"/>
    <a:srgbClr val="64B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2215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07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979AA-D9EA-451B-A5E5-029D1D5C4A8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1204A-1D42-4523-906D-BE25090CE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6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63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7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6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3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5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7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19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5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1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6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8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0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8117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14957"/>
            <a:ext cx="9048749" cy="719137"/>
          </a:xfrm>
        </p:spPr>
        <p:txBody>
          <a:bodyPr/>
          <a:lstStyle>
            <a:lvl1pPr marL="0" indent="812800" eaLnBrk="1" fontAlgn="base" latinLnBrk="0" hangingPunct="1">
              <a:spcBef>
                <a:spcPts val="0"/>
              </a:spcBef>
              <a:buNone/>
              <a:defRPr sz="3200" b="1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819" y="1147128"/>
            <a:ext cx="11713633" cy="5180012"/>
          </a:xfrm>
        </p:spPr>
        <p:txBody>
          <a:bodyPr/>
          <a:lstStyle>
            <a:lvl1pPr marL="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pitchFamily="34" charset="-122"/>
              </a:defRPr>
            </a:lvl1pPr>
            <a:lvl2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2pPr>
            <a:lvl3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3pPr>
            <a:lvl4pPr indent="635000" eaLnBrk="1" fontAlgn="base" latinLnBrk="0" hangingPunct="1">
              <a:defRPr b="0" u="none" strike="noStrike" kern="0" cap="none" spc="0" normalizeH="0">
                <a:ea typeface="微软雅黑" panose="020B0503020204020204" pitchFamily="34" charset="-122"/>
              </a:defRPr>
            </a:lvl4pPr>
            <a:lvl5pPr marL="1828800" indent="635000" eaLnBrk="1" fontAlgn="base" latinLnBrk="0" hangingPunct="1">
              <a:buNone/>
              <a:defRPr b="0" u="none" strike="noStrike" kern="0" cap="none" spc="0" normalizeH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u="none" strike="noStrike" kern="0" cap="none" spc="0" normalizeH="0">
                <a:ea typeface="微软雅黑" panose="020B0503020204020204" pitchFamily="3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8278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7651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87874" y="1106488"/>
            <a:ext cx="5755217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284" y="1106488"/>
            <a:ext cx="5755216" cy="5180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3123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74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875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4001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2125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9664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Arial" panose="020B060402020202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6796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541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74152" y="214321"/>
            <a:ext cx="2927349" cy="6072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5751" y="214321"/>
            <a:ext cx="8585200" cy="60721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655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Snipaste_2021-01-20_11-30-1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74720" y="3615690"/>
            <a:ext cx="8717280" cy="32423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10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 strike="noStrike" kern="1200" cap="none" spc="0" normalizeH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384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2" y="417522"/>
            <a:ext cx="9048749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ctr" anchorCtr="0" compatLnSpc="1"/>
          <a:lstStyle>
            <a:lvl1pPr marR="0" lvl="0" indent="-341630" algn="l" defTabSz="0" rtl="0" eaLnBrk="1" fontAlgn="base" latinLnBrk="0" hangingPunct="1">
              <a:lnSpc>
                <a:spcPct val="120000"/>
              </a:lnSpc>
              <a:spcBef>
                <a:spcPct val="50000"/>
              </a:spcBef>
              <a:buClr>
                <a:srgbClr val="066506"/>
              </a:buClr>
              <a:buSzTx/>
              <a:buFont typeface="Wingdings" panose="05000000000000000000" pitchFamily="2" charset="2"/>
              <a:buChar char="l"/>
              <a:defRPr kumimoji="0" lang="zh-CN" altLang="zh-CN" sz="2500" b="1" i="0" u="none" strike="noStrike" kern="0" cap="none" spc="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874" y="1106488"/>
            <a:ext cx="11713633" cy="518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9" tIns="45690" rIns="91379" bIns="4569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331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B680B00F-FF7A-471F-8A8C-DDA8BA796B2B}" type="datetimeFigureOut">
              <a:rPr lang="zh-CN" altLang="en-US" smtClean="0">
                <a:solidFill>
                  <a:srgbClr val="000000"/>
                </a:solidFill>
              </a:rPr>
              <a:t>2023/6/1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ct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1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379" tIns="45690" rIns="91379" bIns="45690" numCol="1" anchor="t" anchorCtr="0" compatLnSpc="1"/>
          <a:lstStyle>
            <a:lvl1pPr algn="r">
              <a:buFont typeface="Arial" panose="020B0604020202020204" pitchFamily="34" charset="0"/>
              <a:buNone/>
              <a:defRPr sz="1400" b="0" u="none" strike="noStrike" kern="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BDEAA1-A826-44B2-8770-4568C8919140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4" name="图片 13" descr="Snipaste_2021-03-31_11-05-30(已去底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58960" y="192405"/>
            <a:ext cx="2469515" cy="7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u="sng" strike="noStrike" kern="0" cap="none" spc="0" normalizeH="0">
          <a:solidFill>
            <a:srgbClr val="FF0000"/>
          </a:solidFill>
          <a:latin typeface="+mj-lt"/>
          <a:ea typeface="微软雅黑" panose="020B0503020204020204" pitchFamily="34" charset="-122"/>
          <a:cs typeface="+mj-cs"/>
          <a:sym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58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1630" indent="-341630" algn="l" defTabSz="0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l"/>
        <a:defRPr sz="25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  <a:sym typeface="Arial" panose="020B0604020202020204" pitchFamily="34" charset="0"/>
        </a:defRPr>
      </a:lvl1pPr>
      <a:lvl2pPr marL="741680" indent="-28448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Ø"/>
        <a:defRPr sz="22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marL="11417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marL="1598930" indent="-227330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marL="20542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0" u="none" strike="noStrike" kern="0" cap="none" spc="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25114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6pPr>
      <a:lvl7pPr marL="29686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7pPr>
      <a:lvl8pPr marL="34258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8pPr>
      <a:lvl9pPr marL="3883025" indent="-225425" algn="l" defTabSz="0" rtl="0" eaLnBrk="1" fontAlgn="base" hangingPunct="1">
        <a:spcBef>
          <a:spcPct val="20000"/>
        </a:spcBef>
        <a:spcAft>
          <a:spcPct val="0"/>
        </a:spcAft>
        <a:buClr>
          <a:srgbClr val="066506"/>
        </a:buClr>
        <a:buFont typeface="Wingdings" panose="05000000000000000000" pitchFamily="2" charset="2"/>
        <a:buChar char="-"/>
        <a:defRPr sz="2000" b="1">
          <a:solidFill>
            <a:srgbClr val="000066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38E4F-C4E5-9629-D3D7-C02F876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445707"/>
            <a:ext cx="10363200" cy="2387600"/>
          </a:xfrm>
        </p:spPr>
        <p:txBody>
          <a:bodyPr/>
          <a:lstStyle/>
          <a:p>
            <a:r>
              <a:rPr lang="zh-CN" altLang="en-US" dirty="0"/>
              <a:t>车辆出租管理系统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5026858-A59F-E98B-643C-BDEB03FC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姚攀峰 </a:t>
            </a:r>
            <a:r>
              <a:rPr lang="en-US" altLang="zh-CN" dirty="0"/>
              <a:t>2021321010112</a:t>
            </a:r>
          </a:p>
          <a:p>
            <a:r>
              <a:rPr lang="zh-CN" altLang="en-US" dirty="0"/>
              <a:t>王伟 </a:t>
            </a:r>
            <a:r>
              <a:rPr lang="en-US" altLang="zh-CN" dirty="0"/>
              <a:t>2021307150609</a:t>
            </a:r>
          </a:p>
          <a:p>
            <a:r>
              <a:rPr lang="en-US" altLang="zh-CN" dirty="0"/>
              <a:t>2023.06.02</a:t>
            </a:r>
          </a:p>
        </p:txBody>
      </p:sp>
    </p:spTree>
    <p:extLst>
      <p:ext uri="{BB962C8B-B14F-4D97-AF65-F5344CB8AC3E}">
        <p14:creationId xmlns:p14="http://schemas.microsoft.com/office/powerpoint/2010/main" val="38191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74B2FE-0C34-109F-3629-6AFF792B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17" y="186612"/>
            <a:ext cx="9472283" cy="66713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AC237D-098A-86F0-926C-48135BF4951F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174287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F1C724-FA1E-6FD1-63D7-13B52A98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28" y="703991"/>
            <a:ext cx="9650172" cy="61540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B7C0B3-C91C-71DE-ECC0-3DC9D0F5DD31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290695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769DE1-37DA-644A-241B-3F9C8908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23" y="1014739"/>
            <a:ext cx="9009177" cy="5843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E2CEC7-A215-48CD-8E3D-2ABBE564DA97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366643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866257-811E-EC4D-5418-2E2FE4EB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37" y="1175657"/>
            <a:ext cx="9255663" cy="56823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B9162D-2092-924D-70AF-525F3ED8170A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281789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88CE8-3E06-0FBE-0131-46A71418A08B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1E0540-EB7D-66C8-6FF3-1C99D2DD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54" y="1014739"/>
            <a:ext cx="9264446" cy="58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88CE8-3E06-0FBE-0131-46A71418A08B}"/>
              </a:ext>
            </a:extLst>
          </p:cNvPr>
          <p:cNvSpPr txBox="1"/>
          <p:nvPr/>
        </p:nvSpPr>
        <p:spPr>
          <a:xfrm>
            <a:off x="301690" y="1014738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FC6BD-5634-F8B9-BF10-56CC136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8" y="1632857"/>
            <a:ext cx="1114697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8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2884276" y="205847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04855D-4680-2C41-C759-6F82A3A3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9" y="827101"/>
            <a:ext cx="4748771" cy="57189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628932-8827-A32C-B34C-F1AF10466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9" y="1250845"/>
            <a:ext cx="5528966" cy="50117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82F9B3-9C26-FB49-C4CA-243E72E8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9" y="1382017"/>
            <a:ext cx="7563069" cy="4749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68372F-969D-8FBD-24AA-6448C4AA0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501" y="827101"/>
            <a:ext cx="3152179" cy="55120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1932CB-6530-7086-1A5C-CEBD5D6F2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79" y="827101"/>
            <a:ext cx="1169833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38E4F-C4E5-9629-D3D7-C02F876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445707"/>
            <a:ext cx="103632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5026858-A59F-E98B-643C-BDEB03FC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293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PA_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314548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8"/>
          <p:cNvSpPr txBox="1"/>
          <p:nvPr/>
        </p:nvSpPr>
        <p:spPr>
          <a:xfrm>
            <a:off x="396147" y="1639101"/>
            <a:ext cx="3125983" cy="46782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Group 5">
            <a:extLst>
              <a:ext uri="{FF2B5EF4-FFF2-40B4-BE49-F238E27FC236}">
                <a16:creationId xmlns:a16="http://schemas.microsoft.com/office/drawing/2014/main" id="{AC63C7F8-BE7F-7E46-E55D-316D0F25A731}"/>
              </a:ext>
            </a:extLst>
          </p:cNvPr>
          <p:cNvGrpSpPr/>
          <p:nvPr/>
        </p:nvGrpSpPr>
        <p:grpSpPr>
          <a:xfrm>
            <a:off x="4564375" y="2156733"/>
            <a:ext cx="4348982" cy="707887"/>
            <a:chOff x="1598315" y="1418185"/>
            <a:chExt cx="4348983" cy="707886"/>
          </a:xfrm>
        </p:grpSpPr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88CBDB9C-65C9-D0BD-AAC0-0AA8D84B4144}"/>
                </a:ext>
              </a:extLst>
            </p:cNvPr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68" name="TextBox 8">
              <a:extLst>
                <a:ext uri="{FF2B5EF4-FFF2-40B4-BE49-F238E27FC236}">
                  <a16:creationId xmlns:a16="http://schemas.microsoft.com/office/drawing/2014/main" id="{50477BD7-58C4-C3D0-6E05-F80B614D3D6B}"/>
                </a:ext>
              </a:extLst>
            </p:cNvPr>
            <p:cNvSpPr txBox="1"/>
            <p:nvPr/>
          </p:nvSpPr>
          <p:spPr>
            <a:xfrm>
              <a:off x="1984724" y="1627235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defTabSz="1219170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宋体" panose="02010600030101010101" pitchFamily="2" charset="-122"/>
                </a:rPr>
                <a:t>车辆租赁负责人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0371AD23-B45A-33C1-4EC4-600AF6D5CC0B}"/>
              </a:ext>
            </a:extLst>
          </p:cNvPr>
          <p:cNvGrpSpPr/>
          <p:nvPr/>
        </p:nvGrpSpPr>
        <p:grpSpPr>
          <a:xfrm>
            <a:off x="4564375" y="5007133"/>
            <a:ext cx="4511146" cy="707887"/>
            <a:chOff x="1598315" y="2786337"/>
            <a:chExt cx="4446721" cy="707886"/>
          </a:xfrm>
        </p:grpSpPr>
        <p:sp>
          <p:nvSpPr>
            <p:cNvPr id="71" name="TextBox 11">
              <a:extLst>
                <a:ext uri="{FF2B5EF4-FFF2-40B4-BE49-F238E27FC236}">
                  <a16:creationId xmlns:a16="http://schemas.microsoft.com/office/drawing/2014/main" id="{00DFA684-7449-5BB7-7E1D-C85E55DE2EC3}"/>
                </a:ext>
              </a:extLst>
            </p:cNvPr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defTabSz="1219170"/>
              <a:r>
                <a:rPr lang="en-US" altLang="zh-CN" sz="5333" dirty="0">
                  <a:solidFill>
                    <a:schemeClr val="accent1">
                      <a:lumMod val="50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78701940-4736-872B-5B3E-881971BB2D7F}"/>
                </a:ext>
              </a:extLst>
            </p:cNvPr>
            <p:cNvSpPr txBox="1"/>
            <p:nvPr/>
          </p:nvSpPr>
          <p:spPr>
            <a:xfrm>
              <a:off x="2082462" y="3011716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Autofit/>
            </a:bodyPr>
            <a:lstStyle/>
            <a:p>
              <a:pPr defTabSz="1219170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Calibri"/>
                  <a:ea typeface="宋体" panose="02010600030101010101" pitchFamily="2" charset="-122"/>
                </a:rPr>
                <a:t>会员</a:t>
              </a:r>
            </a:p>
          </p:txBody>
        </p:sp>
      </p:grpSp>
      <p:sp>
        <p:nvSpPr>
          <p:cNvPr id="5" name="左大括号 4">
            <a:extLst>
              <a:ext uri="{FF2B5EF4-FFF2-40B4-BE49-F238E27FC236}">
                <a16:creationId xmlns:a16="http://schemas.microsoft.com/office/drawing/2014/main" id="{9A5F67DD-0DC2-11A1-15E0-3993706CF8B8}"/>
              </a:ext>
            </a:extLst>
          </p:cNvPr>
          <p:cNvSpPr/>
          <p:nvPr/>
        </p:nvSpPr>
        <p:spPr>
          <a:xfrm>
            <a:off x="7915656" y="1377102"/>
            <a:ext cx="694944" cy="2139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ED9A0E-4ECB-A695-F672-6B7A760FE76D}"/>
              </a:ext>
            </a:extLst>
          </p:cNvPr>
          <p:cNvSpPr txBox="1"/>
          <p:nvPr/>
        </p:nvSpPr>
        <p:spPr>
          <a:xfrm>
            <a:off x="9075520" y="2066993"/>
            <a:ext cx="9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3F0BCE-3C2D-7104-0F57-BDB62412AD86}"/>
              </a:ext>
            </a:extLst>
          </p:cNvPr>
          <p:cNvSpPr txBox="1"/>
          <p:nvPr/>
        </p:nvSpPr>
        <p:spPr>
          <a:xfrm>
            <a:off x="8913356" y="1432483"/>
            <a:ext cx="25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车辆管理（增删改查）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344DA-7BD6-6B20-8EE1-0645E3672864}"/>
              </a:ext>
            </a:extLst>
          </p:cNvPr>
          <p:cNvSpPr txBox="1"/>
          <p:nvPr/>
        </p:nvSpPr>
        <p:spPr>
          <a:xfrm>
            <a:off x="8913357" y="1990714"/>
            <a:ext cx="26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门店管理（增删改查）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B873B-D2EF-4091-D280-21E3855BC707}"/>
              </a:ext>
            </a:extLst>
          </p:cNvPr>
          <p:cNvSpPr txBox="1"/>
          <p:nvPr/>
        </p:nvSpPr>
        <p:spPr>
          <a:xfrm>
            <a:off x="8913356" y="2597350"/>
            <a:ext cx="26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门店的车辆信息查询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C5D085-1F21-D9E0-DD6B-C001AFA5C022}"/>
              </a:ext>
            </a:extLst>
          </p:cNvPr>
          <p:cNvSpPr txBox="1"/>
          <p:nvPr/>
        </p:nvSpPr>
        <p:spPr>
          <a:xfrm>
            <a:off x="8913356" y="3194003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3BDD919-919E-5E63-0186-ED49FCB91D80}"/>
              </a:ext>
            </a:extLst>
          </p:cNvPr>
          <p:cNvSpPr/>
          <p:nvPr/>
        </p:nvSpPr>
        <p:spPr>
          <a:xfrm>
            <a:off x="7915656" y="4249354"/>
            <a:ext cx="997700" cy="2355603"/>
          </a:xfrm>
          <a:prstGeom prst="leftBrace">
            <a:avLst>
              <a:gd name="adj1" fmla="val 8333"/>
              <a:gd name="adj2" fmla="val 492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B61266-FB7D-96B7-092E-3D2DDC9E4D08}"/>
              </a:ext>
            </a:extLst>
          </p:cNvPr>
          <p:cNvSpPr txBox="1"/>
          <p:nvPr/>
        </p:nvSpPr>
        <p:spPr>
          <a:xfrm>
            <a:off x="9040801" y="4292187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预约车辆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290DA9-2302-7F02-3259-B1EB22A3A910}"/>
              </a:ext>
            </a:extLst>
          </p:cNvPr>
          <p:cNvSpPr txBox="1"/>
          <p:nvPr/>
        </p:nvSpPr>
        <p:spPr>
          <a:xfrm>
            <a:off x="9040800" y="4934706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到店取车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42AD7-1F42-A59F-B978-04359BB9384E}"/>
              </a:ext>
            </a:extLst>
          </p:cNvPr>
          <p:cNvSpPr txBox="1"/>
          <p:nvPr/>
        </p:nvSpPr>
        <p:spPr>
          <a:xfrm>
            <a:off x="9027184" y="5538586"/>
            <a:ext cx="269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归还车辆与续租车辆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A3F0AE-2236-B1E9-5960-3ECABD2B2ED0}"/>
              </a:ext>
            </a:extLst>
          </p:cNvPr>
          <p:cNvSpPr txBox="1"/>
          <p:nvPr/>
        </p:nvSpPr>
        <p:spPr>
          <a:xfrm>
            <a:off x="9075520" y="6146030"/>
            <a:ext cx="244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订单查询</a:t>
            </a:r>
          </a:p>
        </p:txBody>
      </p:sp>
    </p:spTree>
    <p:extLst>
      <p:ext uri="{BB962C8B-B14F-4D97-AF65-F5344CB8AC3E}">
        <p14:creationId xmlns:p14="http://schemas.microsoft.com/office/powerpoint/2010/main" val="2171315669"/>
      </p:ext>
    </p:extLst>
  </p:cSld>
  <p:clrMapOvr>
    <a:masterClrMapping/>
  </p:clrMapOvr>
  <p:transition spd="slow" advTm="11272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438850" y="1440379"/>
            <a:ext cx="50384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系统特点：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能够完成会员与车辆租赁负责人的基本操作，具有很好的交互性。其中，采用了下拉框，并且下拉内容是调用的数据源，不是死的文本。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6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9C7165-ABD2-DC5A-65BE-35A8FC069C17}"/>
              </a:ext>
            </a:extLst>
          </p:cNvPr>
          <p:cNvSpPr txBox="1"/>
          <p:nvPr/>
        </p:nvSpPr>
        <p:spPr>
          <a:xfrm>
            <a:off x="186675" y="1115568"/>
            <a:ext cx="53310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系统创新点：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注入问题，能够实现现实应用中异地还车的复杂场景。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的存储过程，当数据量庞大的时，可以大大加速事务执行速度。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0DAB3-E422-5F5E-8BB9-2D4A0554D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0"/>
          <a:stretch/>
        </p:blipFill>
        <p:spPr>
          <a:xfrm>
            <a:off x="5517689" y="152165"/>
            <a:ext cx="7069494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8F6E55-EAEF-B4EF-D07E-E59A3A38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3299"/>
            <a:ext cx="6441333" cy="23764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FC685-0F81-0ACF-E8A4-6BAA889C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33" y="2769682"/>
            <a:ext cx="5610535" cy="3159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8AF324-F9E1-4DC4-C71D-649E8E497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80"/>
          <a:stretch/>
        </p:blipFill>
        <p:spPr>
          <a:xfrm>
            <a:off x="0" y="3958044"/>
            <a:ext cx="5920847" cy="28999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200928-0152-662E-4115-692C07E0B8EA}"/>
              </a:ext>
            </a:extLst>
          </p:cNvPr>
          <p:cNvSpPr txBox="1"/>
          <p:nvPr/>
        </p:nvSpPr>
        <p:spPr>
          <a:xfrm>
            <a:off x="3002218" y="244888"/>
            <a:ext cx="9189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系统难点：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进行一个事件往往影响多张表格，会发生连锁反应，对此我们对每一事件进行了详细的分析。例如：对于实际问题的分析与处理，表建立的时候是否级联，是否影响其他表的数据。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6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301689" y="1138535"/>
            <a:ext cx="3780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遇到的问题及其解决方案：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1197802" y="3429000"/>
            <a:ext cx="8741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组员分工：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王伟：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、车辆负责人功能的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、制作答辩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姚攀峰：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、建立数据库与数据集，会员功能的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、下拉框内容添加数据源。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存储过程编写。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共同：数据流图，功能实现讨论，提交报告。</a:t>
            </a:r>
          </a:p>
        </p:txBody>
      </p:sp>
    </p:spTree>
    <p:extLst>
      <p:ext uri="{BB962C8B-B14F-4D97-AF65-F5344CB8AC3E}">
        <p14:creationId xmlns:p14="http://schemas.microsoft.com/office/powerpoint/2010/main" val="39555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238E4F-C4E5-9629-D3D7-C02F876B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2" y="445707"/>
            <a:ext cx="10363200" cy="2387600"/>
          </a:xfrm>
        </p:spPr>
        <p:txBody>
          <a:bodyPr/>
          <a:lstStyle/>
          <a:p>
            <a:r>
              <a:rPr lang="zh-CN" altLang="en-US" dirty="0"/>
              <a:t>我们的展示结束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5026858-A59F-E98B-643C-BDEB03FC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谢谢各位老师的聆听！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301690" y="1138535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08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CAU_Lab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学术报告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_学校形象识别系统VI讲义模板（生命绿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学校形象识别系统VI讲义模板（生命绿）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345</Words>
  <Application>Microsoft Office PowerPoint</Application>
  <PresentationFormat>宽屏</PresentationFormat>
  <Paragraphs>59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Impact</vt:lpstr>
      <vt:lpstr>Wingdings</vt:lpstr>
      <vt:lpstr>CAU_Lab</vt:lpstr>
      <vt:lpstr>学术报告1</vt:lpstr>
      <vt:lpstr>1_学术报告1</vt:lpstr>
      <vt:lpstr>2_学术报告1</vt:lpstr>
      <vt:lpstr>车辆出租管理系统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我们的展示结束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李光耀</dc:creator>
  <cp:lastModifiedBy>王 伟</cp:lastModifiedBy>
  <cp:revision>769</cp:revision>
  <dcterms:created xsi:type="dcterms:W3CDTF">2021-01-20T02:26:00Z</dcterms:created>
  <dcterms:modified xsi:type="dcterms:W3CDTF">2023-06-01T03:38:51Z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