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56"/>
  </p:notesMasterIdLst>
  <p:handoutMasterIdLst>
    <p:handoutMasterId r:id="rId157"/>
  </p:handoutMasterIdLst>
  <p:sldIdLst>
    <p:sldId id="313" r:id="rId3"/>
    <p:sldId id="314" r:id="rId4"/>
    <p:sldId id="372" r:id="rId5"/>
    <p:sldId id="487" r:id="rId6"/>
    <p:sldId id="556" r:id="rId7"/>
    <p:sldId id="557" r:id="rId8"/>
    <p:sldId id="373" r:id="rId9"/>
    <p:sldId id="552" r:id="rId10"/>
    <p:sldId id="553" r:id="rId11"/>
    <p:sldId id="554" r:id="rId12"/>
    <p:sldId id="377" r:id="rId13"/>
    <p:sldId id="378" r:id="rId14"/>
    <p:sldId id="379" r:id="rId15"/>
    <p:sldId id="380" r:id="rId16"/>
    <p:sldId id="381" r:id="rId17"/>
    <p:sldId id="382" r:id="rId18"/>
    <p:sldId id="548" r:id="rId19"/>
    <p:sldId id="492" r:id="rId20"/>
    <p:sldId id="383" r:id="rId21"/>
    <p:sldId id="384" r:id="rId22"/>
    <p:sldId id="488" r:id="rId23"/>
    <p:sldId id="385" r:id="rId24"/>
    <p:sldId id="386" r:id="rId25"/>
    <p:sldId id="387" r:id="rId26"/>
    <p:sldId id="388" r:id="rId27"/>
    <p:sldId id="493" r:id="rId28"/>
    <p:sldId id="389" r:id="rId29"/>
    <p:sldId id="390" r:id="rId30"/>
    <p:sldId id="391" r:id="rId31"/>
    <p:sldId id="392" r:id="rId32"/>
    <p:sldId id="549" r:id="rId33"/>
    <p:sldId id="550" r:id="rId34"/>
    <p:sldId id="551" r:id="rId35"/>
    <p:sldId id="393" r:id="rId36"/>
    <p:sldId id="394" r:id="rId37"/>
    <p:sldId id="395" r:id="rId38"/>
    <p:sldId id="396" r:id="rId39"/>
    <p:sldId id="397" r:id="rId40"/>
    <p:sldId id="398" r:id="rId41"/>
    <p:sldId id="399" r:id="rId42"/>
    <p:sldId id="494" r:id="rId43"/>
    <p:sldId id="400" r:id="rId44"/>
    <p:sldId id="817" r:id="rId45"/>
    <p:sldId id="818" r:id="rId46"/>
    <p:sldId id="402" r:id="rId47"/>
    <p:sldId id="403" r:id="rId48"/>
    <p:sldId id="708" r:id="rId49"/>
    <p:sldId id="709" r:id="rId50"/>
    <p:sldId id="405" r:id="rId51"/>
    <p:sldId id="406" r:id="rId52"/>
    <p:sldId id="407" r:id="rId53"/>
    <p:sldId id="408" r:id="rId54"/>
    <p:sldId id="409" r:id="rId55"/>
    <p:sldId id="410" r:id="rId56"/>
    <p:sldId id="411" r:id="rId57"/>
    <p:sldId id="412" r:id="rId58"/>
    <p:sldId id="413" r:id="rId59"/>
    <p:sldId id="414" r:id="rId60"/>
    <p:sldId id="415" r:id="rId61"/>
    <p:sldId id="417" r:id="rId62"/>
    <p:sldId id="418" r:id="rId63"/>
    <p:sldId id="419" r:id="rId64"/>
    <p:sldId id="420" r:id="rId65"/>
    <p:sldId id="421" r:id="rId66"/>
    <p:sldId id="422" r:id="rId67"/>
    <p:sldId id="423" r:id="rId68"/>
    <p:sldId id="424" r:id="rId69"/>
    <p:sldId id="425" r:id="rId70"/>
    <p:sldId id="427" r:id="rId71"/>
    <p:sldId id="428" r:id="rId72"/>
    <p:sldId id="429" r:id="rId73"/>
    <p:sldId id="430" r:id="rId74"/>
    <p:sldId id="431" r:id="rId75"/>
    <p:sldId id="432" r:id="rId76"/>
    <p:sldId id="433" r:id="rId77"/>
    <p:sldId id="495" r:id="rId78"/>
    <p:sldId id="496" r:id="rId79"/>
    <p:sldId id="497" r:id="rId80"/>
    <p:sldId id="498" r:id="rId81"/>
    <p:sldId id="499" r:id="rId82"/>
    <p:sldId id="500" r:id="rId83"/>
    <p:sldId id="501" r:id="rId84"/>
    <p:sldId id="502" r:id="rId85"/>
    <p:sldId id="503" r:id="rId86"/>
    <p:sldId id="438" r:id="rId87"/>
    <p:sldId id="440" r:id="rId88"/>
    <p:sldId id="441" r:id="rId89"/>
    <p:sldId id="442" r:id="rId90"/>
    <p:sldId id="443" r:id="rId91"/>
    <p:sldId id="444" r:id="rId92"/>
    <p:sldId id="445" r:id="rId93"/>
    <p:sldId id="446" r:id="rId94"/>
    <p:sldId id="447" r:id="rId95"/>
    <p:sldId id="448" r:id="rId96"/>
    <p:sldId id="449" r:id="rId97"/>
    <p:sldId id="451" r:id="rId98"/>
    <p:sldId id="452" r:id="rId99"/>
    <p:sldId id="489" r:id="rId100"/>
    <p:sldId id="453" r:id="rId101"/>
    <p:sldId id="454" r:id="rId102"/>
    <p:sldId id="455" r:id="rId103"/>
    <p:sldId id="458" r:id="rId104"/>
    <p:sldId id="459" r:id="rId105"/>
    <p:sldId id="460" r:id="rId106"/>
    <p:sldId id="461" r:id="rId107"/>
    <p:sldId id="462" r:id="rId108"/>
    <p:sldId id="463" r:id="rId109"/>
    <p:sldId id="465" r:id="rId110"/>
    <p:sldId id="504" r:id="rId111"/>
    <p:sldId id="505" r:id="rId112"/>
    <p:sldId id="506" r:id="rId113"/>
    <p:sldId id="507" r:id="rId114"/>
    <p:sldId id="508" r:id="rId115"/>
    <p:sldId id="509" r:id="rId116"/>
    <p:sldId id="510" r:id="rId117"/>
    <p:sldId id="511" r:id="rId118"/>
    <p:sldId id="466" r:id="rId119"/>
    <p:sldId id="524" r:id="rId120"/>
    <p:sldId id="525" r:id="rId121"/>
    <p:sldId id="526" r:id="rId122"/>
    <p:sldId id="527" r:id="rId123"/>
    <p:sldId id="528" r:id="rId124"/>
    <p:sldId id="529" r:id="rId125"/>
    <p:sldId id="530" r:id="rId126"/>
    <p:sldId id="531" r:id="rId127"/>
    <p:sldId id="532" r:id="rId128"/>
    <p:sldId id="533" r:id="rId129"/>
    <p:sldId id="534" r:id="rId130"/>
    <p:sldId id="535" r:id="rId131"/>
    <p:sldId id="536" r:id="rId132"/>
    <p:sldId id="537" r:id="rId133"/>
    <p:sldId id="539" r:id="rId134"/>
    <p:sldId id="540" r:id="rId135"/>
    <p:sldId id="541" r:id="rId136"/>
    <p:sldId id="542" r:id="rId137"/>
    <p:sldId id="543" r:id="rId138"/>
    <p:sldId id="544" r:id="rId139"/>
    <p:sldId id="545" r:id="rId140"/>
    <p:sldId id="546" r:id="rId141"/>
    <p:sldId id="547" r:id="rId142"/>
    <p:sldId id="484" r:id="rId143"/>
    <p:sldId id="491" r:id="rId144"/>
    <p:sldId id="520" r:id="rId145"/>
    <p:sldId id="521" r:id="rId146"/>
    <p:sldId id="522" r:id="rId147"/>
    <p:sldId id="523" r:id="rId148"/>
    <p:sldId id="486" r:id="rId149"/>
    <p:sldId id="516" r:id="rId150"/>
    <p:sldId id="517" r:id="rId151"/>
    <p:sldId id="518" r:id="rId152"/>
    <p:sldId id="519" r:id="rId153"/>
    <p:sldId id="369" r:id="rId154"/>
    <p:sldId id="303" r:id="rId155"/>
  </p:sldIdLst>
  <p:sldSz cx="9144000" cy="6858000" type="screen4x3"/>
  <p:notesSz cx="6797675" cy="9928225"/>
  <p:custDataLst>
    <p:tags r:id="rId1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4" userDrawn="1">
          <p15:clr>
            <a:srgbClr val="A4A3A4"/>
          </p15:clr>
        </p15:guide>
        <p15:guide id="2" pos="288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2D5D43"/>
    <a:srgbClr val="48946D"/>
    <a:srgbClr val="86B036"/>
    <a:srgbClr val="0066FF"/>
    <a:srgbClr val="54BDE2"/>
    <a:srgbClr val="003399"/>
    <a:srgbClr val="5399FF"/>
    <a:srgbClr val="CDE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5458" autoAdjust="0"/>
    <p:restoredTop sz="84426" autoAdjust="0"/>
  </p:normalViewPr>
  <p:slideViewPr>
    <p:cSldViewPr showGuides="1">
      <p:cViewPr varScale="1">
        <p:scale>
          <a:sx n="86" d="100"/>
          <a:sy n="86" d="100"/>
        </p:scale>
        <p:origin x="744" y="62"/>
      </p:cViewPr>
      <p:guideLst>
        <p:guide orient="horz" pos="2204"/>
        <p:guide pos="2883"/>
      </p:guideLst>
    </p:cSldViewPr>
  </p:slideViewPr>
  <p:notesTextViewPr>
    <p:cViewPr>
      <p:scale>
        <a:sx n="1" d="1"/>
        <a:sy n="1" d="1"/>
      </p:scale>
      <p:origin x="0" y="0"/>
    </p:cViewPr>
  </p:notesTextViewPr>
  <p:gridSpacing cx="720089" cy="720089"/>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presProps" Target="presProp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viewProps" Target="viewProp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diagrams/colors1.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5CBDD9D-392E-4652-A58F-6BF753FB697B}" type="doc">
      <dgm:prSet loTypeId="urn:microsoft.com/office/officeart/2005/8/layout/equation1" loCatId="relationship" qsTypeId="urn:microsoft.com/office/officeart/2005/8/quickstyle/simple1#1" qsCatId="simple" csTypeId="urn:microsoft.com/office/officeart/2005/8/colors/accent2_2#1" csCatId="accent2" phldr="1"/>
      <dgm:spPr/>
    </dgm:pt>
    <dgm:pt modelId="{6B69D29D-560F-4FEB-B34D-0F820EEECCB8}">
      <dgm:prSet phldrT="[文本]" phldr="0" custT="1"/>
      <dgm:spPr/>
      <dgm:t>
        <a:bodyPr vert="horz" wrap="square"/>
        <a:lstStyle/>
        <a:p>
          <a:pPr>
            <a:lnSpc>
              <a:spcPct val="100000"/>
            </a:lnSpc>
            <a:spcBef>
              <a:spcPct val="0"/>
            </a:spcBef>
            <a:spcAft>
              <a:spcPct val="35000"/>
            </a:spcAft>
          </a:pPr>
          <a:r>
            <a:rPr lang="zh-CN" altLang="en-US" sz="1600" dirty="0">
              <a:solidFill>
                <a:schemeClr val="tx1"/>
              </a:solidFill>
              <a:latin typeface="微软雅黑" panose="020B0503020204020204" charset="-122"/>
              <a:ea typeface="微软雅黑" panose="020B0503020204020204" charset="-122"/>
            </a:rPr>
            <a:t>用户需求</a:t>
          </a:r>
        </a:p>
      </dgm:t>
    </dgm:pt>
    <dgm:pt modelId="{C8B18629-3D69-46B7-8A3C-E1EE9568917D}" type="parTrans" cxnId="{7B0F9B80-2B04-4148-8ACC-1B1D4D77493E}">
      <dgm:prSet/>
      <dgm:spPr/>
      <dgm:t>
        <a:bodyPr/>
        <a:lstStyle/>
        <a:p>
          <a:endParaRPr lang="zh-CN" altLang="en-US" sz="2400"/>
        </a:p>
      </dgm:t>
    </dgm:pt>
    <dgm:pt modelId="{738E74A4-E08D-4137-8802-C68B1C5275A5}" type="sibTrans" cxnId="{7B0F9B80-2B04-4148-8ACC-1B1D4D77493E}">
      <dgm:prSet phldr="0" custT="1"/>
      <dgm:spPr/>
      <dgm:t>
        <a:bodyPr vert="horz" wrap="square"/>
        <a:lstStyle/>
        <a:p>
          <a:pPr>
            <a:lnSpc>
              <a:spcPct val="100000"/>
            </a:lnSpc>
            <a:spcBef>
              <a:spcPct val="0"/>
            </a:spcBef>
            <a:spcAft>
              <a:spcPct val="35000"/>
            </a:spcAft>
          </a:pPr>
          <a:r>
            <a:rPr lang="zh-CN" altLang="en-US" sz="1600" b="1" dirty="0">
              <a:solidFill>
                <a:srgbClr val="FF0000"/>
              </a:solidFill>
              <a:latin typeface="微软雅黑" panose="020B0503020204020204" charset="-122"/>
              <a:ea typeface="微软雅黑" panose="020B0503020204020204" charset="-122"/>
            </a:rPr>
            <a:t>抽象</a:t>
          </a:r>
          <a:endParaRPr sz="1600">
            <a:latin typeface="微软雅黑" panose="020B0503020204020204" charset="-122"/>
            <a:ea typeface="微软雅黑" panose="020B0503020204020204" charset="-122"/>
          </a:endParaRPr>
        </a:p>
      </dgm:t>
    </dgm:pt>
    <dgm:pt modelId="{674884D6-221E-48C2-9A0F-C155A1A52F8E}">
      <dgm:prSet phldrT="[文本]" phldr="0" custT="1"/>
      <dgm:spPr/>
      <dgm:t>
        <a:bodyPr vert="horz" wrap="square"/>
        <a:lstStyle/>
        <a:p>
          <a:pPr>
            <a:lnSpc>
              <a:spcPct val="100000"/>
            </a:lnSpc>
            <a:spcBef>
              <a:spcPct val="0"/>
            </a:spcBef>
            <a:spcAft>
              <a:spcPct val="35000"/>
            </a:spcAft>
          </a:pPr>
          <a:r>
            <a:rPr lang="zh-CN" altLang="en-US" sz="1600" dirty="0">
              <a:solidFill>
                <a:schemeClr val="tx1"/>
              </a:solidFill>
              <a:latin typeface="微软雅黑" panose="020B0503020204020204" charset="-122"/>
              <a:ea typeface="微软雅黑" panose="020B0503020204020204" charset="-122"/>
            </a:rPr>
            <a:t>信息结构</a:t>
          </a:r>
        </a:p>
      </dgm:t>
    </dgm:pt>
    <dgm:pt modelId="{E4FCA4A1-F1C5-4DB9-AF17-0E0540F43C01}" type="parTrans" cxnId="{9639946D-7DA7-4678-84C1-5404D61ECDD0}">
      <dgm:prSet/>
      <dgm:spPr/>
      <dgm:t>
        <a:bodyPr/>
        <a:lstStyle/>
        <a:p>
          <a:endParaRPr lang="zh-CN" altLang="en-US" sz="2400"/>
        </a:p>
      </dgm:t>
    </dgm:pt>
    <dgm:pt modelId="{BF2B2CDF-793C-41A7-A64A-724F3C8B20FE}" type="sibTrans" cxnId="{9639946D-7DA7-4678-84C1-5404D61ECDD0}">
      <dgm:prSet phldr="0" custT="1"/>
      <dgm:spPr/>
      <dgm:t>
        <a:bodyPr vert="horz" wrap="square"/>
        <a:lstStyle/>
        <a:p>
          <a:pPr>
            <a:lnSpc>
              <a:spcPct val="100000"/>
            </a:lnSpc>
            <a:spcBef>
              <a:spcPct val="0"/>
            </a:spcBef>
            <a:spcAft>
              <a:spcPct val="35000"/>
            </a:spcAft>
          </a:pPr>
          <a:r>
            <a:rPr lang="zh-CN" altLang="en-US" sz="1600" b="1" dirty="0">
              <a:solidFill>
                <a:srgbClr val="FF0000"/>
              </a:solidFill>
              <a:latin typeface="微软雅黑" panose="020B0503020204020204" charset="-122"/>
              <a:ea typeface="微软雅黑" panose="020B0503020204020204" charset="-122"/>
            </a:rPr>
            <a:t>结果</a:t>
          </a:r>
          <a:endParaRPr sz="1600">
            <a:latin typeface="微软雅黑" panose="020B0503020204020204" charset="-122"/>
            <a:ea typeface="微软雅黑" panose="020B0503020204020204" charset="-122"/>
          </a:endParaRPr>
        </a:p>
      </dgm:t>
    </dgm:pt>
    <dgm:pt modelId="{9F5B0502-2220-4845-83DE-8579AC17B0BC}">
      <dgm:prSet phldrT="[文本]" phldr="0" custT="1"/>
      <dgm:spPr/>
      <dgm:t>
        <a:bodyPr vert="horz" wrap="square"/>
        <a:lstStyle/>
        <a:p>
          <a:pPr>
            <a:lnSpc>
              <a:spcPct val="100000"/>
            </a:lnSpc>
            <a:spcBef>
              <a:spcPct val="0"/>
            </a:spcBef>
            <a:spcAft>
              <a:spcPct val="35000"/>
            </a:spcAft>
          </a:pPr>
          <a:r>
            <a:rPr lang="zh-CN" altLang="en-US" sz="1600" dirty="0">
              <a:solidFill>
                <a:schemeClr val="tx1"/>
              </a:solidFill>
              <a:latin typeface="微软雅黑" panose="020B0503020204020204" charset="-122"/>
              <a:ea typeface="微软雅黑" panose="020B0503020204020204" charset="-122"/>
            </a:rPr>
            <a:t>概念模型</a:t>
          </a:r>
        </a:p>
      </dgm:t>
    </dgm:pt>
    <dgm:pt modelId="{942D0B98-1890-48B4-86BA-F35D81E821AC}" type="parTrans" cxnId="{CF63D623-5795-4723-9E57-EF9C275FD532}">
      <dgm:prSet/>
      <dgm:spPr/>
      <dgm:t>
        <a:bodyPr/>
        <a:lstStyle/>
        <a:p>
          <a:endParaRPr lang="zh-CN" altLang="en-US" sz="2400"/>
        </a:p>
      </dgm:t>
    </dgm:pt>
    <dgm:pt modelId="{20031FC9-BF26-4976-A29F-F37B6D5A1888}" type="sibTrans" cxnId="{CF63D623-5795-4723-9E57-EF9C275FD532}">
      <dgm:prSet/>
      <dgm:spPr/>
      <dgm:t>
        <a:bodyPr/>
        <a:lstStyle/>
        <a:p>
          <a:endParaRPr lang="zh-CN" altLang="en-US" sz="2400"/>
        </a:p>
      </dgm:t>
    </dgm:pt>
    <dgm:pt modelId="{2562598D-ED74-4D17-8518-51B62659C640}" type="pres">
      <dgm:prSet presAssocID="{55CBDD9D-392E-4652-A58F-6BF753FB697B}" presName="linearFlow" presStyleCnt="0">
        <dgm:presLayoutVars>
          <dgm:dir/>
          <dgm:resizeHandles val="exact"/>
        </dgm:presLayoutVars>
      </dgm:prSet>
      <dgm:spPr/>
    </dgm:pt>
    <dgm:pt modelId="{3305526B-2BF2-4A52-8187-11197817E6C3}" type="pres">
      <dgm:prSet presAssocID="{6B69D29D-560F-4FEB-B34D-0F820EEECCB8}" presName="node" presStyleLbl="node1" presStyleIdx="0" presStyleCnt="3">
        <dgm:presLayoutVars>
          <dgm:bulletEnabled val="1"/>
        </dgm:presLayoutVars>
      </dgm:prSet>
      <dgm:spPr/>
    </dgm:pt>
    <dgm:pt modelId="{A7D999A6-8388-4826-8AD3-9685AFC7AA30}" type="pres">
      <dgm:prSet presAssocID="{738E74A4-E08D-4137-8802-C68B1C5275A5}" presName="spacerL" presStyleCnt="0"/>
      <dgm:spPr/>
    </dgm:pt>
    <dgm:pt modelId="{5CF08400-EA3A-435D-828E-D4658C948D17}" type="pres">
      <dgm:prSet presAssocID="{738E74A4-E08D-4137-8802-C68B1C5275A5}" presName="sibTrans" presStyleLbl="sibTrans2D1" presStyleIdx="0" presStyleCnt="2" custScaleX="128084"/>
      <dgm:spPr>
        <a:prstGeom prst="rightArrow">
          <a:avLst/>
        </a:prstGeom>
      </dgm:spPr>
    </dgm:pt>
    <dgm:pt modelId="{835D0C08-91CA-4197-8A1B-6ED272807D41}" type="pres">
      <dgm:prSet presAssocID="{738E74A4-E08D-4137-8802-C68B1C5275A5}" presName="spacerR" presStyleCnt="0"/>
      <dgm:spPr/>
    </dgm:pt>
    <dgm:pt modelId="{CCC39ED8-E48D-45B0-B6DC-26396B3BCE42}" type="pres">
      <dgm:prSet presAssocID="{674884D6-221E-48C2-9A0F-C155A1A52F8E}" presName="node" presStyleLbl="node1" presStyleIdx="1" presStyleCnt="3">
        <dgm:presLayoutVars>
          <dgm:bulletEnabled val="1"/>
        </dgm:presLayoutVars>
      </dgm:prSet>
      <dgm:spPr/>
    </dgm:pt>
    <dgm:pt modelId="{346DFBE8-D331-4883-BC26-928485EAF20E}" type="pres">
      <dgm:prSet presAssocID="{BF2B2CDF-793C-41A7-A64A-724F3C8B20FE}" presName="spacerL" presStyleCnt="0"/>
      <dgm:spPr/>
    </dgm:pt>
    <dgm:pt modelId="{EF0EB000-50FA-4137-B9FB-1C9E4C422261}" type="pres">
      <dgm:prSet presAssocID="{BF2B2CDF-793C-41A7-A64A-724F3C8B20FE}" presName="sibTrans" presStyleLbl="sibTrans2D1" presStyleIdx="1" presStyleCnt="2" custScaleX="178689"/>
      <dgm:spPr>
        <a:prstGeom prst="stripedRightArrow">
          <a:avLst/>
        </a:prstGeom>
      </dgm:spPr>
    </dgm:pt>
    <dgm:pt modelId="{25D178A2-2128-4A72-B06A-A5DF44A85004}" type="pres">
      <dgm:prSet presAssocID="{BF2B2CDF-793C-41A7-A64A-724F3C8B20FE}" presName="spacerR" presStyleCnt="0"/>
      <dgm:spPr/>
    </dgm:pt>
    <dgm:pt modelId="{4C858316-243D-47F1-B2BF-7ECCB18B7258}" type="pres">
      <dgm:prSet presAssocID="{9F5B0502-2220-4845-83DE-8579AC17B0BC}" presName="node" presStyleLbl="node1" presStyleIdx="2" presStyleCnt="3">
        <dgm:presLayoutVars>
          <dgm:bulletEnabled val="1"/>
        </dgm:presLayoutVars>
      </dgm:prSet>
      <dgm:spPr/>
    </dgm:pt>
  </dgm:ptLst>
  <dgm:cxnLst>
    <dgm:cxn modelId="{CF63D623-5795-4723-9E57-EF9C275FD532}" srcId="{55CBDD9D-392E-4652-A58F-6BF753FB697B}" destId="{9F5B0502-2220-4845-83DE-8579AC17B0BC}" srcOrd="2" destOrd="0" parTransId="{942D0B98-1890-48B4-86BA-F35D81E821AC}" sibTransId="{20031FC9-BF26-4976-A29F-F37B6D5A1888}"/>
    <dgm:cxn modelId="{DD9A343B-2050-4424-9059-5A83DA886871}" type="presOf" srcId="{738E74A4-E08D-4137-8802-C68B1C5275A5}" destId="{5CF08400-EA3A-435D-828E-D4658C948D17}" srcOrd="0" destOrd="0" presId="urn:microsoft.com/office/officeart/2005/8/layout/equation1"/>
    <dgm:cxn modelId="{9E87CE40-BBC4-4328-8F97-5DF4EFC253F7}" type="presOf" srcId="{55CBDD9D-392E-4652-A58F-6BF753FB697B}" destId="{2562598D-ED74-4D17-8518-51B62659C640}" srcOrd="0" destOrd="0" presId="urn:microsoft.com/office/officeart/2005/8/layout/equation1"/>
    <dgm:cxn modelId="{9639946D-7DA7-4678-84C1-5404D61ECDD0}" srcId="{55CBDD9D-392E-4652-A58F-6BF753FB697B}" destId="{674884D6-221E-48C2-9A0F-C155A1A52F8E}" srcOrd="1" destOrd="0" parTransId="{E4FCA4A1-F1C5-4DB9-AF17-0E0540F43C01}" sibTransId="{BF2B2CDF-793C-41A7-A64A-724F3C8B20FE}"/>
    <dgm:cxn modelId="{825E5650-3498-483C-B388-B701A3FD2146}" type="presOf" srcId="{BF2B2CDF-793C-41A7-A64A-724F3C8B20FE}" destId="{EF0EB000-50FA-4137-B9FB-1C9E4C422261}" srcOrd="0" destOrd="0" presId="urn:microsoft.com/office/officeart/2005/8/layout/equation1"/>
    <dgm:cxn modelId="{7B0F9B80-2B04-4148-8ACC-1B1D4D77493E}" srcId="{55CBDD9D-392E-4652-A58F-6BF753FB697B}" destId="{6B69D29D-560F-4FEB-B34D-0F820EEECCB8}" srcOrd="0" destOrd="0" parTransId="{C8B18629-3D69-46B7-8A3C-E1EE9568917D}" sibTransId="{738E74A4-E08D-4137-8802-C68B1C5275A5}"/>
    <dgm:cxn modelId="{28BB51B5-F55E-467A-B664-6F30E323842F}" type="presOf" srcId="{9F5B0502-2220-4845-83DE-8579AC17B0BC}" destId="{4C858316-243D-47F1-B2BF-7ECCB18B7258}" srcOrd="0" destOrd="0" presId="urn:microsoft.com/office/officeart/2005/8/layout/equation1"/>
    <dgm:cxn modelId="{B686B9C7-01BE-4F35-99CD-D9B103D25AA9}" type="presOf" srcId="{6B69D29D-560F-4FEB-B34D-0F820EEECCB8}" destId="{3305526B-2BF2-4A52-8187-11197817E6C3}" srcOrd="0" destOrd="0" presId="urn:microsoft.com/office/officeart/2005/8/layout/equation1"/>
    <dgm:cxn modelId="{828BF6EB-0D9E-49FC-B402-E5547B07029A}" type="presOf" srcId="{674884D6-221E-48C2-9A0F-C155A1A52F8E}" destId="{CCC39ED8-E48D-45B0-B6DC-26396B3BCE42}" srcOrd="0" destOrd="0" presId="urn:microsoft.com/office/officeart/2005/8/layout/equation1"/>
    <dgm:cxn modelId="{E40A0DE3-A255-4384-984E-D4A8D5663BF8}" type="presParOf" srcId="{2562598D-ED74-4D17-8518-51B62659C640}" destId="{3305526B-2BF2-4A52-8187-11197817E6C3}" srcOrd="0" destOrd="0" presId="urn:microsoft.com/office/officeart/2005/8/layout/equation1"/>
    <dgm:cxn modelId="{CBFC8E5A-5C3C-46F8-9B78-B0499DB95A22}" type="presParOf" srcId="{2562598D-ED74-4D17-8518-51B62659C640}" destId="{A7D999A6-8388-4826-8AD3-9685AFC7AA30}" srcOrd="1" destOrd="0" presId="urn:microsoft.com/office/officeart/2005/8/layout/equation1"/>
    <dgm:cxn modelId="{F074DAF5-8636-4A17-9346-5050F958449A}" type="presParOf" srcId="{2562598D-ED74-4D17-8518-51B62659C640}" destId="{5CF08400-EA3A-435D-828E-D4658C948D17}" srcOrd="2" destOrd="0" presId="urn:microsoft.com/office/officeart/2005/8/layout/equation1"/>
    <dgm:cxn modelId="{F3CAFEE1-3ABE-49CB-93F7-1D08CCC4E5C8}" type="presParOf" srcId="{2562598D-ED74-4D17-8518-51B62659C640}" destId="{835D0C08-91CA-4197-8A1B-6ED272807D41}" srcOrd="3" destOrd="0" presId="urn:microsoft.com/office/officeart/2005/8/layout/equation1"/>
    <dgm:cxn modelId="{37D15111-D446-4625-92DE-6D2FD785979B}" type="presParOf" srcId="{2562598D-ED74-4D17-8518-51B62659C640}" destId="{CCC39ED8-E48D-45B0-B6DC-26396B3BCE42}" srcOrd="4" destOrd="0" presId="urn:microsoft.com/office/officeart/2005/8/layout/equation1"/>
    <dgm:cxn modelId="{C352B77B-2FCF-47E0-B6AA-425C54F066DA}" type="presParOf" srcId="{2562598D-ED74-4D17-8518-51B62659C640}" destId="{346DFBE8-D331-4883-BC26-928485EAF20E}" srcOrd="5" destOrd="0" presId="urn:microsoft.com/office/officeart/2005/8/layout/equation1"/>
    <dgm:cxn modelId="{8E8EE315-2F03-402B-A4F1-CC4F821BB78D}" type="presParOf" srcId="{2562598D-ED74-4D17-8518-51B62659C640}" destId="{EF0EB000-50FA-4137-B9FB-1C9E4C422261}" srcOrd="6" destOrd="0" presId="urn:microsoft.com/office/officeart/2005/8/layout/equation1"/>
    <dgm:cxn modelId="{4A3F4F73-89DB-4122-88D0-7382B649EE03}" type="presParOf" srcId="{2562598D-ED74-4D17-8518-51B62659C640}" destId="{25D178A2-2128-4A72-B06A-A5DF44A85004}" srcOrd="7" destOrd="0" presId="urn:microsoft.com/office/officeart/2005/8/layout/equation1"/>
    <dgm:cxn modelId="{D056B179-3A8C-4C76-8AB6-D06E310F3CCE}" type="presParOf" srcId="{2562598D-ED74-4D17-8518-51B62659C640}" destId="{4C858316-243D-47F1-B2BF-7ECCB18B7258}"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281B8A-00DB-4E98-9AD6-76FC48FF88DA}" type="doc">
      <dgm:prSet loTypeId="urn:microsoft.com/office/officeart/2005/8/layout/funnel1" loCatId="process" qsTypeId="urn:microsoft.com/office/officeart/2005/8/quickstyle/simple4#1" qsCatId="simple" csTypeId="urn:microsoft.com/office/officeart/2005/8/colors/accent2_2#2" csCatId="accent2" phldr="1"/>
      <dgm:spPr/>
      <dgm:t>
        <a:bodyPr/>
        <a:lstStyle/>
        <a:p>
          <a:endParaRPr lang="zh-CN" altLang="en-US"/>
        </a:p>
      </dgm:t>
    </dgm:pt>
    <dgm:pt modelId="{96E3B25C-D1BF-4C7B-9C63-B818B710205B}">
      <dgm:prSet phldrT="[文本]" custT="1"/>
      <dgm:spPr/>
      <dgm:t>
        <a:bodyPr/>
        <a:lstStyle/>
        <a:p>
          <a:r>
            <a:rPr lang="zh-CN" altLang="en-US" sz="2400" dirty="0"/>
            <a:t>聚集</a:t>
          </a:r>
        </a:p>
      </dgm:t>
    </dgm:pt>
    <dgm:pt modelId="{3B221C07-CF3A-4DCC-972C-382F6A62BFAD}" type="parTrans" cxnId="{DCD80322-9F43-4623-A2BB-F8DB9DA68ADA}">
      <dgm:prSet/>
      <dgm:spPr/>
      <dgm:t>
        <a:bodyPr/>
        <a:lstStyle/>
        <a:p>
          <a:endParaRPr lang="zh-CN" altLang="en-US" sz="2800"/>
        </a:p>
      </dgm:t>
    </dgm:pt>
    <dgm:pt modelId="{47E24F07-2366-4CC6-B07C-703906231617}" type="sibTrans" cxnId="{DCD80322-9F43-4623-A2BB-F8DB9DA68ADA}">
      <dgm:prSet/>
      <dgm:spPr/>
      <dgm:t>
        <a:bodyPr/>
        <a:lstStyle/>
        <a:p>
          <a:endParaRPr lang="zh-CN" altLang="en-US" sz="2800"/>
        </a:p>
      </dgm:t>
    </dgm:pt>
    <dgm:pt modelId="{BFDC5342-AB18-4697-95D6-DFD80AD51E96}">
      <dgm:prSet phldrT="[文本]" custT="1"/>
      <dgm:spPr/>
      <dgm:t>
        <a:bodyPr/>
        <a:lstStyle/>
        <a:p>
          <a:r>
            <a:rPr lang="zh-CN" altLang="en-US" sz="2400" dirty="0"/>
            <a:t>分类</a:t>
          </a:r>
        </a:p>
      </dgm:t>
    </dgm:pt>
    <dgm:pt modelId="{EFB03506-F99B-4C19-B899-79F00711F114}" type="parTrans" cxnId="{24EC2D58-FAE7-4735-A234-2CA00E6214B9}">
      <dgm:prSet/>
      <dgm:spPr/>
      <dgm:t>
        <a:bodyPr/>
        <a:lstStyle/>
        <a:p>
          <a:endParaRPr lang="zh-CN" altLang="en-US" sz="2800"/>
        </a:p>
      </dgm:t>
    </dgm:pt>
    <dgm:pt modelId="{AB09C012-C838-4E06-953E-49844C0DCD32}" type="sibTrans" cxnId="{24EC2D58-FAE7-4735-A234-2CA00E6214B9}">
      <dgm:prSet/>
      <dgm:spPr/>
      <dgm:t>
        <a:bodyPr/>
        <a:lstStyle/>
        <a:p>
          <a:endParaRPr lang="zh-CN" altLang="en-US" sz="2800"/>
        </a:p>
      </dgm:t>
    </dgm:pt>
    <dgm:pt modelId="{9368E3C9-A801-4E41-AEDF-C9347D3FDB5B}">
      <dgm:prSet phldrT="[文本]" custT="1"/>
      <dgm:spPr/>
      <dgm:t>
        <a:bodyPr/>
        <a:lstStyle/>
        <a:p>
          <a:r>
            <a:rPr lang="zh-CN" altLang="en-US" sz="2400" dirty="0"/>
            <a:t>概括</a:t>
          </a:r>
        </a:p>
      </dgm:t>
    </dgm:pt>
    <dgm:pt modelId="{00D49AD7-3C82-4403-BF9B-ABAE5420C870}" type="parTrans" cxnId="{E27EAFBD-8BB2-4C93-B741-6BBD52C9A3FE}">
      <dgm:prSet/>
      <dgm:spPr/>
      <dgm:t>
        <a:bodyPr/>
        <a:lstStyle/>
        <a:p>
          <a:endParaRPr lang="zh-CN" altLang="en-US" sz="2800"/>
        </a:p>
      </dgm:t>
    </dgm:pt>
    <dgm:pt modelId="{59A64013-06F0-45BA-9AD0-E268B71AB2B0}" type="sibTrans" cxnId="{E27EAFBD-8BB2-4C93-B741-6BBD52C9A3FE}">
      <dgm:prSet/>
      <dgm:spPr/>
      <dgm:t>
        <a:bodyPr/>
        <a:lstStyle/>
        <a:p>
          <a:endParaRPr lang="zh-CN" altLang="en-US" sz="2800"/>
        </a:p>
      </dgm:t>
    </dgm:pt>
    <dgm:pt modelId="{0CC982CC-F7DC-4EED-AF0C-1121F6CE6D2E}">
      <dgm:prSet phldrT="[文本]" phldr="0" custT="1"/>
      <dgm:spPr/>
      <dgm:t>
        <a:bodyPr vert="horz" wrap="square"/>
        <a:lstStyle/>
        <a:p>
          <a:pPr>
            <a:lnSpc>
              <a:spcPct val="100000"/>
            </a:lnSpc>
            <a:spcBef>
              <a:spcPct val="0"/>
            </a:spcBef>
            <a:spcAft>
              <a:spcPct val="35000"/>
            </a:spcAft>
          </a:pPr>
          <a:r>
            <a:rPr lang="zh-CN" altLang="en-US" sz="2200" dirty="0">
              <a:latin typeface="微软雅黑" panose="020B0503020204020204" charset="-122"/>
              <a:ea typeface="微软雅黑" panose="020B0503020204020204" charset="-122"/>
            </a:rPr>
            <a:t>数据抽象的方法</a:t>
          </a:r>
          <a:endParaRPr sz="2200">
            <a:latin typeface="微软雅黑" panose="020B0503020204020204" charset="-122"/>
            <a:ea typeface="微软雅黑" panose="020B0503020204020204" charset="-122"/>
          </a:endParaRPr>
        </a:p>
      </dgm:t>
    </dgm:pt>
    <dgm:pt modelId="{503FB846-4ED9-43E3-B014-9E85FD810949}" type="parTrans" cxnId="{9D803A0F-BBA6-43CC-89F9-338797C1A7C2}">
      <dgm:prSet/>
      <dgm:spPr/>
      <dgm:t>
        <a:bodyPr/>
        <a:lstStyle/>
        <a:p>
          <a:endParaRPr lang="zh-CN" altLang="en-US" sz="2800"/>
        </a:p>
      </dgm:t>
    </dgm:pt>
    <dgm:pt modelId="{C1AE4F70-5F62-45BA-BCB5-2B4CC0969E0F}" type="sibTrans" cxnId="{9D803A0F-BBA6-43CC-89F9-338797C1A7C2}">
      <dgm:prSet/>
      <dgm:spPr/>
      <dgm:t>
        <a:bodyPr/>
        <a:lstStyle/>
        <a:p>
          <a:endParaRPr lang="zh-CN" altLang="en-US" sz="2800"/>
        </a:p>
      </dgm:t>
    </dgm:pt>
    <dgm:pt modelId="{3A1F1257-6132-42B6-8537-7B6A4EF0995E}" type="pres">
      <dgm:prSet presAssocID="{96281B8A-00DB-4E98-9AD6-76FC48FF88DA}" presName="Name0" presStyleCnt="0">
        <dgm:presLayoutVars>
          <dgm:chMax val="4"/>
          <dgm:resizeHandles val="exact"/>
        </dgm:presLayoutVars>
      </dgm:prSet>
      <dgm:spPr/>
    </dgm:pt>
    <dgm:pt modelId="{7616B9CC-1BCB-42D7-AFD2-266F14BC0E2F}" type="pres">
      <dgm:prSet presAssocID="{96281B8A-00DB-4E98-9AD6-76FC48FF88DA}" presName="ellipse" presStyleLbl="trBgShp" presStyleIdx="0" presStyleCnt="1"/>
      <dgm:spPr/>
    </dgm:pt>
    <dgm:pt modelId="{3F24BB9E-AF1E-41C3-8D0E-A3C31A7BA8D1}" type="pres">
      <dgm:prSet presAssocID="{96281B8A-00DB-4E98-9AD6-76FC48FF88DA}" presName="arrow1" presStyleLbl="fgShp" presStyleIdx="0" presStyleCnt="1"/>
      <dgm:spPr/>
    </dgm:pt>
    <dgm:pt modelId="{5B167FFC-418F-465E-9319-1D356D08861D}" type="pres">
      <dgm:prSet presAssocID="{96281B8A-00DB-4E98-9AD6-76FC48FF88DA}" presName="rectangle" presStyleLbl="revTx" presStyleIdx="0" presStyleCnt="1">
        <dgm:presLayoutVars>
          <dgm:bulletEnabled val="1"/>
        </dgm:presLayoutVars>
      </dgm:prSet>
      <dgm:spPr/>
    </dgm:pt>
    <dgm:pt modelId="{E9F043D5-C731-41AD-BFC0-3E98716FF54E}" type="pres">
      <dgm:prSet presAssocID="{BFDC5342-AB18-4697-95D6-DFD80AD51E96}" presName="item1" presStyleLbl="node1" presStyleIdx="0" presStyleCnt="3">
        <dgm:presLayoutVars>
          <dgm:bulletEnabled val="1"/>
        </dgm:presLayoutVars>
      </dgm:prSet>
      <dgm:spPr/>
    </dgm:pt>
    <dgm:pt modelId="{51BBE6E0-3A60-4DE4-AA02-0EED51018A63}" type="pres">
      <dgm:prSet presAssocID="{9368E3C9-A801-4E41-AEDF-C9347D3FDB5B}" presName="item2" presStyleLbl="node1" presStyleIdx="1" presStyleCnt="3">
        <dgm:presLayoutVars>
          <dgm:bulletEnabled val="1"/>
        </dgm:presLayoutVars>
      </dgm:prSet>
      <dgm:spPr/>
    </dgm:pt>
    <dgm:pt modelId="{F6AAEAB9-E341-4A2D-8147-F200A18D1806}" type="pres">
      <dgm:prSet presAssocID="{0CC982CC-F7DC-4EED-AF0C-1121F6CE6D2E}" presName="item3" presStyleLbl="node1" presStyleIdx="2" presStyleCnt="3">
        <dgm:presLayoutVars>
          <dgm:bulletEnabled val="1"/>
        </dgm:presLayoutVars>
      </dgm:prSet>
      <dgm:spPr/>
    </dgm:pt>
    <dgm:pt modelId="{60A392FC-8E4A-4D80-9D77-4E594FF7EA46}" type="pres">
      <dgm:prSet presAssocID="{96281B8A-00DB-4E98-9AD6-76FC48FF88DA}" presName="funnel" presStyleLbl="trAlignAcc1" presStyleIdx="0" presStyleCnt="1"/>
      <dgm:spPr/>
    </dgm:pt>
  </dgm:ptLst>
  <dgm:cxnLst>
    <dgm:cxn modelId="{9D803A0F-BBA6-43CC-89F9-338797C1A7C2}" srcId="{96281B8A-00DB-4E98-9AD6-76FC48FF88DA}" destId="{0CC982CC-F7DC-4EED-AF0C-1121F6CE6D2E}" srcOrd="3" destOrd="0" parTransId="{503FB846-4ED9-43E3-B014-9E85FD810949}" sibTransId="{C1AE4F70-5F62-45BA-BCB5-2B4CC0969E0F}"/>
    <dgm:cxn modelId="{DCD80322-9F43-4623-A2BB-F8DB9DA68ADA}" srcId="{96281B8A-00DB-4E98-9AD6-76FC48FF88DA}" destId="{96E3B25C-D1BF-4C7B-9C63-B818B710205B}" srcOrd="0" destOrd="0" parTransId="{3B221C07-CF3A-4DCC-972C-382F6A62BFAD}" sibTransId="{47E24F07-2366-4CC6-B07C-703906231617}"/>
    <dgm:cxn modelId="{20778B25-58CC-4CC6-9CEA-DCF1C0FBA4F3}" type="presOf" srcId="{0CC982CC-F7DC-4EED-AF0C-1121F6CE6D2E}" destId="{5B167FFC-418F-465E-9319-1D356D08861D}" srcOrd="0" destOrd="0" presId="urn:microsoft.com/office/officeart/2005/8/layout/funnel1"/>
    <dgm:cxn modelId="{92AABD36-10CC-4BD8-B83C-CCEA1BFFBF7D}" type="presOf" srcId="{96E3B25C-D1BF-4C7B-9C63-B818B710205B}" destId="{F6AAEAB9-E341-4A2D-8147-F200A18D1806}" srcOrd="0" destOrd="0" presId="urn:microsoft.com/office/officeart/2005/8/layout/funnel1"/>
    <dgm:cxn modelId="{24EC2D58-FAE7-4735-A234-2CA00E6214B9}" srcId="{96281B8A-00DB-4E98-9AD6-76FC48FF88DA}" destId="{BFDC5342-AB18-4697-95D6-DFD80AD51E96}" srcOrd="1" destOrd="0" parTransId="{EFB03506-F99B-4C19-B899-79F00711F114}" sibTransId="{AB09C012-C838-4E06-953E-49844C0DCD32}"/>
    <dgm:cxn modelId="{D84F1D7C-444C-4A6D-96A0-2924508881DC}" type="presOf" srcId="{9368E3C9-A801-4E41-AEDF-C9347D3FDB5B}" destId="{E9F043D5-C731-41AD-BFC0-3E98716FF54E}" srcOrd="0" destOrd="0" presId="urn:microsoft.com/office/officeart/2005/8/layout/funnel1"/>
    <dgm:cxn modelId="{E27EAFBD-8BB2-4C93-B741-6BBD52C9A3FE}" srcId="{96281B8A-00DB-4E98-9AD6-76FC48FF88DA}" destId="{9368E3C9-A801-4E41-AEDF-C9347D3FDB5B}" srcOrd="2" destOrd="0" parTransId="{00D49AD7-3C82-4403-BF9B-ABAE5420C870}" sibTransId="{59A64013-06F0-45BA-9AD0-E268B71AB2B0}"/>
    <dgm:cxn modelId="{FDC8CFC3-6E33-4EB2-87ED-3CE168871227}" type="presOf" srcId="{96281B8A-00DB-4E98-9AD6-76FC48FF88DA}" destId="{3A1F1257-6132-42B6-8537-7B6A4EF0995E}" srcOrd="0" destOrd="0" presId="urn:microsoft.com/office/officeart/2005/8/layout/funnel1"/>
    <dgm:cxn modelId="{825D9DD3-8CDF-47C0-8FB3-7D23B8C26E3F}" type="presOf" srcId="{BFDC5342-AB18-4697-95D6-DFD80AD51E96}" destId="{51BBE6E0-3A60-4DE4-AA02-0EED51018A63}" srcOrd="0" destOrd="0" presId="urn:microsoft.com/office/officeart/2005/8/layout/funnel1"/>
    <dgm:cxn modelId="{91810BDB-ED3A-4D2B-956C-23E33DF31D34}" type="presParOf" srcId="{3A1F1257-6132-42B6-8537-7B6A4EF0995E}" destId="{7616B9CC-1BCB-42D7-AFD2-266F14BC0E2F}" srcOrd="0" destOrd="0" presId="urn:microsoft.com/office/officeart/2005/8/layout/funnel1"/>
    <dgm:cxn modelId="{09BF2435-6159-4BBF-BC59-F1C81B6AA5C2}" type="presParOf" srcId="{3A1F1257-6132-42B6-8537-7B6A4EF0995E}" destId="{3F24BB9E-AF1E-41C3-8D0E-A3C31A7BA8D1}" srcOrd="1" destOrd="0" presId="urn:microsoft.com/office/officeart/2005/8/layout/funnel1"/>
    <dgm:cxn modelId="{62E0B3C0-6A1F-47A9-AD42-1C4E2D40E6A8}" type="presParOf" srcId="{3A1F1257-6132-42B6-8537-7B6A4EF0995E}" destId="{5B167FFC-418F-465E-9319-1D356D08861D}" srcOrd="2" destOrd="0" presId="urn:microsoft.com/office/officeart/2005/8/layout/funnel1"/>
    <dgm:cxn modelId="{D1E1BC2C-466F-4C5B-A0F1-CC403265CB6B}" type="presParOf" srcId="{3A1F1257-6132-42B6-8537-7B6A4EF0995E}" destId="{E9F043D5-C731-41AD-BFC0-3E98716FF54E}" srcOrd="3" destOrd="0" presId="urn:microsoft.com/office/officeart/2005/8/layout/funnel1"/>
    <dgm:cxn modelId="{567D9DFE-5027-4FDD-88CC-AA723D2A6793}" type="presParOf" srcId="{3A1F1257-6132-42B6-8537-7B6A4EF0995E}" destId="{51BBE6E0-3A60-4DE4-AA02-0EED51018A63}" srcOrd="4" destOrd="0" presId="urn:microsoft.com/office/officeart/2005/8/layout/funnel1"/>
    <dgm:cxn modelId="{41FA74D0-FE7E-4923-821B-33AA89728FE8}" type="presParOf" srcId="{3A1F1257-6132-42B6-8537-7B6A4EF0995E}" destId="{F6AAEAB9-E341-4A2D-8147-F200A18D1806}" srcOrd="5" destOrd="0" presId="urn:microsoft.com/office/officeart/2005/8/layout/funnel1"/>
    <dgm:cxn modelId="{B8FCDFD8-D264-4322-B674-2AC35FF9171C}" type="presParOf" srcId="{3A1F1257-6132-42B6-8537-7B6A4EF0995E}" destId="{60A392FC-8E4A-4D80-9D77-4E594FF7EA46}"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5526B-2BF2-4A52-8187-11197817E6C3}">
      <dsp:nvSpPr>
        <dsp:cNvPr id="0" name=""/>
        <dsp:cNvSpPr/>
      </dsp:nvSpPr>
      <dsp:spPr bwMode="white">
        <a:xfrm>
          <a:off x="1491568" y="0"/>
          <a:ext cx="1214446" cy="121444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2"/>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solidFill>
                <a:schemeClr val="tx1"/>
              </a:solidFill>
              <a:latin typeface="微软雅黑" panose="020B0503020204020204" charset="-122"/>
              <a:ea typeface="微软雅黑" panose="020B0503020204020204" charset="-122"/>
            </a:rPr>
            <a:t>用户需求</a:t>
          </a:r>
        </a:p>
      </dsp:txBody>
      <dsp:txXfrm>
        <a:off x="1491568" y="0"/>
        <a:ext cx="1214446" cy="1214446"/>
      </dsp:txXfrm>
    </dsp:sp>
    <dsp:sp modelId="{5CF08400-EA3A-435D-828E-D4658C948D17}">
      <dsp:nvSpPr>
        <dsp:cNvPr id="0" name=""/>
        <dsp:cNvSpPr/>
      </dsp:nvSpPr>
      <dsp:spPr bwMode="white">
        <a:xfrm>
          <a:off x="2804627" y="255034"/>
          <a:ext cx="704379" cy="704379"/>
        </a:xfrm>
        <a:prstGeom prst="rightArrow">
          <a:avLst/>
        </a:prstGeom>
        <a:solidFill>
          <a:schemeClr val="accent2">
            <a:tint val="60000"/>
            <a:hueOff val="0"/>
            <a:satOff val="0"/>
            <a:lumOff val="0"/>
            <a:alphaOff val="0"/>
          </a:schemeClr>
        </a:solidFill>
        <a:ln>
          <a:noFill/>
        </a:ln>
        <a:effectLst/>
      </dsp:spPr>
      <dsp:style>
        <a:lnRef idx="0">
          <a:schemeClr val="accent2">
            <a:tint val="60000"/>
          </a:schemeClr>
        </a:lnRef>
        <a:fillRef idx="1">
          <a:schemeClr val="accent2">
            <a:tint val="60000"/>
          </a:schemeClr>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100000"/>
            </a:lnSpc>
            <a:spcBef>
              <a:spcPct val="0"/>
            </a:spcBef>
            <a:spcAft>
              <a:spcPct val="35000"/>
            </a:spcAft>
            <a:buNone/>
          </a:pPr>
          <a:r>
            <a:rPr lang="zh-CN" altLang="en-US" sz="1600" b="1" kern="1200" dirty="0">
              <a:solidFill>
                <a:srgbClr val="FF0000"/>
              </a:solidFill>
              <a:latin typeface="微软雅黑" panose="020B0503020204020204" charset="-122"/>
              <a:ea typeface="微软雅黑" panose="020B0503020204020204" charset="-122"/>
            </a:rPr>
            <a:t>抽象</a:t>
          </a:r>
          <a:endParaRPr sz="1600" kern="1200">
            <a:latin typeface="微软雅黑" panose="020B0503020204020204" charset="-122"/>
            <a:ea typeface="微软雅黑" panose="020B0503020204020204" charset="-122"/>
          </a:endParaRPr>
        </a:p>
      </dsp:txBody>
      <dsp:txXfrm>
        <a:off x="2804627" y="255034"/>
        <a:ext cx="704379" cy="704379"/>
      </dsp:txXfrm>
    </dsp:sp>
    <dsp:sp modelId="{CCC39ED8-E48D-45B0-B6DC-26396B3BCE42}">
      <dsp:nvSpPr>
        <dsp:cNvPr id="0" name=""/>
        <dsp:cNvSpPr/>
      </dsp:nvSpPr>
      <dsp:spPr bwMode="white">
        <a:xfrm>
          <a:off x="3607619" y="0"/>
          <a:ext cx="1214446" cy="121444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2"/>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solidFill>
                <a:schemeClr val="tx1"/>
              </a:solidFill>
              <a:latin typeface="微软雅黑" panose="020B0503020204020204" charset="-122"/>
              <a:ea typeface="微软雅黑" panose="020B0503020204020204" charset="-122"/>
            </a:rPr>
            <a:t>信息结构</a:t>
          </a:r>
        </a:p>
      </dsp:txBody>
      <dsp:txXfrm>
        <a:off x="3607619" y="0"/>
        <a:ext cx="1214446" cy="1214446"/>
      </dsp:txXfrm>
    </dsp:sp>
    <dsp:sp modelId="{EF0EB000-50FA-4137-B9FB-1C9E4C422261}">
      <dsp:nvSpPr>
        <dsp:cNvPr id="0" name=""/>
        <dsp:cNvSpPr/>
      </dsp:nvSpPr>
      <dsp:spPr bwMode="white">
        <a:xfrm>
          <a:off x="4920678" y="255034"/>
          <a:ext cx="704379" cy="704379"/>
        </a:xfrm>
        <a:prstGeom prst="stripedRightArrow">
          <a:avLst/>
        </a:prstGeom>
        <a:solidFill>
          <a:schemeClr val="accent2">
            <a:tint val="60000"/>
            <a:hueOff val="0"/>
            <a:satOff val="0"/>
            <a:lumOff val="0"/>
            <a:alphaOff val="0"/>
          </a:schemeClr>
        </a:solidFill>
        <a:ln>
          <a:noFill/>
        </a:ln>
        <a:effectLst/>
      </dsp:spPr>
      <dsp:style>
        <a:lnRef idx="0">
          <a:schemeClr val="accent2">
            <a:tint val="60000"/>
          </a:schemeClr>
        </a:lnRef>
        <a:fillRef idx="1">
          <a:schemeClr val="accent2">
            <a:tint val="60000"/>
          </a:schemeClr>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100000"/>
            </a:lnSpc>
            <a:spcBef>
              <a:spcPct val="0"/>
            </a:spcBef>
            <a:spcAft>
              <a:spcPct val="35000"/>
            </a:spcAft>
            <a:buNone/>
          </a:pPr>
          <a:r>
            <a:rPr lang="zh-CN" altLang="en-US" sz="1600" b="1" kern="1200" dirty="0">
              <a:solidFill>
                <a:srgbClr val="FF0000"/>
              </a:solidFill>
              <a:latin typeface="微软雅黑" panose="020B0503020204020204" charset="-122"/>
              <a:ea typeface="微软雅黑" panose="020B0503020204020204" charset="-122"/>
            </a:rPr>
            <a:t>结果</a:t>
          </a:r>
          <a:endParaRPr sz="1600" kern="1200">
            <a:latin typeface="微软雅黑" panose="020B0503020204020204" charset="-122"/>
            <a:ea typeface="微软雅黑" panose="020B0503020204020204" charset="-122"/>
          </a:endParaRPr>
        </a:p>
      </dsp:txBody>
      <dsp:txXfrm>
        <a:off x="4920678" y="255034"/>
        <a:ext cx="704379" cy="704379"/>
      </dsp:txXfrm>
    </dsp:sp>
    <dsp:sp modelId="{4C858316-243D-47F1-B2BF-7ECCB18B7258}">
      <dsp:nvSpPr>
        <dsp:cNvPr id="0" name=""/>
        <dsp:cNvSpPr/>
      </dsp:nvSpPr>
      <dsp:spPr bwMode="white">
        <a:xfrm>
          <a:off x="5723670" y="0"/>
          <a:ext cx="1214446" cy="121444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hemeClr val="lt1"/>
        </a:lnRef>
        <a:fillRef idx="1">
          <a:schemeClr val="accent2"/>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100000"/>
            </a:lnSpc>
            <a:spcBef>
              <a:spcPct val="0"/>
            </a:spcBef>
            <a:spcAft>
              <a:spcPct val="35000"/>
            </a:spcAft>
            <a:buNone/>
          </a:pPr>
          <a:r>
            <a:rPr lang="zh-CN" altLang="en-US" sz="1600" kern="1200" dirty="0">
              <a:solidFill>
                <a:schemeClr val="tx1"/>
              </a:solidFill>
              <a:latin typeface="微软雅黑" panose="020B0503020204020204" charset="-122"/>
              <a:ea typeface="微软雅黑" panose="020B0503020204020204" charset="-122"/>
            </a:rPr>
            <a:t>概念模型</a:t>
          </a:r>
        </a:p>
      </dsp:txBody>
      <dsp:txXfrm>
        <a:off x="5723670" y="0"/>
        <a:ext cx="1214446" cy="1214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6B9CC-1BCB-42D7-AFD2-266F14BC0E2F}">
      <dsp:nvSpPr>
        <dsp:cNvPr id="0" name=""/>
        <dsp:cNvSpPr/>
      </dsp:nvSpPr>
      <dsp:spPr bwMode="white">
        <a:xfrm>
          <a:off x="922338" y="165100"/>
          <a:ext cx="3276600" cy="1137920"/>
        </a:xfrm>
        <a:prstGeom prst="ellipse">
          <a:avLst/>
        </a:prstGeom>
        <a:solidFill>
          <a:schemeClr val="accent2">
            <a:tint val="50000"/>
            <a:alpha val="40000"/>
            <a:hueOff val="0"/>
            <a:satOff val="0"/>
            <a:lumOff val="0"/>
            <a:alphaOff val="0"/>
          </a:schemeClr>
        </a:solidFill>
        <a:ln>
          <a:noFill/>
        </a:ln>
        <a:effectLst/>
      </dsp:spPr>
      <dsp:style>
        <a:lnRef idx="0">
          <a:schemeClr val="accent2"/>
        </a:lnRef>
        <a:fillRef idx="1">
          <a:schemeClr val="accent2">
            <a:tint val="50000"/>
            <a:alpha val="40000"/>
          </a:schemeClr>
        </a:fillRef>
        <a:effectRef idx="0">
          <a:scrgbClr r="0" g="0" b="0"/>
        </a:effectRef>
        <a:fontRef idx="minor"/>
      </dsp:style>
    </dsp:sp>
    <dsp:sp modelId="{3F24BB9E-AF1E-41C3-8D0E-A3C31A7BA8D1}">
      <dsp:nvSpPr>
        <dsp:cNvPr id="0" name=""/>
        <dsp:cNvSpPr/>
      </dsp:nvSpPr>
      <dsp:spPr bwMode="white">
        <a:xfrm>
          <a:off x="2248218" y="2951480"/>
          <a:ext cx="635000" cy="406400"/>
        </a:xfrm>
        <a:prstGeom prst="downArrow">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dsp:spPr>
      <dsp:style>
        <a:lnRef idx="0">
          <a:schemeClr val="lt1"/>
        </a:lnRef>
        <a:fillRef idx="3">
          <a:schemeClr val="accent2">
            <a:tint val="60000"/>
          </a:schemeClr>
        </a:fillRef>
        <a:effectRef idx="2">
          <a:scrgbClr r="0" g="0" b="0"/>
        </a:effectRef>
        <a:fontRef idx="minor"/>
      </dsp:style>
    </dsp:sp>
    <dsp:sp modelId="{5B167FFC-418F-465E-9319-1D356D08861D}">
      <dsp:nvSpPr>
        <dsp:cNvPr id="0" name=""/>
        <dsp:cNvSpPr/>
      </dsp:nvSpPr>
      <dsp:spPr bwMode="white">
        <a:xfrm>
          <a:off x="1041718" y="3276600"/>
          <a:ext cx="3048000" cy="762000"/>
        </a:xfrm>
        <a:prstGeom prst="rect">
          <a:avLst/>
        </a:prstGeom>
        <a:noFill/>
        <a:ln>
          <a:noFill/>
        </a:ln>
        <a:effectLst/>
      </dsp:spPr>
      <dsp:style>
        <a:lnRef idx="0">
          <a:schemeClr val="dk1">
            <a:alpha val="0"/>
          </a:schemeClr>
        </a:lnRef>
        <a:fillRef idx="0">
          <a:schemeClr val="lt1">
            <a:alpha val="0"/>
          </a:schemeClr>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100000"/>
            </a:lnSpc>
            <a:spcBef>
              <a:spcPct val="0"/>
            </a:spcBef>
            <a:spcAft>
              <a:spcPct val="35000"/>
            </a:spcAft>
            <a:buNone/>
          </a:pPr>
          <a:r>
            <a:rPr lang="zh-CN" altLang="en-US" sz="2200" kern="1200" dirty="0">
              <a:solidFill>
                <a:schemeClr val="tx1"/>
              </a:solidFill>
              <a:latin typeface="微软雅黑" panose="020B0503020204020204" charset="-122"/>
              <a:ea typeface="微软雅黑" panose="020B0503020204020204" charset="-122"/>
            </a:rPr>
            <a:t>数据抽象的方法</a:t>
          </a:r>
          <a:endParaRPr sz="2200" kern="1200">
            <a:solidFill>
              <a:schemeClr val="tx1"/>
            </a:solidFill>
            <a:latin typeface="微软雅黑" panose="020B0503020204020204" charset="-122"/>
            <a:ea typeface="微软雅黑" panose="020B0503020204020204" charset="-122"/>
          </a:endParaRPr>
        </a:p>
      </dsp:txBody>
      <dsp:txXfrm>
        <a:off x="1041718" y="3276600"/>
        <a:ext cx="3048000" cy="762000"/>
      </dsp:txXfrm>
    </dsp:sp>
    <dsp:sp modelId="{E9F043D5-C731-41AD-BFC0-3E98716FF54E}">
      <dsp:nvSpPr>
        <dsp:cNvPr id="0" name=""/>
        <dsp:cNvSpPr/>
      </dsp:nvSpPr>
      <dsp:spPr bwMode="white">
        <a:xfrm>
          <a:off x="2113598" y="1390904"/>
          <a:ext cx="1143000" cy="114300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hemeClr val="lt1"/>
        </a:lnRef>
        <a:fillRef idx="3">
          <a:schemeClr val="accent2"/>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概括</a:t>
          </a:r>
        </a:p>
      </dsp:txBody>
      <dsp:txXfrm>
        <a:off x="2113598" y="1390904"/>
        <a:ext cx="1143000" cy="1143000"/>
      </dsp:txXfrm>
    </dsp:sp>
    <dsp:sp modelId="{51BBE6E0-3A60-4DE4-AA02-0EED51018A63}">
      <dsp:nvSpPr>
        <dsp:cNvPr id="0" name=""/>
        <dsp:cNvSpPr/>
      </dsp:nvSpPr>
      <dsp:spPr bwMode="white">
        <a:xfrm>
          <a:off x="1295718" y="533400"/>
          <a:ext cx="1143000" cy="114300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hemeClr val="lt1"/>
        </a:lnRef>
        <a:fillRef idx="3">
          <a:schemeClr val="accent2"/>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分类</a:t>
          </a:r>
        </a:p>
      </dsp:txBody>
      <dsp:txXfrm>
        <a:off x="1295718" y="533400"/>
        <a:ext cx="1143000" cy="1143000"/>
      </dsp:txXfrm>
    </dsp:sp>
    <dsp:sp modelId="{F6AAEAB9-E341-4A2D-8147-F200A18D1806}">
      <dsp:nvSpPr>
        <dsp:cNvPr id="0" name=""/>
        <dsp:cNvSpPr/>
      </dsp:nvSpPr>
      <dsp:spPr bwMode="white">
        <a:xfrm>
          <a:off x="2464118" y="257048"/>
          <a:ext cx="1143000" cy="1143000"/>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hemeClr val="lt1"/>
        </a:lnRef>
        <a:fillRef idx="3">
          <a:schemeClr val="accent2"/>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聚集</a:t>
          </a:r>
        </a:p>
      </dsp:txBody>
      <dsp:txXfrm>
        <a:off x="2464118" y="257048"/>
        <a:ext cx="1143000" cy="1143000"/>
      </dsp:txXfrm>
    </dsp:sp>
    <dsp:sp modelId="{60A392FC-8E4A-4D80-9D77-4E594FF7EA46}">
      <dsp:nvSpPr>
        <dsp:cNvPr id="0" name=""/>
        <dsp:cNvSpPr/>
      </dsp:nvSpPr>
      <dsp:spPr bwMode="white">
        <a:xfrm>
          <a:off x="787718" y="25400"/>
          <a:ext cx="3556000" cy="2844800"/>
        </a:xfrm>
        <a:prstGeom prst="funnel">
          <a:avLst/>
        </a:prstGeom>
        <a:solidFill>
          <a:schemeClr val="lt1">
            <a:alpha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hemeClr val="accent2"/>
        </a:lnRef>
        <a:fillRef idx="1">
          <a:schemeClr val="lt1">
            <a:alpha val="40000"/>
          </a:schemeClr>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8CA165BA-8D3D-4E97-81A0-4EC078C83659}" type="datetimeFigureOut">
              <a:rPr lang="zh-CN" altLang="en-US" smtClean="0"/>
              <a:t>2023/4/13</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7CD73C6F-4F33-46C4-9146-9E97FB636BAB}"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381A3C4-6393-4ABF-B223-4720487F51B1}" type="datetimeFigureOut">
              <a:rPr lang="zh-CN" altLang="en-US" smtClean="0"/>
              <a:t>2023/4/13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6C6DCA8F-E337-4DF5-BB18-E43B8F241E6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C3D1465D-4CE8-4F91-90D0-06CE86BCE018}" type="slidenum">
              <a:rPr lang="en-US" altLang="zh-CN" sz="1200">
                <a:solidFill>
                  <a:schemeClr val="tx1"/>
                </a:solidFill>
                <a:latin typeface="Tahoma" panose="020B0604030504040204" pitchFamily="34" charset="0"/>
                <a:ea typeface="宋体" panose="02010600030101010101" pitchFamily="2" charset="-122"/>
              </a:rPr>
              <a:t>40</a:t>
            </a:fld>
            <a:endParaRPr lang="en-US" altLang="zh-CN" sz="1200">
              <a:solidFill>
                <a:schemeClr val="tx1"/>
              </a:solidFill>
              <a:latin typeface="Tahoma" panose="020B0604030504040204" pitchFamily="34" charset="0"/>
              <a:ea typeface="宋体" panose="02010600030101010101" pitchFamily="2" charset="-122"/>
            </a:endParaRPr>
          </a:p>
        </p:txBody>
      </p:sp>
      <p:sp>
        <p:nvSpPr>
          <p:cNvPr id="130051" name="Rectangle 2"/>
          <p:cNvSpPr>
            <a:spLocks noGrp="1" noRot="1" noChangeAspect="1" noChangeArrowheads="1" noTextEdit="1"/>
          </p:cNvSpPr>
          <p:nvPr>
            <p:ph type="sldImg"/>
          </p:nvPr>
        </p:nvSpPr>
        <p:spPr/>
      </p:sp>
      <p:sp>
        <p:nvSpPr>
          <p:cNvPr id="254979" name="Rectangle 3"/>
          <p:cNvSpPr>
            <a:spLocks noGrp="1" noChangeArrowheads="1"/>
          </p:cNvSpPr>
          <p:nvPr>
            <p:ph type="body" idx="1"/>
          </p:nvPr>
        </p:nvSpPr>
        <p:spPr/>
        <p:txBody>
          <a:bodyPr/>
          <a:lstStyle/>
          <a:p>
            <a:pPr eaLnBrk="1" hangingPunct="1">
              <a:defRPr/>
            </a:pPr>
            <a:endParaRPr lang="zh-CN" altLang="en-US" sz="2400" b="1">
              <a:effectLst>
                <a:outerShdw blurRad="38100" dist="38100" dir="2700000" algn="tl">
                  <a:srgbClr val="C0C0C0"/>
                </a:outerShdw>
              </a:effectLs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E97B97D8-4FF0-4B64-9658-45D0A0E986A9}" type="slidenum">
              <a:rPr lang="en-US" altLang="zh-CN" sz="1200">
                <a:solidFill>
                  <a:schemeClr val="tx1"/>
                </a:solidFill>
                <a:latin typeface="Tahoma" panose="020B0604030504040204" pitchFamily="34" charset="0"/>
                <a:ea typeface="宋体" panose="02010600030101010101" pitchFamily="2" charset="-122"/>
              </a:rPr>
              <a:t>56</a:t>
            </a:fld>
            <a:endParaRPr lang="en-US" altLang="zh-CN" sz="1200">
              <a:solidFill>
                <a:schemeClr val="tx1"/>
              </a:solidFill>
              <a:latin typeface="Tahoma" panose="020B0604030504040204" pitchFamily="34" charset="0"/>
              <a:ea typeface="宋体" panose="02010600030101010101" pitchFamily="2" charset="-122"/>
            </a:endParaRPr>
          </a:p>
        </p:txBody>
      </p:sp>
      <p:sp>
        <p:nvSpPr>
          <p:cNvPr id="131075" name="Rectangle 2"/>
          <p:cNvSpPr>
            <a:spLocks noGrp="1" noRot="1" noChangeAspect="1" noChangeArrowheads="1" noTextEdit="1"/>
          </p:cNvSpPr>
          <p:nvPr>
            <p:ph type="sldImg"/>
          </p:nvPr>
        </p:nvSpPr>
        <p:spPr/>
      </p:sp>
      <p:sp>
        <p:nvSpPr>
          <p:cNvPr id="224259" name="Rectangle 3"/>
          <p:cNvSpPr>
            <a:spLocks noGrp="1" noChangeArrowheads="1"/>
          </p:cNvSpPr>
          <p:nvPr>
            <p:ph type="body" idx="1"/>
          </p:nvPr>
        </p:nvSpPr>
        <p:spPr/>
        <p:txBody>
          <a:bodyPr/>
          <a:lstStyle/>
          <a:p>
            <a:pPr eaLnBrk="1" hangingPunct="1">
              <a:defRPr/>
            </a:pPr>
            <a:endParaRPr lang="en-US" altLang="zh-CN" sz="3200" b="1">
              <a:solidFill>
                <a:schemeClr val="tx2"/>
              </a:solidFill>
              <a:effectLst>
                <a:outerShdw blurRad="38100" dist="38100" dir="2700000" algn="tl">
                  <a:srgbClr val="C0C0C0"/>
                </a:outerShdw>
              </a:effectLst>
            </a:endParaRPr>
          </a:p>
          <a:p>
            <a:pPr eaLnBrk="1" hangingPunct="1">
              <a:defRPr/>
            </a:pPr>
            <a:endParaRPr lang="en-US" altLang="zh-CN" sz="3200" b="1">
              <a:solidFill>
                <a:schemeClr val="tx2"/>
              </a:solidFill>
              <a:effectLst>
                <a:outerShdw blurRad="38100" dist="38100" dir="2700000" algn="tl">
                  <a:srgbClr val="C0C0C0"/>
                </a:outerShdw>
              </a:effectLs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14004E25-DF9E-4D8B-B153-875E017D307A}" type="slidenum">
              <a:rPr lang="en-US" altLang="zh-CN" sz="1200">
                <a:solidFill>
                  <a:schemeClr val="tx1"/>
                </a:solidFill>
                <a:latin typeface="Tahoma" panose="020B0604030504040204" pitchFamily="34" charset="0"/>
                <a:ea typeface="宋体" panose="02010600030101010101" pitchFamily="2" charset="-122"/>
              </a:rPr>
              <a:t>60</a:t>
            </a:fld>
            <a:endParaRPr lang="en-US" altLang="zh-CN" sz="1200">
              <a:solidFill>
                <a:schemeClr val="tx1"/>
              </a:solidFill>
              <a:latin typeface="Tahoma" panose="020B0604030504040204" pitchFamily="34" charset="0"/>
              <a:ea typeface="宋体" panose="02010600030101010101" pitchFamily="2" charset="-122"/>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利用抽象抽取现实世界的共同特性，找到实体集和属性</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91F63D5C-6793-4CEE-8687-FC4D5FA7DC40}" type="slidenum">
              <a:rPr lang="en-US" altLang="zh-CN" sz="1200">
                <a:solidFill>
                  <a:schemeClr val="tx1"/>
                </a:solidFill>
                <a:latin typeface="Tahoma" panose="020B0604030504040204" pitchFamily="34" charset="0"/>
                <a:ea typeface="宋体" panose="02010600030101010101" pitchFamily="2" charset="-122"/>
              </a:rPr>
              <a:t>67</a:t>
            </a:fld>
            <a:endParaRPr lang="en-US" altLang="zh-CN" sz="1200">
              <a:solidFill>
                <a:schemeClr val="tx1"/>
              </a:solidFill>
              <a:latin typeface="Tahoma" panose="020B0604030504040204" pitchFamily="34" charset="0"/>
              <a:ea typeface="宋体" panose="02010600030101010101" pitchFamily="2" charset="-122"/>
            </a:endParaRPr>
          </a:p>
        </p:txBody>
      </p:sp>
      <p:sp>
        <p:nvSpPr>
          <p:cNvPr id="134147"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pPr algn="just" eaLnBrk="1" hangingPunct="1">
              <a:lnSpc>
                <a:spcPct val="150000"/>
              </a:lnSpc>
              <a:spcBef>
                <a:spcPct val="0"/>
              </a:spcBef>
              <a:defRPr/>
            </a:pPr>
            <a:r>
              <a:rPr lang="zh-CN" altLang="en-US" sz="2000" b="1">
                <a:effectLst>
                  <a:outerShdw blurRad="38100" dist="38100" dir="2700000" algn="tl">
                    <a:srgbClr val="C0C0C0"/>
                  </a:outerShdw>
                </a:effectLst>
              </a:rPr>
              <a:t>这些对象具有某些共同的</a:t>
            </a:r>
            <a:r>
              <a:rPr lang="zh-CN" altLang="en-US" sz="2000" b="1">
                <a:solidFill>
                  <a:srgbClr val="FF00FF"/>
                </a:solidFill>
                <a:effectLst>
                  <a:outerShdw blurRad="38100" dist="38100" dir="2700000" algn="tl">
                    <a:srgbClr val="C0C0C0"/>
                  </a:outerShdw>
                </a:effectLst>
              </a:rPr>
              <a:t>特性和行为</a:t>
            </a:r>
            <a:r>
              <a:rPr lang="zh-CN" altLang="en-US" sz="2000" b="1">
                <a:effectLst>
                  <a:outerShdw blurRad="38100" dist="38100" dir="2700000" algn="tl">
                    <a:srgbClr val="C0C0C0"/>
                  </a:outerShdw>
                </a:effectLst>
                <a:latin typeface="宋体" panose="02010600030101010101" pitchFamily="2" charset="-122"/>
                <a:ea typeface="黑体" panose="02010609060101010101" pitchFamily="49" charset="-122"/>
              </a:rPr>
              <a:t> </a:t>
            </a:r>
          </a:p>
          <a:p>
            <a:pPr eaLnBrk="1" hangingPunct="1">
              <a:defRPr/>
            </a:pP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575DDF87-44AF-4DD3-B1AB-7154A9F59755}" type="slidenum">
              <a:rPr lang="en-US" altLang="zh-CN" sz="1200">
                <a:solidFill>
                  <a:schemeClr val="tx1"/>
                </a:solidFill>
                <a:latin typeface="Tahoma" panose="020B0604030504040204" pitchFamily="34" charset="0"/>
                <a:ea typeface="宋体" panose="02010600030101010101" pitchFamily="2" charset="-122"/>
              </a:rPr>
              <a:t>73</a:t>
            </a:fld>
            <a:endParaRPr lang="en-US" altLang="zh-CN" sz="1200">
              <a:solidFill>
                <a:schemeClr val="tx1"/>
              </a:solidFill>
              <a:latin typeface="Tahoma" panose="020B0604030504040204" pitchFamily="34" charset="0"/>
              <a:ea typeface="宋体" panose="02010600030101010101" pitchFamily="2" charset="-122"/>
            </a:endParaRPr>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结构冲突取并集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DBF6AE01-6CEB-4C86-AD29-35EEAEE02BCC}" type="slidenum">
              <a:rPr lang="en-US" altLang="zh-CN" sz="1200">
                <a:solidFill>
                  <a:schemeClr val="tx1"/>
                </a:solidFill>
                <a:latin typeface="Tahoma" panose="020B0604030504040204" pitchFamily="34" charset="0"/>
                <a:ea typeface="宋体" panose="02010600030101010101" pitchFamily="2" charset="-122"/>
              </a:rPr>
              <a:t>3</a:t>
            </a:fld>
            <a:endParaRPr lang="en-US" altLang="zh-CN" sz="1200">
              <a:solidFill>
                <a:schemeClr val="tx1"/>
              </a:solidFill>
              <a:latin typeface="Tahoma" panose="020B0604030504040204" pitchFamily="34" charset="0"/>
              <a:ea typeface="宋体" panose="02010600030101010101" pitchFamily="2" charset="-122"/>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目标：</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DBF6AE01-6CEB-4C86-AD29-35EEAEE02BCC}" type="slidenum">
              <a:rPr lang="en-US" altLang="zh-CN" sz="1200">
                <a:solidFill>
                  <a:schemeClr val="tx1"/>
                </a:solidFill>
                <a:latin typeface="Tahoma" panose="020B0604030504040204" pitchFamily="34" charset="0"/>
                <a:ea typeface="宋体" panose="02010600030101010101" pitchFamily="2" charset="-122"/>
              </a:rPr>
              <a:t>4</a:t>
            </a:fld>
            <a:endParaRPr lang="en-US" altLang="zh-CN" sz="1200">
              <a:solidFill>
                <a:schemeClr val="tx1"/>
              </a:solidFill>
              <a:latin typeface="Tahoma" panose="020B0604030504040204" pitchFamily="34" charset="0"/>
              <a:ea typeface="宋体" panose="02010600030101010101" pitchFamily="2" charset="-122"/>
            </a:endParaRPr>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目标：</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DB7AB63D-5408-4527-BEA7-3FDF85F0D143}" type="slidenum">
              <a:rPr lang="en-US" altLang="zh-CN" sz="1200">
                <a:solidFill>
                  <a:schemeClr val="tx1"/>
                </a:solidFill>
                <a:latin typeface="Tahoma" panose="020B0604030504040204" pitchFamily="34" charset="0"/>
                <a:ea typeface="宋体" panose="02010600030101010101" pitchFamily="2" charset="-122"/>
              </a:rPr>
              <a:t>12</a:t>
            </a:fld>
            <a:endParaRPr lang="en-US" altLang="zh-CN" sz="1200">
              <a:solidFill>
                <a:schemeClr val="tx1"/>
              </a:solidFill>
              <a:latin typeface="Tahoma" panose="020B0604030504040204" pitchFamily="34" charset="0"/>
              <a:ea typeface="宋体" panose="02010600030101010101" pitchFamily="2" charset="-122"/>
            </a:endParaRPr>
          </a:p>
        </p:txBody>
      </p:sp>
      <p:sp>
        <p:nvSpPr>
          <p:cNvPr id="123907" name="Rectangle 2"/>
          <p:cNvSpPr>
            <a:spLocks noGrp="1" noRot="1" noChangeAspect="1" noChangeArrowheads="1" noTextEdit="1"/>
          </p:cNvSpPr>
          <p:nvPr>
            <p:ph type="sldImg"/>
          </p:nvPr>
        </p:nvSpPr>
        <p:spPr/>
      </p:sp>
      <p:sp>
        <p:nvSpPr>
          <p:cNvPr id="249859" name="Rectangle 3"/>
          <p:cNvSpPr>
            <a:spLocks noGrp="1" noChangeArrowheads="1"/>
          </p:cNvSpPr>
          <p:nvPr>
            <p:ph type="body" idx="1"/>
          </p:nvPr>
        </p:nvSpPr>
        <p:spPr/>
        <p:txBody>
          <a:bodyPr/>
          <a:lstStyle/>
          <a:p>
            <a:pPr eaLnBrk="1" hangingPunct="1">
              <a:defRPr/>
            </a:pPr>
            <a:r>
              <a:rPr lang="zh-CN" altLang="en-US" sz="2400" b="1">
                <a:effectLst>
                  <a:outerShdw blurRad="38100" dist="38100" dir="2700000" algn="tl">
                    <a:srgbClr val="C0C0C0"/>
                  </a:outerShdw>
                </a:effectLst>
              </a:rPr>
              <a:t>手工试凑法：缺乏科学的理论和工程方法支持，数据库的设计质量难以保证，数据库常常在投入使用以后才能发现问题，再修改，增加系统维护代价。</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0B6E3E47-B70D-4C5E-8343-C21B0C80C2E9}" type="slidenum">
              <a:rPr lang="en-US" altLang="zh-CN" sz="1200">
                <a:solidFill>
                  <a:schemeClr val="tx1"/>
                </a:solidFill>
                <a:latin typeface="Tahoma" panose="020B0604030504040204" pitchFamily="34" charset="0"/>
                <a:ea typeface="宋体" panose="02010600030101010101" pitchFamily="2" charset="-122"/>
              </a:rPr>
              <a:t>14</a:t>
            </a:fld>
            <a:endParaRPr lang="en-US" altLang="zh-CN" sz="1200">
              <a:solidFill>
                <a:schemeClr val="tx1"/>
              </a:solidFill>
              <a:latin typeface="Tahoma" panose="020B0604030504040204" pitchFamily="34" charset="0"/>
              <a:ea typeface="宋体" panose="02010600030101010101" pitchFamily="2" charset="-122"/>
            </a:endParaRPr>
          </a:p>
        </p:txBody>
      </p:sp>
      <p:sp>
        <p:nvSpPr>
          <p:cNvPr id="124931" name="Rectangle 2"/>
          <p:cNvSpPr>
            <a:spLocks noGrp="1" noRot="1" noChangeAspect="1" noChangeArrowheads="1" noTextEdit="1"/>
          </p:cNvSpPr>
          <p:nvPr>
            <p:ph type="sldImg"/>
          </p:nvPr>
        </p:nvSpPr>
        <p:spPr/>
      </p:sp>
      <p:sp>
        <p:nvSpPr>
          <p:cNvPr id="1249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数据库系统设计的内容</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C770B93E-0709-4D12-A8D4-06C08CE214B1}" type="slidenum">
              <a:rPr lang="en-US" altLang="zh-CN" sz="1200">
                <a:solidFill>
                  <a:schemeClr val="tx1"/>
                </a:solidFill>
                <a:latin typeface="Tahoma" panose="020B0604030504040204" pitchFamily="34" charset="0"/>
                <a:ea typeface="宋体" panose="02010600030101010101" pitchFamily="2" charset="-122"/>
              </a:rPr>
              <a:t>22</a:t>
            </a:fld>
            <a:endParaRPr lang="en-US" altLang="zh-CN" sz="1200">
              <a:solidFill>
                <a:schemeClr val="tx1"/>
              </a:solidFill>
              <a:latin typeface="Tahoma" panose="020B0604030504040204" pitchFamily="34" charset="0"/>
              <a:ea typeface="宋体" panose="02010600030101010101" pitchFamily="2" charset="-122"/>
            </a:endParaRPr>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b="1"/>
              <a:t>数据处理内容</a:t>
            </a:r>
            <a:r>
              <a:rPr lang="en-US" altLang="zh-CN" sz="2800" b="1"/>
              <a:t>:</a:t>
            </a:r>
            <a:r>
              <a:rPr lang="zh-CN" altLang="en-US" sz="2800" b="1"/>
              <a:t>用户要完成什么数据处理功能，用户对数据处理功能响应时间的要求，数据处理的工作方式（批处理、联机处理）</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BF3A16D0-3B3B-47D4-98F9-81AC249C93CA}" type="slidenum">
              <a:rPr lang="en-US" altLang="zh-CN" sz="1200">
                <a:solidFill>
                  <a:schemeClr val="tx1"/>
                </a:solidFill>
                <a:latin typeface="Tahoma" panose="020B0604030504040204" pitchFamily="34" charset="0"/>
                <a:ea typeface="宋体" panose="02010600030101010101" pitchFamily="2" charset="-122"/>
              </a:rPr>
              <a:t>23</a:t>
            </a:fld>
            <a:endParaRPr lang="en-US" altLang="zh-CN" sz="1200">
              <a:solidFill>
                <a:schemeClr val="tx1"/>
              </a:solidFill>
              <a:latin typeface="Tahoma" panose="020B0604030504040204" pitchFamily="34" charset="0"/>
              <a:ea typeface="宋体" panose="02010600030101010101" pitchFamily="2" charset="-122"/>
            </a:endParaRPr>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确定用户需求是最困难的事情，一方面用户缺乏计算机的相关知识，不能准确表达要求，另一方面，设计人员缺少用户的专业知识，不易理解用户的真正需要。</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038C58EE-6B8A-452B-AC86-E538FCF3A947}" type="slidenum">
              <a:rPr lang="en-US" altLang="zh-CN" sz="1200">
                <a:solidFill>
                  <a:schemeClr val="tx1"/>
                </a:solidFill>
                <a:latin typeface="Tahoma" panose="020B0604030504040204" pitchFamily="34" charset="0"/>
                <a:ea typeface="宋体" panose="02010600030101010101" pitchFamily="2" charset="-122"/>
              </a:rPr>
              <a:t>37</a:t>
            </a:fld>
            <a:endParaRPr lang="en-US" altLang="zh-CN" sz="1200">
              <a:solidFill>
                <a:schemeClr val="tx1"/>
              </a:solidFill>
              <a:latin typeface="Tahoma" panose="020B0604030504040204" pitchFamily="34" charset="0"/>
              <a:ea typeface="宋体" panose="02010600030101010101" pitchFamily="2" charset="-122"/>
            </a:endParaRPr>
          </a:p>
        </p:txBody>
      </p:sp>
      <p:sp>
        <p:nvSpPr>
          <p:cNvPr id="128003" name="Rectangle 2"/>
          <p:cNvSpPr>
            <a:spLocks noGrp="1" noRot="1" noChangeAspect="1" noChangeArrowheads="1" noTextEdit="1"/>
          </p:cNvSpPr>
          <p:nvPr>
            <p:ph type="sldImg"/>
          </p:nvPr>
        </p:nvSpPr>
        <p:spPr/>
      </p:sp>
      <p:sp>
        <p:nvSpPr>
          <p:cNvPr id="222211" name="Rectangle 3"/>
          <p:cNvSpPr>
            <a:spLocks noGrp="1" noChangeArrowheads="1"/>
          </p:cNvSpPr>
          <p:nvPr>
            <p:ph type="body" idx="1"/>
          </p:nvPr>
        </p:nvSpPr>
        <p:spPr/>
        <p:txBody>
          <a:bodyPr/>
          <a:lstStyle/>
          <a:p>
            <a:pPr eaLnBrk="1" hangingPunct="1">
              <a:defRPr/>
            </a:pPr>
            <a:r>
              <a:rPr lang="zh-CN" altLang="en-US" sz="2400" b="1" dirty="0">
                <a:effectLst>
                  <a:outerShdw blurRad="38100" dist="38100" dir="2700000" algn="tl">
                    <a:srgbClr val="C0C0C0"/>
                  </a:outerShdw>
                </a:effectLst>
              </a:rPr>
              <a:t>流出过程：说明该数据流来自哪个过程      流入过程：说明该数据流将到哪个过程去</a:t>
            </a:r>
          </a:p>
          <a:p>
            <a:pPr eaLnBrk="1" hangingPunct="1">
              <a:defRPr/>
            </a:pPr>
            <a:r>
              <a:rPr lang="zh-CN" altLang="en-US" sz="2400" b="1" dirty="0">
                <a:effectLst>
                  <a:outerShdw blurRad="38100" dist="38100" dir="2700000" algn="tl">
                    <a:srgbClr val="C0C0C0"/>
                  </a:outerShdw>
                </a:effectLst>
              </a:rPr>
              <a:t>平均流量：在单位时间内传输的次数      高峰期流量：在高峰时期的数据流量</a:t>
            </a:r>
          </a:p>
          <a:p>
            <a:pPr eaLnBrk="1" hangingPunct="1">
              <a:defRPr/>
            </a:pPr>
            <a:endParaRPr lang="en-US" altLang="zh-CN" sz="2400" b="1" dirty="0">
              <a:effectLst>
                <a:outerShdw blurRad="38100" dist="38100" dir="2700000" algn="tl">
                  <a:srgbClr val="C0C0C0"/>
                </a:outerShdw>
              </a:effectLs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fld id="{60C90B45-7793-4ADF-AF0A-0498F94F3A25}" type="slidenum">
              <a:rPr lang="en-US" altLang="zh-CN" sz="1200">
                <a:solidFill>
                  <a:schemeClr val="tx1"/>
                </a:solidFill>
                <a:latin typeface="Tahoma" panose="020B0604030504040204" pitchFamily="34" charset="0"/>
                <a:ea typeface="宋体" panose="02010600030101010101" pitchFamily="2" charset="-122"/>
              </a:rPr>
              <a:t>39</a:t>
            </a:fld>
            <a:endParaRPr lang="en-US" altLang="zh-CN" sz="1200">
              <a:solidFill>
                <a:schemeClr val="tx1"/>
              </a:solidFill>
              <a:latin typeface="Tahoma" panose="020B0604030504040204" pitchFamily="34" charset="0"/>
              <a:ea typeface="宋体" panose="02010600030101010101" pitchFamily="2" charset="-122"/>
            </a:endParaRPr>
          </a:p>
        </p:txBody>
      </p:sp>
      <p:sp>
        <p:nvSpPr>
          <p:cNvPr id="129027" name="Rectangle 2"/>
          <p:cNvSpPr>
            <a:spLocks noGrp="1" noRot="1" noChangeAspect="1" noChangeArrowheads="1" noTextEdit="1"/>
          </p:cNvSpPr>
          <p:nvPr>
            <p:ph type="sldImg"/>
          </p:nvPr>
        </p:nvSpPr>
        <p:spPr/>
      </p:sp>
      <p:sp>
        <p:nvSpPr>
          <p:cNvPr id="252931" name="Rectangle 3"/>
          <p:cNvSpPr>
            <a:spLocks noGrp="1" noChangeArrowheads="1"/>
          </p:cNvSpPr>
          <p:nvPr>
            <p:ph type="body" idx="1"/>
          </p:nvPr>
        </p:nvSpPr>
        <p:spPr/>
        <p:txBody>
          <a:bodyPr/>
          <a:lstStyle/>
          <a:p>
            <a:pPr eaLnBrk="1" hangingPunct="1">
              <a:defRPr/>
            </a:pPr>
            <a:endParaRPr lang="zh-CN" altLang="en-US" sz="2400" b="1">
              <a:effectLst>
                <a:outerShdw blurRad="38100" dist="38100" dir="2700000" algn="tl">
                  <a:srgbClr val="C0C0C0"/>
                </a:outerShdw>
              </a:effectLs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Rectangle 4"/>
          <p:cNvSpPr>
            <a:spLocks noGrp="1" noChangeArrowheads="1"/>
          </p:cNvSpPr>
          <p:nvPr>
            <p:ph type="dt" sz="half" idx="10"/>
          </p:nvPr>
        </p:nvSpPr>
        <p:spPr/>
        <p:txBody>
          <a:bodyPr/>
          <a:lstStyle>
            <a:lvl1pPr>
              <a:defRPr/>
            </a:lvl1pPr>
          </a:lstStyle>
          <a:p>
            <a:fld id="{AA43D58D-8DAA-4A9F-B2AE-98FBA051F467}" type="datetimeFigureOut">
              <a:rPr lang="zh-CN" altLang="en-US" smtClean="0"/>
              <a:t>2023/4/13</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B43473F-AE3F-4D1C-9C4F-7AD3C17AC1A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fld id="{AA43D58D-8DAA-4A9F-B2AE-98FBA051F467}" type="datetimeFigureOut">
              <a:rPr lang="zh-CN" altLang="en-US" smtClean="0"/>
              <a:t>2023/4/13</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1B43473F-AE3F-4D1C-9C4F-7AD3C17AC1A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83425" y="476250"/>
            <a:ext cx="2203450" cy="56784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476250"/>
            <a:ext cx="6462712" cy="56784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fld id="{AA43D58D-8DAA-4A9F-B2AE-98FBA051F467}" type="datetimeFigureOut">
              <a:rPr lang="zh-CN" altLang="en-US" smtClean="0"/>
              <a:t>2023/4/13</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1B43473F-AE3F-4D1C-9C4F-7AD3C17AC1A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03238" y="1160463"/>
            <a:ext cx="8229600" cy="863600"/>
          </a:xfrm>
        </p:spPr>
        <p:txBody>
          <a:bodyPr/>
          <a:lstStyle/>
          <a:p>
            <a:r>
              <a:rPr lang="zh-CN" altLang="en-US"/>
              <a:t>单击此处编辑母版标题样式</a:t>
            </a:r>
          </a:p>
        </p:txBody>
      </p:sp>
      <p:sp>
        <p:nvSpPr>
          <p:cNvPr id="3" name="文本占位符 2"/>
          <p:cNvSpPr>
            <a:spLocks noGrp="1"/>
          </p:cNvSpPr>
          <p:nvPr>
            <p:ph type="body" sz="half" idx="1"/>
          </p:nvPr>
        </p:nvSpPr>
        <p:spPr>
          <a:xfrm>
            <a:off x="468313" y="2133600"/>
            <a:ext cx="4002087" cy="38052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2800" y="2133600"/>
            <a:ext cx="4003675" cy="38052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1"/>
          </p:nvPr>
        </p:nvSpPr>
        <p:spPr/>
        <p:txBody>
          <a:bodyPr/>
          <a:lstStyle>
            <a:lvl1pPr>
              <a:defRPr/>
            </a:lvl1pPr>
          </a:lstStyle>
          <a:p>
            <a:fld id="{6C7A23C9-7810-4F96-8F22-8A62634D5315}" type="slidenum">
              <a:rPr lang="en-US" altLang="zh-CN"/>
              <a:t>‹#›</a:t>
            </a:fld>
            <a:endParaRPr lang="en-US" altLang="zh-CN"/>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cSld name="1_标题幻灯片">
    <p:spTree>
      <p:nvGrpSpPr>
        <p:cNvPr id="1" name=""/>
        <p:cNvGrpSpPr/>
        <p:nvPr/>
      </p:nvGrpSpPr>
      <p:grpSpPr>
        <a:xfrm>
          <a:off x="0" y="0"/>
          <a:ext cx="0" cy="0"/>
          <a:chOff x="0" y="0"/>
          <a:chExt cx="0" cy="0"/>
        </a:xfrm>
      </p:grpSpPr>
      <p:pic>
        <p:nvPicPr>
          <p:cNvPr id="175106" name="Picture 2" descr="BAL1353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w="9525">
            <a:solidFill>
              <a:srgbClr val="E8EFF6"/>
            </a:solidFill>
            <a:miter lim="800000"/>
            <a:headEnd/>
            <a:tailEnd/>
          </a:ln>
          <a:extLst>
            <a:ext uri="{909E8E84-426E-40DD-AFC4-6F175D3DCCD1}">
              <a14:hiddenFill xmlns:a14="http://schemas.microsoft.com/office/drawing/2010/main">
                <a:solidFill>
                  <a:srgbClr val="FFFFFF"/>
                </a:solidFill>
              </a14:hiddenFill>
            </a:ext>
          </a:extLst>
        </p:spPr>
      </p:pic>
      <p:sp>
        <p:nvSpPr>
          <p:cNvPr id="175107" name="Rectangle 3"/>
          <p:cNvSpPr>
            <a:spLocks noGrp="1" noChangeArrowheads="1"/>
          </p:cNvSpPr>
          <p:nvPr>
            <p:ph type="ctrTitle"/>
          </p:nvPr>
        </p:nvSpPr>
        <p:spPr>
          <a:xfrm>
            <a:off x="1408113" y="2130425"/>
            <a:ext cx="7772400" cy="1470025"/>
          </a:xfrm>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lvl1pPr>
              <a:defRPr sz="2800"/>
            </a:lvl1pPr>
          </a:lstStyle>
          <a:p>
            <a:pPr lvl="0"/>
            <a:r>
              <a:rPr lang="zh-CN" altLang="en-GB" noProof="0"/>
              <a:t>单击此处编辑母版标题样式</a:t>
            </a:r>
          </a:p>
        </p:txBody>
      </p:sp>
      <p:sp>
        <p:nvSpPr>
          <p:cNvPr id="175108" name="Rectangle 4"/>
          <p:cNvSpPr>
            <a:spLocks noGrp="1" noChangeArrowheads="1"/>
          </p:cNvSpPr>
          <p:nvPr>
            <p:ph type="subTitle" idx="1"/>
          </p:nvPr>
        </p:nvSpPr>
        <p:spPr>
          <a:xfrm>
            <a:off x="1420813" y="3187700"/>
            <a:ext cx="6400800" cy="550863"/>
          </a:xfrm>
        </p:spPr>
        <p:txBody>
          <a:bodyPr/>
          <a:lstStyle>
            <a:lvl1pPr marL="0" indent="0">
              <a:buFontTx/>
              <a:buNone/>
              <a:defRPr sz="2400"/>
            </a:lvl1pPr>
          </a:lstStyle>
          <a:p>
            <a:pPr lvl="0"/>
            <a:r>
              <a:rPr lang="zh-CN" altLang="en-GB" noProof="0"/>
              <a:t>单击此处编辑母版副标题样式</a:t>
            </a:r>
          </a:p>
        </p:txBody>
      </p:sp>
      <p:sp>
        <p:nvSpPr>
          <p:cNvPr id="175109" name="Rectangle 5"/>
          <p:cNvSpPr>
            <a:spLocks noGrp="1" noChangeArrowheads="1"/>
          </p:cNvSpPr>
          <p:nvPr>
            <p:ph type="dt" sz="half" idx="2"/>
          </p:nvPr>
        </p:nvSpPr>
        <p:spPr/>
        <p:txBody>
          <a:bodyPr/>
          <a:lstStyle>
            <a:lvl1pPr>
              <a:defRPr>
                <a:solidFill>
                  <a:schemeClr val="bg1"/>
                </a:solidFill>
              </a:defRPr>
            </a:lvl1pPr>
          </a:lstStyle>
          <a:p>
            <a:fld id="{198D9C28-C69D-40F9-9D73-DA526BB2F8EB}" type="datetime1">
              <a:rPr lang="zh-CN" altLang="en-US"/>
              <a:t>2023/4/13</a:t>
            </a:fld>
            <a:endParaRPr lang="en-GB" altLang="zh-CN"/>
          </a:p>
        </p:txBody>
      </p:sp>
      <p:sp>
        <p:nvSpPr>
          <p:cNvPr id="175110" name="Rectangle 6"/>
          <p:cNvSpPr>
            <a:spLocks noGrp="1" noChangeArrowheads="1"/>
          </p:cNvSpPr>
          <p:nvPr>
            <p:ph type="ftr" sz="quarter" idx="3"/>
          </p:nvPr>
        </p:nvSpPr>
        <p:spPr/>
        <p:txBody>
          <a:bodyPr/>
          <a:lstStyle>
            <a:lvl1pPr>
              <a:defRPr>
                <a:solidFill>
                  <a:schemeClr val="bg1"/>
                </a:solidFill>
              </a:defRPr>
            </a:lvl1pPr>
          </a:lstStyle>
          <a:p>
            <a:endParaRPr lang="en-GB" altLang="zh-CN"/>
          </a:p>
        </p:txBody>
      </p:sp>
      <p:sp>
        <p:nvSpPr>
          <p:cNvPr id="175111" name="Rectangle 7"/>
          <p:cNvSpPr>
            <a:spLocks noGrp="1" noChangeArrowheads="1"/>
          </p:cNvSpPr>
          <p:nvPr>
            <p:ph type="sldNum" sz="quarter" idx="4"/>
          </p:nvPr>
        </p:nvSpPr>
        <p:spPr/>
        <p:txBody>
          <a:bodyPr/>
          <a:lstStyle>
            <a:lvl1pPr>
              <a:defRPr>
                <a:solidFill>
                  <a:schemeClr val="bg1"/>
                </a:solidFill>
              </a:defRPr>
            </a:lvl1pPr>
          </a:lstStyle>
          <a:p>
            <a:fld id="{38C25465-A153-4216-B1F2-3FAF0607AA31}" type="slidenum">
              <a:rPr lang="zh-CN" altLang="en-GB"/>
              <a:t>‹#›</a:t>
            </a:fld>
            <a:endParaRPr lang="en-GB" altLang="zh-CN"/>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107"/>
                                        </p:tgtEl>
                                        <p:attrNameLst>
                                          <p:attrName>style.visibility</p:attrName>
                                        </p:attrNameLst>
                                      </p:cBhvr>
                                      <p:to>
                                        <p:strVal val="visible"/>
                                      </p:to>
                                    </p:set>
                                    <p:animEffect transition="in" filter="wipe(left)">
                                      <p:cBhvr>
                                        <p:cTn id="7" dur="500"/>
                                        <p:tgtEl>
                                          <p:spTgt spid="17510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5108">
                                            <p:txEl>
                                              <p:pRg st="0" end="0"/>
                                            </p:txEl>
                                          </p:spTgt>
                                        </p:tgtEl>
                                        <p:attrNameLst>
                                          <p:attrName>style.visibility</p:attrName>
                                        </p:attrNameLst>
                                      </p:cBhvr>
                                      <p:to>
                                        <p:strVal val="visible"/>
                                      </p:to>
                                    </p:set>
                                    <p:animEffect transition="in" filter="wipe(left)">
                                      <p:cBhvr>
                                        <p:cTn id="11" dur="500"/>
                                        <p:tgtEl>
                                          <p:spTgt spid="1751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ldLvl="0" animBg="1"/>
      <p:bldP spid="175108" grpId="0" bui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04450" name="Group 2"/>
          <p:cNvGrpSpPr/>
          <p:nvPr/>
        </p:nvGrpSpPr>
        <p:grpSpPr bwMode="auto">
          <a:xfrm>
            <a:off x="0" y="0"/>
            <a:ext cx="8872538" cy="6858000"/>
            <a:chOff x="0" y="0"/>
            <a:chExt cx="5589" cy="4320"/>
          </a:xfrm>
        </p:grpSpPr>
        <p:sp>
          <p:nvSpPr>
            <p:cNvPr id="104451" name="Rectangle 3"/>
            <p:cNvSpPr>
              <a:spLocks noChangeArrowheads="1"/>
            </p:cNvSpPr>
            <p:nvPr/>
          </p:nvSpPr>
          <p:spPr bwMode="white">
            <a:xfrm>
              <a:off x="336" y="150"/>
              <a:ext cx="5253" cy="4026"/>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fontAlgn="base">
                <a:spcBef>
                  <a:spcPct val="0"/>
                </a:spcBef>
                <a:spcAft>
                  <a:spcPct val="0"/>
                </a:spcAft>
              </a:pPr>
              <a:endParaRPr kumimoji="1" lang="zh-CN" altLang="en-US" sz="2400">
                <a:solidFill>
                  <a:srgbClr val="402000"/>
                </a:solidFill>
              </a:endParaRPr>
            </a:p>
          </p:txBody>
        </p:sp>
        <p:pic>
          <p:nvPicPr>
            <p:cNvPr id="104452" name="Picture 4" descr="minisp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670" cy="4320"/>
            </a:xfrm>
            <a:prstGeom prst="rect">
              <a:avLst/>
            </a:prstGeom>
            <a:noFill/>
            <a:extLst>
              <a:ext uri="{909E8E84-426E-40DD-AFC4-6F175D3DCCD1}">
                <a14:hiddenFill xmlns:a14="http://schemas.microsoft.com/office/drawing/2010/main">
                  <a:solidFill>
                    <a:srgbClr val="FFFFFF"/>
                  </a:solidFill>
                </a14:hiddenFill>
              </a:ext>
            </a:extLst>
          </p:spPr>
        </p:pic>
      </p:grpSp>
      <p:sp>
        <p:nvSpPr>
          <p:cNvPr id="104453" name="Rectangle 5"/>
          <p:cNvSpPr>
            <a:spLocks noGrp="1" noChangeArrowheads="1"/>
          </p:cNvSpPr>
          <p:nvPr>
            <p:ph type="ctrTitle"/>
          </p:nvPr>
        </p:nvSpPr>
        <p:spPr>
          <a:xfrm>
            <a:off x="962025" y="1925638"/>
            <a:ext cx="7772400" cy="1143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lvl1pPr>
          </a:lstStyle>
          <a:p>
            <a:pPr lvl="0"/>
            <a:r>
              <a:rPr lang="zh-CN" altLang="en-US" noProof="0"/>
              <a:t>单击此处编辑母版标题样式</a:t>
            </a:r>
            <a:endParaRPr lang="zh-CN" altLang="zh-CN" noProof="0"/>
          </a:p>
        </p:txBody>
      </p:sp>
      <p:sp>
        <p:nvSpPr>
          <p:cNvPr id="104454" name="Rectangle 6"/>
          <p:cNvSpPr>
            <a:spLocks noGrp="1" noChangeArrowheads="1"/>
          </p:cNvSpPr>
          <p:nvPr>
            <p:ph type="subTitle" idx="1"/>
          </p:nvPr>
        </p:nvSpPr>
        <p:spPr>
          <a:xfrm>
            <a:off x="1647825" y="3738563"/>
            <a:ext cx="6400800" cy="1752600"/>
          </a:xfrm>
        </p:spPr>
        <p:txBody>
          <a:bodyPr/>
          <a:lstStyle>
            <a:lvl1pPr marL="0" indent="0" algn="ctr">
              <a:buFont typeface="Monotype Sorts" pitchFamily="2" charset="2"/>
              <a:buNone/>
              <a:defRPr>
                <a:solidFill>
                  <a:schemeClr val="bg2"/>
                </a:solidFill>
              </a:defRPr>
            </a:lvl1pPr>
          </a:lstStyle>
          <a:p>
            <a:pPr lvl="0"/>
            <a:r>
              <a:rPr lang="zh-CN" altLang="en-US" noProof="0"/>
              <a:t>单击此处编辑母版副标题样式</a:t>
            </a:r>
          </a:p>
        </p:txBody>
      </p:sp>
      <p:sp>
        <p:nvSpPr>
          <p:cNvPr id="104455" name="Rectangle 7"/>
          <p:cNvSpPr>
            <a:spLocks noGrp="1" noChangeArrowheads="1"/>
          </p:cNvSpPr>
          <p:nvPr>
            <p:ph type="dt" sz="half" idx="2"/>
          </p:nvPr>
        </p:nvSpPr>
        <p:spPr>
          <a:xfrm>
            <a:off x="962025" y="6165850"/>
            <a:ext cx="1905000" cy="392113"/>
          </a:xfrm>
        </p:spPr>
        <p:txBody>
          <a:bodyPr/>
          <a:lstStyle>
            <a:lvl1pPr>
              <a:defRPr>
                <a:solidFill>
                  <a:srgbClr val="A08366"/>
                </a:solidFill>
              </a:defRPr>
            </a:lvl1pPr>
          </a:lstStyle>
          <a:p>
            <a:endParaRPr lang="en-US" altLang="zh-CN"/>
          </a:p>
        </p:txBody>
      </p:sp>
      <p:sp>
        <p:nvSpPr>
          <p:cNvPr id="104456" name="Rectangle 8"/>
          <p:cNvSpPr>
            <a:spLocks noGrp="1" noChangeArrowheads="1"/>
          </p:cNvSpPr>
          <p:nvPr>
            <p:ph type="ftr" sz="quarter" idx="3"/>
          </p:nvPr>
        </p:nvSpPr>
        <p:spPr>
          <a:xfrm>
            <a:off x="3400425" y="6165850"/>
            <a:ext cx="2895600" cy="392113"/>
          </a:xfrm>
        </p:spPr>
        <p:txBody>
          <a:bodyPr/>
          <a:lstStyle>
            <a:lvl1pPr>
              <a:defRPr>
                <a:solidFill>
                  <a:srgbClr val="A08366"/>
                </a:solidFill>
              </a:defRPr>
            </a:lvl1pPr>
          </a:lstStyle>
          <a:p>
            <a:endParaRPr lang="en-US" altLang="zh-CN"/>
          </a:p>
        </p:txBody>
      </p:sp>
      <p:sp>
        <p:nvSpPr>
          <p:cNvPr id="104457" name="Rectangle 9"/>
          <p:cNvSpPr>
            <a:spLocks noGrp="1" noChangeArrowheads="1"/>
          </p:cNvSpPr>
          <p:nvPr>
            <p:ph type="sldNum" sz="quarter" idx="4"/>
          </p:nvPr>
        </p:nvSpPr>
        <p:spPr>
          <a:xfrm>
            <a:off x="6829425" y="6165850"/>
            <a:ext cx="1905000" cy="392113"/>
          </a:xfrm>
        </p:spPr>
        <p:txBody>
          <a:bodyPr/>
          <a:lstStyle>
            <a:lvl1pPr>
              <a:defRPr>
                <a:solidFill>
                  <a:srgbClr val="A08366"/>
                </a:solidFill>
              </a:defRPr>
            </a:lvl1pPr>
          </a:lstStyle>
          <a:p>
            <a:fld id="{7BD22BED-80B6-4659-A9D7-B499C76CD989}" type="slidenum">
              <a:rPr lang="zh-CN" altLang="en-US"/>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A08366"/>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A08366"/>
              </a:solidFill>
            </a:endParaRPr>
          </a:p>
        </p:txBody>
      </p:sp>
      <p:sp>
        <p:nvSpPr>
          <p:cNvPr id="6" name="灯片编号占位符 5"/>
          <p:cNvSpPr>
            <a:spLocks noGrp="1"/>
          </p:cNvSpPr>
          <p:nvPr>
            <p:ph type="sldNum" sz="quarter" idx="12"/>
          </p:nvPr>
        </p:nvSpPr>
        <p:spPr/>
        <p:txBody>
          <a:bodyPr/>
          <a:lstStyle>
            <a:lvl1pPr>
              <a:defRPr/>
            </a:lvl1pPr>
          </a:lstStyle>
          <a:p>
            <a:fld id="{D243F966-61CD-451C-90D2-7919DC7943EF}" type="slidenum">
              <a:rPr lang="zh-CN" altLang="en-US">
                <a:solidFill>
                  <a:srgbClr val="A08366"/>
                </a:solidFill>
              </a:rPr>
              <a:t>‹#›</a:t>
            </a:fld>
            <a:endParaRPr lang="en-US" altLang="zh-CN">
              <a:solidFill>
                <a:srgbClr val="A08366"/>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A08366"/>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A08366"/>
              </a:solidFill>
            </a:endParaRPr>
          </a:p>
        </p:txBody>
      </p:sp>
      <p:sp>
        <p:nvSpPr>
          <p:cNvPr id="6" name="灯片编号占位符 5"/>
          <p:cNvSpPr>
            <a:spLocks noGrp="1"/>
          </p:cNvSpPr>
          <p:nvPr>
            <p:ph type="sldNum" sz="quarter" idx="12"/>
          </p:nvPr>
        </p:nvSpPr>
        <p:spPr/>
        <p:txBody>
          <a:bodyPr/>
          <a:lstStyle>
            <a:lvl1pPr>
              <a:defRPr/>
            </a:lvl1pPr>
          </a:lstStyle>
          <a:p>
            <a:fld id="{7EE066B4-0F23-4CE1-ACDC-F57DD63F4A94}" type="slidenum">
              <a:rPr lang="zh-CN" altLang="en-US">
                <a:solidFill>
                  <a:srgbClr val="A08366"/>
                </a:solidFill>
              </a:rPr>
              <a:t>‹#›</a:t>
            </a:fld>
            <a:endParaRPr lang="en-US" altLang="zh-CN">
              <a:solidFill>
                <a:srgbClr val="A08366"/>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90600" y="11255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953000" y="1125538"/>
            <a:ext cx="381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solidFill>
                <a:srgbClr val="A08366"/>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A08366"/>
              </a:solidFill>
            </a:endParaRPr>
          </a:p>
        </p:txBody>
      </p:sp>
      <p:sp>
        <p:nvSpPr>
          <p:cNvPr id="7" name="灯片编号占位符 6"/>
          <p:cNvSpPr>
            <a:spLocks noGrp="1"/>
          </p:cNvSpPr>
          <p:nvPr>
            <p:ph type="sldNum" sz="quarter" idx="12"/>
          </p:nvPr>
        </p:nvSpPr>
        <p:spPr/>
        <p:txBody>
          <a:bodyPr/>
          <a:lstStyle>
            <a:lvl1pPr>
              <a:defRPr/>
            </a:lvl1pPr>
          </a:lstStyle>
          <a:p>
            <a:fld id="{30A5FD01-B4D5-4891-9308-F0332641FED2}" type="slidenum">
              <a:rPr lang="zh-CN" altLang="en-US">
                <a:solidFill>
                  <a:srgbClr val="A08366"/>
                </a:solidFill>
              </a:rPr>
              <a:t>‹#›</a:t>
            </a:fld>
            <a:endParaRPr lang="en-US" altLang="zh-CN">
              <a:solidFill>
                <a:srgbClr val="A08366"/>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solidFill>
                <a:srgbClr val="A08366"/>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A08366"/>
              </a:solidFill>
            </a:endParaRPr>
          </a:p>
        </p:txBody>
      </p:sp>
      <p:sp>
        <p:nvSpPr>
          <p:cNvPr id="9" name="灯片编号占位符 8"/>
          <p:cNvSpPr>
            <a:spLocks noGrp="1"/>
          </p:cNvSpPr>
          <p:nvPr>
            <p:ph type="sldNum" sz="quarter" idx="12"/>
          </p:nvPr>
        </p:nvSpPr>
        <p:spPr/>
        <p:txBody>
          <a:bodyPr/>
          <a:lstStyle>
            <a:lvl1pPr>
              <a:defRPr/>
            </a:lvl1pPr>
          </a:lstStyle>
          <a:p>
            <a:fld id="{E0C245AE-58AC-49D7-A643-D75FADEB371A}" type="slidenum">
              <a:rPr lang="zh-CN" altLang="en-US">
                <a:solidFill>
                  <a:srgbClr val="A08366"/>
                </a:solidFill>
              </a:rPr>
              <a:t>‹#›</a:t>
            </a:fld>
            <a:endParaRPr lang="en-US" altLang="zh-CN">
              <a:solidFill>
                <a:srgbClr val="A08366"/>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solidFill>
                <a:srgbClr val="A08366"/>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A08366"/>
              </a:solidFill>
            </a:endParaRPr>
          </a:p>
        </p:txBody>
      </p:sp>
      <p:sp>
        <p:nvSpPr>
          <p:cNvPr id="5" name="灯片编号占位符 4"/>
          <p:cNvSpPr>
            <a:spLocks noGrp="1"/>
          </p:cNvSpPr>
          <p:nvPr>
            <p:ph type="sldNum" sz="quarter" idx="12"/>
          </p:nvPr>
        </p:nvSpPr>
        <p:spPr/>
        <p:txBody>
          <a:bodyPr/>
          <a:lstStyle>
            <a:lvl1pPr>
              <a:defRPr/>
            </a:lvl1pPr>
          </a:lstStyle>
          <a:p>
            <a:fld id="{DA30F667-A136-4EB9-B04D-0515861D51A0}" type="slidenum">
              <a:rPr lang="zh-CN" altLang="en-US">
                <a:solidFill>
                  <a:srgbClr val="A08366"/>
                </a:solidFill>
              </a:rPr>
              <a:t>‹#›</a:t>
            </a:fld>
            <a:endParaRPr lang="en-US" altLang="zh-CN">
              <a:solidFill>
                <a:srgbClr val="A08366"/>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sz="2800">
                <a:solidFill>
                  <a:srgbClr val="003399"/>
                </a:solidFill>
              </a:defRPr>
            </a:lvl1pPr>
            <a:lvl2pPr marL="700405" indent="-342900">
              <a:buFont typeface="Wingdings" panose="05000000000000000000" pitchFamily="2" charset="2"/>
              <a:buChar char="p"/>
              <a:defRPr sz="2400">
                <a:solidFill>
                  <a:srgbClr val="7030A0"/>
                </a:solidFill>
              </a:defRPr>
            </a:lvl2pPr>
            <a:lvl3pPr marL="1143000" indent="-228600">
              <a:buFont typeface="Wingdings" panose="05000000000000000000" pitchFamily="2" charset="2"/>
              <a:buChar char="ü"/>
              <a:defRPr sz="1400"/>
            </a:lvl3pPr>
          </a:lstStyle>
          <a:p>
            <a:pPr lvl="0"/>
            <a:r>
              <a:rPr lang="zh-CN" altLang="en-US" dirty="0"/>
              <a:t>单击此处编辑母版文本样式</a:t>
            </a:r>
          </a:p>
          <a:p>
            <a:pPr lvl="1"/>
            <a:r>
              <a:rPr lang="zh-CN" altLang="en-US" dirty="0"/>
              <a:t>第二级</a:t>
            </a:r>
            <a:endParaRPr lang="en-US" altLang="zh-CN" dirty="0"/>
          </a:p>
          <a:p>
            <a:pPr lvl="2"/>
            <a:endParaRPr lang="zh-CN" altLang="en-US" dirty="0"/>
          </a:p>
        </p:txBody>
      </p:sp>
      <p:sp>
        <p:nvSpPr>
          <p:cNvPr id="4" name="Rectangle 4"/>
          <p:cNvSpPr>
            <a:spLocks noGrp="1" noChangeArrowheads="1"/>
          </p:cNvSpPr>
          <p:nvPr>
            <p:ph type="dt" sz="half" idx="10"/>
          </p:nvPr>
        </p:nvSpPr>
        <p:spPr/>
        <p:txBody>
          <a:bodyPr/>
          <a:lstStyle>
            <a:lvl1pPr>
              <a:defRPr/>
            </a:lvl1pPr>
          </a:lstStyle>
          <a:p>
            <a:fld id="{AA43D58D-8DAA-4A9F-B2AE-98FBA051F467}" type="datetimeFigureOut">
              <a:rPr lang="zh-CN" altLang="en-US" smtClean="0"/>
              <a:t>2023/4/13</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1B43473F-AE3F-4D1C-9C4F-7AD3C17AC1A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A08366"/>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A08366"/>
              </a:solidFill>
            </a:endParaRPr>
          </a:p>
        </p:txBody>
      </p:sp>
      <p:sp>
        <p:nvSpPr>
          <p:cNvPr id="4" name="灯片编号占位符 3"/>
          <p:cNvSpPr>
            <a:spLocks noGrp="1"/>
          </p:cNvSpPr>
          <p:nvPr>
            <p:ph type="sldNum" sz="quarter" idx="12"/>
          </p:nvPr>
        </p:nvSpPr>
        <p:spPr/>
        <p:txBody>
          <a:bodyPr/>
          <a:lstStyle>
            <a:lvl1pPr>
              <a:defRPr/>
            </a:lvl1pPr>
          </a:lstStyle>
          <a:p>
            <a:fld id="{DA710A40-4D0D-4817-AB3C-E9936D161DEF}" type="slidenum">
              <a:rPr lang="zh-CN" altLang="en-US">
                <a:solidFill>
                  <a:srgbClr val="A08366"/>
                </a:solidFill>
              </a:rPr>
              <a:t>‹#›</a:t>
            </a:fld>
            <a:endParaRPr lang="en-US" altLang="zh-CN">
              <a:solidFill>
                <a:srgbClr val="A08366"/>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A08366"/>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A08366"/>
              </a:solidFill>
            </a:endParaRPr>
          </a:p>
        </p:txBody>
      </p:sp>
      <p:sp>
        <p:nvSpPr>
          <p:cNvPr id="7" name="灯片编号占位符 6"/>
          <p:cNvSpPr>
            <a:spLocks noGrp="1"/>
          </p:cNvSpPr>
          <p:nvPr>
            <p:ph type="sldNum" sz="quarter" idx="12"/>
          </p:nvPr>
        </p:nvSpPr>
        <p:spPr/>
        <p:txBody>
          <a:bodyPr/>
          <a:lstStyle>
            <a:lvl1pPr>
              <a:defRPr/>
            </a:lvl1pPr>
          </a:lstStyle>
          <a:p>
            <a:fld id="{7EE00C75-7006-40EF-BD86-C587E39A2281}" type="slidenum">
              <a:rPr lang="zh-CN" altLang="en-US">
                <a:solidFill>
                  <a:srgbClr val="A08366"/>
                </a:solidFill>
              </a:rPr>
              <a:t>‹#›</a:t>
            </a:fld>
            <a:endParaRPr lang="en-US" altLang="zh-CN">
              <a:solidFill>
                <a:srgbClr val="A08366"/>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A08366"/>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A08366"/>
              </a:solidFill>
            </a:endParaRPr>
          </a:p>
        </p:txBody>
      </p:sp>
      <p:sp>
        <p:nvSpPr>
          <p:cNvPr id="7" name="灯片编号占位符 6"/>
          <p:cNvSpPr>
            <a:spLocks noGrp="1"/>
          </p:cNvSpPr>
          <p:nvPr>
            <p:ph type="sldNum" sz="quarter" idx="12"/>
          </p:nvPr>
        </p:nvSpPr>
        <p:spPr/>
        <p:txBody>
          <a:bodyPr/>
          <a:lstStyle>
            <a:lvl1pPr>
              <a:defRPr/>
            </a:lvl1pPr>
          </a:lstStyle>
          <a:p>
            <a:fld id="{83E498B4-5FC8-46BA-950E-09E454F3B50D}" type="slidenum">
              <a:rPr lang="zh-CN" altLang="en-US">
                <a:solidFill>
                  <a:srgbClr val="A08366"/>
                </a:solidFill>
              </a:rPr>
              <a:t>‹#›</a:t>
            </a:fld>
            <a:endParaRPr lang="en-US" altLang="zh-CN">
              <a:solidFill>
                <a:srgbClr val="A08366"/>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A08366"/>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A08366"/>
              </a:solidFill>
            </a:endParaRPr>
          </a:p>
        </p:txBody>
      </p:sp>
      <p:sp>
        <p:nvSpPr>
          <p:cNvPr id="6" name="灯片编号占位符 5"/>
          <p:cNvSpPr>
            <a:spLocks noGrp="1"/>
          </p:cNvSpPr>
          <p:nvPr>
            <p:ph type="sldNum" sz="quarter" idx="12"/>
          </p:nvPr>
        </p:nvSpPr>
        <p:spPr/>
        <p:txBody>
          <a:bodyPr/>
          <a:lstStyle>
            <a:lvl1pPr>
              <a:defRPr/>
            </a:lvl1pPr>
          </a:lstStyle>
          <a:p>
            <a:fld id="{634C8DE4-C31C-4A14-85A9-11934D833771}" type="slidenum">
              <a:rPr lang="zh-CN" altLang="en-US">
                <a:solidFill>
                  <a:srgbClr val="A08366"/>
                </a:solidFill>
              </a:rPr>
              <a:t>‹#›</a:t>
            </a:fld>
            <a:endParaRPr lang="en-US" altLang="zh-CN">
              <a:solidFill>
                <a:srgbClr val="A08366"/>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5138" y="260350"/>
            <a:ext cx="1947862" cy="5832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71550" y="260350"/>
            <a:ext cx="5691188" cy="5832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solidFill>
                <a:srgbClr val="A08366"/>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A08366"/>
              </a:solidFill>
            </a:endParaRPr>
          </a:p>
        </p:txBody>
      </p:sp>
      <p:sp>
        <p:nvSpPr>
          <p:cNvPr id="6" name="灯片编号占位符 5"/>
          <p:cNvSpPr>
            <a:spLocks noGrp="1"/>
          </p:cNvSpPr>
          <p:nvPr>
            <p:ph type="sldNum" sz="quarter" idx="12"/>
          </p:nvPr>
        </p:nvSpPr>
        <p:spPr/>
        <p:txBody>
          <a:bodyPr/>
          <a:lstStyle>
            <a:lvl1pPr>
              <a:defRPr/>
            </a:lvl1pPr>
          </a:lstStyle>
          <a:p>
            <a:fld id="{D9949354-4851-4EA7-B4B4-45C764F4C7E8}" type="slidenum">
              <a:rPr lang="zh-CN" altLang="en-US">
                <a:solidFill>
                  <a:srgbClr val="A08366"/>
                </a:solidFill>
              </a:rPr>
              <a:t>‹#›</a:t>
            </a:fld>
            <a:endParaRPr lang="en-US" altLang="zh-CN">
              <a:solidFill>
                <a:srgbClr val="A08366"/>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fld id="{AA43D58D-8DAA-4A9F-B2AE-98FBA051F467}" type="datetimeFigureOut">
              <a:rPr lang="zh-CN" altLang="en-US" smtClean="0"/>
              <a:t>2023/4/13</a:t>
            </a:fld>
            <a:endParaRPr lang="zh-CN" altLang="en-US"/>
          </a:p>
        </p:txBody>
      </p:sp>
      <p:sp>
        <p:nvSpPr>
          <p:cNvPr id="5" name="Rectangle 5"/>
          <p:cNvSpPr>
            <a:spLocks noGrp="1" noChangeArrowheads="1"/>
          </p:cNvSpPr>
          <p:nvPr>
            <p:ph type="ftr" sz="quarter" idx="11"/>
          </p:nvPr>
        </p:nvSpPr>
        <p:spPr/>
        <p:txBody>
          <a:bodyPr/>
          <a:lstStyle>
            <a:lvl1pPr>
              <a:defRPr/>
            </a:lvl1pPr>
          </a:lstStyle>
          <a:p>
            <a:endParaRPr lang="zh-CN" altLang="en-US"/>
          </a:p>
        </p:txBody>
      </p:sp>
      <p:sp>
        <p:nvSpPr>
          <p:cNvPr id="6" name="Rectangle 6"/>
          <p:cNvSpPr>
            <a:spLocks noGrp="1" noChangeArrowheads="1"/>
          </p:cNvSpPr>
          <p:nvPr>
            <p:ph type="sldNum" sz="quarter" idx="12"/>
          </p:nvPr>
        </p:nvSpPr>
        <p:spPr/>
        <p:txBody>
          <a:bodyPr/>
          <a:lstStyle>
            <a:lvl1pPr>
              <a:defRPr/>
            </a:lvl1pPr>
          </a:lstStyle>
          <a:p>
            <a:fld id="{1B43473F-AE3F-4D1C-9C4F-7AD3C17AC1A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412875"/>
            <a:ext cx="4260850" cy="47418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81563" y="1412875"/>
            <a:ext cx="4262437" cy="47418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fld id="{AA43D58D-8DAA-4A9F-B2AE-98FBA051F467}" type="datetimeFigureOut">
              <a:rPr lang="zh-CN" altLang="en-US" smtClean="0"/>
              <a:t>2023/4/13</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B43473F-AE3F-4D1C-9C4F-7AD3C17AC1A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fld id="{AA43D58D-8DAA-4A9F-B2AE-98FBA051F467}" type="datetimeFigureOut">
              <a:rPr lang="zh-CN" altLang="en-US" smtClean="0"/>
              <a:t>2023/4/13</a:t>
            </a:fld>
            <a:endParaRPr lang="zh-CN" altLang="en-US"/>
          </a:p>
        </p:txBody>
      </p:sp>
      <p:sp>
        <p:nvSpPr>
          <p:cNvPr id="8" name="Rectangle 5"/>
          <p:cNvSpPr>
            <a:spLocks noGrp="1" noChangeArrowheads="1"/>
          </p:cNvSpPr>
          <p:nvPr>
            <p:ph type="ftr" sz="quarter" idx="11"/>
          </p:nvPr>
        </p:nvSpPr>
        <p:spPr/>
        <p:txBody>
          <a:bodyPr/>
          <a:lstStyle>
            <a:lvl1pPr>
              <a:defRPr/>
            </a:lvl1pPr>
          </a:lstStyle>
          <a:p>
            <a:endParaRPr lang="zh-CN" altLang="en-US"/>
          </a:p>
        </p:txBody>
      </p:sp>
      <p:sp>
        <p:nvSpPr>
          <p:cNvPr id="9" name="Rectangle 6"/>
          <p:cNvSpPr>
            <a:spLocks noGrp="1" noChangeArrowheads="1"/>
          </p:cNvSpPr>
          <p:nvPr>
            <p:ph type="sldNum" sz="quarter" idx="12"/>
          </p:nvPr>
        </p:nvSpPr>
        <p:spPr/>
        <p:txBody>
          <a:bodyPr/>
          <a:lstStyle>
            <a:lvl1pPr>
              <a:defRPr/>
            </a:lvl1pPr>
          </a:lstStyle>
          <a:p>
            <a:fld id="{1B43473F-AE3F-4D1C-9C4F-7AD3C17AC1A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fld id="{AA43D58D-8DAA-4A9F-B2AE-98FBA051F467}" type="datetimeFigureOut">
              <a:rPr lang="zh-CN" altLang="en-US" smtClean="0"/>
              <a:t>2023/4/13</a:t>
            </a:fld>
            <a:endParaRPr lang="zh-CN" altLang="en-US"/>
          </a:p>
        </p:txBody>
      </p:sp>
      <p:sp>
        <p:nvSpPr>
          <p:cNvPr id="4" name="Rectangle 5"/>
          <p:cNvSpPr>
            <a:spLocks noGrp="1" noChangeArrowheads="1"/>
          </p:cNvSpPr>
          <p:nvPr>
            <p:ph type="ftr" sz="quarter" idx="11"/>
          </p:nvPr>
        </p:nvSpPr>
        <p:spPr/>
        <p:txBody>
          <a:bodyPr/>
          <a:lstStyle>
            <a:lvl1pPr>
              <a:defRPr/>
            </a:lvl1pPr>
          </a:lstStyle>
          <a:p>
            <a:endParaRPr lang="zh-CN" altLang="en-US"/>
          </a:p>
        </p:txBody>
      </p:sp>
      <p:sp>
        <p:nvSpPr>
          <p:cNvPr id="5" name="Rectangle 6"/>
          <p:cNvSpPr>
            <a:spLocks noGrp="1" noChangeArrowheads="1"/>
          </p:cNvSpPr>
          <p:nvPr>
            <p:ph type="sldNum" sz="quarter" idx="12"/>
          </p:nvPr>
        </p:nvSpPr>
        <p:spPr/>
        <p:txBody>
          <a:bodyPr/>
          <a:lstStyle>
            <a:lvl1pPr>
              <a:defRPr/>
            </a:lvl1pPr>
          </a:lstStyle>
          <a:p>
            <a:fld id="{1B43473F-AE3F-4D1C-9C4F-7AD3C17AC1A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日期占位符 1"/>
          <p:cNvSpPr>
            <a:spLocks noGrp="1"/>
          </p:cNvSpPr>
          <p:nvPr>
            <p:ph type="dt" sz="half" idx="10"/>
          </p:nvPr>
        </p:nvSpPr>
        <p:spPr/>
        <p:txBody>
          <a:bodyPr/>
          <a:lstStyle>
            <a:lvl1pPr>
              <a:defRPr/>
            </a:lvl1pPr>
          </a:lstStyle>
          <a:p>
            <a:fld id="{AA43D58D-8DAA-4A9F-B2AE-98FBA051F467}" type="datetimeFigureOut">
              <a:rPr lang="zh-CN" altLang="en-US" smtClean="0"/>
              <a:t>2023/4/13</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
        <p:nvSpPr>
          <p:cNvPr id="5" name="灯片编号占位符 3"/>
          <p:cNvSpPr>
            <a:spLocks noGrp="1"/>
          </p:cNvSpPr>
          <p:nvPr>
            <p:ph type="sldNum" sz="quarter" idx="12"/>
          </p:nvPr>
        </p:nvSpPr>
        <p:spPr/>
        <p:txBody>
          <a:bodyPr/>
          <a:lstStyle>
            <a:lvl1pPr>
              <a:defRPr/>
            </a:lvl1pPr>
          </a:lstStyle>
          <a:p>
            <a:fld id="{1B43473F-AE3F-4D1C-9C4F-7AD3C17AC1A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fld id="{AA43D58D-8DAA-4A9F-B2AE-98FBA051F467}" type="datetimeFigureOut">
              <a:rPr lang="zh-CN" altLang="en-US" smtClean="0"/>
              <a:t>2023/4/13</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B43473F-AE3F-4D1C-9C4F-7AD3C17AC1A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fld id="{AA43D58D-8DAA-4A9F-B2AE-98FBA051F467}" type="datetimeFigureOut">
              <a:rPr lang="zh-CN" altLang="en-US" smtClean="0"/>
              <a:t>2023/4/13</a:t>
            </a:fld>
            <a:endParaRPr lang="zh-CN" altLang="en-US"/>
          </a:p>
        </p:txBody>
      </p:sp>
      <p:sp>
        <p:nvSpPr>
          <p:cNvPr id="6" name="Rectangle 5"/>
          <p:cNvSpPr>
            <a:spLocks noGrp="1" noChangeArrowheads="1"/>
          </p:cNvSpPr>
          <p:nvPr>
            <p:ph type="ftr" sz="quarter" idx="11"/>
          </p:nvPr>
        </p:nvSpPr>
        <p:spPr/>
        <p:txBody>
          <a:bodyPr/>
          <a:lstStyle>
            <a:lvl1pPr>
              <a:defRPr/>
            </a:lvl1pPr>
          </a:lstStyle>
          <a:p>
            <a:endParaRPr lang="zh-CN" altLang="en-US"/>
          </a:p>
        </p:txBody>
      </p:sp>
      <p:sp>
        <p:nvSpPr>
          <p:cNvPr id="7" name="Rectangle 6"/>
          <p:cNvSpPr>
            <a:spLocks noGrp="1" noChangeArrowheads="1"/>
          </p:cNvSpPr>
          <p:nvPr>
            <p:ph type="sldNum" sz="quarter" idx="12"/>
          </p:nvPr>
        </p:nvSpPr>
        <p:spPr/>
        <p:txBody>
          <a:bodyPr/>
          <a:lstStyle>
            <a:lvl1pPr>
              <a:defRPr/>
            </a:lvl1pPr>
          </a:lstStyle>
          <a:p>
            <a:fld id="{1B43473F-AE3F-4D1C-9C4F-7AD3C17AC1A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2"/>
          <p:cNvSpPr>
            <a:spLocks noChangeArrowheads="1"/>
          </p:cNvSpPr>
          <p:nvPr/>
        </p:nvSpPr>
        <p:spPr bwMode="auto">
          <a:xfrm>
            <a:off x="0" y="0"/>
            <a:ext cx="9182100" cy="836613"/>
          </a:xfrm>
          <a:prstGeom prst="rect">
            <a:avLst/>
          </a:prstGeom>
          <a:solidFill>
            <a:srgbClr val="0066FF"/>
          </a:solidFill>
          <a:ln>
            <a:noFill/>
          </a:ln>
          <a:effectLst/>
        </p:spPr>
        <p:txBody>
          <a:bodyPr wrap="none" anchor="ctr"/>
          <a:lstStyle/>
          <a:p>
            <a:endParaRPr lang="zh-CN" altLang="en-US"/>
          </a:p>
        </p:txBody>
      </p:sp>
      <p:sp>
        <p:nvSpPr>
          <p:cNvPr id="1027" name="Rectangle 2"/>
          <p:cNvSpPr>
            <a:spLocks noGrp="1" noChangeArrowheads="1"/>
          </p:cNvSpPr>
          <p:nvPr>
            <p:ph type="title"/>
          </p:nvPr>
        </p:nvSpPr>
        <p:spPr bwMode="auto">
          <a:xfrm>
            <a:off x="468315" y="107950"/>
            <a:ext cx="821848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8" name="Rectangle 3"/>
          <p:cNvSpPr>
            <a:spLocks noGrp="1" noChangeArrowheads="1"/>
          </p:cNvSpPr>
          <p:nvPr>
            <p:ph type="body" idx="1"/>
          </p:nvPr>
        </p:nvSpPr>
        <p:spPr bwMode="auto">
          <a:xfrm>
            <a:off x="468313" y="1041401"/>
            <a:ext cx="8218487" cy="511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endParaRPr lang="en-US" altLang="zh-CN" dirty="0"/>
          </a:p>
          <a:p>
            <a:pPr lvl="2"/>
            <a:r>
              <a:rPr lang="zh-CN" altLang="en-US" dirty="0"/>
              <a:t>第三级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vl1pPr>
          </a:lstStyle>
          <a:p>
            <a:fld id="{AA43D58D-8DAA-4A9F-B2AE-98FBA051F467}" type="datetimeFigureOut">
              <a:rPr lang="zh-CN" altLang="en-US" smtClean="0"/>
              <a:t>2023/4/13</a:t>
            </a:fld>
            <a:endParaRPr lang="zh-CN"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vl1pPr>
          </a:lstStyle>
          <a:p>
            <a:endParaRPr lang="zh-CN"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fld id="{1B43473F-AE3F-4D1C-9C4F-7AD3C17AC1A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fontAlgn="base" hangingPunct="1">
        <a:spcBef>
          <a:spcPct val="0"/>
        </a:spcBef>
        <a:spcAft>
          <a:spcPct val="0"/>
        </a:spcAft>
        <a:defRPr sz="2800" kern="1200">
          <a:solidFill>
            <a:schemeClr val="bg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p:titleStyle>
    <p:bodyStyle>
      <a:lvl1pPr marL="355600" indent="-269875" algn="l" rtl="0" eaLnBrk="1" fontAlgn="base" hangingPunct="1">
        <a:spcBef>
          <a:spcPts val="1800"/>
        </a:spcBef>
        <a:spcAft>
          <a:spcPct val="0"/>
        </a:spcAft>
        <a:buClr>
          <a:srgbClr val="003399"/>
        </a:buClr>
        <a:buSzPct val="80000"/>
        <a:buFont typeface="Wingdings 2" panose="05020102010507070707" pitchFamily="18" charset="2"/>
        <a:buChar char=""/>
        <a:defRPr sz="2400" kern="1200">
          <a:solidFill>
            <a:srgbClr val="003399"/>
          </a:solidFill>
          <a:latin typeface="+mn-lt"/>
          <a:ea typeface="+mn-ea"/>
          <a:cs typeface="+mn-cs"/>
        </a:defRPr>
      </a:lvl1pPr>
      <a:lvl2pPr marL="357505" algn="l" rtl="0" eaLnBrk="1" fontAlgn="base" hangingPunct="1">
        <a:lnSpc>
          <a:spcPct val="120000"/>
        </a:lnSpc>
        <a:spcBef>
          <a:spcPct val="20000"/>
        </a:spcBef>
        <a:spcAft>
          <a:spcPct val="0"/>
        </a:spcAft>
        <a:defRPr sz="2000" kern="1200">
          <a:solidFill>
            <a:srgbClr val="0066FF"/>
          </a:solidFill>
          <a:latin typeface="+mn-lt"/>
          <a:ea typeface="+mn-ea"/>
          <a:cs typeface="+mn-cs"/>
        </a:defRPr>
      </a:lvl2pPr>
      <a:lvl3pPr marL="1143000" indent="-228600" algn="l" rtl="0" eaLnBrk="1" fontAlgn="base" hangingPunct="1">
        <a:spcBef>
          <a:spcPct val="20000"/>
        </a:spcBef>
        <a:spcAft>
          <a:spcPct val="0"/>
        </a:spcAft>
        <a:buChar char="•"/>
        <a:defRPr sz="1600" kern="1200">
          <a:solidFill>
            <a:srgbClr val="4D4D4D"/>
          </a:solidFill>
          <a:latin typeface="+mn-lt"/>
          <a:ea typeface="+mn-ea"/>
          <a:cs typeface="+mn-cs"/>
        </a:defRPr>
      </a:lvl3pPr>
      <a:lvl4pPr marL="1600200" indent="-228600" algn="l" rtl="0" eaLnBrk="1" fontAlgn="base" hangingPunct="1">
        <a:spcBef>
          <a:spcPct val="20000"/>
        </a:spcBef>
        <a:spcAft>
          <a:spcPct val="0"/>
        </a:spcAft>
        <a:buChar char="–"/>
        <a:defRPr sz="1200" kern="1200">
          <a:solidFill>
            <a:srgbClr val="4D4D4D"/>
          </a:solidFill>
          <a:latin typeface="+mn-lt"/>
          <a:ea typeface="+mn-ea"/>
          <a:cs typeface="+mn-cs"/>
        </a:defRPr>
      </a:lvl4pPr>
      <a:lvl5pPr marL="2057400" indent="-228600" algn="l" rtl="0" eaLnBrk="1" fontAlgn="base" hangingPunct="1">
        <a:spcBef>
          <a:spcPct val="20000"/>
        </a:spcBef>
        <a:spcAft>
          <a:spcPct val="0"/>
        </a:spcAft>
        <a:buChar char="»"/>
        <a:defRPr sz="12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103427" name="Rectangle 3"/>
          <p:cNvSpPr>
            <a:spLocks noChangeArrowheads="1"/>
          </p:cNvSpPr>
          <p:nvPr/>
        </p:nvSpPr>
        <p:spPr bwMode="ltGray">
          <a:xfrm>
            <a:off x="533400" y="238125"/>
            <a:ext cx="8339138" cy="6391275"/>
          </a:xfrm>
          <a:prstGeom prst="rect">
            <a:avLst/>
          </a:prstGeom>
          <a:solidFill>
            <a:srgbClr val="FF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lgn="ctr" fontAlgn="base">
              <a:spcBef>
                <a:spcPct val="0"/>
              </a:spcBef>
              <a:spcAft>
                <a:spcPct val="0"/>
              </a:spcAft>
            </a:pPr>
            <a:endParaRPr kumimoji="1" lang="zh-CN" altLang="en-US" sz="2400">
              <a:solidFill>
                <a:srgbClr val="402000"/>
              </a:solidFill>
            </a:endParaRPr>
          </a:p>
        </p:txBody>
      </p:sp>
      <p:pic>
        <p:nvPicPr>
          <p:cNvPr id="103428" name="Picture 4" descr="minispi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1063625" cy="6858000"/>
          </a:xfrm>
          <a:prstGeom prst="rect">
            <a:avLst/>
          </a:prstGeom>
          <a:noFill/>
          <a:extLst>
            <a:ext uri="{909E8E84-426E-40DD-AFC4-6F175D3DCCD1}">
              <a14:hiddenFill xmlns:a14="http://schemas.microsoft.com/office/drawing/2010/main">
                <a:solidFill>
                  <a:srgbClr val="FFFFFF"/>
                </a:solidFill>
              </a14:hiddenFill>
            </a:ext>
          </a:extLst>
        </p:spPr>
      </p:pic>
      <p:sp>
        <p:nvSpPr>
          <p:cNvPr id="103429" name="Line 5"/>
          <p:cNvSpPr>
            <a:spLocks noChangeShapeType="1"/>
          </p:cNvSpPr>
          <p:nvPr/>
        </p:nvSpPr>
        <p:spPr bwMode="ltGray">
          <a:xfrm>
            <a:off x="971550" y="1052513"/>
            <a:ext cx="7747000" cy="0"/>
          </a:xfrm>
          <a:prstGeom prst="line">
            <a:avLst/>
          </a:prstGeom>
          <a:noFill/>
          <a:ln w="3175">
            <a:solidFill>
              <a:schemeClr val="bg2"/>
            </a:solidFill>
            <a:round/>
          </a:ln>
          <a:extLst>
            <a:ext uri="{909E8E84-426E-40DD-AFC4-6F175D3DCCD1}">
              <a14:hiddenFill xmlns:a14="http://schemas.microsoft.com/office/drawing/2010/main">
                <a:noFill/>
              </a14:hiddenFill>
            </a:ext>
          </a:extLst>
        </p:spPr>
        <p:txBody>
          <a:bodyPr wrap="none" anchor="ctr"/>
          <a:lstStyle/>
          <a:p>
            <a:pPr fontAlgn="base">
              <a:spcBef>
                <a:spcPct val="20000"/>
              </a:spcBef>
              <a:spcAft>
                <a:spcPct val="0"/>
              </a:spcAft>
              <a:buClr>
                <a:srgbClr val="402000"/>
              </a:buClr>
              <a:buSzPct val="75000"/>
              <a:buFont typeface="Monotype Sorts" pitchFamily="2" charset="2"/>
              <a:buNone/>
            </a:pPr>
            <a:endParaRPr lang="zh-CN" altLang="en-US">
              <a:solidFill>
                <a:srgbClr val="402000"/>
              </a:solidFill>
            </a:endParaRPr>
          </a:p>
        </p:txBody>
      </p:sp>
      <p:sp>
        <p:nvSpPr>
          <p:cNvPr id="103430" name="Rectangle 6"/>
          <p:cNvSpPr>
            <a:spLocks noGrp="1" noChangeArrowheads="1"/>
          </p:cNvSpPr>
          <p:nvPr>
            <p:ph type="title"/>
          </p:nvPr>
        </p:nvSpPr>
        <p:spPr bwMode="auto">
          <a:xfrm>
            <a:off x="971550" y="260350"/>
            <a:ext cx="777240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28398" dir="3806097"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3431" name="Rectangle 7"/>
          <p:cNvSpPr>
            <a:spLocks noGrp="1" noChangeArrowheads="1"/>
          </p:cNvSpPr>
          <p:nvPr>
            <p:ph type="body" idx="1"/>
          </p:nvPr>
        </p:nvSpPr>
        <p:spPr bwMode="auto">
          <a:xfrm>
            <a:off x="990600" y="1125538"/>
            <a:ext cx="7772400" cy="4967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2" name="Rectangle 8"/>
          <p:cNvSpPr>
            <a:spLocks noGrp="1" noChangeArrowheads="1"/>
          </p:cNvSpPr>
          <p:nvPr>
            <p:ph type="dt" sz="half" idx="2"/>
          </p:nvPr>
        </p:nvSpPr>
        <p:spPr bwMode="auto">
          <a:xfrm>
            <a:off x="990600" y="6165850"/>
            <a:ext cx="1905000" cy="38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spcBef>
                <a:spcPct val="50000"/>
              </a:spcBef>
              <a:buClrTx/>
              <a:buSzTx/>
              <a:buFontTx/>
              <a:buNone/>
              <a:defRPr sz="1400">
                <a:solidFill>
                  <a:schemeClr val="bg2"/>
                </a:solidFill>
              </a:defRPr>
            </a:lvl1pPr>
          </a:lstStyle>
          <a:p>
            <a:pPr fontAlgn="base">
              <a:spcAft>
                <a:spcPct val="0"/>
              </a:spcAft>
            </a:pPr>
            <a:endParaRPr lang="en-US" altLang="zh-CN">
              <a:solidFill>
                <a:srgbClr val="A08366"/>
              </a:solidFill>
            </a:endParaRPr>
          </a:p>
        </p:txBody>
      </p:sp>
      <p:sp>
        <p:nvSpPr>
          <p:cNvPr id="103433" name="Rectangle 9"/>
          <p:cNvSpPr>
            <a:spLocks noGrp="1" noChangeArrowheads="1"/>
          </p:cNvSpPr>
          <p:nvPr>
            <p:ph type="ftr" sz="quarter" idx="3"/>
          </p:nvPr>
        </p:nvSpPr>
        <p:spPr bwMode="auto">
          <a:xfrm>
            <a:off x="3429000" y="6165850"/>
            <a:ext cx="2895600" cy="38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a:spcBef>
                <a:spcPct val="50000"/>
              </a:spcBef>
              <a:buClrTx/>
              <a:buSzTx/>
              <a:buFontTx/>
              <a:buNone/>
              <a:defRPr sz="1400">
                <a:solidFill>
                  <a:schemeClr val="bg2"/>
                </a:solidFill>
              </a:defRPr>
            </a:lvl1pPr>
          </a:lstStyle>
          <a:p>
            <a:pPr fontAlgn="base">
              <a:spcAft>
                <a:spcPct val="0"/>
              </a:spcAft>
            </a:pPr>
            <a:endParaRPr lang="en-US" altLang="zh-CN">
              <a:solidFill>
                <a:srgbClr val="A08366"/>
              </a:solidFill>
            </a:endParaRPr>
          </a:p>
        </p:txBody>
      </p:sp>
      <p:sp>
        <p:nvSpPr>
          <p:cNvPr id="103434" name="Rectangle 10"/>
          <p:cNvSpPr>
            <a:spLocks noGrp="1" noChangeArrowheads="1"/>
          </p:cNvSpPr>
          <p:nvPr>
            <p:ph type="sldNum" sz="quarter" idx="4"/>
          </p:nvPr>
        </p:nvSpPr>
        <p:spPr bwMode="auto">
          <a:xfrm>
            <a:off x="6858000" y="6165850"/>
            <a:ext cx="1905000" cy="38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spcBef>
                <a:spcPct val="50000"/>
              </a:spcBef>
              <a:buClrTx/>
              <a:buSzTx/>
              <a:buFontTx/>
              <a:buNone/>
              <a:defRPr sz="1400">
                <a:solidFill>
                  <a:schemeClr val="bg2"/>
                </a:solidFill>
              </a:defRPr>
            </a:lvl1pPr>
          </a:lstStyle>
          <a:p>
            <a:pPr fontAlgn="base">
              <a:spcAft>
                <a:spcPct val="0"/>
              </a:spcAft>
            </a:pPr>
            <a:fld id="{549DBA29-7377-41F5-8AD2-88B742BF0097}" type="slidenum">
              <a:rPr lang="zh-CN" altLang="en-US" smtClean="0">
                <a:solidFill>
                  <a:srgbClr val="A08366"/>
                </a:solidFill>
              </a:rPr>
              <a:t>‹#›</a:t>
            </a:fld>
            <a:endParaRPr lang="en-US" altLang="zh-CN">
              <a:solidFill>
                <a:srgbClr val="A08366"/>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2pPr>
      <a:lvl3pPr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3pPr>
      <a:lvl4pPr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4pPr>
      <a:lvl5pPr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lr>
          <a:schemeClr val="accent1"/>
        </a:buClr>
        <a:buSzPct val="90000"/>
        <a:buFont typeface="Monotype Sorts" pitchFamily="2" charset="2"/>
        <a:buChar char="4"/>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Char char="–"/>
        <a:defRPr sz="2800">
          <a:solidFill>
            <a:schemeClr val="tx1"/>
          </a:solidFill>
          <a:latin typeface="+mn-lt"/>
          <a:ea typeface="+mn-ea"/>
        </a:defRPr>
      </a:lvl2pPr>
      <a:lvl3pPr marL="1143000" indent="-228600" algn="l" rtl="0" fontAlgn="base">
        <a:spcBef>
          <a:spcPct val="20000"/>
        </a:spcBef>
        <a:spcAft>
          <a:spcPct val="0"/>
        </a:spcAft>
        <a:buClr>
          <a:schemeClr val="accent1"/>
        </a:buClr>
        <a:buChar char="•"/>
        <a:defRPr sz="2400">
          <a:solidFill>
            <a:schemeClr val="tx1"/>
          </a:solidFill>
          <a:latin typeface="+mn-lt"/>
          <a:ea typeface="+mn-ea"/>
        </a:defRPr>
      </a:lvl3pPr>
      <a:lvl4pPr marL="1600200" indent="-228600" algn="l" rtl="0" fontAlgn="base">
        <a:spcBef>
          <a:spcPct val="20000"/>
        </a:spcBef>
        <a:spcAft>
          <a:spcPct val="0"/>
        </a:spcAft>
        <a:buClr>
          <a:schemeClr val="accent1"/>
        </a:buClr>
        <a:buChar char="–"/>
        <a:defRPr sz="2000">
          <a:solidFill>
            <a:schemeClr val="tx1"/>
          </a:solidFill>
          <a:latin typeface="+mn-lt"/>
          <a:ea typeface="+mn-ea"/>
        </a:defRPr>
      </a:lvl4pPr>
      <a:lvl5pPr marL="2057400" indent="-228600" algn="l" rtl="0" fontAlgn="base">
        <a:spcBef>
          <a:spcPct val="20000"/>
        </a:spcBef>
        <a:spcAft>
          <a:spcPct val="0"/>
        </a:spcAft>
        <a:buClr>
          <a:schemeClr val="accent1"/>
        </a:buClr>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10"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tags" Target="../tags/tag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284984"/>
            <a:ext cx="9144000" cy="1224136"/>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ctrTitle" idx="4294967295"/>
          </p:nvPr>
        </p:nvSpPr>
        <p:spPr>
          <a:xfrm>
            <a:off x="0" y="3111500"/>
            <a:ext cx="9144000" cy="1325563"/>
          </a:xfrm>
          <a:solidFill>
            <a:schemeClr val="bg1"/>
          </a:solidFill>
        </p:spPr>
        <p:txBody>
          <a:bodyPr/>
          <a:lstStyle/>
          <a:p>
            <a:pPr algn="ctr">
              <a:lnSpc>
                <a:spcPct val="150000"/>
              </a:lnSpc>
            </a:pPr>
            <a:r>
              <a:rPr lang="zh-CN" altLang="en-US" sz="2600" b="1" dirty="0">
                <a:solidFill>
                  <a:srgbClr val="003399"/>
                </a:solidFill>
                <a:latin typeface="华文中宋" panose="02010600040101010101" pitchFamily="2" charset="-122"/>
                <a:ea typeface="华文中宋" panose="02010600040101010101" pitchFamily="2" charset="-122"/>
              </a:rPr>
              <a:t>第</a:t>
            </a:r>
            <a:r>
              <a:rPr lang="en-US" altLang="zh-CN" sz="2600" b="1" dirty="0">
                <a:solidFill>
                  <a:srgbClr val="003399"/>
                </a:solidFill>
                <a:latin typeface="华文中宋" panose="02010600040101010101" pitchFamily="2" charset="-122"/>
                <a:ea typeface="华文中宋" panose="02010600040101010101" pitchFamily="2" charset="-122"/>
              </a:rPr>
              <a:t>7</a:t>
            </a:r>
            <a:r>
              <a:rPr lang="zh-CN" altLang="en-US" sz="2600" b="1" dirty="0">
                <a:solidFill>
                  <a:srgbClr val="003399"/>
                </a:solidFill>
                <a:latin typeface="华文中宋" panose="02010600040101010101" pitchFamily="2" charset="-122"/>
                <a:ea typeface="华文中宋" panose="02010600040101010101" pitchFamily="2" charset="-122"/>
              </a:rPr>
              <a:t>章 数据库设计</a:t>
            </a:r>
          </a:p>
        </p:txBody>
      </p:sp>
      <p:sp>
        <p:nvSpPr>
          <p:cNvPr id="7" name="副标题 6"/>
          <p:cNvSpPr>
            <a:spLocks noGrp="1"/>
          </p:cNvSpPr>
          <p:nvPr>
            <p:ph type="subTitle" idx="4294967295"/>
          </p:nvPr>
        </p:nvSpPr>
        <p:spPr>
          <a:xfrm>
            <a:off x="0" y="4941888"/>
            <a:ext cx="9144000" cy="1367468"/>
          </a:xfrm>
        </p:spPr>
        <p:txBody>
          <a:bodyPr/>
          <a:lstStyle/>
          <a:p>
            <a:pPr marL="0" indent="0" algn="ctr">
              <a:spcBef>
                <a:spcPct val="0"/>
              </a:spcBef>
              <a:buNone/>
            </a:pPr>
            <a:endParaRPr lang="en-US" altLang="zh-CN" sz="2600" b="1" dirty="0">
              <a:solidFill>
                <a:schemeClr val="tx2">
                  <a:lumMod val="50000"/>
                </a:schemeClr>
              </a:solidFill>
              <a:latin typeface="华文中宋" panose="02010600040101010101" pitchFamily="2" charset="-122"/>
              <a:ea typeface="华文中宋" panose="02010600040101010101" pitchFamily="2" charset="-122"/>
              <a:cs typeface="+mj-cs"/>
            </a:endParaRPr>
          </a:p>
          <a:p>
            <a:pPr marL="0" indent="0" algn="ctr">
              <a:spcBef>
                <a:spcPct val="0"/>
              </a:spcBef>
              <a:buNone/>
            </a:pPr>
            <a:endParaRPr lang="en-US" altLang="zh-CN" sz="2600" b="1" dirty="0">
              <a:solidFill>
                <a:schemeClr val="tx2">
                  <a:lumMod val="50000"/>
                </a:schemeClr>
              </a:solidFill>
              <a:latin typeface="华文中宋" panose="02010600040101010101" pitchFamily="2" charset="-122"/>
              <a:ea typeface="华文中宋" panose="02010600040101010101" pitchFamily="2" charset="-122"/>
              <a:cs typeface="+mj-cs"/>
            </a:endParaRPr>
          </a:p>
          <a:p>
            <a:pPr marL="0" indent="0" algn="ctr">
              <a:spcBef>
                <a:spcPct val="0"/>
              </a:spcBef>
              <a:buNone/>
            </a:pPr>
            <a:r>
              <a:rPr lang="zh-CN" altLang="en-US" sz="2600" b="1" dirty="0">
                <a:solidFill>
                  <a:schemeClr val="tx2">
                    <a:lumMod val="50000"/>
                  </a:schemeClr>
                </a:solidFill>
                <a:latin typeface="华文中宋" panose="02010600040101010101" pitchFamily="2" charset="-122"/>
                <a:ea typeface="华文中宋" panose="02010600040101010101" pitchFamily="2" charset="-122"/>
                <a:cs typeface="+mj-cs"/>
              </a:rPr>
              <a:t>计算机工程系</a:t>
            </a:r>
            <a:endParaRPr lang="en-US" altLang="zh-CN" sz="2600" b="1" dirty="0">
              <a:solidFill>
                <a:schemeClr val="tx2">
                  <a:lumMod val="50000"/>
                </a:schemeClr>
              </a:solidFill>
              <a:latin typeface="华文中宋" panose="02010600040101010101" pitchFamily="2" charset="-122"/>
              <a:ea typeface="华文中宋" panose="02010600040101010101" pitchFamily="2" charset="-122"/>
              <a:cs typeface="+mj-cs"/>
            </a:endParaRPr>
          </a:p>
        </p:txBody>
      </p:sp>
      <p:sp>
        <p:nvSpPr>
          <p:cNvPr id="8" name="矩形 7"/>
          <p:cNvSpPr/>
          <p:nvPr/>
        </p:nvSpPr>
        <p:spPr>
          <a:xfrm>
            <a:off x="0" y="1268760"/>
            <a:ext cx="9144000" cy="1757682"/>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数据库原理</a:t>
            </a:r>
          </a:p>
        </p:txBody>
      </p:sp>
      <p:sp>
        <p:nvSpPr>
          <p:cNvPr id="5" name="TextBox 4"/>
          <p:cNvSpPr txBox="1"/>
          <p:nvPr/>
        </p:nvSpPr>
        <p:spPr>
          <a:xfrm>
            <a:off x="3779912" y="116632"/>
            <a:ext cx="5364087" cy="338554"/>
          </a:xfrm>
          <a:prstGeom prst="rect">
            <a:avLst/>
          </a:prstGeom>
          <a:noFill/>
        </p:spPr>
        <p:txBody>
          <a:bodyPr wrap="square" rtlCol="0">
            <a:spAutoFit/>
          </a:bodyPr>
          <a:lstStyle/>
          <a:p>
            <a:pPr algn="r"/>
            <a:r>
              <a:rPr lang="en-US" altLang="zh-CN" sz="1600" b="1" i="1" dirty="0">
                <a:solidFill>
                  <a:schemeClr val="bg2">
                    <a:lumMod val="65000"/>
                  </a:schemeClr>
                </a:solidFill>
              </a:rPr>
              <a:t>College of information and electrical engineering </a:t>
            </a:r>
            <a:endParaRPr lang="zh-CN" altLang="en-US" sz="1600" b="1" i="1" dirty="0">
              <a:solidFill>
                <a:schemeClr val="bg2">
                  <a:lumMod val="65000"/>
                </a:schemeClr>
              </a:solidFill>
            </a:endParaRPr>
          </a:p>
        </p:txBody>
      </p:sp>
      <p:grpSp>
        <p:nvGrpSpPr>
          <p:cNvPr id="9" name="Group 3"/>
          <p:cNvGrpSpPr/>
          <p:nvPr/>
        </p:nvGrpSpPr>
        <p:grpSpPr bwMode="auto">
          <a:xfrm>
            <a:off x="107504" y="116632"/>
            <a:ext cx="2268245" cy="685503"/>
            <a:chOff x="1800" y="660"/>
            <a:chExt cx="2160" cy="648"/>
          </a:xfrm>
        </p:grpSpPr>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b="-5524"/>
            <a:stretch>
              <a:fillRect/>
            </a:stretch>
          </p:blipFill>
          <p:spPr bwMode="auto">
            <a:xfrm>
              <a:off x="2340" y="660"/>
              <a:ext cx="1620" cy="6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5" descr="未命名"/>
            <p:cNvPicPr>
              <a:picLocks noChangeAspect="1" noChangeArrowheads="1"/>
            </p:cNvPicPr>
            <p:nvPr/>
          </p:nvPicPr>
          <p:blipFill>
            <a:blip r:embed="rId4">
              <a:extLst>
                <a:ext uri="{28A0092B-C50C-407E-A947-70E740481C1C}">
                  <a14:useLocalDpi xmlns:a14="http://schemas.microsoft.com/office/drawing/2010/main" val="0"/>
                </a:ext>
              </a:extLst>
            </a:blip>
            <a:srcRect r="81241" b="70209"/>
            <a:stretch>
              <a:fillRect/>
            </a:stretch>
          </p:blipFill>
          <p:spPr bwMode="auto">
            <a:xfrm>
              <a:off x="1800" y="660"/>
              <a:ext cx="523" cy="62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z="3200" dirty="0">
                <a:solidFill>
                  <a:schemeClr val="bg2"/>
                </a:solidFill>
                <a:latin typeface="+mj-ea"/>
              </a:rPr>
              <a:t>（</a:t>
            </a:r>
            <a:r>
              <a:rPr lang="en-US" altLang="zh-CN" sz="3200" dirty="0">
                <a:solidFill>
                  <a:schemeClr val="bg2"/>
                </a:solidFill>
                <a:latin typeface="+mj-ea"/>
              </a:rPr>
              <a:t>3</a:t>
            </a:r>
            <a:r>
              <a:rPr lang="zh-CN" altLang="en-US" sz="3200" dirty="0">
                <a:solidFill>
                  <a:schemeClr val="bg2"/>
                </a:solidFill>
                <a:latin typeface="+mj-ea"/>
              </a:rPr>
              <a:t>）数据库的物理模式设计</a:t>
            </a:r>
            <a:endParaRPr lang="zh-CN" altLang="en-US" sz="3200" dirty="0"/>
          </a:p>
        </p:txBody>
      </p:sp>
      <p:sp>
        <p:nvSpPr>
          <p:cNvPr id="2" name="AutoShape 19"/>
          <p:cNvSpPr>
            <a:spLocks noChangeArrowheads="1"/>
          </p:cNvSpPr>
          <p:nvPr/>
        </p:nvSpPr>
        <p:spPr bwMode="gray">
          <a:xfrm>
            <a:off x="428625" y="2286000"/>
            <a:ext cx="2414905" cy="3215005"/>
          </a:xfrm>
          <a:prstGeom prst="can">
            <a:avLst>
              <a:gd name="adj" fmla="val 18418"/>
            </a:avLst>
          </a:prstGeom>
          <a:solidFill>
            <a:schemeClr val="bg2">
              <a:lumMod val="7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vert="eaVert" wrap="none" anchor="b"/>
          <a:lstStyle/>
          <a:p>
            <a:pPr algn="ctr">
              <a:defRPr/>
            </a:pPr>
            <a:r>
              <a:rPr lang="zh-CN" altLang="en-US" sz="2400" b="1" dirty="0">
                <a:solidFill>
                  <a:schemeClr val="bg1"/>
                </a:solidFill>
                <a:latin typeface="+mn-ea"/>
              </a:rPr>
              <a:t>数据库系统设计</a:t>
            </a:r>
          </a:p>
        </p:txBody>
      </p:sp>
      <p:sp>
        <p:nvSpPr>
          <p:cNvPr id="5127" name="Text Box 25"/>
          <p:cNvSpPr txBox="1">
            <a:spLocks noChangeArrowheads="1"/>
          </p:cNvSpPr>
          <p:nvPr/>
        </p:nvSpPr>
        <p:spPr bwMode="gray">
          <a:xfrm>
            <a:off x="936625" y="3000375"/>
            <a:ext cx="1717675" cy="396875"/>
          </a:xfrm>
          <a:prstGeom prst="rect">
            <a:avLst/>
          </a:pr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a:r>
              <a:rPr lang="zh-CN" altLang="en-US" sz="2000" b="1">
                <a:solidFill>
                  <a:srgbClr val="FFFFFF"/>
                </a:solidFill>
                <a:ea typeface="宋体" panose="02010600030101010101" pitchFamily="2" charset="-122"/>
              </a:rPr>
              <a:t>结构特性设计</a:t>
            </a:r>
            <a:endParaRPr lang="en-US" altLang="zh-CN" sz="2000" b="1">
              <a:solidFill>
                <a:srgbClr val="FFFFFF"/>
              </a:solidFill>
              <a:ea typeface="宋体" panose="02010600030101010101" pitchFamily="2" charset="-122"/>
            </a:endParaRPr>
          </a:p>
        </p:txBody>
      </p:sp>
      <p:sp>
        <p:nvSpPr>
          <p:cNvPr id="5129" name="Text Box 25"/>
          <p:cNvSpPr txBox="1">
            <a:spLocks noChangeArrowheads="1"/>
          </p:cNvSpPr>
          <p:nvPr/>
        </p:nvSpPr>
        <p:spPr bwMode="gray">
          <a:xfrm>
            <a:off x="936625" y="3729990"/>
            <a:ext cx="1717675" cy="396875"/>
          </a:xfrm>
          <a:prstGeom prst="rect">
            <a:avLst/>
          </a:prstGeom>
          <a:noFill/>
          <a:ln>
            <a:noFill/>
          </a:ln>
          <a:extLst>
            <a:ext uri="{909E8E84-426E-40DD-AFC4-6F175D3DCCD1}">
              <a14:hiddenFill xmlns:a14="http://schemas.microsoft.com/office/drawing/2010/main">
                <a:solidFill>
                  <a:srgbClr val="0070C0"/>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a:r>
              <a:rPr lang="zh-CN" altLang="en-US" sz="2000" b="1">
                <a:solidFill>
                  <a:srgbClr val="FFFFFF"/>
                </a:solidFill>
                <a:ea typeface="宋体" panose="02010600030101010101" pitchFamily="2" charset="-122"/>
              </a:rPr>
              <a:t>行为特性设计</a:t>
            </a:r>
            <a:endParaRPr lang="en-US" altLang="zh-CN" sz="2000" b="1">
              <a:solidFill>
                <a:srgbClr val="FFFFFF"/>
              </a:solidFill>
              <a:ea typeface="宋体" panose="02010600030101010101" pitchFamily="2" charset="-122"/>
            </a:endParaRPr>
          </a:p>
        </p:txBody>
      </p:sp>
      <p:sp>
        <p:nvSpPr>
          <p:cNvPr id="5131" name="Text Box 25"/>
          <p:cNvSpPr txBox="1">
            <a:spLocks noChangeArrowheads="1"/>
          </p:cNvSpPr>
          <p:nvPr/>
        </p:nvSpPr>
        <p:spPr bwMode="gray">
          <a:xfrm>
            <a:off x="936625" y="4500880"/>
            <a:ext cx="1717675" cy="396875"/>
          </a:xfrm>
          <a:prstGeom prst="rect">
            <a:avLst/>
          </a:prstGeom>
          <a:solidFill>
            <a:schemeClr val="accent6">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a:r>
              <a:rPr lang="zh-CN" altLang="en-US" sz="2000" b="1">
                <a:solidFill>
                  <a:srgbClr val="FFFFFF"/>
                </a:solidFill>
                <a:ea typeface="宋体" panose="02010600030101010101" pitchFamily="2" charset="-122"/>
              </a:rPr>
              <a:t>物理模式设计</a:t>
            </a:r>
            <a:endParaRPr lang="en-US" altLang="zh-CN" sz="2000" b="1">
              <a:solidFill>
                <a:srgbClr val="FFFFFF"/>
              </a:solidFill>
              <a:ea typeface="宋体" panose="02010600030101010101" pitchFamily="2" charset="-122"/>
            </a:endParaRPr>
          </a:p>
        </p:txBody>
      </p:sp>
      <p:sp>
        <p:nvSpPr>
          <p:cNvPr id="24" name="线形标注 2(带强调线) 23"/>
          <p:cNvSpPr/>
          <p:nvPr/>
        </p:nvSpPr>
        <p:spPr bwMode="auto">
          <a:xfrm>
            <a:off x="4000500" y="3214688"/>
            <a:ext cx="4857750" cy="2214562"/>
          </a:xfrm>
          <a:prstGeom prst="accentCallout2">
            <a:avLst>
              <a:gd name="adj1" fmla="val 18750"/>
              <a:gd name="adj2" fmla="val -8333"/>
              <a:gd name="adj3" fmla="val 18750"/>
              <a:gd name="adj4" fmla="val -16667"/>
              <a:gd name="adj5" fmla="val 55976"/>
              <a:gd name="adj6" fmla="val -335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fontAlgn="auto" latinLnBrk="1">
              <a:lnSpc>
                <a:spcPct val="150000"/>
              </a:lnSpc>
              <a:defRPr/>
            </a:pPr>
            <a:r>
              <a:rPr lang="zh-CN" altLang="en-US" sz="2000" dirty="0">
                <a:solidFill>
                  <a:srgbClr val="006699"/>
                </a:solidFill>
                <a:latin typeface="微软雅黑" panose="020B0503020204020204" charset="-122"/>
                <a:ea typeface="微软雅黑" panose="020B0503020204020204" charset="-122"/>
                <a:cs typeface="微软雅黑" panose="020B0503020204020204" charset="-122"/>
              </a:rPr>
              <a:t>    根据库结构的动态特性（即数据库应用处理要求），在选定的</a:t>
            </a:r>
            <a:r>
              <a:rPr lang="en-US" altLang="zh-CN" sz="2000" dirty="0">
                <a:solidFill>
                  <a:srgbClr val="006699"/>
                </a:solidFill>
                <a:latin typeface="微软雅黑" panose="020B0503020204020204" charset="-122"/>
                <a:ea typeface="微软雅黑" panose="020B0503020204020204" charset="-122"/>
                <a:cs typeface="微软雅黑" panose="020B0503020204020204" charset="-122"/>
              </a:rPr>
              <a:t>DBMS</a:t>
            </a:r>
            <a:r>
              <a:rPr lang="zh-CN" altLang="en-US" sz="2000" dirty="0">
                <a:solidFill>
                  <a:srgbClr val="006699"/>
                </a:solidFill>
                <a:latin typeface="微软雅黑" panose="020B0503020204020204" charset="-122"/>
                <a:ea typeface="微软雅黑" panose="020B0503020204020204" charset="-122"/>
                <a:cs typeface="微软雅黑" panose="020B0503020204020204" charset="-122"/>
              </a:rPr>
              <a:t>环境下，把数据库的逻辑结构模型加以物理实现，从而得出数据库的存储模式和存取方法</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449580" y="1261110"/>
            <a:ext cx="7938135" cy="4192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38088"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just" eaLnBrk="1" hangingPunct="1">
              <a:lnSpc>
                <a:spcPct val="150000"/>
              </a:lnSpc>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）实体集间联系的转换规则</a:t>
            </a:r>
          </a:p>
          <a:p>
            <a:pPr algn="just" eaLnBrk="1" hangingPunct="1">
              <a:lnSpc>
                <a:spcPct val="150000"/>
              </a:lnSpc>
              <a:buFontTx/>
              <a:buNone/>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457200" indent="-457200" algn="just">
              <a:lnSpc>
                <a:spcPct val="150000"/>
              </a:lnSpc>
              <a:buFont typeface="Wingdings" panose="05000000000000000000" pitchFamily="2" charset="2"/>
              <a:buChar char="Ø"/>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联系的转换方法</a:t>
            </a:r>
          </a:p>
          <a:p>
            <a:pPr marL="625475" indent="-223520" algn="just">
              <a:lnSpc>
                <a:spcPct val="150000"/>
              </a:lnSpc>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联系转换为一个独立的关系：与该联系相连的各实体的码以及联系本身的属性均转换为关系的属性，且每个实体的码均是该关系的候选码。</a:t>
            </a:r>
          </a:p>
          <a:p>
            <a:pPr marL="625475" indent="-223520" algn="just">
              <a:lnSpc>
                <a:spcPct val="150000"/>
              </a:lnSpc>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联系与某一端实体集所对应的关系合并，则需要在被合并关系中增加属性，其新增的属性为联系本身的属性和与联系相关的另一个实体集的码</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23"/>
          <p:cNvGrpSpPr/>
          <p:nvPr/>
        </p:nvGrpSpPr>
        <p:grpSpPr bwMode="auto">
          <a:xfrm>
            <a:off x="5389880" y="1551305"/>
            <a:ext cx="3421380" cy="4440555"/>
            <a:chOff x="2064" y="528"/>
            <a:chExt cx="2976" cy="3264"/>
          </a:xfrm>
        </p:grpSpPr>
        <p:sp>
          <p:nvSpPr>
            <p:cNvPr id="88068" name="AutoShape 3"/>
            <p:cNvSpPr>
              <a:spLocks noChangeArrowheads="1"/>
            </p:cNvSpPr>
            <p:nvPr/>
          </p:nvSpPr>
          <p:spPr bwMode="auto">
            <a:xfrm>
              <a:off x="2784" y="1920"/>
              <a:ext cx="1248" cy="576"/>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负责</a:t>
              </a:r>
            </a:p>
          </p:txBody>
        </p:sp>
        <p:sp>
          <p:nvSpPr>
            <p:cNvPr id="88069" name="AutoShape 4"/>
            <p:cNvSpPr>
              <a:spLocks noChangeArrowheads="1"/>
            </p:cNvSpPr>
            <p:nvPr/>
          </p:nvSpPr>
          <p:spPr bwMode="auto">
            <a:xfrm>
              <a:off x="2928" y="1152"/>
              <a:ext cx="960" cy="432"/>
            </a:xfrm>
            <a:prstGeom prst="flowChartProcess">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职工</a:t>
              </a:r>
            </a:p>
          </p:txBody>
        </p:sp>
        <p:sp>
          <p:nvSpPr>
            <p:cNvPr id="88070" name="AutoShape 5"/>
            <p:cNvSpPr>
              <a:spLocks noChangeArrowheads="1"/>
            </p:cNvSpPr>
            <p:nvPr/>
          </p:nvSpPr>
          <p:spPr bwMode="auto">
            <a:xfrm>
              <a:off x="2928" y="2736"/>
              <a:ext cx="960" cy="432"/>
            </a:xfrm>
            <a:prstGeom prst="flowChartProcess">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产品</a:t>
              </a:r>
            </a:p>
          </p:txBody>
        </p:sp>
        <p:sp>
          <p:nvSpPr>
            <p:cNvPr id="88071" name="AutoShape 6"/>
            <p:cNvSpPr>
              <a:spLocks noChangeArrowheads="1"/>
            </p:cNvSpPr>
            <p:nvPr/>
          </p:nvSpPr>
          <p:spPr bwMode="auto">
            <a:xfrm>
              <a:off x="2064" y="528"/>
              <a:ext cx="816" cy="384"/>
            </a:xfrm>
            <a:prstGeom prst="flowChartConnector">
              <a:avLst/>
            </a:prstGeom>
            <a:solidFill>
              <a:srgbClr val="FFFFE5"/>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u="sng">
                  <a:latin typeface="微软雅黑" panose="020B0503020204020204" charset="-122"/>
                  <a:ea typeface="微软雅黑" panose="020B0503020204020204" charset="-122"/>
                </a:rPr>
                <a:t>职工号</a:t>
              </a:r>
            </a:p>
          </p:txBody>
        </p:sp>
        <p:sp>
          <p:nvSpPr>
            <p:cNvPr id="88072" name="AutoShape 7"/>
            <p:cNvSpPr>
              <a:spLocks noChangeArrowheads="1"/>
            </p:cNvSpPr>
            <p:nvPr/>
          </p:nvSpPr>
          <p:spPr bwMode="auto">
            <a:xfrm>
              <a:off x="3024" y="528"/>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姓名</a:t>
              </a:r>
            </a:p>
          </p:txBody>
        </p:sp>
        <p:sp>
          <p:nvSpPr>
            <p:cNvPr id="88073" name="AutoShape 8"/>
            <p:cNvSpPr>
              <a:spLocks noChangeArrowheads="1"/>
            </p:cNvSpPr>
            <p:nvPr/>
          </p:nvSpPr>
          <p:spPr bwMode="auto">
            <a:xfrm>
              <a:off x="4032" y="528"/>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年龄</a:t>
              </a:r>
            </a:p>
          </p:txBody>
        </p:sp>
        <p:sp>
          <p:nvSpPr>
            <p:cNvPr id="88074" name="AutoShape 9"/>
            <p:cNvSpPr>
              <a:spLocks noChangeArrowheads="1"/>
            </p:cNvSpPr>
            <p:nvPr/>
          </p:nvSpPr>
          <p:spPr bwMode="auto">
            <a:xfrm>
              <a:off x="2064" y="3408"/>
              <a:ext cx="816" cy="384"/>
            </a:xfrm>
            <a:prstGeom prst="flowChartConnector">
              <a:avLst/>
            </a:prstGeom>
            <a:solidFill>
              <a:srgbClr val="FFFFE5"/>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u="sng">
                  <a:latin typeface="微软雅黑" panose="020B0503020204020204" charset="-122"/>
                  <a:ea typeface="微软雅黑" panose="020B0503020204020204" charset="-122"/>
                </a:rPr>
                <a:t>产品号</a:t>
              </a:r>
            </a:p>
          </p:txBody>
        </p:sp>
        <p:sp>
          <p:nvSpPr>
            <p:cNvPr id="88075" name="AutoShape 10"/>
            <p:cNvSpPr>
              <a:spLocks noChangeArrowheads="1"/>
            </p:cNvSpPr>
            <p:nvPr/>
          </p:nvSpPr>
          <p:spPr bwMode="auto">
            <a:xfrm>
              <a:off x="3072" y="3408"/>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产品名</a:t>
              </a:r>
            </a:p>
          </p:txBody>
        </p:sp>
        <p:sp>
          <p:nvSpPr>
            <p:cNvPr id="88076" name="AutoShape 11"/>
            <p:cNvSpPr>
              <a:spLocks noChangeArrowheads="1"/>
            </p:cNvSpPr>
            <p:nvPr/>
          </p:nvSpPr>
          <p:spPr bwMode="auto">
            <a:xfrm>
              <a:off x="4224" y="3408"/>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价格</a:t>
              </a:r>
            </a:p>
          </p:txBody>
        </p:sp>
        <p:sp>
          <p:nvSpPr>
            <p:cNvPr id="88077" name="Line 12"/>
            <p:cNvSpPr>
              <a:spLocks noChangeShapeType="1"/>
            </p:cNvSpPr>
            <p:nvPr/>
          </p:nvSpPr>
          <p:spPr bwMode="auto">
            <a:xfrm flipH="1">
              <a:off x="2496" y="3168"/>
              <a:ext cx="432"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幼圆" panose="02010509060101010101" pitchFamily="49" charset="-122"/>
                <a:ea typeface="幼圆" panose="02010509060101010101" pitchFamily="49" charset="-122"/>
              </a:endParaRPr>
            </a:p>
          </p:txBody>
        </p:sp>
        <p:sp>
          <p:nvSpPr>
            <p:cNvPr id="88078" name="Line 13"/>
            <p:cNvSpPr>
              <a:spLocks noChangeShapeType="1"/>
            </p:cNvSpPr>
            <p:nvPr/>
          </p:nvSpPr>
          <p:spPr bwMode="auto">
            <a:xfrm>
              <a:off x="3456" y="3168"/>
              <a:ext cx="0"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幼圆" panose="02010509060101010101" pitchFamily="49" charset="-122"/>
                <a:ea typeface="幼圆" panose="02010509060101010101" pitchFamily="49" charset="-122"/>
              </a:endParaRPr>
            </a:p>
          </p:txBody>
        </p:sp>
        <p:sp>
          <p:nvSpPr>
            <p:cNvPr id="88079" name="Line 14"/>
            <p:cNvSpPr>
              <a:spLocks noChangeShapeType="1"/>
            </p:cNvSpPr>
            <p:nvPr/>
          </p:nvSpPr>
          <p:spPr bwMode="auto">
            <a:xfrm>
              <a:off x="3888" y="3168"/>
              <a:ext cx="624"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幼圆" panose="02010509060101010101" pitchFamily="49" charset="-122"/>
                <a:ea typeface="幼圆" panose="02010509060101010101" pitchFamily="49" charset="-122"/>
              </a:endParaRPr>
            </a:p>
          </p:txBody>
        </p:sp>
        <p:sp>
          <p:nvSpPr>
            <p:cNvPr id="88080" name="Line 15"/>
            <p:cNvSpPr>
              <a:spLocks noChangeShapeType="1"/>
            </p:cNvSpPr>
            <p:nvPr/>
          </p:nvSpPr>
          <p:spPr bwMode="auto">
            <a:xfrm>
              <a:off x="3408" y="2496"/>
              <a:ext cx="0"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幼圆" panose="02010509060101010101" pitchFamily="49" charset="-122"/>
                <a:ea typeface="幼圆" panose="02010509060101010101" pitchFamily="49" charset="-122"/>
              </a:endParaRPr>
            </a:p>
          </p:txBody>
        </p:sp>
        <p:sp>
          <p:nvSpPr>
            <p:cNvPr id="88081" name="Line 16"/>
            <p:cNvSpPr>
              <a:spLocks noChangeShapeType="1"/>
            </p:cNvSpPr>
            <p:nvPr/>
          </p:nvSpPr>
          <p:spPr bwMode="auto">
            <a:xfrm flipV="1">
              <a:off x="3408" y="1584"/>
              <a:ext cx="0" cy="3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幼圆" panose="02010509060101010101" pitchFamily="49" charset="-122"/>
                <a:ea typeface="幼圆" panose="02010509060101010101" pitchFamily="49" charset="-122"/>
              </a:endParaRPr>
            </a:p>
          </p:txBody>
        </p:sp>
        <p:sp>
          <p:nvSpPr>
            <p:cNvPr id="88082" name="Line 17"/>
            <p:cNvSpPr>
              <a:spLocks noChangeShapeType="1"/>
            </p:cNvSpPr>
            <p:nvPr/>
          </p:nvSpPr>
          <p:spPr bwMode="auto">
            <a:xfrm flipH="1" flipV="1">
              <a:off x="2496" y="912"/>
              <a:ext cx="432"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幼圆" panose="02010509060101010101" pitchFamily="49" charset="-122"/>
                <a:ea typeface="幼圆" panose="02010509060101010101" pitchFamily="49" charset="-122"/>
              </a:endParaRPr>
            </a:p>
          </p:txBody>
        </p:sp>
        <p:sp>
          <p:nvSpPr>
            <p:cNvPr id="88083" name="Line 18"/>
            <p:cNvSpPr>
              <a:spLocks noChangeShapeType="1"/>
            </p:cNvSpPr>
            <p:nvPr/>
          </p:nvSpPr>
          <p:spPr bwMode="auto">
            <a:xfrm flipV="1">
              <a:off x="3408" y="912"/>
              <a:ext cx="0"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幼圆" panose="02010509060101010101" pitchFamily="49" charset="-122"/>
                <a:ea typeface="幼圆" panose="02010509060101010101" pitchFamily="49" charset="-122"/>
              </a:endParaRPr>
            </a:p>
          </p:txBody>
        </p:sp>
        <p:sp>
          <p:nvSpPr>
            <p:cNvPr id="88084" name="Line 19"/>
            <p:cNvSpPr>
              <a:spLocks noChangeShapeType="1"/>
            </p:cNvSpPr>
            <p:nvPr/>
          </p:nvSpPr>
          <p:spPr bwMode="auto">
            <a:xfrm flipV="1">
              <a:off x="3888" y="912"/>
              <a:ext cx="432"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latin typeface="幼圆" panose="02010509060101010101" pitchFamily="49" charset="-122"/>
                <a:ea typeface="幼圆" panose="02010509060101010101" pitchFamily="49" charset="-122"/>
              </a:endParaRPr>
            </a:p>
          </p:txBody>
        </p:sp>
        <p:sp>
          <p:nvSpPr>
            <p:cNvPr id="88085" name="Text Box 20"/>
            <p:cNvSpPr txBox="1">
              <a:spLocks noChangeArrowheads="1"/>
            </p:cNvSpPr>
            <p:nvPr/>
          </p:nvSpPr>
          <p:spPr bwMode="auto">
            <a:xfrm>
              <a:off x="3696" y="1728"/>
              <a:ext cx="24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400">
                  <a:solidFill>
                    <a:schemeClr val="tx1"/>
                  </a:solidFill>
                  <a:latin typeface="微软雅黑" panose="020B0503020204020204" charset="-122"/>
                  <a:ea typeface="微软雅黑" panose="020B0503020204020204" charset="-122"/>
                </a:rPr>
                <a:t>1</a:t>
              </a:r>
            </a:p>
          </p:txBody>
        </p:sp>
        <p:sp>
          <p:nvSpPr>
            <p:cNvPr id="88086" name="Text Box 21"/>
            <p:cNvSpPr txBox="1">
              <a:spLocks noChangeArrowheads="1"/>
            </p:cNvSpPr>
            <p:nvPr/>
          </p:nvSpPr>
          <p:spPr bwMode="auto">
            <a:xfrm>
              <a:off x="3696" y="2400"/>
              <a:ext cx="240"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400">
                  <a:solidFill>
                    <a:schemeClr val="tx1"/>
                  </a:solidFill>
                  <a:latin typeface="微软雅黑" panose="020B0503020204020204" charset="-122"/>
                  <a:ea typeface="微软雅黑" panose="020B0503020204020204" charset="-122"/>
                </a:rPr>
                <a:t>1</a:t>
              </a:r>
            </a:p>
          </p:txBody>
        </p:sp>
      </p:grpSp>
      <p:sp>
        <p:nvSpPr>
          <p:cNvPr id="88067" name="Rectangle 22"/>
          <p:cNvSpPr>
            <a:spLocks noChangeArrowheads="1"/>
          </p:cNvSpPr>
          <p:nvPr/>
        </p:nvSpPr>
        <p:spPr bwMode="auto">
          <a:xfrm>
            <a:off x="263525" y="926465"/>
            <a:ext cx="4617720" cy="553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marL="560070" indent="-560070" eaLnBrk="1" fontAlgn="auto" hangingPunct="1">
              <a:lnSpc>
                <a:spcPct val="150000"/>
              </a:lnSpc>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例：将图中</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图转换为关系模型</a:t>
            </a:r>
          </a:p>
        </p:txBody>
      </p:sp>
      <p:sp>
        <p:nvSpPr>
          <p:cNvPr id="37891" name="Rectangle 3"/>
          <p:cNvSpPr>
            <a:spLocks noChangeArrowheads="1"/>
          </p:cNvSpPr>
          <p:nvPr/>
        </p:nvSpPr>
        <p:spPr bwMode="auto">
          <a:xfrm>
            <a:off x="300355" y="1511935"/>
            <a:ext cx="4290695" cy="1884045"/>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tIns="38088"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just" eaLnBrk="1" hangingPunct="1">
              <a:lnSpc>
                <a:spcPct val="150000"/>
              </a:lnSpc>
              <a:buFontTx/>
              <a:buNone/>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将图中</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图转换为关系模型。</a:t>
            </a:r>
          </a:p>
          <a:p>
            <a:pPr algn="just">
              <a:lnSpc>
                <a:spcPct val="150000"/>
              </a:lnSpc>
              <a:buFontTx/>
              <a:buNone/>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方案</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：联系形成的关系独立存在。</a:t>
            </a:r>
          </a:p>
          <a:p>
            <a:pPr algn="just">
              <a:lnSpc>
                <a:spcPct val="150000"/>
              </a:lnSpc>
              <a:buFontTx/>
              <a:buNone/>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    职工（</a:t>
            </a:r>
            <a:r>
              <a:rPr lang="zh-CN" altLang="en-US" sz="1600" u="sng" dirty="0">
                <a:solidFill>
                  <a:schemeClr val="tx1"/>
                </a:solidFill>
                <a:latin typeface="微软雅黑" panose="020B0503020204020204" charset="-122"/>
                <a:ea typeface="微软雅黑" panose="020B0503020204020204" charset="-122"/>
                <a:cs typeface="微软雅黑" panose="020B0503020204020204" charset="-122"/>
              </a:rPr>
              <a:t>职工号</a:t>
            </a: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，姓名，年龄）；</a:t>
            </a:r>
          </a:p>
          <a:p>
            <a:pPr algn="just">
              <a:lnSpc>
                <a:spcPct val="150000"/>
              </a:lnSpc>
              <a:buFontTx/>
              <a:buNone/>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    产品（</a:t>
            </a:r>
            <a:r>
              <a:rPr lang="zh-CN" altLang="en-US" sz="1600" u="sng" dirty="0">
                <a:solidFill>
                  <a:schemeClr val="tx1"/>
                </a:solidFill>
                <a:latin typeface="微软雅黑" panose="020B0503020204020204" charset="-122"/>
                <a:ea typeface="微软雅黑" panose="020B0503020204020204" charset="-122"/>
                <a:cs typeface="微软雅黑" panose="020B0503020204020204" charset="-122"/>
              </a:rPr>
              <a:t>产品号</a:t>
            </a: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，产品名，价格）；</a:t>
            </a:r>
          </a:p>
          <a:p>
            <a:pPr algn="just">
              <a:lnSpc>
                <a:spcPct val="150000"/>
              </a:lnSpc>
              <a:buFontTx/>
              <a:buNone/>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    负责（</a:t>
            </a:r>
            <a:r>
              <a:rPr lang="zh-CN" altLang="en-US" sz="1600" u="sng" dirty="0">
                <a:solidFill>
                  <a:schemeClr val="tx1"/>
                </a:solidFill>
                <a:latin typeface="微软雅黑" panose="020B0503020204020204" charset="-122"/>
                <a:ea typeface="微软雅黑" panose="020B0503020204020204" charset="-122"/>
                <a:cs typeface="微软雅黑" panose="020B0503020204020204" charset="-122"/>
              </a:rPr>
              <a:t>职工号，产品号</a:t>
            </a: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a:t>
            </a:r>
          </a:p>
        </p:txBody>
      </p:sp>
      <p:sp>
        <p:nvSpPr>
          <p:cNvPr id="38915" name="Rectangle 3"/>
          <p:cNvSpPr>
            <a:spLocks noChangeArrowheads="1"/>
          </p:cNvSpPr>
          <p:nvPr/>
        </p:nvSpPr>
        <p:spPr bwMode="auto">
          <a:xfrm>
            <a:off x="300355" y="3580130"/>
            <a:ext cx="4794885" cy="1144905"/>
          </a:xfrm>
          <a:prstGeom prst="rect">
            <a:avLst/>
          </a:prstGeom>
          <a:solidFill>
            <a:srgbClr val="0070C0"/>
          </a:solidFill>
          <a:ln w="9525">
            <a:noFill/>
            <a:miter lim="800000"/>
          </a:ln>
          <a:effectLst/>
        </p:spPr>
        <p:txBody>
          <a:bodyPr wrap="square" tIns="38088" bIns="0">
            <a:spAutoFit/>
          </a:bodyPr>
          <a:lstStyle/>
          <a:p>
            <a:pPr algn="just">
              <a:lnSpc>
                <a:spcPct val="150000"/>
              </a:lnSpc>
              <a:buFontTx/>
              <a:buNone/>
              <a:defRPr/>
            </a:pP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方案</a:t>
            </a:r>
            <a:r>
              <a:rPr lang="en-US" altLang="zh-CN" sz="1600" dirty="0">
                <a:solidFill>
                  <a:schemeClr val="bg1"/>
                </a:solidFill>
                <a:latin typeface="微软雅黑" panose="020B0503020204020204" charset="-122"/>
                <a:ea typeface="微软雅黑" panose="020B0503020204020204" charset="-122"/>
                <a:cs typeface="微软雅黑" panose="020B0503020204020204" charset="-122"/>
              </a:rPr>
              <a:t>2</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：“负责”与“职工”两关系合并。</a:t>
            </a:r>
          </a:p>
          <a:p>
            <a:pPr algn="just" eaLnBrk="0" hangingPunct="0">
              <a:lnSpc>
                <a:spcPct val="150000"/>
              </a:lnSpc>
              <a:buFontTx/>
              <a:buNone/>
              <a:defRPr/>
            </a:pP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            职工（</a:t>
            </a:r>
            <a:r>
              <a:rPr lang="zh-CN" altLang="en-US" sz="1600" u="sng" dirty="0">
                <a:solidFill>
                  <a:schemeClr val="bg1"/>
                </a:solidFill>
                <a:latin typeface="微软雅黑" panose="020B0503020204020204" charset="-122"/>
                <a:ea typeface="微软雅黑" panose="020B0503020204020204" charset="-122"/>
                <a:cs typeface="微软雅黑" panose="020B0503020204020204" charset="-122"/>
              </a:rPr>
              <a:t>职工号</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，姓名，年龄，</a:t>
            </a:r>
            <a:r>
              <a:rPr lang="zh-CN" altLang="en-US" sz="1600" dirty="0">
                <a:solidFill>
                  <a:schemeClr val="bg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产品号</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a:t>
            </a:r>
          </a:p>
          <a:p>
            <a:pPr algn="just" eaLnBrk="0" hangingPunct="0">
              <a:lnSpc>
                <a:spcPct val="150000"/>
              </a:lnSpc>
              <a:buFontTx/>
              <a:buNone/>
              <a:defRPr/>
            </a:pP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            产品（</a:t>
            </a:r>
            <a:r>
              <a:rPr lang="zh-CN" altLang="en-US" sz="1600" u="sng" dirty="0">
                <a:solidFill>
                  <a:schemeClr val="bg1"/>
                </a:solidFill>
                <a:latin typeface="微软雅黑" panose="020B0503020204020204" charset="-122"/>
                <a:ea typeface="微软雅黑" panose="020B0503020204020204" charset="-122"/>
                <a:cs typeface="微软雅黑" panose="020B0503020204020204" charset="-122"/>
              </a:rPr>
              <a:t>产品号</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rPr>
              <a:t>，产品名，价格）；</a:t>
            </a:r>
          </a:p>
        </p:txBody>
      </p:sp>
      <p:sp>
        <p:nvSpPr>
          <p:cNvPr id="3" name="文本框 2"/>
          <p:cNvSpPr txBox="1"/>
          <p:nvPr/>
        </p:nvSpPr>
        <p:spPr>
          <a:xfrm>
            <a:off x="263525" y="5001895"/>
            <a:ext cx="4814570" cy="1198880"/>
          </a:xfrm>
          <a:prstGeom prst="rect">
            <a:avLst/>
          </a:prstGeom>
          <a:solidFill>
            <a:srgbClr val="48946D"/>
          </a:solidFill>
        </p:spPr>
        <p:txBody>
          <a:bodyPr wrap="square" rtlCol="0">
            <a:spAutoFit/>
          </a:bodyPr>
          <a:lstStyle/>
          <a:p>
            <a:pPr algn="just" eaLnBrk="0" hangingPunct="0">
              <a:lnSpc>
                <a:spcPct val="150000"/>
              </a:lnSpc>
              <a:buFontTx/>
              <a:buNone/>
              <a:defRPr/>
            </a:pPr>
            <a:r>
              <a:rPr lang="zh-CN" altLang="en-US" sz="1600" dirty="0">
                <a:solidFill>
                  <a:schemeClr val="bg1"/>
                </a:solidFill>
                <a:latin typeface="微软雅黑" panose="020B0503020204020204" charset="-122"/>
                <a:ea typeface="微软雅黑" panose="020B0503020204020204" charset="-122"/>
                <a:cs typeface="微软雅黑" panose="020B0503020204020204" charset="-122"/>
                <a:sym typeface="+mn-ea"/>
              </a:rPr>
              <a:t>方案</a:t>
            </a:r>
            <a:r>
              <a:rPr lang="en-US" altLang="zh-CN" sz="1600" dirty="0">
                <a:solidFill>
                  <a:schemeClr val="bg1"/>
                </a:solidFill>
                <a:latin typeface="微软雅黑" panose="020B0503020204020204" charset="-122"/>
                <a:ea typeface="微软雅黑" panose="020B0503020204020204" charset="-122"/>
                <a:cs typeface="微软雅黑" panose="020B0503020204020204" charset="-122"/>
                <a:sym typeface="+mn-ea"/>
              </a:rPr>
              <a:t>3</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sym typeface="+mn-ea"/>
              </a:rPr>
              <a:t>：“负责”与“产品”两关系合并。</a:t>
            </a:r>
            <a:endParaRPr lang="zh-CN" altLang="en-US" sz="1600" dirty="0">
              <a:solidFill>
                <a:schemeClr val="bg1"/>
              </a:solidFill>
              <a:latin typeface="微软雅黑" panose="020B0503020204020204" charset="-122"/>
              <a:ea typeface="微软雅黑" panose="020B0503020204020204" charset="-122"/>
              <a:cs typeface="微软雅黑" panose="020B0503020204020204" charset="-122"/>
            </a:endParaRPr>
          </a:p>
          <a:p>
            <a:pPr algn="just" eaLnBrk="0" hangingPunct="0">
              <a:lnSpc>
                <a:spcPct val="150000"/>
              </a:lnSpc>
              <a:buFontTx/>
              <a:buNone/>
              <a:defRPr/>
            </a:pPr>
            <a:r>
              <a:rPr lang="zh-CN" altLang="en-US" sz="1600" dirty="0">
                <a:solidFill>
                  <a:schemeClr val="bg1"/>
                </a:solidFill>
                <a:latin typeface="微软雅黑" panose="020B0503020204020204" charset="-122"/>
                <a:ea typeface="微软雅黑" panose="020B0503020204020204" charset="-122"/>
                <a:cs typeface="微软雅黑" panose="020B0503020204020204" charset="-122"/>
                <a:sym typeface="+mn-ea"/>
              </a:rPr>
              <a:t>            职工（</a:t>
            </a:r>
            <a:r>
              <a:rPr lang="zh-CN" altLang="en-US" sz="1600" u="sng" dirty="0">
                <a:solidFill>
                  <a:schemeClr val="bg1"/>
                </a:solidFill>
                <a:latin typeface="微软雅黑" panose="020B0503020204020204" charset="-122"/>
                <a:ea typeface="微软雅黑" panose="020B0503020204020204" charset="-122"/>
                <a:cs typeface="微软雅黑" panose="020B0503020204020204" charset="-122"/>
                <a:sym typeface="+mn-ea"/>
              </a:rPr>
              <a:t>职工号</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sym typeface="+mn-ea"/>
              </a:rPr>
              <a:t>，姓名，年龄）；</a:t>
            </a:r>
            <a:endParaRPr lang="zh-CN" altLang="en-US" sz="1600" dirty="0">
              <a:solidFill>
                <a:schemeClr val="bg1"/>
              </a:solidFill>
              <a:latin typeface="微软雅黑" panose="020B0503020204020204" charset="-122"/>
              <a:ea typeface="微软雅黑" panose="020B0503020204020204" charset="-122"/>
              <a:cs typeface="微软雅黑" panose="020B0503020204020204" charset="-122"/>
            </a:endParaRPr>
          </a:p>
          <a:p>
            <a:pPr algn="just" eaLnBrk="0" hangingPunct="0">
              <a:lnSpc>
                <a:spcPct val="150000"/>
              </a:lnSpc>
              <a:buFontTx/>
              <a:buNone/>
              <a:defRPr/>
            </a:pPr>
            <a:r>
              <a:rPr lang="zh-CN" altLang="en-US" sz="1600" dirty="0">
                <a:solidFill>
                  <a:schemeClr val="bg1"/>
                </a:solidFill>
                <a:latin typeface="微软雅黑" panose="020B0503020204020204" charset="-122"/>
                <a:ea typeface="微软雅黑" panose="020B0503020204020204" charset="-122"/>
                <a:cs typeface="微软雅黑" panose="020B0503020204020204" charset="-122"/>
                <a:sym typeface="+mn-ea"/>
              </a:rPr>
              <a:t>            产品（</a:t>
            </a:r>
            <a:r>
              <a:rPr lang="zh-CN" altLang="en-US" sz="1600" u="sng" dirty="0">
                <a:solidFill>
                  <a:schemeClr val="bg1"/>
                </a:solidFill>
                <a:latin typeface="微软雅黑" panose="020B0503020204020204" charset="-122"/>
                <a:ea typeface="微软雅黑" panose="020B0503020204020204" charset="-122"/>
                <a:cs typeface="微软雅黑" panose="020B0503020204020204" charset="-122"/>
                <a:sym typeface="+mn-ea"/>
              </a:rPr>
              <a:t>产品号</a:t>
            </a:r>
            <a:r>
              <a:rPr lang="zh-CN" altLang="en-US" sz="1600" dirty="0">
                <a:solidFill>
                  <a:schemeClr val="bg1"/>
                </a:solidFill>
                <a:latin typeface="微软雅黑" panose="020B0503020204020204" charset="-122"/>
                <a:ea typeface="微软雅黑" panose="020B0503020204020204" charset="-122"/>
                <a:cs typeface="微软雅黑" panose="020B0503020204020204" charset="-122"/>
                <a:sym typeface="+mn-ea"/>
              </a:rPr>
              <a:t>，产品名，价格，职工号）。</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ChangeArrowheads="1"/>
          </p:cNvSpPr>
          <p:nvPr/>
        </p:nvSpPr>
        <p:spPr bwMode="auto">
          <a:xfrm>
            <a:off x="426085" y="1441450"/>
            <a:ext cx="8054340" cy="2168525"/>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marL="457200" indent="-457200">
              <a:lnSpc>
                <a:spcPct val="150000"/>
              </a:lnSpc>
              <a:buFont typeface="Wingdings" panose="05000000000000000000" pitchFamily="2" charset="2"/>
              <a:buChar char="Ø"/>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1:n</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联系的转换方法</a:t>
            </a:r>
          </a:p>
          <a:p>
            <a:pPr>
              <a:lnSpc>
                <a:spcPct val="1500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方法一：将联系转换为一个独立的关系，其关系的属性由与该联系相连的各实体集的码以及联系本身的属性组成，而该关系的码为</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n</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端实体集的码；</a:t>
            </a:r>
          </a:p>
          <a:p>
            <a:pPr>
              <a:lnSpc>
                <a:spcPct val="1500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方法二：在</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n</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端实体集中增加新属性，新属性由联系对应的</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端实体集的码和联系自身的属性构成，新增属性后原关系的码不变。</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0325" y="1066800"/>
            <a:ext cx="5179060" cy="113538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38088" bIns="0">
            <a:spAutoFit/>
          </a:bodyPr>
          <a:lstStyle>
            <a:lvl1pPr indent="262255"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just" eaLnBrk="1" hangingPunct="1">
              <a:lnSpc>
                <a:spcPct val="140000"/>
              </a:lnSpc>
              <a:buFontTx/>
              <a:buNone/>
            </a:pPr>
            <a:r>
              <a:rPr lang="zh-CN" altLang="en-US" sz="1700" dirty="0">
                <a:solidFill>
                  <a:schemeClr val="tx1"/>
                </a:solidFill>
                <a:latin typeface="微软雅黑" panose="020B0503020204020204" charset="-122"/>
                <a:ea typeface="微软雅黑" panose="020B0503020204020204" charset="-122"/>
                <a:cs typeface="微软雅黑" panose="020B0503020204020204" charset="-122"/>
              </a:rPr>
              <a:t>例：将含有</a:t>
            </a:r>
            <a:r>
              <a:rPr lang="en-US" altLang="zh-CN" sz="1700" dirty="0">
                <a:solidFill>
                  <a:schemeClr val="tx1"/>
                </a:solidFill>
                <a:latin typeface="微软雅黑" panose="020B0503020204020204" charset="-122"/>
                <a:ea typeface="微软雅黑" panose="020B0503020204020204" charset="-122"/>
                <a:cs typeface="微软雅黑" panose="020B0503020204020204" charset="-122"/>
              </a:rPr>
              <a:t>1:n</a:t>
            </a:r>
            <a:r>
              <a:rPr lang="zh-CN" altLang="en-US" sz="1700" dirty="0">
                <a:solidFill>
                  <a:schemeClr val="tx1"/>
                </a:solidFill>
                <a:latin typeface="微软雅黑" panose="020B0503020204020204" charset="-122"/>
                <a:ea typeface="微软雅黑" panose="020B0503020204020204" charset="-122"/>
                <a:cs typeface="微软雅黑" panose="020B0503020204020204" charset="-122"/>
              </a:rPr>
              <a:t>联系的</a:t>
            </a:r>
            <a:r>
              <a:rPr lang="en-US" altLang="zh-CN" sz="17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1700" dirty="0">
                <a:solidFill>
                  <a:schemeClr val="tx1"/>
                </a:solidFill>
                <a:latin typeface="微软雅黑" panose="020B0503020204020204" charset="-122"/>
                <a:ea typeface="微软雅黑" panose="020B0503020204020204" charset="-122"/>
                <a:cs typeface="微软雅黑" panose="020B0503020204020204" charset="-122"/>
              </a:rPr>
              <a:t>图转换为关系模型。</a:t>
            </a:r>
          </a:p>
          <a:p>
            <a:pPr algn="just" eaLnBrk="1" hangingPunct="1">
              <a:lnSpc>
                <a:spcPct val="140000"/>
              </a:lnSpc>
              <a:buFontTx/>
              <a:buNone/>
            </a:pPr>
            <a:endParaRPr lang="en-US" altLang="zh-CN" sz="1700" dirty="0">
              <a:solidFill>
                <a:schemeClr val="tx1"/>
              </a:solidFill>
              <a:latin typeface="微软雅黑" panose="020B0503020204020204" charset="-122"/>
              <a:ea typeface="微软雅黑" panose="020B0503020204020204" charset="-122"/>
              <a:cs typeface="微软雅黑" panose="020B0503020204020204" charset="-122"/>
            </a:endParaRPr>
          </a:p>
          <a:p>
            <a:pPr algn="just" eaLnBrk="1" hangingPunct="1">
              <a:lnSpc>
                <a:spcPct val="140000"/>
              </a:lnSpc>
              <a:buFontTx/>
              <a:buNone/>
            </a:pPr>
            <a:endParaRPr lang="zh-CN" altLang="en-US" sz="1700" dirty="0">
              <a:solidFill>
                <a:schemeClr val="tx1"/>
              </a:solidFill>
              <a:latin typeface="微软雅黑" panose="020B0503020204020204" charset="-122"/>
              <a:ea typeface="微软雅黑" panose="020B0503020204020204" charset="-122"/>
              <a:cs typeface="微软雅黑" panose="020B0503020204020204" charset="-122"/>
            </a:endParaRPr>
          </a:p>
        </p:txBody>
      </p:sp>
      <p:grpSp>
        <p:nvGrpSpPr>
          <p:cNvPr id="92163" name="Group 26"/>
          <p:cNvGrpSpPr/>
          <p:nvPr/>
        </p:nvGrpSpPr>
        <p:grpSpPr bwMode="auto">
          <a:xfrm>
            <a:off x="5366385" y="1694815"/>
            <a:ext cx="3554095" cy="4135120"/>
            <a:chOff x="2880" y="480"/>
            <a:chExt cx="2880" cy="3264"/>
          </a:xfrm>
        </p:grpSpPr>
        <p:sp>
          <p:nvSpPr>
            <p:cNvPr id="92164" name="AutoShape 5"/>
            <p:cNvSpPr>
              <a:spLocks noChangeArrowheads="1"/>
            </p:cNvSpPr>
            <p:nvPr/>
          </p:nvSpPr>
          <p:spPr bwMode="auto">
            <a:xfrm>
              <a:off x="3600" y="1872"/>
              <a:ext cx="1248" cy="576"/>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仓储</a:t>
              </a:r>
            </a:p>
          </p:txBody>
        </p:sp>
        <p:sp>
          <p:nvSpPr>
            <p:cNvPr id="92165" name="AutoShape 6"/>
            <p:cNvSpPr>
              <a:spLocks noChangeArrowheads="1"/>
            </p:cNvSpPr>
            <p:nvPr/>
          </p:nvSpPr>
          <p:spPr bwMode="auto">
            <a:xfrm>
              <a:off x="3744" y="1104"/>
              <a:ext cx="960" cy="432"/>
            </a:xfrm>
            <a:prstGeom prst="flowChartProcess">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仓库</a:t>
              </a:r>
            </a:p>
          </p:txBody>
        </p:sp>
        <p:sp>
          <p:nvSpPr>
            <p:cNvPr id="92166" name="AutoShape 7"/>
            <p:cNvSpPr>
              <a:spLocks noChangeArrowheads="1"/>
            </p:cNvSpPr>
            <p:nvPr/>
          </p:nvSpPr>
          <p:spPr bwMode="auto">
            <a:xfrm>
              <a:off x="3744" y="2688"/>
              <a:ext cx="960" cy="432"/>
            </a:xfrm>
            <a:prstGeom prst="flowChartProcess">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产品</a:t>
              </a:r>
            </a:p>
          </p:txBody>
        </p:sp>
        <p:sp>
          <p:nvSpPr>
            <p:cNvPr id="92167" name="AutoShape 8"/>
            <p:cNvSpPr>
              <a:spLocks noChangeArrowheads="1"/>
            </p:cNvSpPr>
            <p:nvPr/>
          </p:nvSpPr>
          <p:spPr bwMode="auto">
            <a:xfrm>
              <a:off x="2880" y="480"/>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u="sng" dirty="0">
                  <a:solidFill>
                    <a:srgbClr val="FFFF00"/>
                  </a:solidFill>
                  <a:latin typeface="微软雅黑" panose="020B0503020204020204" charset="-122"/>
                  <a:ea typeface="微软雅黑" panose="020B0503020204020204" charset="-122"/>
                </a:rPr>
                <a:t>仓库号</a:t>
              </a:r>
            </a:p>
          </p:txBody>
        </p:sp>
        <p:sp>
          <p:nvSpPr>
            <p:cNvPr id="92168" name="AutoShape 9"/>
            <p:cNvSpPr>
              <a:spLocks noChangeArrowheads="1"/>
            </p:cNvSpPr>
            <p:nvPr/>
          </p:nvSpPr>
          <p:spPr bwMode="auto">
            <a:xfrm>
              <a:off x="3840" y="480"/>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地点</a:t>
              </a:r>
            </a:p>
          </p:txBody>
        </p:sp>
        <p:sp>
          <p:nvSpPr>
            <p:cNvPr id="92169" name="AutoShape 10"/>
            <p:cNvSpPr>
              <a:spLocks noChangeArrowheads="1"/>
            </p:cNvSpPr>
            <p:nvPr/>
          </p:nvSpPr>
          <p:spPr bwMode="auto">
            <a:xfrm>
              <a:off x="4848" y="480"/>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面积</a:t>
              </a:r>
            </a:p>
          </p:txBody>
        </p:sp>
        <p:sp>
          <p:nvSpPr>
            <p:cNvPr id="92170" name="AutoShape 11"/>
            <p:cNvSpPr>
              <a:spLocks noChangeArrowheads="1"/>
            </p:cNvSpPr>
            <p:nvPr/>
          </p:nvSpPr>
          <p:spPr bwMode="auto">
            <a:xfrm>
              <a:off x="2880" y="3360"/>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u="sng" dirty="0">
                  <a:solidFill>
                    <a:srgbClr val="FFFF00"/>
                  </a:solidFill>
                  <a:latin typeface="微软雅黑" panose="020B0503020204020204" charset="-122"/>
                  <a:ea typeface="微软雅黑" panose="020B0503020204020204" charset="-122"/>
                </a:rPr>
                <a:t>产品号</a:t>
              </a:r>
            </a:p>
          </p:txBody>
        </p:sp>
        <p:sp>
          <p:nvSpPr>
            <p:cNvPr id="92171" name="AutoShape 12"/>
            <p:cNvSpPr>
              <a:spLocks noChangeArrowheads="1"/>
            </p:cNvSpPr>
            <p:nvPr/>
          </p:nvSpPr>
          <p:spPr bwMode="auto">
            <a:xfrm>
              <a:off x="3888" y="3360"/>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产品名</a:t>
              </a:r>
            </a:p>
          </p:txBody>
        </p:sp>
        <p:sp>
          <p:nvSpPr>
            <p:cNvPr id="92172" name="AutoShape 13"/>
            <p:cNvSpPr>
              <a:spLocks noChangeArrowheads="1"/>
            </p:cNvSpPr>
            <p:nvPr/>
          </p:nvSpPr>
          <p:spPr bwMode="auto">
            <a:xfrm>
              <a:off x="4944" y="3360"/>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价格</a:t>
              </a:r>
            </a:p>
          </p:txBody>
        </p:sp>
        <p:sp>
          <p:nvSpPr>
            <p:cNvPr id="92173" name="Line 14"/>
            <p:cNvSpPr>
              <a:spLocks noChangeShapeType="1"/>
            </p:cNvSpPr>
            <p:nvPr/>
          </p:nvSpPr>
          <p:spPr bwMode="auto">
            <a:xfrm flipH="1">
              <a:off x="3312" y="3120"/>
              <a:ext cx="432"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2174" name="Line 15"/>
            <p:cNvSpPr>
              <a:spLocks noChangeShapeType="1"/>
            </p:cNvSpPr>
            <p:nvPr/>
          </p:nvSpPr>
          <p:spPr bwMode="auto">
            <a:xfrm>
              <a:off x="4272" y="3120"/>
              <a:ext cx="0"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2175" name="Line 16"/>
            <p:cNvSpPr>
              <a:spLocks noChangeShapeType="1"/>
            </p:cNvSpPr>
            <p:nvPr/>
          </p:nvSpPr>
          <p:spPr bwMode="auto">
            <a:xfrm>
              <a:off x="4704" y="3120"/>
              <a:ext cx="624"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2176" name="Line 17"/>
            <p:cNvSpPr>
              <a:spLocks noChangeShapeType="1"/>
            </p:cNvSpPr>
            <p:nvPr/>
          </p:nvSpPr>
          <p:spPr bwMode="auto">
            <a:xfrm>
              <a:off x="4224" y="2448"/>
              <a:ext cx="0"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2177" name="Line 18"/>
            <p:cNvSpPr>
              <a:spLocks noChangeShapeType="1"/>
            </p:cNvSpPr>
            <p:nvPr/>
          </p:nvSpPr>
          <p:spPr bwMode="auto">
            <a:xfrm flipV="1">
              <a:off x="4224" y="1536"/>
              <a:ext cx="0" cy="3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2178" name="Line 19"/>
            <p:cNvSpPr>
              <a:spLocks noChangeShapeType="1"/>
            </p:cNvSpPr>
            <p:nvPr/>
          </p:nvSpPr>
          <p:spPr bwMode="auto">
            <a:xfrm flipH="1" flipV="1">
              <a:off x="3312" y="864"/>
              <a:ext cx="432"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2179" name="Line 20"/>
            <p:cNvSpPr>
              <a:spLocks noChangeShapeType="1"/>
            </p:cNvSpPr>
            <p:nvPr/>
          </p:nvSpPr>
          <p:spPr bwMode="auto">
            <a:xfrm flipV="1">
              <a:off x="4224" y="864"/>
              <a:ext cx="0"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2180" name="Line 21"/>
            <p:cNvSpPr>
              <a:spLocks noChangeShapeType="1"/>
            </p:cNvSpPr>
            <p:nvPr/>
          </p:nvSpPr>
          <p:spPr bwMode="auto">
            <a:xfrm flipV="1">
              <a:off x="4704" y="864"/>
              <a:ext cx="432"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2181" name="Text Box 22"/>
            <p:cNvSpPr txBox="1">
              <a:spLocks noChangeArrowheads="1"/>
            </p:cNvSpPr>
            <p:nvPr/>
          </p:nvSpPr>
          <p:spPr bwMode="auto">
            <a:xfrm>
              <a:off x="4512" y="1680"/>
              <a:ext cx="24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600">
                  <a:solidFill>
                    <a:schemeClr val="tx1"/>
                  </a:solidFill>
                  <a:latin typeface="微软雅黑" panose="020B0503020204020204" charset="-122"/>
                  <a:ea typeface="微软雅黑" panose="020B0503020204020204" charset="-122"/>
                </a:rPr>
                <a:t>1</a:t>
              </a:r>
            </a:p>
          </p:txBody>
        </p:sp>
        <p:sp>
          <p:nvSpPr>
            <p:cNvPr id="92182" name="Text Box 23"/>
            <p:cNvSpPr txBox="1">
              <a:spLocks noChangeArrowheads="1"/>
            </p:cNvSpPr>
            <p:nvPr/>
          </p:nvSpPr>
          <p:spPr bwMode="auto">
            <a:xfrm>
              <a:off x="4512" y="2352"/>
              <a:ext cx="240"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600">
                  <a:solidFill>
                    <a:schemeClr val="tx1"/>
                  </a:solidFill>
                  <a:latin typeface="微软雅黑" panose="020B0503020204020204" charset="-122"/>
                  <a:ea typeface="微软雅黑" panose="020B0503020204020204" charset="-122"/>
                </a:rPr>
                <a:t>n</a:t>
              </a:r>
            </a:p>
            <a:p>
              <a:pPr eaLnBrk="1" hangingPunct="1">
                <a:spcBef>
                  <a:spcPct val="50000"/>
                </a:spcBef>
                <a:buFontTx/>
                <a:buNone/>
              </a:pPr>
              <a:endParaRPr lang="en-US" altLang="zh-CN" sz="1600">
                <a:solidFill>
                  <a:schemeClr val="tx1"/>
                </a:solidFill>
                <a:latin typeface="微软雅黑" panose="020B0503020204020204" charset="-122"/>
                <a:ea typeface="微软雅黑" panose="020B0503020204020204" charset="-122"/>
              </a:endParaRPr>
            </a:p>
          </p:txBody>
        </p:sp>
        <p:sp>
          <p:nvSpPr>
            <p:cNvPr id="92183" name="AutoShape 24"/>
            <p:cNvSpPr>
              <a:spLocks noChangeArrowheads="1"/>
            </p:cNvSpPr>
            <p:nvPr/>
          </p:nvSpPr>
          <p:spPr bwMode="auto">
            <a:xfrm>
              <a:off x="4944" y="1969"/>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数量</a:t>
              </a:r>
            </a:p>
          </p:txBody>
        </p:sp>
        <p:sp>
          <p:nvSpPr>
            <p:cNvPr id="92184" name="Line 25"/>
            <p:cNvSpPr>
              <a:spLocks noChangeShapeType="1"/>
            </p:cNvSpPr>
            <p:nvPr/>
          </p:nvSpPr>
          <p:spPr bwMode="auto">
            <a:xfrm>
              <a:off x="4800" y="2160"/>
              <a:ext cx="144"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
        <p:nvSpPr>
          <p:cNvPr id="3" name="文本框 2"/>
          <p:cNvSpPr txBox="1"/>
          <p:nvPr/>
        </p:nvSpPr>
        <p:spPr>
          <a:xfrm>
            <a:off x="278765" y="1702435"/>
            <a:ext cx="3526155" cy="1555750"/>
          </a:xfrm>
          <a:prstGeom prst="rect">
            <a:avLst/>
          </a:prstGeom>
          <a:solidFill>
            <a:srgbClr val="2D5D43"/>
          </a:solidFill>
        </p:spPr>
        <p:txBody>
          <a:bodyPr wrap="none" rtlCol="0">
            <a:spAutoFit/>
          </a:bodyPr>
          <a:lstStyle/>
          <a:p>
            <a:pPr algn="just" eaLnBrk="1" hangingPunct="1">
              <a:lnSpc>
                <a:spcPct val="140000"/>
              </a:lnSpc>
              <a:buFontTx/>
              <a:buNone/>
            </a:pP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方案</a:t>
            </a:r>
            <a:r>
              <a:rPr lang="en-US" altLang="zh-CN" sz="1700" dirty="0">
                <a:solidFill>
                  <a:schemeClr val="bg1"/>
                </a:solidFill>
                <a:latin typeface="微软雅黑" panose="020B0503020204020204" charset="-122"/>
                <a:ea typeface="微软雅黑" panose="020B0503020204020204" charset="-122"/>
                <a:cs typeface="微软雅黑" panose="020B0503020204020204" charset="-122"/>
                <a:sym typeface="+mn-ea"/>
              </a:rPr>
              <a:t>1</a:t>
            </a: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：联系形成的关系独立存在    </a:t>
            </a:r>
            <a:endParaRPr lang="zh-CN" altLang="en-US" sz="1700" dirty="0">
              <a:solidFill>
                <a:schemeClr val="bg1"/>
              </a:solidFill>
              <a:latin typeface="微软雅黑" panose="020B0503020204020204" charset="-122"/>
              <a:ea typeface="微软雅黑" panose="020B0503020204020204" charset="-122"/>
              <a:cs typeface="微软雅黑" panose="020B0503020204020204" charset="-122"/>
            </a:endParaRPr>
          </a:p>
          <a:p>
            <a:pPr algn="just" eaLnBrk="1" hangingPunct="1">
              <a:lnSpc>
                <a:spcPct val="140000"/>
              </a:lnSpc>
              <a:buFontTx/>
              <a:buNone/>
            </a:pP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    仓库（</a:t>
            </a:r>
            <a:r>
              <a:rPr lang="zh-CN" altLang="en-US" sz="1700" u="sng" dirty="0">
                <a:solidFill>
                  <a:schemeClr val="bg1"/>
                </a:solidFill>
                <a:latin typeface="微软雅黑" panose="020B0503020204020204" charset="-122"/>
                <a:ea typeface="微软雅黑" panose="020B0503020204020204" charset="-122"/>
                <a:cs typeface="微软雅黑" panose="020B0503020204020204" charset="-122"/>
                <a:sym typeface="+mn-ea"/>
              </a:rPr>
              <a:t>仓库号</a:t>
            </a: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，地点，面积）</a:t>
            </a:r>
            <a:endParaRPr lang="zh-CN" altLang="en-US" sz="1700" dirty="0">
              <a:solidFill>
                <a:schemeClr val="bg1"/>
              </a:solidFill>
              <a:latin typeface="微软雅黑" panose="020B0503020204020204" charset="-122"/>
              <a:ea typeface="微软雅黑" panose="020B0503020204020204" charset="-122"/>
              <a:cs typeface="微软雅黑" panose="020B0503020204020204" charset="-122"/>
            </a:endParaRPr>
          </a:p>
          <a:p>
            <a:pPr algn="just" eaLnBrk="1" hangingPunct="1">
              <a:lnSpc>
                <a:spcPct val="140000"/>
              </a:lnSpc>
              <a:buFontTx/>
              <a:buNone/>
            </a:pP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     产品（</a:t>
            </a:r>
            <a:r>
              <a:rPr lang="zh-CN" altLang="en-US" sz="1700" u="sng" dirty="0">
                <a:solidFill>
                  <a:schemeClr val="bg1"/>
                </a:solidFill>
                <a:latin typeface="微软雅黑" panose="020B0503020204020204" charset="-122"/>
                <a:ea typeface="微软雅黑" panose="020B0503020204020204" charset="-122"/>
                <a:cs typeface="微软雅黑" panose="020B0503020204020204" charset="-122"/>
                <a:sym typeface="+mn-ea"/>
              </a:rPr>
              <a:t>产品号</a:t>
            </a: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，产品名，价格）  </a:t>
            </a:r>
            <a:endParaRPr lang="zh-CN" altLang="en-US" sz="1700" dirty="0">
              <a:solidFill>
                <a:schemeClr val="bg1"/>
              </a:solidFill>
              <a:latin typeface="微软雅黑" panose="020B0503020204020204" charset="-122"/>
              <a:ea typeface="微软雅黑" panose="020B0503020204020204" charset="-122"/>
              <a:cs typeface="微软雅黑" panose="020B0503020204020204" charset="-122"/>
            </a:endParaRPr>
          </a:p>
          <a:p>
            <a:pPr algn="just" eaLnBrk="1" hangingPunct="1">
              <a:lnSpc>
                <a:spcPct val="140000"/>
              </a:lnSpc>
              <a:buFontTx/>
              <a:buNone/>
            </a:pP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     仓储（产品号，仓库号，数量）</a:t>
            </a:r>
          </a:p>
        </p:txBody>
      </p:sp>
      <p:sp>
        <p:nvSpPr>
          <p:cNvPr id="4" name="文本框 3"/>
          <p:cNvSpPr txBox="1"/>
          <p:nvPr/>
        </p:nvSpPr>
        <p:spPr>
          <a:xfrm>
            <a:off x="244475" y="3580765"/>
            <a:ext cx="5037455" cy="1189355"/>
          </a:xfrm>
          <a:prstGeom prst="rect">
            <a:avLst/>
          </a:prstGeom>
          <a:solidFill>
            <a:srgbClr val="0070C0"/>
          </a:solidFill>
        </p:spPr>
        <p:txBody>
          <a:bodyPr wrap="none" rtlCol="0">
            <a:spAutoFit/>
          </a:bodyPr>
          <a:lstStyle/>
          <a:p>
            <a:pPr algn="just" eaLnBrk="1" hangingPunct="1">
              <a:lnSpc>
                <a:spcPct val="140000"/>
              </a:lnSpc>
              <a:buFontTx/>
              <a:buNone/>
            </a:pP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方案</a:t>
            </a:r>
            <a:r>
              <a:rPr lang="en-US" altLang="zh-CN" sz="1700" dirty="0">
                <a:solidFill>
                  <a:schemeClr val="bg1"/>
                </a:solidFill>
                <a:latin typeface="微软雅黑" panose="020B0503020204020204" charset="-122"/>
                <a:ea typeface="微软雅黑" panose="020B0503020204020204" charset="-122"/>
                <a:cs typeface="微软雅黑" panose="020B0503020204020204" charset="-122"/>
                <a:sym typeface="+mn-ea"/>
              </a:rPr>
              <a:t>2</a:t>
            </a: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：联系形成的关系与</a:t>
            </a:r>
            <a:r>
              <a:rPr lang="en-US" altLang="zh-CN" sz="1700" dirty="0">
                <a:solidFill>
                  <a:schemeClr val="bg1"/>
                </a:solidFill>
                <a:latin typeface="微软雅黑" panose="020B0503020204020204" charset="-122"/>
                <a:ea typeface="微软雅黑" panose="020B0503020204020204" charset="-122"/>
                <a:cs typeface="微软雅黑" panose="020B0503020204020204" charset="-122"/>
                <a:sym typeface="+mn-ea"/>
              </a:rPr>
              <a:t>n</a:t>
            </a: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端对象合并。</a:t>
            </a:r>
            <a:endParaRPr lang="zh-CN" altLang="en-US" sz="1700" dirty="0">
              <a:solidFill>
                <a:schemeClr val="bg1"/>
              </a:solidFill>
              <a:latin typeface="微软雅黑" panose="020B0503020204020204" charset="-122"/>
              <a:ea typeface="微软雅黑" panose="020B0503020204020204" charset="-122"/>
              <a:cs typeface="微软雅黑" panose="020B0503020204020204" charset="-122"/>
            </a:endParaRPr>
          </a:p>
          <a:p>
            <a:pPr algn="just" eaLnBrk="1" hangingPunct="1">
              <a:lnSpc>
                <a:spcPct val="140000"/>
              </a:lnSpc>
              <a:buFontTx/>
              <a:buNone/>
            </a:pP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    仓库（</a:t>
            </a:r>
            <a:r>
              <a:rPr lang="zh-CN" altLang="en-US" sz="1700" u="sng" dirty="0">
                <a:solidFill>
                  <a:schemeClr val="bg1"/>
                </a:solidFill>
                <a:latin typeface="微软雅黑" panose="020B0503020204020204" charset="-122"/>
                <a:ea typeface="微软雅黑" panose="020B0503020204020204" charset="-122"/>
                <a:cs typeface="微软雅黑" panose="020B0503020204020204" charset="-122"/>
                <a:sym typeface="+mn-ea"/>
              </a:rPr>
              <a:t>仓库号</a:t>
            </a: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，地点，面积）；</a:t>
            </a:r>
            <a:endParaRPr lang="zh-CN" altLang="en-US" sz="1700" dirty="0">
              <a:solidFill>
                <a:schemeClr val="bg1"/>
              </a:solidFill>
              <a:latin typeface="微软雅黑" panose="020B0503020204020204" charset="-122"/>
              <a:ea typeface="微软雅黑" panose="020B0503020204020204" charset="-122"/>
              <a:cs typeface="微软雅黑" panose="020B0503020204020204" charset="-122"/>
            </a:endParaRPr>
          </a:p>
          <a:p>
            <a:pPr algn="just" eaLnBrk="1" hangingPunct="1">
              <a:lnSpc>
                <a:spcPct val="140000"/>
              </a:lnSpc>
              <a:buFontTx/>
              <a:buNone/>
            </a:pP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     产品（</a:t>
            </a:r>
            <a:r>
              <a:rPr lang="zh-CN" altLang="en-US" sz="1700" u="sng" dirty="0">
                <a:solidFill>
                  <a:schemeClr val="bg1"/>
                </a:solidFill>
                <a:latin typeface="微软雅黑" panose="020B0503020204020204" charset="-122"/>
                <a:ea typeface="微软雅黑" panose="020B0503020204020204" charset="-122"/>
                <a:cs typeface="微软雅黑" panose="020B0503020204020204" charset="-122"/>
                <a:sym typeface="+mn-ea"/>
              </a:rPr>
              <a:t>产品号</a:t>
            </a:r>
            <a:r>
              <a:rPr lang="zh-CN" altLang="en-US" sz="1700" dirty="0">
                <a:solidFill>
                  <a:schemeClr val="bg1"/>
                </a:solidFill>
                <a:latin typeface="微软雅黑" panose="020B0503020204020204" charset="-122"/>
                <a:ea typeface="微软雅黑" panose="020B0503020204020204" charset="-122"/>
                <a:cs typeface="微软雅黑" panose="020B0503020204020204" charset="-122"/>
                <a:sym typeface="+mn-ea"/>
              </a:rPr>
              <a:t>，产品名，价格，仓库号，数量）</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395288" y="1628775"/>
            <a:ext cx="8229600" cy="24066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lvl1pPr indent="262255"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marL="457200" indent="-457200" algn="just" eaLnBrk="1" hangingPunct="1">
              <a:lnSpc>
                <a:spcPct val="140000"/>
              </a:lnSpc>
              <a:buFont typeface="Wingdings" panose="05000000000000000000" pitchFamily="2" charset="2"/>
              <a:buChar char="Ø"/>
            </a:pPr>
            <a:r>
              <a:rPr lang="en-US" altLang="zh-CN" sz="2200" b="1" dirty="0">
                <a:solidFill>
                  <a:schemeClr val="tx1"/>
                </a:solidFill>
                <a:latin typeface="幼圆" panose="02010509060101010101" pitchFamily="49" charset="-122"/>
                <a:ea typeface="幼圆" panose="02010509060101010101" pitchFamily="49" charset="-122"/>
              </a:rPr>
              <a:t>m:n</a:t>
            </a:r>
            <a:r>
              <a:rPr lang="zh-CN" altLang="en-US" sz="2200" b="1" dirty="0">
                <a:solidFill>
                  <a:schemeClr val="tx1"/>
                </a:solidFill>
                <a:latin typeface="幼圆" panose="02010509060101010101" pitchFamily="49" charset="-122"/>
                <a:ea typeface="幼圆" panose="02010509060101010101" pitchFamily="49" charset="-122"/>
              </a:rPr>
              <a:t>联系的转换方法</a:t>
            </a:r>
          </a:p>
          <a:p>
            <a:pPr algn="just" eaLnBrk="1" hangingPunct="1">
              <a:lnSpc>
                <a:spcPct val="140000"/>
              </a:lnSpc>
              <a:buFontTx/>
              <a:buNone/>
            </a:pPr>
            <a:r>
              <a:rPr lang="zh-CN" altLang="en-US" sz="2200" b="1" dirty="0">
                <a:solidFill>
                  <a:schemeClr val="tx1"/>
                </a:solidFill>
                <a:latin typeface="幼圆" panose="02010509060101010101" pitchFamily="49" charset="-122"/>
                <a:ea typeface="幼圆" panose="02010509060101010101" pitchFamily="49" charset="-122"/>
              </a:rPr>
              <a:t>  在向关系模型转换时，一个</a:t>
            </a:r>
            <a:r>
              <a:rPr lang="en-US" altLang="zh-CN" sz="2200" b="1" dirty="0">
                <a:solidFill>
                  <a:schemeClr val="tx1"/>
                </a:solidFill>
                <a:latin typeface="幼圆" panose="02010509060101010101" pitchFamily="49" charset="-122"/>
                <a:ea typeface="幼圆" panose="02010509060101010101" pitchFamily="49" charset="-122"/>
              </a:rPr>
              <a:t>m:n</a:t>
            </a:r>
            <a:r>
              <a:rPr lang="zh-CN" altLang="en-US" sz="2200" b="1" dirty="0">
                <a:solidFill>
                  <a:schemeClr val="tx1"/>
                </a:solidFill>
                <a:latin typeface="幼圆" panose="02010509060101010101" pitchFamily="49" charset="-122"/>
                <a:ea typeface="幼圆" panose="02010509060101010101" pitchFamily="49" charset="-122"/>
              </a:rPr>
              <a:t>联系转换为一个关系。转换方法为：与该联系相连的各实体集的码以及联系本身的属性均转换为关系的属性，</a:t>
            </a:r>
            <a:r>
              <a:rPr lang="zh-CN" altLang="en-US" sz="2200" b="1" dirty="0">
                <a:solidFill>
                  <a:srgbClr val="FF0000"/>
                </a:solidFill>
                <a:latin typeface="幼圆" panose="02010509060101010101" pitchFamily="49" charset="-122"/>
                <a:ea typeface="幼圆" panose="02010509060101010101" pitchFamily="49" charset="-122"/>
              </a:rPr>
              <a:t>新关系的码为两个相连实体码的组合（</a:t>
            </a:r>
            <a:r>
              <a:rPr lang="zh-CN" altLang="en-US" sz="2200" b="1" dirty="0">
                <a:solidFill>
                  <a:schemeClr val="tx1"/>
                </a:solidFill>
                <a:latin typeface="幼圆" panose="02010509060101010101" pitchFamily="49" charset="-122"/>
                <a:ea typeface="幼圆" panose="02010509060101010101" pitchFamily="49" charset="-122"/>
              </a:rPr>
              <a:t>该码为多属性构成的组合码）。 </a:t>
            </a:r>
            <a:r>
              <a:rPr lang="zh-CN" altLang="en-US" sz="2200" b="1" u="sng" dirty="0">
                <a:solidFill>
                  <a:schemeClr val="tx1"/>
                </a:solidFill>
                <a:latin typeface="幼圆" panose="02010509060101010101" pitchFamily="49" charset="-122"/>
                <a:ea typeface="幼圆" panose="02010509060101010101" pitchFamily="49" charset="-122"/>
              </a:rPr>
              <a:t> </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212725" y="1963420"/>
            <a:ext cx="4318635" cy="2968625"/>
          </a:xfrm>
          <a:prstGeom prst="rect">
            <a:avLst/>
          </a:prstGeom>
          <a:solidFill>
            <a:schemeClr val="accent4">
              <a:lumMod val="40000"/>
              <a:lumOff val="6000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indent="262255" algn="just" eaLnBrk="1" hangingPunct="1">
              <a:lnSpc>
                <a:spcPct val="140000"/>
              </a:lnSpc>
              <a:spcBef>
                <a:spcPct val="50000"/>
              </a:spcBef>
              <a:buClrTx/>
              <a:buSzTx/>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例：将图中含有m:n二元联系的E-R图，转换为关系模型。</a:t>
            </a:r>
          </a:p>
          <a:p>
            <a:pPr indent="262255" algn="just" eaLnBrk="1" hangingPunct="1">
              <a:lnSpc>
                <a:spcPct val="140000"/>
              </a:lnSpc>
              <a:spcBef>
                <a:spcPct val="50000"/>
              </a:spcBef>
              <a:buClrTx/>
              <a:buSzTx/>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该例题转换的关系模型为： </a:t>
            </a:r>
          </a:p>
          <a:p>
            <a:pPr indent="262255" algn="just" eaLnBrk="1" hangingPunct="1">
              <a:lnSpc>
                <a:spcPct val="140000"/>
              </a:lnSpc>
              <a:spcBef>
                <a:spcPct val="50000"/>
              </a:spcBef>
              <a:buClrTx/>
              <a:buSzTx/>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学生（学号，姓名，年龄，性别）；</a:t>
            </a:r>
          </a:p>
          <a:p>
            <a:pPr indent="262255" algn="just" eaLnBrk="1" hangingPunct="1">
              <a:lnSpc>
                <a:spcPct val="140000"/>
              </a:lnSpc>
              <a:spcBef>
                <a:spcPct val="50000"/>
              </a:spcBef>
              <a:buClrTx/>
              <a:buSzTx/>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课程（课程号，课程名，学时数）；</a:t>
            </a:r>
          </a:p>
          <a:p>
            <a:pPr indent="262255" algn="just" eaLnBrk="1" hangingPunct="1">
              <a:lnSpc>
                <a:spcPct val="140000"/>
              </a:lnSpc>
              <a:spcBef>
                <a:spcPct val="50000"/>
              </a:spcBef>
              <a:buClrTx/>
              <a:buSzTx/>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选修（</a:t>
            </a:r>
            <a:r>
              <a:rPr lang="zh-CN" altLang="en-US" sz="1800" u="sng" dirty="0">
                <a:solidFill>
                  <a:schemeClr val="tx1"/>
                </a:solidFill>
                <a:latin typeface="微软雅黑" panose="020B0503020204020204" charset="-122"/>
                <a:ea typeface="微软雅黑" panose="020B0503020204020204" charset="-122"/>
                <a:cs typeface="微软雅黑" panose="020B0503020204020204" charset="-122"/>
              </a:rPr>
              <a:t>学号，课程号</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，成绩） </a:t>
            </a:r>
            <a:endParaRPr lang="zh-CN" altLang="en-US" sz="1800" dirty="0">
              <a:solidFill>
                <a:srgbClr val="0000CC"/>
              </a:solidFill>
              <a:latin typeface="微软雅黑" panose="020B0503020204020204" charset="-122"/>
              <a:ea typeface="微软雅黑" panose="020B0503020204020204" charset="-122"/>
              <a:cs typeface="微软雅黑" panose="020B0503020204020204" charset="-122"/>
            </a:endParaRPr>
          </a:p>
        </p:txBody>
      </p:sp>
      <p:grpSp>
        <p:nvGrpSpPr>
          <p:cNvPr id="94211" name="Group 30"/>
          <p:cNvGrpSpPr/>
          <p:nvPr/>
        </p:nvGrpSpPr>
        <p:grpSpPr bwMode="auto">
          <a:xfrm>
            <a:off x="4627880" y="1799590"/>
            <a:ext cx="4335145" cy="3987165"/>
            <a:chOff x="2304" y="424"/>
            <a:chExt cx="3456" cy="3272"/>
          </a:xfrm>
        </p:grpSpPr>
        <p:sp>
          <p:nvSpPr>
            <p:cNvPr id="94212" name="AutoShape 6"/>
            <p:cNvSpPr>
              <a:spLocks noChangeArrowheads="1"/>
            </p:cNvSpPr>
            <p:nvPr/>
          </p:nvSpPr>
          <p:spPr bwMode="auto">
            <a:xfrm>
              <a:off x="3264" y="1824"/>
              <a:ext cx="1248" cy="576"/>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选修</a:t>
              </a:r>
            </a:p>
          </p:txBody>
        </p:sp>
        <p:sp>
          <p:nvSpPr>
            <p:cNvPr id="94213" name="AutoShape 7"/>
            <p:cNvSpPr>
              <a:spLocks noChangeArrowheads="1"/>
            </p:cNvSpPr>
            <p:nvPr/>
          </p:nvSpPr>
          <p:spPr bwMode="auto">
            <a:xfrm>
              <a:off x="3408" y="1056"/>
              <a:ext cx="960" cy="432"/>
            </a:xfrm>
            <a:prstGeom prst="flowChartProcess">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学生</a:t>
              </a:r>
            </a:p>
          </p:txBody>
        </p:sp>
        <p:sp>
          <p:nvSpPr>
            <p:cNvPr id="94214" name="AutoShape 8"/>
            <p:cNvSpPr>
              <a:spLocks noChangeArrowheads="1"/>
            </p:cNvSpPr>
            <p:nvPr/>
          </p:nvSpPr>
          <p:spPr bwMode="auto">
            <a:xfrm>
              <a:off x="3408" y="2640"/>
              <a:ext cx="960" cy="432"/>
            </a:xfrm>
            <a:prstGeom prst="flowChartProcess">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课程</a:t>
              </a:r>
            </a:p>
          </p:txBody>
        </p:sp>
        <p:sp>
          <p:nvSpPr>
            <p:cNvPr id="94215" name="AutoShape 10"/>
            <p:cNvSpPr>
              <a:spLocks noChangeArrowheads="1"/>
            </p:cNvSpPr>
            <p:nvPr/>
          </p:nvSpPr>
          <p:spPr bwMode="auto">
            <a:xfrm>
              <a:off x="3168" y="432"/>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姓名</a:t>
              </a:r>
            </a:p>
          </p:txBody>
        </p:sp>
        <p:sp>
          <p:nvSpPr>
            <p:cNvPr id="94216" name="AutoShape 11"/>
            <p:cNvSpPr>
              <a:spLocks noChangeArrowheads="1"/>
            </p:cNvSpPr>
            <p:nvPr/>
          </p:nvSpPr>
          <p:spPr bwMode="auto">
            <a:xfrm>
              <a:off x="4032" y="432"/>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年龄</a:t>
              </a:r>
            </a:p>
          </p:txBody>
        </p:sp>
        <p:sp>
          <p:nvSpPr>
            <p:cNvPr id="94217" name="AutoShape 12"/>
            <p:cNvSpPr>
              <a:spLocks noChangeArrowheads="1"/>
            </p:cNvSpPr>
            <p:nvPr/>
          </p:nvSpPr>
          <p:spPr bwMode="auto">
            <a:xfrm>
              <a:off x="2544" y="3312"/>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u="sng">
                  <a:solidFill>
                    <a:schemeClr val="bg1"/>
                  </a:solidFill>
                  <a:latin typeface="微软雅黑" panose="020B0503020204020204" charset="-122"/>
                  <a:ea typeface="微软雅黑" panose="020B0503020204020204" charset="-122"/>
                </a:rPr>
                <a:t>课程号</a:t>
              </a:r>
            </a:p>
          </p:txBody>
        </p:sp>
        <p:sp>
          <p:nvSpPr>
            <p:cNvPr id="94218" name="AutoShape 13"/>
            <p:cNvSpPr>
              <a:spLocks noChangeArrowheads="1"/>
            </p:cNvSpPr>
            <p:nvPr/>
          </p:nvSpPr>
          <p:spPr bwMode="auto">
            <a:xfrm>
              <a:off x="3552" y="3312"/>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课程名</a:t>
              </a:r>
            </a:p>
          </p:txBody>
        </p:sp>
        <p:sp>
          <p:nvSpPr>
            <p:cNvPr id="94219" name="AutoShape 14"/>
            <p:cNvSpPr>
              <a:spLocks noChangeArrowheads="1"/>
            </p:cNvSpPr>
            <p:nvPr/>
          </p:nvSpPr>
          <p:spPr bwMode="auto">
            <a:xfrm>
              <a:off x="4704" y="3312"/>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学时</a:t>
              </a:r>
            </a:p>
          </p:txBody>
        </p:sp>
        <p:sp>
          <p:nvSpPr>
            <p:cNvPr id="94220" name="Line 15"/>
            <p:cNvSpPr>
              <a:spLocks noChangeShapeType="1"/>
            </p:cNvSpPr>
            <p:nvPr/>
          </p:nvSpPr>
          <p:spPr bwMode="auto">
            <a:xfrm flipH="1">
              <a:off x="2976" y="3072"/>
              <a:ext cx="432"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4221" name="Line 16"/>
            <p:cNvSpPr>
              <a:spLocks noChangeShapeType="1"/>
            </p:cNvSpPr>
            <p:nvPr/>
          </p:nvSpPr>
          <p:spPr bwMode="auto">
            <a:xfrm>
              <a:off x="3936" y="3072"/>
              <a:ext cx="0"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4222" name="Line 17"/>
            <p:cNvSpPr>
              <a:spLocks noChangeShapeType="1"/>
            </p:cNvSpPr>
            <p:nvPr/>
          </p:nvSpPr>
          <p:spPr bwMode="auto">
            <a:xfrm>
              <a:off x="4368" y="3072"/>
              <a:ext cx="624"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4223" name="Line 18"/>
            <p:cNvSpPr>
              <a:spLocks noChangeShapeType="1"/>
            </p:cNvSpPr>
            <p:nvPr/>
          </p:nvSpPr>
          <p:spPr bwMode="auto">
            <a:xfrm>
              <a:off x="3888" y="2400"/>
              <a:ext cx="0"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4224" name="Line 19"/>
            <p:cNvSpPr>
              <a:spLocks noChangeShapeType="1"/>
            </p:cNvSpPr>
            <p:nvPr/>
          </p:nvSpPr>
          <p:spPr bwMode="auto">
            <a:xfrm flipV="1">
              <a:off x="3888" y="1488"/>
              <a:ext cx="0" cy="3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4225" name="Line 20"/>
            <p:cNvSpPr>
              <a:spLocks noChangeShapeType="1"/>
            </p:cNvSpPr>
            <p:nvPr/>
          </p:nvSpPr>
          <p:spPr bwMode="auto">
            <a:xfrm flipH="1" flipV="1">
              <a:off x="2784" y="816"/>
              <a:ext cx="624"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4226" name="Line 21"/>
            <p:cNvSpPr>
              <a:spLocks noChangeShapeType="1"/>
            </p:cNvSpPr>
            <p:nvPr/>
          </p:nvSpPr>
          <p:spPr bwMode="auto">
            <a:xfrm flipH="1" flipV="1">
              <a:off x="3600" y="816"/>
              <a:ext cx="288"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4227" name="Line 22"/>
            <p:cNvSpPr>
              <a:spLocks noChangeShapeType="1"/>
            </p:cNvSpPr>
            <p:nvPr/>
          </p:nvSpPr>
          <p:spPr bwMode="auto">
            <a:xfrm flipV="1">
              <a:off x="4368" y="768"/>
              <a:ext cx="672" cy="28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4228" name="Text Box 23"/>
            <p:cNvSpPr txBox="1">
              <a:spLocks noChangeArrowheads="1"/>
            </p:cNvSpPr>
            <p:nvPr/>
          </p:nvSpPr>
          <p:spPr bwMode="auto">
            <a:xfrm>
              <a:off x="4176" y="1632"/>
              <a:ext cx="336"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600">
                  <a:solidFill>
                    <a:schemeClr val="tx1"/>
                  </a:solidFill>
                  <a:latin typeface="微软雅黑" panose="020B0503020204020204" charset="-122"/>
                  <a:ea typeface="微软雅黑" panose="020B0503020204020204" charset="-122"/>
                </a:rPr>
                <a:t>m</a:t>
              </a:r>
            </a:p>
          </p:txBody>
        </p:sp>
        <p:sp>
          <p:nvSpPr>
            <p:cNvPr id="94229" name="Text Box 24"/>
            <p:cNvSpPr txBox="1">
              <a:spLocks noChangeArrowheads="1"/>
            </p:cNvSpPr>
            <p:nvPr/>
          </p:nvSpPr>
          <p:spPr bwMode="auto">
            <a:xfrm>
              <a:off x="4176" y="2304"/>
              <a:ext cx="24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600">
                  <a:solidFill>
                    <a:schemeClr val="tx1"/>
                  </a:solidFill>
                  <a:latin typeface="微软雅黑" panose="020B0503020204020204" charset="-122"/>
                  <a:ea typeface="微软雅黑" panose="020B0503020204020204" charset="-122"/>
                </a:rPr>
                <a:t>n</a:t>
              </a:r>
            </a:p>
          </p:txBody>
        </p:sp>
        <p:sp>
          <p:nvSpPr>
            <p:cNvPr id="94230" name="AutoShape 25"/>
            <p:cNvSpPr>
              <a:spLocks noChangeArrowheads="1"/>
            </p:cNvSpPr>
            <p:nvPr/>
          </p:nvSpPr>
          <p:spPr bwMode="auto">
            <a:xfrm>
              <a:off x="4888" y="424"/>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性别</a:t>
              </a:r>
            </a:p>
          </p:txBody>
        </p:sp>
        <p:sp>
          <p:nvSpPr>
            <p:cNvPr id="94231" name="AutoShape 26"/>
            <p:cNvSpPr>
              <a:spLocks noChangeArrowheads="1"/>
            </p:cNvSpPr>
            <p:nvPr/>
          </p:nvSpPr>
          <p:spPr bwMode="auto">
            <a:xfrm>
              <a:off x="2304" y="432"/>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u="sng" dirty="0">
                  <a:solidFill>
                    <a:schemeClr val="bg1"/>
                  </a:solidFill>
                  <a:latin typeface="微软雅黑" panose="020B0503020204020204" charset="-122"/>
                  <a:ea typeface="微软雅黑" panose="020B0503020204020204" charset="-122"/>
                </a:rPr>
                <a:t>学号</a:t>
              </a:r>
            </a:p>
          </p:txBody>
        </p:sp>
        <p:sp>
          <p:nvSpPr>
            <p:cNvPr id="94232" name="Line 27"/>
            <p:cNvSpPr>
              <a:spLocks noChangeShapeType="1"/>
            </p:cNvSpPr>
            <p:nvPr/>
          </p:nvSpPr>
          <p:spPr bwMode="auto">
            <a:xfrm flipV="1">
              <a:off x="4080" y="816"/>
              <a:ext cx="240"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4233" name="AutoShape 28"/>
            <p:cNvSpPr>
              <a:spLocks noChangeArrowheads="1"/>
            </p:cNvSpPr>
            <p:nvPr/>
          </p:nvSpPr>
          <p:spPr bwMode="auto">
            <a:xfrm>
              <a:off x="4944" y="1920"/>
              <a:ext cx="816" cy="384"/>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成绩</a:t>
              </a:r>
            </a:p>
          </p:txBody>
        </p:sp>
        <p:sp>
          <p:nvSpPr>
            <p:cNvPr id="94234" name="Line 29"/>
            <p:cNvSpPr>
              <a:spLocks noChangeShapeType="1"/>
            </p:cNvSpPr>
            <p:nvPr/>
          </p:nvSpPr>
          <p:spPr bwMode="auto">
            <a:xfrm>
              <a:off x="4512" y="2112"/>
              <a:ext cx="432"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idx="1"/>
          </p:nvPr>
        </p:nvSpPr>
        <p:spPr>
          <a:xfrm>
            <a:off x="1457960" y="4310380"/>
            <a:ext cx="5935345" cy="1325245"/>
          </a:xfrm>
          <a:solidFill>
            <a:schemeClr val="accent4">
              <a:lumMod val="40000"/>
              <a:lumOff val="60000"/>
            </a:schemeClr>
          </a:solidFill>
        </p:spPr>
        <p:txBody>
          <a:bodyPr/>
          <a:lstStyle/>
          <a:p>
            <a:pPr latinLnBrk="0">
              <a:lnSpc>
                <a:spcPct val="150000"/>
              </a:lnSpc>
              <a:spcBef>
                <a:spcPts val="0"/>
              </a:spcBef>
              <a:buFontTx/>
              <a:buNone/>
              <a:defRPr/>
            </a:pPr>
            <a:r>
              <a:rPr lang="zh-CN" altLang="en-US" sz="16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例：</a:t>
            </a:r>
            <a:r>
              <a:rPr lang="zh-CN" altLang="en-US" sz="1600" b="1" dirty="0">
                <a:solidFill>
                  <a:schemeClr val="tx1"/>
                </a:solidFill>
                <a:latin typeface="微软雅黑" panose="020B0503020204020204" charset="-122"/>
                <a:ea typeface="微软雅黑" panose="020B0503020204020204" charset="-122"/>
                <a:cs typeface="微软雅黑" panose="020B0503020204020204" charset="-122"/>
              </a:rPr>
              <a:t>将图中含有同实体集间</a:t>
            </a:r>
            <a:r>
              <a:rPr lang="en-US" altLang="zh-CN" sz="1600" b="1" dirty="0">
                <a:solidFill>
                  <a:schemeClr val="tx1"/>
                </a:solidFill>
                <a:latin typeface="微软雅黑" panose="020B0503020204020204" charset="-122"/>
                <a:ea typeface="微软雅黑" panose="020B0503020204020204" charset="-122"/>
                <a:cs typeface="微软雅黑" panose="020B0503020204020204" charset="-122"/>
              </a:rPr>
              <a:t>m:n</a:t>
            </a:r>
            <a:r>
              <a:rPr lang="zh-CN" altLang="en-US" sz="1600" b="1" dirty="0">
                <a:solidFill>
                  <a:schemeClr val="tx1"/>
                </a:solidFill>
                <a:latin typeface="微软雅黑" panose="020B0503020204020204" charset="-122"/>
                <a:ea typeface="微软雅黑" panose="020B0503020204020204" charset="-122"/>
                <a:cs typeface="微软雅黑" panose="020B0503020204020204" charset="-122"/>
              </a:rPr>
              <a:t>联系的</a:t>
            </a:r>
            <a:r>
              <a:rPr lang="en-US" altLang="zh-CN" sz="1600" b="1"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1600" b="1" dirty="0">
                <a:solidFill>
                  <a:schemeClr val="tx1"/>
                </a:solidFill>
                <a:latin typeface="微软雅黑" panose="020B0503020204020204" charset="-122"/>
                <a:ea typeface="微软雅黑" panose="020B0503020204020204" charset="-122"/>
                <a:cs typeface="微软雅黑" panose="020B0503020204020204" charset="-122"/>
              </a:rPr>
              <a:t>图转换为关系模型</a:t>
            </a:r>
          </a:p>
          <a:p>
            <a:pPr latinLnBrk="0">
              <a:lnSpc>
                <a:spcPct val="150000"/>
              </a:lnSpc>
              <a:spcBef>
                <a:spcPts val="0"/>
              </a:spcBef>
              <a:buFontTx/>
              <a:buNone/>
              <a:defRPr/>
            </a:pPr>
            <a:r>
              <a:rPr lang="zh-CN" altLang="en-US" sz="1600" dirty="0">
                <a:solidFill>
                  <a:schemeClr val="tx1"/>
                </a:solidFill>
                <a:effectLst/>
                <a:latin typeface="微软雅黑" panose="020B0503020204020204" charset="-122"/>
                <a:ea typeface="微软雅黑" panose="020B0503020204020204" charset="-122"/>
                <a:cs typeface="微软雅黑" panose="020B0503020204020204" charset="-122"/>
              </a:rPr>
              <a:t>   零件（</a:t>
            </a:r>
            <a:r>
              <a:rPr lang="zh-CN" altLang="en-US" sz="1600" u="sng" dirty="0">
                <a:solidFill>
                  <a:schemeClr val="tx1"/>
                </a:solidFill>
                <a:effectLst/>
                <a:latin typeface="微软雅黑" panose="020B0503020204020204" charset="-122"/>
                <a:ea typeface="微软雅黑" panose="020B0503020204020204" charset="-122"/>
                <a:cs typeface="微软雅黑" panose="020B0503020204020204" charset="-122"/>
              </a:rPr>
              <a:t>零件号</a:t>
            </a:r>
            <a:r>
              <a:rPr lang="zh-CN" altLang="en-US" sz="1600" dirty="0">
                <a:solidFill>
                  <a:schemeClr val="tx1"/>
                </a:solidFill>
                <a:effectLst/>
                <a:latin typeface="微软雅黑" panose="020B0503020204020204" charset="-122"/>
                <a:ea typeface="微软雅黑" panose="020B0503020204020204" charset="-122"/>
                <a:cs typeface="微软雅黑" panose="020B0503020204020204" charset="-122"/>
              </a:rPr>
              <a:t>，名称，价格）</a:t>
            </a:r>
          </a:p>
          <a:p>
            <a:pPr latinLnBrk="0">
              <a:lnSpc>
                <a:spcPct val="150000"/>
              </a:lnSpc>
              <a:spcBef>
                <a:spcPts val="0"/>
              </a:spcBef>
              <a:buFontTx/>
              <a:buNone/>
              <a:defRPr/>
            </a:pPr>
            <a:r>
              <a:rPr lang="zh-CN" altLang="en-US" sz="1600" dirty="0">
                <a:solidFill>
                  <a:schemeClr val="tx1"/>
                </a:solidFill>
                <a:effectLst/>
                <a:latin typeface="微软雅黑" panose="020B0503020204020204" charset="-122"/>
                <a:ea typeface="微软雅黑" panose="020B0503020204020204" charset="-122"/>
                <a:cs typeface="微软雅黑" panose="020B0503020204020204" charset="-122"/>
              </a:rPr>
              <a:t>   组装（</a:t>
            </a:r>
            <a:r>
              <a:rPr lang="zh-CN" altLang="en-US" sz="1600" u="sng" dirty="0">
                <a:solidFill>
                  <a:schemeClr val="tx1"/>
                </a:solidFill>
                <a:effectLst/>
                <a:latin typeface="微软雅黑" panose="020B0503020204020204" charset="-122"/>
                <a:ea typeface="微软雅黑" panose="020B0503020204020204" charset="-122"/>
                <a:cs typeface="微软雅黑" panose="020B0503020204020204" charset="-122"/>
              </a:rPr>
              <a:t>组装件号，零件号，</a:t>
            </a:r>
            <a:r>
              <a:rPr lang="zh-CN" altLang="en-US" sz="1600" dirty="0">
                <a:solidFill>
                  <a:schemeClr val="tx1"/>
                </a:solidFill>
                <a:effectLst/>
                <a:latin typeface="微软雅黑" panose="020B0503020204020204" charset="-122"/>
                <a:ea typeface="微软雅黑" panose="020B0503020204020204" charset="-122"/>
                <a:cs typeface="微软雅黑" panose="020B0503020204020204" charset="-122"/>
              </a:rPr>
              <a:t>数量）</a:t>
            </a:r>
          </a:p>
        </p:txBody>
      </p:sp>
      <p:grpSp>
        <p:nvGrpSpPr>
          <p:cNvPr id="95235" name="Group 30"/>
          <p:cNvGrpSpPr/>
          <p:nvPr/>
        </p:nvGrpSpPr>
        <p:grpSpPr bwMode="auto">
          <a:xfrm>
            <a:off x="2153235" y="994901"/>
            <a:ext cx="4419600" cy="2776538"/>
            <a:chOff x="2784" y="720"/>
            <a:chExt cx="2976" cy="1797"/>
          </a:xfrm>
        </p:grpSpPr>
        <p:sp>
          <p:nvSpPr>
            <p:cNvPr id="95236" name="AutoShape 5"/>
            <p:cNvSpPr>
              <a:spLocks noChangeArrowheads="1"/>
            </p:cNvSpPr>
            <p:nvPr/>
          </p:nvSpPr>
          <p:spPr bwMode="auto">
            <a:xfrm>
              <a:off x="3576" y="1993"/>
              <a:ext cx="1092" cy="524"/>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组装</a:t>
              </a:r>
            </a:p>
          </p:txBody>
        </p:sp>
        <p:sp>
          <p:nvSpPr>
            <p:cNvPr id="95237" name="AutoShape 6"/>
            <p:cNvSpPr>
              <a:spLocks noChangeArrowheads="1"/>
            </p:cNvSpPr>
            <p:nvPr/>
          </p:nvSpPr>
          <p:spPr bwMode="auto">
            <a:xfrm>
              <a:off x="3702" y="1295"/>
              <a:ext cx="840" cy="393"/>
            </a:xfrm>
            <a:prstGeom prst="flowChartProcess">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零件</a:t>
              </a:r>
            </a:p>
          </p:txBody>
        </p:sp>
        <p:sp>
          <p:nvSpPr>
            <p:cNvPr id="95238" name="AutoShape 9"/>
            <p:cNvSpPr>
              <a:spLocks noChangeArrowheads="1"/>
            </p:cNvSpPr>
            <p:nvPr/>
          </p:nvSpPr>
          <p:spPr bwMode="auto">
            <a:xfrm>
              <a:off x="3744" y="720"/>
              <a:ext cx="714" cy="350"/>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名称</a:t>
              </a:r>
            </a:p>
          </p:txBody>
        </p:sp>
        <p:sp>
          <p:nvSpPr>
            <p:cNvPr id="95239" name="Line 17"/>
            <p:cNvSpPr>
              <a:spLocks noChangeShapeType="1"/>
            </p:cNvSpPr>
            <p:nvPr/>
          </p:nvSpPr>
          <p:spPr bwMode="auto">
            <a:xfrm flipH="1" flipV="1">
              <a:off x="3888" y="1680"/>
              <a:ext cx="0" cy="43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5240" name="Line 18"/>
            <p:cNvSpPr>
              <a:spLocks noChangeShapeType="1"/>
            </p:cNvSpPr>
            <p:nvPr/>
          </p:nvSpPr>
          <p:spPr bwMode="auto">
            <a:xfrm flipH="1" flipV="1">
              <a:off x="3156" y="1077"/>
              <a:ext cx="546" cy="21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5241" name="Line 20"/>
            <p:cNvSpPr>
              <a:spLocks noChangeShapeType="1"/>
            </p:cNvSpPr>
            <p:nvPr/>
          </p:nvSpPr>
          <p:spPr bwMode="auto">
            <a:xfrm flipV="1">
              <a:off x="4542" y="1033"/>
              <a:ext cx="588" cy="26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5242" name="Text Box 21"/>
            <p:cNvSpPr txBox="1">
              <a:spLocks noChangeArrowheads="1"/>
            </p:cNvSpPr>
            <p:nvPr/>
          </p:nvSpPr>
          <p:spPr bwMode="auto">
            <a:xfrm>
              <a:off x="4374" y="1819"/>
              <a:ext cx="29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600">
                  <a:solidFill>
                    <a:schemeClr val="tx1"/>
                  </a:solidFill>
                  <a:latin typeface="微软雅黑" panose="020B0503020204020204" charset="-122"/>
                  <a:ea typeface="微软雅黑" panose="020B0503020204020204" charset="-122"/>
                </a:rPr>
                <a:t>m</a:t>
              </a:r>
            </a:p>
          </p:txBody>
        </p:sp>
        <p:sp>
          <p:nvSpPr>
            <p:cNvPr id="95243" name="Text Box 22"/>
            <p:cNvSpPr txBox="1">
              <a:spLocks noChangeArrowheads="1"/>
            </p:cNvSpPr>
            <p:nvPr/>
          </p:nvSpPr>
          <p:spPr bwMode="auto">
            <a:xfrm>
              <a:off x="3600" y="1776"/>
              <a:ext cx="21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600">
                  <a:solidFill>
                    <a:schemeClr val="tx1"/>
                  </a:solidFill>
                  <a:latin typeface="微软雅黑" panose="020B0503020204020204" charset="-122"/>
                  <a:ea typeface="微软雅黑" panose="020B0503020204020204" charset="-122"/>
                </a:rPr>
                <a:t>n</a:t>
              </a:r>
            </a:p>
          </p:txBody>
        </p:sp>
        <p:sp>
          <p:nvSpPr>
            <p:cNvPr id="95244" name="AutoShape 23"/>
            <p:cNvSpPr>
              <a:spLocks noChangeArrowheads="1"/>
            </p:cNvSpPr>
            <p:nvPr/>
          </p:nvSpPr>
          <p:spPr bwMode="auto">
            <a:xfrm>
              <a:off x="4704" y="720"/>
              <a:ext cx="714" cy="349"/>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价格</a:t>
              </a:r>
            </a:p>
          </p:txBody>
        </p:sp>
        <p:sp>
          <p:nvSpPr>
            <p:cNvPr id="95245" name="AutoShape 24"/>
            <p:cNvSpPr>
              <a:spLocks noChangeArrowheads="1"/>
            </p:cNvSpPr>
            <p:nvPr/>
          </p:nvSpPr>
          <p:spPr bwMode="auto">
            <a:xfrm>
              <a:off x="2784" y="720"/>
              <a:ext cx="714" cy="350"/>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u="sng" dirty="0">
                  <a:solidFill>
                    <a:srgbClr val="FFFF00"/>
                  </a:solidFill>
                  <a:latin typeface="微软雅黑" panose="020B0503020204020204" charset="-122"/>
                  <a:ea typeface="微软雅黑" panose="020B0503020204020204" charset="-122"/>
                </a:rPr>
                <a:t>零件号</a:t>
              </a:r>
            </a:p>
          </p:txBody>
        </p:sp>
        <p:sp>
          <p:nvSpPr>
            <p:cNvPr id="95246" name="AutoShape 26"/>
            <p:cNvSpPr>
              <a:spLocks noChangeArrowheads="1"/>
            </p:cNvSpPr>
            <p:nvPr/>
          </p:nvSpPr>
          <p:spPr bwMode="auto">
            <a:xfrm>
              <a:off x="5046" y="2081"/>
              <a:ext cx="714" cy="349"/>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dirty="0">
                  <a:solidFill>
                    <a:schemeClr val="bg1"/>
                  </a:solidFill>
                  <a:latin typeface="微软雅黑" panose="020B0503020204020204" charset="-122"/>
                  <a:ea typeface="微软雅黑" panose="020B0503020204020204" charset="-122"/>
                </a:rPr>
                <a:t>数量</a:t>
              </a:r>
            </a:p>
          </p:txBody>
        </p:sp>
        <p:sp>
          <p:nvSpPr>
            <p:cNvPr id="95247" name="Line 27"/>
            <p:cNvSpPr>
              <a:spLocks noChangeShapeType="1"/>
            </p:cNvSpPr>
            <p:nvPr/>
          </p:nvSpPr>
          <p:spPr bwMode="auto">
            <a:xfrm>
              <a:off x="4668" y="2255"/>
              <a:ext cx="378"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5248" name="Line 28"/>
            <p:cNvSpPr>
              <a:spLocks noChangeShapeType="1"/>
            </p:cNvSpPr>
            <p:nvPr/>
          </p:nvSpPr>
          <p:spPr bwMode="auto">
            <a:xfrm flipV="1">
              <a:off x="4128" y="1056"/>
              <a:ext cx="0"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5249" name="Line 29"/>
            <p:cNvSpPr>
              <a:spLocks noChangeShapeType="1"/>
            </p:cNvSpPr>
            <p:nvPr/>
          </p:nvSpPr>
          <p:spPr bwMode="auto">
            <a:xfrm flipH="1" flipV="1">
              <a:off x="4368" y="1680"/>
              <a:ext cx="0" cy="432"/>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3281363" y="2490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a:p>
        </p:txBody>
      </p:sp>
      <p:sp>
        <p:nvSpPr>
          <p:cNvPr id="96259" name="Rectangle 3"/>
          <p:cNvSpPr>
            <a:spLocks noChangeArrowheads="1"/>
          </p:cNvSpPr>
          <p:nvPr/>
        </p:nvSpPr>
        <p:spPr bwMode="auto">
          <a:xfrm>
            <a:off x="304645" y="1138753"/>
            <a:ext cx="8571859" cy="344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38088"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just" eaLnBrk="1" hangingPunct="1">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例：将图中含有多实体集间的多对多联系的</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图转换为关系模型 </a:t>
            </a:r>
          </a:p>
        </p:txBody>
      </p:sp>
      <p:grpSp>
        <p:nvGrpSpPr>
          <p:cNvPr id="96260" name="Group 40"/>
          <p:cNvGrpSpPr/>
          <p:nvPr/>
        </p:nvGrpSpPr>
        <p:grpSpPr bwMode="auto">
          <a:xfrm>
            <a:off x="3281680" y="2137410"/>
            <a:ext cx="5661660" cy="3180715"/>
            <a:chOff x="96" y="1344"/>
            <a:chExt cx="4940" cy="2837"/>
          </a:xfrm>
        </p:grpSpPr>
        <p:sp>
          <p:nvSpPr>
            <p:cNvPr id="96261" name="AutoShape 6"/>
            <p:cNvSpPr>
              <a:spLocks noChangeArrowheads="1"/>
            </p:cNvSpPr>
            <p:nvPr/>
          </p:nvSpPr>
          <p:spPr bwMode="auto">
            <a:xfrm>
              <a:off x="2037" y="2583"/>
              <a:ext cx="1021" cy="510"/>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2"/>
                  </a:solidFill>
                  <a:latin typeface="微软雅黑" panose="020B0503020204020204" charset="-122"/>
                  <a:ea typeface="微软雅黑" panose="020B0503020204020204" charset="-122"/>
                </a:rPr>
                <a:t>供应</a:t>
              </a:r>
            </a:p>
          </p:txBody>
        </p:sp>
        <p:sp>
          <p:nvSpPr>
            <p:cNvPr id="96262" name="AutoShape 7"/>
            <p:cNvSpPr>
              <a:spLocks noChangeArrowheads="1"/>
            </p:cNvSpPr>
            <p:nvPr/>
          </p:nvSpPr>
          <p:spPr bwMode="auto">
            <a:xfrm>
              <a:off x="2155" y="1904"/>
              <a:ext cx="786" cy="382"/>
            </a:xfrm>
            <a:prstGeom prst="flowChartProcess">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2"/>
                  </a:solidFill>
                  <a:latin typeface="微软雅黑" panose="020B0503020204020204" charset="-122"/>
                  <a:ea typeface="微软雅黑" panose="020B0503020204020204" charset="-122"/>
                </a:rPr>
                <a:t>供应商</a:t>
              </a:r>
            </a:p>
          </p:txBody>
        </p:sp>
        <p:sp>
          <p:nvSpPr>
            <p:cNvPr id="96263" name="AutoShape 8"/>
            <p:cNvSpPr>
              <a:spLocks noChangeArrowheads="1"/>
            </p:cNvSpPr>
            <p:nvPr/>
          </p:nvSpPr>
          <p:spPr bwMode="auto">
            <a:xfrm>
              <a:off x="2194" y="1344"/>
              <a:ext cx="782" cy="341"/>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2"/>
                  </a:solidFill>
                  <a:latin typeface="微软雅黑" panose="020B0503020204020204" charset="-122"/>
                  <a:ea typeface="微软雅黑" panose="020B0503020204020204" charset="-122"/>
                </a:rPr>
                <a:t>供应商名</a:t>
              </a:r>
            </a:p>
          </p:txBody>
        </p:sp>
        <p:sp>
          <p:nvSpPr>
            <p:cNvPr id="96264" name="Line 10"/>
            <p:cNvSpPr>
              <a:spLocks noChangeShapeType="1"/>
            </p:cNvSpPr>
            <p:nvPr/>
          </p:nvSpPr>
          <p:spPr bwMode="auto">
            <a:xfrm flipH="1" flipV="1">
              <a:off x="1644" y="1691"/>
              <a:ext cx="511" cy="213"/>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65" name="Line 11"/>
            <p:cNvSpPr>
              <a:spLocks noChangeShapeType="1"/>
            </p:cNvSpPr>
            <p:nvPr/>
          </p:nvSpPr>
          <p:spPr bwMode="auto">
            <a:xfrm flipV="1">
              <a:off x="2941" y="1649"/>
              <a:ext cx="550" cy="255"/>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66" name="Text Box 12"/>
            <p:cNvSpPr txBox="1">
              <a:spLocks noChangeArrowheads="1"/>
            </p:cNvSpPr>
            <p:nvPr/>
          </p:nvSpPr>
          <p:spPr bwMode="auto">
            <a:xfrm>
              <a:off x="2666" y="2304"/>
              <a:ext cx="27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400">
                  <a:solidFill>
                    <a:schemeClr val="tx1"/>
                  </a:solidFill>
                  <a:latin typeface="微软雅黑" panose="020B0503020204020204" charset="-122"/>
                  <a:ea typeface="微软雅黑" panose="020B0503020204020204" charset="-122"/>
                </a:rPr>
                <a:t>m</a:t>
              </a:r>
            </a:p>
          </p:txBody>
        </p:sp>
        <p:sp>
          <p:nvSpPr>
            <p:cNvPr id="96267" name="Text Box 13"/>
            <p:cNvSpPr txBox="1">
              <a:spLocks noChangeArrowheads="1"/>
            </p:cNvSpPr>
            <p:nvPr/>
          </p:nvSpPr>
          <p:spPr bwMode="auto">
            <a:xfrm>
              <a:off x="1728" y="2880"/>
              <a:ext cx="197"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400">
                  <a:solidFill>
                    <a:schemeClr val="tx1"/>
                  </a:solidFill>
                  <a:latin typeface="微软雅黑" panose="020B0503020204020204" charset="-122"/>
                  <a:ea typeface="微软雅黑" panose="020B0503020204020204" charset="-122"/>
                </a:rPr>
                <a:t>n</a:t>
              </a:r>
            </a:p>
          </p:txBody>
        </p:sp>
        <p:sp>
          <p:nvSpPr>
            <p:cNvPr id="96268" name="AutoShape 14"/>
            <p:cNvSpPr>
              <a:spLocks noChangeArrowheads="1"/>
            </p:cNvSpPr>
            <p:nvPr/>
          </p:nvSpPr>
          <p:spPr bwMode="auto">
            <a:xfrm>
              <a:off x="3092" y="1344"/>
              <a:ext cx="668" cy="340"/>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2"/>
                  </a:solidFill>
                  <a:latin typeface="微软雅黑" panose="020B0503020204020204" charset="-122"/>
                  <a:ea typeface="微软雅黑" panose="020B0503020204020204" charset="-122"/>
                </a:rPr>
                <a:t>地址</a:t>
              </a:r>
            </a:p>
          </p:txBody>
        </p:sp>
        <p:sp>
          <p:nvSpPr>
            <p:cNvPr id="96269" name="AutoShape 15"/>
            <p:cNvSpPr>
              <a:spLocks noChangeArrowheads="1"/>
            </p:cNvSpPr>
            <p:nvPr/>
          </p:nvSpPr>
          <p:spPr bwMode="auto">
            <a:xfrm>
              <a:off x="1152" y="1344"/>
              <a:ext cx="812" cy="341"/>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u="sng" dirty="0">
                  <a:solidFill>
                    <a:srgbClr val="FFFF00"/>
                  </a:solidFill>
                  <a:latin typeface="微软雅黑" panose="020B0503020204020204" charset="-122"/>
                  <a:ea typeface="微软雅黑" panose="020B0503020204020204" charset="-122"/>
                </a:rPr>
                <a:t>供应商号</a:t>
              </a:r>
            </a:p>
          </p:txBody>
        </p:sp>
        <p:sp>
          <p:nvSpPr>
            <p:cNvPr id="96270" name="AutoShape 16"/>
            <p:cNvSpPr>
              <a:spLocks noChangeArrowheads="1"/>
            </p:cNvSpPr>
            <p:nvPr/>
          </p:nvSpPr>
          <p:spPr bwMode="auto">
            <a:xfrm>
              <a:off x="2208" y="3216"/>
              <a:ext cx="668" cy="339"/>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2"/>
                  </a:solidFill>
                  <a:latin typeface="微软雅黑" panose="020B0503020204020204" charset="-122"/>
                  <a:ea typeface="微软雅黑" panose="020B0503020204020204" charset="-122"/>
                </a:rPr>
                <a:t>数量</a:t>
              </a:r>
            </a:p>
          </p:txBody>
        </p:sp>
        <p:sp>
          <p:nvSpPr>
            <p:cNvPr id="96271" name="Line 17"/>
            <p:cNvSpPr>
              <a:spLocks noChangeShapeType="1"/>
            </p:cNvSpPr>
            <p:nvPr/>
          </p:nvSpPr>
          <p:spPr bwMode="auto">
            <a:xfrm flipV="1">
              <a:off x="3058" y="2832"/>
              <a:ext cx="686" cy="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72" name="Line 18"/>
            <p:cNvSpPr>
              <a:spLocks noChangeShapeType="1"/>
            </p:cNvSpPr>
            <p:nvPr/>
          </p:nvSpPr>
          <p:spPr bwMode="auto">
            <a:xfrm flipV="1">
              <a:off x="2553" y="1671"/>
              <a:ext cx="0" cy="23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73" name="Line 19"/>
            <p:cNvSpPr>
              <a:spLocks noChangeShapeType="1"/>
            </p:cNvSpPr>
            <p:nvPr/>
          </p:nvSpPr>
          <p:spPr bwMode="auto">
            <a:xfrm flipH="1" flipV="1">
              <a:off x="2544" y="2304"/>
              <a:ext cx="0" cy="28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74" name="AutoShape 20"/>
            <p:cNvSpPr>
              <a:spLocks noChangeArrowheads="1"/>
            </p:cNvSpPr>
            <p:nvPr/>
          </p:nvSpPr>
          <p:spPr bwMode="auto">
            <a:xfrm>
              <a:off x="960" y="3120"/>
              <a:ext cx="786" cy="382"/>
            </a:xfrm>
            <a:prstGeom prst="flowChartProcess">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2"/>
                  </a:solidFill>
                  <a:latin typeface="微软雅黑" panose="020B0503020204020204" charset="-122"/>
                  <a:ea typeface="微软雅黑" panose="020B0503020204020204" charset="-122"/>
                </a:rPr>
                <a:t>零件</a:t>
              </a:r>
            </a:p>
          </p:txBody>
        </p:sp>
        <p:sp>
          <p:nvSpPr>
            <p:cNvPr id="96275" name="AutoShape 21"/>
            <p:cNvSpPr>
              <a:spLocks noChangeArrowheads="1"/>
            </p:cNvSpPr>
            <p:nvPr/>
          </p:nvSpPr>
          <p:spPr bwMode="auto">
            <a:xfrm>
              <a:off x="3408" y="3168"/>
              <a:ext cx="786" cy="382"/>
            </a:xfrm>
            <a:prstGeom prst="flowChartProcess">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2"/>
                  </a:solidFill>
                  <a:latin typeface="微软雅黑" panose="020B0503020204020204" charset="-122"/>
                  <a:ea typeface="微软雅黑" panose="020B0503020204020204" charset="-122"/>
                </a:rPr>
                <a:t>产品</a:t>
              </a:r>
            </a:p>
          </p:txBody>
        </p:sp>
        <p:sp>
          <p:nvSpPr>
            <p:cNvPr id="96276" name="AutoShape 22"/>
            <p:cNvSpPr>
              <a:spLocks noChangeArrowheads="1"/>
            </p:cNvSpPr>
            <p:nvPr/>
          </p:nvSpPr>
          <p:spPr bwMode="auto">
            <a:xfrm>
              <a:off x="994" y="3840"/>
              <a:ext cx="668" cy="341"/>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2"/>
                  </a:solidFill>
                  <a:latin typeface="微软雅黑" panose="020B0503020204020204" charset="-122"/>
                  <a:ea typeface="微软雅黑" panose="020B0503020204020204" charset="-122"/>
                </a:rPr>
                <a:t>名称</a:t>
              </a:r>
            </a:p>
          </p:txBody>
        </p:sp>
        <p:sp>
          <p:nvSpPr>
            <p:cNvPr id="96277" name="AutoShape 23"/>
            <p:cNvSpPr>
              <a:spLocks noChangeArrowheads="1"/>
            </p:cNvSpPr>
            <p:nvPr/>
          </p:nvSpPr>
          <p:spPr bwMode="auto">
            <a:xfrm>
              <a:off x="1892" y="3840"/>
              <a:ext cx="668" cy="340"/>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2"/>
                  </a:solidFill>
                  <a:latin typeface="微软雅黑" panose="020B0503020204020204" charset="-122"/>
                  <a:ea typeface="微软雅黑" panose="020B0503020204020204" charset="-122"/>
                </a:rPr>
                <a:t>单价</a:t>
              </a:r>
            </a:p>
          </p:txBody>
        </p:sp>
        <p:sp>
          <p:nvSpPr>
            <p:cNvPr id="96278" name="AutoShape 24"/>
            <p:cNvSpPr>
              <a:spLocks noChangeArrowheads="1"/>
            </p:cNvSpPr>
            <p:nvPr/>
          </p:nvSpPr>
          <p:spPr bwMode="auto">
            <a:xfrm>
              <a:off x="96" y="3840"/>
              <a:ext cx="668" cy="341"/>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u="sng">
                  <a:solidFill>
                    <a:srgbClr val="FFFF00"/>
                  </a:solidFill>
                  <a:latin typeface="微软雅黑" panose="020B0503020204020204" charset="-122"/>
                  <a:ea typeface="微软雅黑" panose="020B0503020204020204" charset="-122"/>
                </a:rPr>
                <a:t>零件号</a:t>
              </a:r>
            </a:p>
          </p:txBody>
        </p:sp>
        <p:sp>
          <p:nvSpPr>
            <p:cNvPr id="96279" name="AutoShape 25"/>
            <p:cNvSpPr>
              <a:spLocks noChangeArrowheads="1"/>
            </p:cNvSpPr>
            <p:nvPr/>
          </p:nvSpPr>
          <p:spPr bwMode="auto">
            <a:xfrm>
              <a:off x="3552" y="3840"/>
              <a:ext cx="668" cy="341"/>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2"/>
                  </a:solidFill>
                  <a:latin typeface="微软雅黑" panose="020B0503020204020204" charset="-122"/>
                  <a:ea typeface="微软雅黑" panose="020B0503020204020204" charset="-122"/>
                </a:rPr>
                <a:t>产品名</a:t>
              </a:r>
            </a:p>
          </p:txBody>
        </p:sp>
        <p:sp>
          <p:nvSpPr>
            <p:cNvPr id="96280" name="AutoShape 26"/>
            <p:cNvSpPr>
              <a:spLocks noChangeArrowheads="1"/>
            </p:cNvSpPr>
            <p:nvPr/>
          </p:nvSpPr>
          <p:spPr bwMode="auto">
            <a:xfrm>
              <a:off x="4368" y="3840"/>
              <a:ext cx="668" cy="340"/>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2"/>
                  </a:solidFill>
                  <a:latin typeface="微软雅黑" panose="020B0503020204020204" charset="-122"/>
                  <a:ea typeface="微软雅黑" panose="020B0503020204020204" charset="-122"/>
                </a:rPr>
                <a:t>型号</a:t>
              </a:r>
            </a:p>
          </p:txBody>
        </p:sp>
        <p:sp>
          <p:nvSpPr>
            <p:cNvPr id="96281" name="AutoShape 27"/>
            <p:cNvSpPr>
              <a:spLocks noChangeArrowheads="1"/>
            </p:cNvSpPr>
            <p:nvPr/>
          </p:nvSpPr>
          <p:spPr bwMode="auto">
            <a:xfrm>
              <a:off x="2784" y="3840"/>
              <a:ext cx="668" cy="341"/>
            </a:xfrm>
            <a:prstGeom prst="flowChartConnector">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u="sng" dirty="0">
                  <a:solidFill>
                    <a:srgbClr val="FFFF00"/>
                  </a:solidFill>
                  <a:latin typeface="微软雅黑" panose="020B0503020204020204" charset="-122"/>
                  <a:ea typeface="微软雅黑" panose="020B0503020204020204" charset="-122"/>
                </a:rPr>
                <a:t>产品号</a:t>
              </a:r>
            </a:p>
          </p:txBody>
        </p:sp>
        <p:sp>
          <p:nvSpPr>
            <p:cNvPr id="96282" name="Line 28"/>
            <p:cNvSpPr>
              <a:spLocks noChangeShapeType="1"/>
            </p:cNvSpPr>
            <p:nvPr/>
          </p:nvSpPr>
          <p:spPr bwMode="auto">
            <a:xfrm flipH="1">
              <a:off x="480" y="3504"/>
              <a:ext cx="480" cy="3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83" name="Line 29"/>
            <p:cNvSpPr>
              <a:spLocks noChangeShapeType="1"/>
            </p:cNvSpPr>
            <p:nvPr/>
          </p:nvSpPr>
          <p:spPr bwMode="auto">
            <a:xfrm>
              <a:off x="1296" y="3504"/>
              <a:ext cx="0" cy="3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84" name="Line 30"/>
            <p:cNvSpPr>
              <a:spLocks noChangeShapeType="1"/>
            </p:cNvSpPr>
            <p:nvPr/>
          </p:nvSpPr>
          <p:spPr bwMode="auto">
            <a:xfrm>
              <a:off x="1728" y="3504"/>
              <a:ext cx="432" cy="3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85" name="Line 31"/>
            <p:cNvSpPr>
              <a:spLocks noChangeShapeType="1"/>
            </p:cNvSpPr>
            <p:nvPr/>
          </p:nvSpPr>
          <p:spPr bwMode="auto">
            <a:xfrm flipH="1">
              <a:off x="3216" y="3552"/>
              <a:ext cx="288" cy="28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86" name="Line 33"/>
            <p:cNvSpPr>
              <a:spLocks noChangeShapeType="1"/>
            </p:cNvSpPr>
            <p:nvPr/>
          </p:nvSpPr>
          <p:spPr bwMode="auto">
            <a:xfrm>
              <a:off x="3840" y="3552"/>
              <a:ext cx="0" cy="28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87" name="Line 34"/>
            <p:cNvSpPr>
              <a:spLocks noChangeShapeType="1"/>
            </p:cNvSpPr>
            <p:nvPr/>
          </p:nvSpPr>
          <p:spPr bwMode="auto">
            <a:xfrm>
              <a:off x="4176" y="3552"/>
              <a:ext cx="288" cy="3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88" name="Line 35"/>
            <p:cNvSpPr>
              <a:spLocks noChangeShapeType="1"/>
            </p:cNvSpPr>
            <p:nvPr/>
          </p:nvSpPr>
          <p:spPr bwMode="auto">
            <a:xfrm flipH="1">
              <a:off x="1392" y="2832"/>
              <a:ext cx="624" cy="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89" name="Line 36"/>
            <p:cNvSpPr>
              <a:spLocks noChangeShapeType="1"/>
            </p:cNvSpPr>
            <p:nvPr/>
          </p:nvSpPr>
          <p:spPr bwMode="auto">
            <a:xfrm>
              <a:off x="1392" y="2832"/>
              <a:ext cx="0" cy="288"/>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90" name="Line 37"/>
            <p:cNvSpPr>
              <a:spLocks noChangeShapeType="1"/>
            </p:cNvSpPr>
            <p:nvPr/>
          </p:nvSpPr>
          <p:spPr bwMode="auto">
            <a:xfrm>
              <a:off x="3744" y="2832"/>
              <a:ext cx="0" cy="33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91" name="Line 38"/>
            <p:cNvSpPr>
              <a:spLocks noChangeShapeType="1"/>
            </p:cNvSpPr>
            <p:nvPr/>
          </p:nvSpPr>
          <p:spPr bwMode="auto">
            <a:xfrm>
              <a:off x="2544" y="3072"/>
              <a:ext cx="0" cy="14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96292" name="Text Box 39"/>
            <p:cNvSpPr txBox="1">
              <a:spLocks noChangeArrowheads="1"/>
            </p:cNvSpPr>
            <p:nvPr/>
          </p:nvSpPr>
          <p:spPr bwMode="auto">
            <a:xfrm>
              <a:off x="3072" y="2880"/>
              <a:ext cx="240"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400">
                  <a:solidFill>
                    <a:schemeClr val="tx1"/>
                  </a:solidFill>
                  <a:latin typeface="微软雅黑" panose="020B0503020204020204" charset="-122"/>
                  <a:ea typeface="微软雅黑" panose="020B0503020204020204" charset="-122"/>
                </a:rPr>
                <a:t>p</a:t>
              </a:r>
            </a:p>
          </p:txBody>
        </p:sp>
      </p:grpSp>
      <p:sp>
        <p:nvSpPr>
          <p:cNvPr id="2" name="标题 1"/>
          <p:cNvSpPr>
            <a:spLocks noGrp="1"/>
          </p:cNvSpPr>
          <p:nvPr>
            <p:ph type="title"/>
          </p:nvPr>
        </p:nvSpPr>
        <p:spPr/>
        <p:txBody>
          <a:bodyPr/>
          <a:lstStyle/>
          <a:p>
            <a:endParaRPr lang="zh-CN" altLang="en-US"/>
          </a:p>
        </p:txBody>
      </p:sp>
      <p:sp>
        <p:nvSpPr>
          <p:cNvPr id="247811" name="Rectangle 3"/>
          <p:cNvSpPr>
            <a:spLocks noGrp="1" noChangeArrowheads="1"/>
          </p:cNvSpPr>
          <p:nvPr>
            <p:ph idx="1"/>
          </p:nvPr>
        </p:nvSpPr>
        <p:spPr>
          <a:xfrm>
            <a:off x="234315" y="2491105"/>
            <a:ext cx="3930015" cy="1408430"/>
          </a:xfrm>
          <a:solidFill>
            <a:schemeClr val="accent4">
              <a:lumMod val="40000"/>
              <a:lumOff val="60000"/>
            </a:schemeClr>
          </a:solidFill>
        </p:spPr>
        <p:txBody>
          <a:bodyPr/>
          <a:lstStyle/>
          <a:p>
            <a:pPr algn="just">
              <a:lnSpc>
                <a:spcPct val="150000"/>
              </a:lnSpc>
              <a:spcBef>
                <a:spcPct val="0"/>
              </a:spcBef>
              <a:buFontTx/>
              <a:buNone/>
            </a:pPr>
            <a:r>
              <a:rPr lang="zh-CN" altLang="en-US" sz="1400" dirty="0">
                <a:solidFill>
                  <a:schemeClr val="tx1"/>
                </a:solidFill>
                <a:latin typeface="微软雅黑" panose="020B0503020204020204" charset="-122"/>
                <a:ea typeface="微软雅黑" panose="020B0503020204020204" charset="-122"/>
              </a:rPr>
              <a:t>供应商（</a:t>
            </a:r>
            <a:r>
              <a:rPr lang="zh-CN" altLang="en-US" sz="1400" u="sng" dirty="0">
                <a:solidFill>
                  <a:schemeClr val="tx1"/>
                </a:solidFill>
                <a:latin typeface="微软雅黑" panose="020B0503020204020204" charset="-122"/>
                <a:ea typeface="微软雅黑" panose="020B0503020204020204" charset="-122"/>
              </a:rPr>
              <a:t>供应商号</a:t>
            </a:r>
            <a:r>
              <a:rPr lang="zh-CN" altLang="en-US" sz="1400" dirty="0">
                <a:solidFill>
                  <a:schemeClr val="tx1"/>
                </a:solidFill>
                <a:latin typeface="微软雅黑" panose="020B0503020204020204" charset="-122"/>
                <a:ea typeface="微软雅黑" panose="020B0503020204020204" charset="-122"/>
              </a:rPr>
              <a:t>，供应商名，地址）；</a:t>
            </a:r>
          </a:p>
          <a:p>
            <a:pPr algn="just">
              <a:lnSpc>
                <a:spcPct val="150000"/>
              </a:lnSpc>
              <a:spcBef>
                <a:spcPct val="0"/>
              </a:spcBef>
              <a:buFontTx/>
              <a:buNone/>
            </a:pPr>
            <a:r>
              <a:rPr lang="zh-CN" altLang="en-US" sz="1400" dirty="0">
                <a:solidFill>
                  <a:schemeClr val="tx1"/>
                </a:solidFill>
                <a:latin typeface="微软雅黑" panose="020B0503020204020204" charset="-122"/>
                <a:ea typeface="微软雅黑" panose="020B0503020204020204" charset="-122"/>
              </a:rPr>
              <a:t>零件（</a:t>
            </a:r>
            <a:r>
              <a:rPr lang="zh-CN" altLang="en-US" sz="1400" u="sng" dirty="0">
                <a:solidFill>
                  <a:schemeClr val="tx1"/>
                </a:solidFill>
                <a:latin typeface="微软雅黑" panose="020B0503020204020204" charset="-122"/>
                <a:ea typeface="微软雅黑" panose="020B0503020204020204" charset="-122"/>
              </a:rPr>
              <a:t>零件号</a:t>
            </a:r>
            <a:r>
              <a:rPr lang="zh-CN" altLang="en-US" sz="1400" dirty="0">
                <a:solidFill>
                  <a:schemeClr val="tx1"/>
                </a:solidFill>
                <a:latin typeface="微软雅黑" panose="020B0503020204020204" charset="-122"/>
                <a:ea typeface="微软雅黑" panose="020B0503020204020204" charset="-122"/>
              </a:rPr>
              <a:t>，零件名，单价）；</a:t>
            </a:r>
          </a:p>
          <a:p>
            <a:pPr algn="just">
              <a:lnSpc>
                <a:spcPct val="150000"/>
              </a:lnSpc>
              <a:spcBef>
                <a:spcPct val="0"/>
              </a:spcBef>
              <a:buFontTx/>
              <a:buNone/>
            </a:pPr>
            <a:r>
              <a:rPr lang="zh-CN" altLang="en-US" sz="1400" dirty="0">
                <a:solidFill>
                  <a:schemeClr val="tx1"/>
                </a:solidFill>
                <a:latin typeface="微软雅黑" panose="020B0503020204020204" charset="-122"/>
                <a:ea typeface="微软雅黑" panose="020B0503020204020204" charset="-122"/>
              </a:rPr>
              <a:t>产品（</a:t>
            </a:r>
            <a:r>
              <a:rPr lang="zh-CN" altLang="en-US" sz="1400" u="sng" dirty="0">
                <a:solidFill>
                  <a:schemeClr val="tx1"/>
                </a:solidFill>
                <a:latin typeface="微软雅黑" panose="020B0503020204020204" charset="-122"/>
                <a:ea typeface="微软雅黑" panose="020B0503020204020204" charset="-122"/>
              </a:rPr>
              <a:t>产品号</a:t>
            </a:r>
            <a:r>
              <a:rPr lang="zh-CN" altLang="en-US" sz="1400" dirty="0">
                <a:solidFill>
                  <a:schemeClr val="tx1"/>
                </a:solidFill>
                <a:latin typeface="微软雅黑" panose="020B0503020204020204" charset="-122"/>
                <a:ea typeface="微软雅黑" panose="020B0503020204020204" charset="-122"/>
              </a:rPr>
              <a:t>，产品名，型号）；</a:t>
            </a:r>
          </a:p>
          <a:p>
            <a:pPr algn="just">
              <a:lnSpc>
                <a:spcPct val="150000"/>
              </a:lnSpc>
              <a:spcBef>
                <a:spcPct val="0"/>
              </a:spcBef>
              <a:buFontTx/>
              <a:buNone/>
            </a:pPr>
            <a:r>
              <a:rPr lang="zh-CN" altLang="en-US" sz="1400" dirty="0">
                <a:solidFill>
                  <a:schemeClr val="tx1"/>
                </a:solidFill>
                <a:latin typeface="微软雅黑" panose="020B0503020204020204" charset="-122"/>
                <a:ea typeface="微软雅黑" panose="020B0503020204020204" charset="-122"/>
              </a:rPr>
              <a:t>供应（</a:t>
            </a:r>
            <a:r>
              <a:rPr lang="zh-CN" altLang="en-US" sz="1400" u="sng" dirty="0">
                <a:solidFill>
                  <a:schemeClr val="tx1"/>
                </a:solidFill>
                <a:latin typeface="微软雅黑" panose="020B0503020204020204" charset="-122"/>
                <a:ea typeface="微软雅黑" panose="020B0503020204020204" charset="-122"/>
              </a:rPr>
              <a:t>供应商号，零件号，产品号</a:t>
            </a:r>
            <a:r>
              <a:rPr lang="zh-CN" altLang="en-US" sz="1400" dirty="0">
                <a:solidFill>
                  <a:schemeClr val="tx1"/>
                </a:solidFill>
                <a:latin typeface="微软雅黑" panose="020B0503020204020204" charset="-122"/>
                <a:ea typeface="微软雅黑" panose="020B0503020204020204" charset="-122"/>
              </a:rPr>
              <a:t>，数量）。</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427990" y="1677362"/>
            <a:ext cx="7010400"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lnSpc>
                <a:spcPct val="150000"/>
              </a:lnSpc>
              <a:spcBef>
                <a:spcPct val="50000"/>
              </a:spcBef>
              <a:buFontTx/>
              <a:buNone/>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）关系合并规则</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 name="Rectangle 3"/>
          <p:cNvSpPr txBox="1">
            <a:spLocks noChangeArrowheads="1"/>
          </p:cNvSpPr>
          <p:nvPr/>
        </p:nvSpPr>
        <p:spPr>
          <a:xfrm>
            <a:off x="1004570" y="2628900"/>
            <a:ext cx="7254875" cy="2377440"/>
          </a:xfrm>
          <a:prstGeom prst="rect">
            <a:avLst/>
          </a:prstGeom>
        </p:spPr>
        <p:txBody>
          <a:bodyPr/>
          <a:lstStyle>
            <a:lvl1pPr marL="355600" indent="-269875" algn="l" rtl="0" eaLnBrk="1" fontAlgn="base" hangingPunct="1">
              <a:spcBef>
                <a:spcPts val="1800"/>
              </a:spcBef>
              <a:spcAft>
                <a:spcPct val="0"/>
              </a:spcAft>
              <a:buClr>
                <a:srgbClr val="003399"/>
              </a:buClr>
              <a:buSzPct val="80000"/>
              <a:buFont typeface="Wingdings 2" panose="05020102010507070707" pitchFamily="18" charset="2"/>
              <a:buChar char=""/>
              <a:defRPr sz="2400" kern="1200">
                <a:solidFill>
                  <a:srgbClr val="003399"/>
                </a:solidFill>
                <a:latin typeface="+mn-lt"/>
                <a:ea typeface="+mn-ea"/>
                <a:cs typeface="+mn-cs"/>
              </a:defRPr>
            </a:lvl1pPr>
            <a:lvl2pPr marL="357505" algn="l" rtl="0" eaLnBrk="1" fontAlgn="base" hangingPunct="1">
              <a:lnSpc>
                <a:spcPct val="120000"/>
              </a:lnSpc>
              <a:spcBef>
                <a:spcPct val="20000"/>
              </a:spcBef>
              <a:spcAft>
                <a:spcPct val="0"/>
              </a:spcAft>
              <a:defRPr sz="2000" kern="1200">
                <a:solidFill>
                  <a:srgbClr val="0066FF"/>
                </a:solidFill>
                <a:latin typeface="+mn-lt"/>
                <a:ea typeface="+mn-ea"/>
                <a:cs typeface="+mn-cs"/>
              </a:defRPr>
            </a:lvl2pPr>
            <a:lvl3pPr marL="1143000" indent="-228600" algn="l" rtl="0" eaLnBrk="1" fontAlgn="base" hangingPunct="1">
              <a:spcBef>
                <a:spcPct val="20000"/>
              </a:spcBef>
              <a:spcAft>
                <a:spcPct val="0"/>
              </a:spcAft>
              <a:buChar char="•"/>
              <a:defRPr sz="1600" kern="1200">
                <a:solidFill>
                  <a:srgbClr val="4D4D4D"/>
                </a:solidFill>
                <a:latin typeface="+mn-lt"/>
                <a:ea typeface="+mn-ea"/>
                <a:cs typeface="+mn-cs"/>
              </a:defRPr>
            </a:lvl3pPr>
            <a:lvl4pPr marL="1600200" indent="-228600" algn="l" rtl="0" eaLnBrk="1" fontAlgn="base" hangingPunct="1">
              <a:spcBef>
                <a:spcPct val="20000"/>
              </a:spcBef>
              <a:spcAft>
                <a:spcPct val="0"/>
              </a:spcAft>
              <a:buChar char="–"/>
              <a:defRPr sz="1200" kern="1200">
                <a:solidFill>
                  <a:srgbClr val="4D4D4D"/>
                </a:solidFill>
                <a:latin typeface="+mn-lt"/>
                <a:ea typeface="+mn-ea"/>
                <a:cs typeface="+mn-cs"/>
              </a:defRPr>
            </a:lvl4pPr>
            <a:lvl5pPr marL="2057400" indent="-228600" algn="l" rtl="0" eaLnBrk="1" fontAlgn="base" hangingPunct="1">
              <a:spcBef>
                <a:spcPct val="20000"/>
              </a:spcBef>
              <a:spcAft>
                <a:spcPct val="0"/>
              </a:spcAft>
              <a:buChar char="»"/>
              <a:defRPr sz="12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zh-CN" altLang="en-US" sz="2000" dirty="0">
                <a:solidFill>
                  <a:schemeClr val="tx1"/>
                </a:solidFill>
                <a:latin typeface="微软雅黑" panose="020B0503020204020204" charset="-122"/>
                <a:ea typeface="微软雅黑" panose="020B0503020204020204" charset="-122"/>
              </a:rPr>
              <a:t>具有</a:t>
            </a:r>
            <a:r>
              <a:rPr lang="zh-CN" altLang="en-US" sz="2000" b="1" dirty="0">
                <a:solidFill>
                  <a:srgbClr val="C00000"/>
                </a:solidFill>
                <a:latin typeface="微软雅黑" panose="020B0503020204020204" charset="-122"/>
                <a:ea typeface="微软雅黑" panose="020B0503020204020204" charset="-122"/>
              </a:rPr>
              <a:t>相同码</a:t>
            </a:r>
            <a:r>
              <a:rPr lang="zh-CN" altLang="en-US" sz="2000" dirty="0">
                <a:solidFill>
                  <a:schemeClr val="tx1"/>
                </a:solidFill>
                <a:latin typeface="微软雅黑" panose="020B0503020204020204" charset="-122"/>
                <a:ea typeface="微软雅黑" panose="020B0503020204020204" charset="-122"/>
              </a:rPr>
              <a:t>的关系模式可</a:t>
            </a:r>
            <a:r>
              <a:rPr lang="zh-CN" altLang="en-US" sz="2000" b="1" dirty="0">
                <a:solidFill>
                  <a:srgbClr val="C00000"/>
                </a:solidFill>
                <a:latin typeface="微软雅黑" panose="020B0503020204020204" charset="-122"/>
                <a:ea typeface="微软雅黑" panose="020B0503020204020204" charset="-122"/>
              </a:rPr>
              <a:t>合并</a:t>
            </a:r>
            <a:r>
              <a:rPr lang="zh-CN" altLang="en-US" sz="2000" dirty="0">
                <a:solidFill>
                  <a:schemeClr val="tx1"/>
                </a:solidFill>
                <a:latin typeface="微软雅黑" panose="020B0503020204020204" charset="-122"/>
                <a:ea typeface="微软雅黑" panose="020B0503020204020204" charset="-122"/>
              </a:rPr>
              <a:t>。</a:t>
            </a:r>
          </a:p>
          <a:p>
            <a:pPr>
              <a:lnSpc>
                <a:spcPct val="150000"/>
              </a:lnSpc>
              <a:spcBef>
                <a:spcPts val="0"/>
              </a:spcBef>
            </a:pPr>
            <a:r>
              <a:rPr lang="zh-CN" altLang="en-US" sz="2000" dirty="0">
                <a:solidFill>
                  <a:schemeClr val="tx1"/>
                </a:solidFill>
                <a:latin typeface="微软雅黑" panose="020B0503020204020204" charset="-122"/>
                <a:ea typeface="微软雅黑" panose="020B0503020204020204" charset="-122"/>
              </a:rPr>
              <a:t>合并方法：将其中一个关系模式的全部属性加入到另一个关系模式中，然后去掉其中的同义属性（可能同名也可能不同名），并适当调整属性的次序。</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7C43AC8-FBE7-4785-BF92-926FDF621F68}" type="slidenum">
              <a:rPr lang="zh-CN" altLang="en-GB"/>
              <a:t>109</a:t>
            </a:fld>
            <a:endParaRPr lang="en-GB" altLang="zh-CN"/>
          </a:p>
        </p:txBody>
      </p:sp>
      <p:sp>
        <p:nvSpPr>
          <p:cNvPr id="128003" name="Rectangle 3"/>
          <p:cNvSpPr>
            <a:spLocks noGrp="1" noChangeArrowheads="1"/>
          </p:cNvSpPr>
          <p:nvPr>
            <p:ph type="body" idx="1"/>
          </p:nvPr>
        </p:nvSpPr>
        <p:spPr>
          <a:xfrm>
            <a:off x="440690" y="1271270"/>
            <a:ext cx="8498205" cy="4611370"/>
          </a:xfrm>
        </p:spPr>
        <p:txBody>
          <a:bodyPr/>
          <a:lstStyle/>
          <a:p>
            <a:pPr latinLnBrk="0">
              <a:lnSpc>
                <a:spcPct val="150000"/>
              </a:lnSpc>
              <a:spcBef>
                <a:spcPts val="0"/>
              </a:spcBef>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定义数据库模式主要是从系统的时间效率、空间效率、易维护等角度出发。用户外模式与模式是独立的，因此在定义用户外模式时应该更注重考虑用户的习惯与方便。</a:t>
            </a:r>
          </a:p>
          <a:p>
            <a:pPr marL="85725" indent="0" latinLnBrk="0">
              <a:lnSpc>
                <a:spcPct val="150000"/>
              </a:lnSpc>
              <a:spcBef>
                <a:spcPts val="0"/>
              </a:spcBef>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包括： </a:t>
            </a:r>
          </a:p>
          <a:p>
            <a:pPr marL="852805" indent="-766445" latinLnBrk="0">
              <a:lnSpc>
                <a:spcPct val="150000"/>
              </a:lnSpc>
              <a:spcBef>
                <a:spcPts val="0"/>
              </a:spcBef>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使用</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更符合用户习惯</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的别名</a:t>
            </a:r>
          </a:p>
          <a:p>
            <a:pPr marL="852805" indent="-766445" latinLnBrk="0">
              <a:lnSpc>
                <a:spcPct val="150000"/>
              </a:lnSpc>
              <a:spcBef>
                <a:spcPts val="0"/>
              </a:spcBef>
              <a:buFontTx/>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(2)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针对</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不同级别的用户</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定义不同的外模式，以满足系统对安全性的要求 </a:t>
            </a:r>
          </a:p>
          <a:p>
            <a:pPr marL="852805" indent="-766445" latinLnBrk="0">
              <a:lnSpc>
                <a:spcPct val="150000"/>
              </a:lnSpc>
              <a:spcBef>
                <a:spcPts val="0"/>
              </a:spcBef>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(3) </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简化用户对系统</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的使用</a:t>
            </a:r>
          </a:p>
          <a:p>
            <a:pPr marL="86360" indent="0" latinLnBrk="0">
              <a:lnSpc>
                <a:spcPct val="150000"/>
              </a:lnSpc>
              <a:spcBef>
                <a:spcPts val="0"/>
              </a:spcBef>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利用视图这一功能设计更符合局部用户需要的用户外模式。</a:t>
            </a:r>
          </a:p>
        </p:txBody>
      </p:sp>
      <p:sp>
        <p:nvSpPr>
          <p:cNvPr id="128004" name="Rectangle 4"/>
          <p:cNvSpPr>
            <a:spLocks noGrp="1" noChangeArrowheads="1"/>
          </p:cNvSpPr>
          <p:nvPr>
            <p:ph type="title"/>
          </p:nvPr>
        </p:nvSpPr>
        <p:spPr>
          <a:xfrm>
            <a:off x="323350" y="62728"/>
            <a:ext cx="7772400" cy="719138"/>
          </a:xfrm>
          <a:noFill/>
          <a:extLst>
            <a:ext uri="{91240B29-F687-4F45-9708-019B960494DF}">
              <a14:hiddenLine xmlns:a14="http://schemas.microsoft.com/office/drawing/2010/main" w="9525">
                <a:solidFill>
                  <a:schemeClr val="tx1"/>
                </a:solidFill>
                <a:miter lim="800000"/>
                <a:headEnd/>
                <a:tailEnd/>
              </a14:hiddenLine>
            </a:ext>
          </a:extLst>
        </p:spPr>
        <p:txBody>
          <a:bodyPr lIns="91440" tIns="45720" rIns="91440" bIns="45720"/>
          <a:lstStyle/>
          <a:p>
            <a:pPr algn="l"/>
            <a:r>
              <a:rPr lang="en-US" altLang="zh-CN" dirty="0">
                <a:solidFill>
                  <a:schemeClr val="bg2"/>
                </a:solidFill>
                <a:latin typeface="+mj-ea"/>
              </a:rPr>
              <a:t>4. </a:t>
            </a:r>
            <a:r>
              <a:rPr lang="zh-CN" altLang="en-US" dirty="0">
                <a:solidFill>
                  <a:schemeClr val="bg2"/>
                </a:solidFill>
                <a:latin typeface="+mj-ea"/>
              </a:rPr>
              <a:t>用户子模式的设计</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609600" y="1950720"/>
            <a:ext cx="8187055"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nSpc>
                <a:spcPct val="150000"/>
              </a:lnSpc>
              <a:buFont typeface="Wingdings" panose="05000000000000000000" pitchFamily="2" charset="2"/>
              <a:buChar char="Ø"/>
            </a:pPr>
            <a:r>
              <a:rPr lang="zh-CN" altLang="en-US" sz="2200" dirty="0">
                <a:solidFill>
                  <a:schemeClr val="tx2"/>
                </a:solidFill>
                <a:latin typeface="微软雅黑" panose="020B0503020204020204" charset="-122"/>
                <a:ea typeface="微软雅黑" panose="020B0503020204020204" charset="-122"/>
                <a:cs typeface="微软雅黑" panose="020B0503020204020204" charset="-122"/>
              </a:rPr>
              <a:t>考虑计算机硬件、软件、干件</a:t>
            </a:r>
          </a:p>
          <a:p>
            <a:pPr marL="706120" indent="238125">
              <a:lnSpc>
                <a:spcPct val="150000"/>
              </a:lnSpc>
              <a:buFont typeface="Arial" panose="020B0604020202020204" pitchFamily="34" charset="0"/>
              <a:buChar cha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硬件条件</a:t>
            </a:r>
          </a:p>
          <a:p>
            <a:pPr marL="706120" indent="238125">
              <a:lnSpc>
                <a:spcPct val="150000"/>
              </a:lnSpc>
              <a:buFont typeface="Arial" panose="020B0604020202020204" pitchFamily="34" charset="0"/>
              <a:buChar char="•"/>
            </a:pP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DBMS</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和主语言系统的特点</a:t>
            </a:r>
          </a:p>
          <a:p>
            <a:pPr marL="706120" indent="238125">
              <a:lnSpc>
                <a:spcPct val="150000"/>
              </a:lnSpc>
              <a:buFont typeface="Arial" panose="020B0604020202020204" pitchFamily="34" charset="0"/>
              <a:buChar cha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用户技术和管理水平</a:t>
            </a:r>
          </a:p>
          <a:p>
            <a:pPr>
              <a:lnSpc>
                <a:spcPct val="150000"/>
              </a:lnSpc>
              <a:buFont typeface="Wingdings" panose="05000000000000000000" pitchFamily="2" charset="2"/>
              <a:buChar char="Ø"/>
            </a:pPr>
            <a:r>
              <a:rPr lang="zh-CN" altLang="en-US" sz="2200" dirty="0">
                <a:solidFill>
                  <a:schemeClr val="tx2"/>
                </a:solidFill>
                <a:latin typeface="微软雅黑" panose="020B0503020204020204" charset="-122"/>
                <a:ea typeface="微软雅黑" panose="020B0503020204020204" charset="-122"/>
                <a:cs typeface="微软雅黑" panose="020B0503020204020204" charset="-122"/>
              </a:rPr>
              <a:t>结构特性设计和行为特性设计结合</a:t>
            </a:r>
          </a:p>
          <a:p>
            <a:pPr>
              <a:lnSpc>
                <a:spcPct val="150000"/>
              </a:lnSpc>
              <a:buFontTx/>
              <a:buNone/>
            </a:pPr>
            <a:r>
              <a:rPr lang="zh-CN" altLang="en-US" sz="2200" dirty="0">
                <a:solidFill>
                  <a:schemeClr val="tx2"/>
                </a:solidFill>
                <a:latin typeface="微软雅黑" panose="020B0503020204020204" charset="-122"/>
                <a:ea typeface="微软雅黑" panose="020B0503020204020204" charset="-122"/>
                <a:cs typeface="微软雅黑" panose="020B0503020204020204" charset="-122"/>
              </a:rPr>
              <a:t>       数据库设计过程是</a:t>
            </a:r>
            <a:r>
              <a:rPr lang="zh-CN" altLang="en-US" sz="2200" dirty="0">
                <a:solidFill>
                  <a:schemeClr val="hlink"/>
                </a:solidFill>
                <a:latin typeface="微软雅黑" panose="020B0503020204020204" charset="-122"/>
                <a:ea typeface="微软雅黑" panose="020B0503020204020204" charset="-122"/>
                <a:cs typeface="微软雅黑" panose="020B0503020204020204" charset="-122"/>
              </a:rPr>
              <a:t>自上而下、逐步逼近</a:t>
            </a:r>
            <a:r>
              <a:rPr lang="zh-CN" altLang="en-US" sz="2200" dirty="0">
                <a:solidFill>
                  <a:schemeClr val="tx2"/>
                </a:solidFill>
                <a:latin typeface="微软雅黑" panose="020B0503020204020204" charset="-122"/>
                <a:ea typeface="微软雅黑" panose="020B0503020204020204" charset="-122"/>
                <a:cs typeface="微软雅黑" panose="020B0503020204020204" charset="-122"/>
              </a:rPr>
              <a:t>设计目标的过程。</a:t>
            </a:r>
          </a:p>
        </p:txBody>
      </p:sp>
      <p:sp>
        <p:nvSpPr>
          <p:cNvPr id="12291" name="Rectangle 3"/>
          <p:cNvSpPr>
            <a:spLocks noChangeArrowheads="1"/>
          </p:cNvSpPr>
          <p:nvPr/>
        </p:nvSpPr>
        <p:spPr bwMode="auto">
          <a:xfrm>
            <a:off x="557530" y="645160"/>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dirty="0">
                <a:solidFill>
                  <a:schemeClr val="tx1"/>
                </a:solidFill>
                <a:latin typeface="微软雅黑" panose="020B0503020204020204" charset="-122"/>
                <a:ea typeface="微软雅黑" panose="020B0503020204020204" charset="-122"/>
                <a:cs typeface="Times New Roman" panose="02020603050405020304" pitchFamily="18" charset="0"/>
              </a:rPr>
              <a:t>数据库系统设计应注意的问题</a:t>
            </a:r>
          </a:p>
        </p:txBody>
      </p:sp>
      <p:sp>
        <p:nvSpPr>
          <p:cNvPr id="2" name="标题 1"/>
          <p:cNvSpPr>
            <a:spLocks noGrp="1"/>
          </p:cNvSpPr>
          <p:nvPr>
            <p:ph type="title"/>
          </p:nvPr>
        </p:nvSpPr>
        <p:spPr/>
        <p:txBody>
          <a:bodyPr/>
          <a:lstStyle/>
          <a:p>
            <a:endParaRPr lang="zh-CN" altLang="en-US"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22" name="灯片编号占位符 3"/>
          <p:cNvSpPr>
            <a:spLocks noGrp="1"/>
          </p:cNvSpPr>
          <p:nvPr>
            <p:ph type="sldNum" sz="quarter" idx="12"/>
          </p:nvPr>
        </p:nvSpPr>
        <p:spPr/>
        <p:txBody>
          <a:bodyPr/>
          <a:lstStyle/>
          <a:p>
            <a:pPr fontAlgn="auto">
              <a:lnSpc>
                <a:spcPct val="150000"/>
              </a:lnSpc>
            </a:pPr>
            <a:fld id="{48DC614C-5F84-4CE8-8B75-876F53D9E666}" type="slidenum">
              <a:rPr lang="zh-CN" altLang="en-GB" sz="2000" b="1">
                <a:solidFill>
                  <a:schemeClr val="tx1"/>
                </a:solidFill>
              </a:rPr>
              <a:t>110</a:t>
            </a:fld>
            <a:endParaRPr lang="zh-CN" altLang="en-GB" sz="2000" b="1" dirty="0">
              <a:solidFill>
                <a:schemeClr val="tx1"/>
              </a:solidFill>
            </a:endParaRPr>
          </a:p>
        </p:txBody>
      </p:sp>
      <p:sp>
        <p:nvSpPr>
          <p:cNvPr id="25603" name="Rectangle 3"/>
          <p:cNvSpPr>
            <a:spLocks noChangeArrowheads="1"/>
          </p:cNvSpPr>
          <p:nvPr/>
        </p:nvSpPr>
        <p:spPr bwMode="auto">
          <a:xfrm>
            <a:off x="0" y="3550228"/>
            <a:ext cx="91440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auto">
              <a:lnSpc>
                <a:spcPct val="150000"/>
              </a:lnSpc>
            </a:pPr>
            <a:endParaRPr lang="zh-CN" altLang="en-US" sz="2000" b="1">
              <a:solidFill>
                <a:schemeClr val="tx1"/>
              </a:solidFill>
              <a:latin typeface="+mn-ea"/>
            </a:endParaRPr>
          </a:p>
        </p:txBody>
      </p:sp>
      <p:sp>
        <p:nvSpPr>
          <p:cNvPr id="25604" name="Rectangle 4"/>
          <p:cNvSpPr>
            <a:spLocks noChangeArrowheads="1"/>
          </p:cNvSpPr>
          <p:nvPr/>
        </p:nvSpPr>
        <p:spPr bwMode="auto">
          <a:xfrm>
            <a:off x="1657350" y="1772228"/>
            <a:ext cx="59436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fontAlgn="auto">
              <a:lnSpc>
                <a:spcPct val="150000"/>
              </a:lnSpc>
            </a:pPr>
            <a:r>
              <a:rPr kumimoji="1" lang="zh-CN" altLang="en-US" sz="2000" b="1">
                <a:solidFill>
                  <a:schemeClr val="tx1"/>
                </a:solidFill>
                <a:latin typeface="+mn-ea"/>
              </a:rPr>
              <a:t> </a:t>
            </a:r>
          </a:p>
        </p:txBody>
      </p:sp>
      <p:sp>
        <p:nvSpPr>
          <p:cNvPr id="25605" name="Rectangle 5"/>
          <p:cNvSpPr>
            <a:spLocks noChangeArrowheads="1"/>
          </p:cNvSpPr>
          <p:nvPr/>
        </p:nvSpPr>
        <p:spPr bwMode="auto">
          <a:xfrm>
            <a:off x="0" y="3550228"/>
            <a:ext cx="91440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auto">
              <a:lnSpc>
                <a:spcPct val="150000"/>
              </a:lnSpc>
            </a:pPr>
            <a:endParaRPr lang="zh-CN" altLang="en-US" sz="2000" b="1">
              <a:solidFill>
                <a:schemeClr val="tx1"/>
              </a:solidFill>
              <a:latin typeface="+mn-ea"/>
            </a:endParaRPr>
          </a:p>
        </p:txBody>
      </p:sp>
      <p:sp>
        <p:nvSpPr>
          <p:cNvPr id="25606" name="Rectangle 6"/>
          <p:cNvSpPr>
            <a:spLocks noChangeArrowheads="1"/>
          </p:cNvSpPr>
          <p:nvPr/>
        </p:nvSpPr>
        <p:spPr bwMode="auto">
          <a:xfrm>
            <a:off x="0" y="3550228"/>
            <a:ext cx="91440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auto">
              <a:lnSpc>
                <a:spcPct val="150000"/>
              </a:lnSpc>
            </a:pPr>
            <a:endParaRPr lang="zh-CN" altLang="en-US" sz="2000" b="1">
              <a:solidFill>
                <a:schemeClr val="tx1"/>
              </a:solidFill>
              <a:latin typeface="+mn-ea"/>
            </a:endParaRPr>
          </a:p>
        </p:txBody>
      </p:sp>
      <p:sp>
        <p:nvSpPr>
          <p:cNvPr id="25607" name="Rectangle 7"/>
          <p:cNvSpPr>
            <a:spLocks noChangeArrowheads="1"/>
          </p:cNvSpPr>
          <p:nvPr/>
        </p:nvSpPr>
        <p:spPr bwMode="auto">
          <a:xfrm>
            <a:off x="57150" y="3540290"/>
            <a:ext cx="91440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auto">
              <a:lnSpc>
                <a:spcPct val="150000"/>
              </a:lnSpc>
            </a:pPr>
            <a:endParaRPr lang="zh-CN" altLang="en-US" sz="2000" b="1">
              <a:solidFill>
                <a:schemeClr val="tx1"/>
              </a:solidFill>
              <a:latin typeface="+mn-ea"/>
            </a:endParaRPr>
          </a:p>
        </p:txBody>
      </p:sp>
      <p:sp>
        <p:nvSpPr>
          <p:cNvPr id="25608" name="Rectangle 8"/>
          <p:cNvSpPr>
            <a:spLocks noChangeArrowheads="1"/>
          </p:cNvSpPr>
          <p:nvPr/>
        </p:nvSpPr>
        <p:spPr bwMode="auto">
          <a:xfrm>
            <a:off x="539750" y="1003878"/>
            <a:ext cx="81168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fontAlgn="auto">
              <a:lnSpc>
                <a:spcPct val="150000"/>
              </a:lnSpc>
            </a:pPr>
            <a:r>
              <a:rPr kumimoji="1" lang="zh-CN" altLang="en-US" sz="2000" b="1" dirty="0">
                <a:solidFill>
                  <a:schemeClr val="tx1"/>
                </a:solidFill>
                <a:latin typeface="微软雅黑" panose="020B0503020204020204" charset="-122"/>
                <a:ea typeface="微软雅黑" panose="020B0503020204020204" charset="-122"/>
              </a:rPr>
              <a:t>对不同级别的用户可以定义不同的子模式，保证系统的安全性。</a:t>
            </a:r>
          </a:p>
        </p:txBody>
      </p:sp>
      <p:sp>
        <p:nvSpPr>
          <p:cNvPr id="25610" name="Rectangle 10"/>
          <p:cNvSpPr>
            <a:spLocks noChangeArrowheads="1"/>
          </p:cNvSpPr>
          <p:nvPr/>
        </p:nvSpPr>
        <p:spPr bwMode="auto">
          <a:xfrm>
            <a:off x="-6350" y="4674178"/>
            <a:ext cx="91440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auto">
              <a:lnSpc>
                <a:spcPct val="150000"/>
              </a:lnSpc>
            </a:pPr>
            <a:endParaRPr lang="zh-CN" altLang="en-US" sz="2000" b="1">
              <a:solidFill>
                <a:schemeClr val="tx1"/>
              </a:solidFill>
              <a:latin typeface="+mn-ea"/>
            </a:endParaRPr>
          </a:p>
        </p:txBody>
      </p:sp>
      <p:sp>
        <p:nvSpPr>
          <p:cNvPr id="25611" name="Rectangle 11"/>
          <p:cNvSpPr>
            <a:spLocks noChangeArrowheads="1"/>
          </p:cNvSpPr>
          <p:nvPr/>
        </p:nvSpPr>
        <p:spPr bwMode="auto">
          <a:xfrm>
            <a:off x="1651000" y="2896178"/>
            <a:ext cx="59436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fontAlgn="auto">
              <a:lnSpc>
                <a:spcPct val="150000"/>
              </a:lnSpc>
            </a:pPr>
            <a:r>
              <a:rPr kumimoji="1" lang="zh-CN" altLang="en-US" sz="2000" b="1">
                <a:solidFill>
                  <a:schemeClr val="tx1"/>
                </a:solidFill>
                <a:latin typeface="+mn-ea"/>
              </a:rPr>
              <a:t> </a:t>
            </a:r>
          </a:p>
        </p:txBody>
      </p:sp>
      <p:sp>
        <p:nvSpPr>
          <p:cNvPr id="25612" name="Rectangle 12"/>
          <p:cNvSpPr>
            <a:spLocks noChangeArrowheads="1"/>
          </p:cNvSpPr>
          <p:nvPr/>
        </p:nvSpPr>
        <p:spPr bwMode="auto">
          <a:xfrm>
            <a:off x="-6350" y="4674178"/>
            <a:ext cx="91440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auto">
              <a:lnSpc>
                <a:spcPct val="150000"/>
              </a:lnSpc>
            </a:pPr>
            <a:endParaRPr lang="zh-CN" altLang="en-US" sz="2000" b="1">
              <a:solidFill>
                <a:schemeClr val="tx1"/>
              </a:solidFill>
              <a:latin typeface="+mn-ea"/>
            </a:endParaRPr>
          </a:p>
        </p:txBody>
      </p:sp>
      <p:sp>
        <p:nvSpPr>
          <p:cNvPr id="25613" name="Rectangle 13"/>
          <p:cNvSpPr>
            <a:spLocks noChangeArrowheads="1"/>
          </p:cNvSpPr>
          <p:nvPr/>
        </p:nvSpPr>
        <p:spPr bwMode="auto">
          <a:xfrm>
            <a:off x="-6350" y="4674178"/>
            <a:ext cx="91440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auto">
              <a:lnSpc>
                <a:spcPct val="150000"/>
              </a:lnSpc>
            </a:pPr>
            <a:endParaRPr lang="zh-CN" altLang="en-US" sz="2000" b="1">
              <a:solidFill>
                <a:schemeClr val="tx1"/>
              </a:solidFill>
              <a:latin typeface="+mn-ea"/>
            </a:endParaRPr>
          </a:p>
        </p:txBody>
      </p:sp>
      <p:sp>
        <p:nvSpPr>
          <p:cNvPr id="25614" name="Rectangle 14"/>
          <p:cNvSpPr>
            <a:spLocks noChangeArrowheads="1"/>
          </p:cNvSpPr>
          <p:nvPr/>
        </p:nvSpPr>
        <p:spPr bwMode="auto">
          <a:xfrm>
            <a:off x="-6350" y="4674178"/>
            <a:ext cx="9144000"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fontAlgn="auto">
              <a:lnSpc>
                <a:spcPct val="150000"/>
              </a:lnSpc>
            </a:pPr>
            <a:endParaRPr lang="zh-CN" altLang="en-US" sz="2000" b="1">
              <a:solidFill>
                <a:schemeClr val="tx1"/>
              </a:solidFill>
              <a:latin typeface="+mn-ea"/>
            </a:endParaRPr>
          </a:p>
        </p:txBody>
      </p:sp>
      <p:sp>
        <p:nvSpPr>
          <p:cNvPr id="25619" name="Rectangle 19"/>
          <p:cNvSpPr>
            <a:spLocks noChangeArrowheads="1"/>
          </p:cNvSpPr>
          <p:nvPr/>
        </p:nvSpPr>
        <p:spPr bwMode="auto">
          <a:xfrm>
            <a:off x="468351" y="1744383"/>
            <a:ext cx="8261350" cy="4615815"/>
          </a:xfrm>
          <a:prstGeom prst="rect">
            <a:avLst/>
          </a:prstGeom>
          <a:solidFill>
            <a:schemeClr val="accent4">
              <a:lumMod val="20000"/>
              <a:lumOff val="80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indent="0" algn="just" fontAlgn="auto">
              <a:lnSpc>
                <a:spcPct val="150000"/>
              </a:lnSpc>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例： </a:t>
            </a:r>
            <a:endParaRPr lang="en-US" altLang="zh-CN" sz="2000" b="1" dirty="0">
              <a:solidFill>
                <a:schemeClr val="tx1"/>
              </a:solidFill>
              <a:latin typeface="微软雅黑" panose="020B0503020204020204" charset="-122"/>
              <a:ea typeface="微软雅黑" panose="020B0503020204020204" charset="-122"/>
              <a:cs typeface="微软雅黑" panose="020B0503020204020204" charset="-122"/>
            </a:endParaRPr>
          </a:p>
          <a:p>
            <a:pPr algn="just" fontAlgn="auto">
              <a:lnSpc>
                <a:spcPct val="15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(1)关系模式： </a:t>
            </a:r>
          </a:p>
          <a:p>
            <a:pPr algn="just" fontAlgn="auto">
              <a:lnSpc>
                <a:spcPct val="150000"/>
              </a:lnSpc>
            </a:pP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产品（产品号，产品名，规格，单价，生产车间，生产负责人，产品成本，产品合格率，质量等级）</a:t>
            </a:r>
          </a:p>
          <a:p>
            <a:pPr algn="just" fontAlgn="auto">
              <a:lnSpc>
                <a:spcPct val="150000"/>
              </a:lnSpc>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(2)为一般顾客建立视图：  </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  </a:t>
            </a:r>
            <a:r>
              <a:rPr lang="zh-CN" altLang="en-US" sz="1800" b="1" dirty="0">
                <a:latin typeface="微软雅黑" panose="020B0503020204020204" charset="-122"/>
                <a:ea typeface="微软雅黑" panose="020B0503020204020204" charset="-122"/>
                <a:cs typeface="微软雅黑" panose="020B0503020204020204" charset="-122"/>
                <a:sym typeface="+mn-ea"/>
              </a:rPr>
              <a:t> 产品1（产品号，产品名，规格，单价）</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fontAlgn="auto">
              <a:lnSpc>
                <a:spcPct val="150000"/>
              </a:lnSpc>
            </a:pP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2000" dirty="0">
                <a:latin typeface="微软雅黑" panose="020B0503020204020204" charset="-122"/>
                <a:ea typeface="微软雅黑" panose="020B0503020204020204" charset="-122"/>
                <a:cs typeface="微软雅黑" panose="020B0503020204020204" charset="-122"/>
                <a:sym typeface="+mn-ea"/>
              </a:rPr>
              <a:t>(3)为产品销售部门建立视图：</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algn="just" fontAlgn="auto">
              <a:lnSpc>
                <a:spcPct val="150000"/>
              </a:lnSpc>
              <a:buClrTx/>
              <a:buSzTx/>
              <a:buFontTx/>
              <a:tabLst>
                <a:tab pos="734695" algn="l"/>
              </a:tabLst>
            </a:pPr>
            <a:r>
              <a:rPr lang="zh-CN" altLang="en-US" sz="1800" b="1" dirty="0">
                <a:latin typeface="微软雅黑" panose="020B0503020204020204" charset="-122"/>
                <a:ea typeface="微软雅黑" panose="020B0503020204020204" charset="-122"/>
                <a:cs typeface="微软雅黑" panose="020B0503020204020204" charset="-122"/>
                <a:sym typeface="+mn-ea"/>
              </a:rPr>
              <a:t>  产品2（产品号，产品名，规格，单价，生产车间，生产负责人）</a:t>
            </a:r>
            <a:endParaRPr lang="zh-CN" altLang="en-US" sz="18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99ECB23-374F-4877-931A-497244667654}" type="slidenum">
              <a:rPr lang="zh-CN" altLang="en-GB"/>
              <a:t>111</a:t>
            </a:fld>
            <a:endParaRPr lang="en-GB" altLang="zh-CN"/>
          </a:p>
        </p:txBody>
      </p:sp>
      <p:sp>
        <p:nvSpPr>
          <p:cNvPr id="133122" name="Text Box 2"/>
          <p:cNvSpPr txBox="1">
            <a:spLocks noChangeArrowheads="1"/>
          </p:cNvSpPr>
          <p:nvPr/>
        </p:nvSpPr>
        <p:spPr bwMode="auto">
          <a:xfrm>
            <a:off x="333794" y="180654"/>
            <a:ext cx="5678383"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50000"/>
              </a:spcBef>
            </a:pPr>
            <a:r>
              <a:rPr lang="en-US" altLang="zh-CN" sz="3200" dirty="0">
                <a:solidFill>
                  <a:schemeClr val="bg2"/>
                </a:solidFill>
                <a:latin typeface="+mj-ea"/>
                <a:ea typeface="+mj-ea"/>
              </a:rPr>
              <a:t>5.</a:t>
            </a:r>
            <a:r>
              <a:rPr lang="zh-CN" altLang="en-US" sz="3200" dirty="0">
                <a:solidFill>
                  <a:schemeClr val="bg2"/>
                </a:solidFill>
                <a:latin typeface="+mj-ea"/>
                <a:ea typeface="+mj-ea"/>
              </a:rPr>
              <a:t>逻辑数据模型实例研究</a:t>
            </a:r>
          </a:p>
        </p:txBody>
      </p:sp>
      <p:sp>
        <p:nvSpPr>
          <p:cNvPr id="133124" name="Rectangle 4"/>
          <p:cNvSpPr>
            <a:spLocks noGrp="1" noChangeArrowheads="1"/>
          </p:cNvSpPr>
          <p:nvPr>
            <p:ph type="body" idx="1"/>
          </p:nvPr>
        </p:nvSpPr>
        <p:spPr>
          <a:xfrm>
            <a:off x="457200" y="1388492"/>
            <a:ext cx="8229600" cy="4497388"/>
          </a:xfrm>
        </p:spPr>
        <p:txBody>
          <a:bodyPr/>
          <a:lstStyle/>
          <a:p>
            <a:pPr>
              <a:lnSpc>
                <a:spcPct val="150000"/>
              </a:lnSpc>
            </a:pP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例：为某基层单位建立数据库</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该单位有若干部门，每个部门有多个职工，每个职工只能在一个部门工作，每个部门只有一个负责人，负责人不能兼职。一个部门可有多个办公室。每个部门可以同时承担若干工程项目，每项工程有一个负责人，一个人可负责若干项工程，一个职工可参加若干项工程，每个工程需要多名职工，数据库中要求存放职工参加工程项目的日期和具体职务。</a:t>
            </a:r>
          </a:p>
          <a:p>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29027"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29028"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29029"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29030"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29031" name="Rectangle 7"/>
          <p:cNvSpPr>
            <a:spLocks noChangeArrowheads="1"/>
          </p:cNvSpPr>
          <p:nvPr/>
        </p:nvSpPr>
        <p:spPr bwMode="auto">
          <a:xfrm>
            <a:off x="251466" y="1268733"/>
            <a:ext cx="8134350" cy="378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indent="133985" algn="just">
              <a:lnSpc>
                <a:spcPct val="20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）需求分析：</a:t>
            </a:r>
          </a:p>
          <a:p>
            <a:pPr marL="342900" indent="14605" algn="just">
              <a:lnSpc>
                <a:spcPct val="200000"/>
              </a:lnSpc>
              <a:buFont typeface="Wingdings" panose="05000000000000000000" pitchFamily="2" charset="2"/>
              <a:buChar char="Ø"/>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要求数据库中存储下列基本信息（四个实体）：</a:t>
            </a:r>
          </a:p>
          <a:p>
            <a:pPr algn="just">
              <a:lnSpc>
                <a:spcPct val="20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部门：</a:t>
            </a:r>
            <a:r>
              <a:rPr lang="zh-CN" altLang="en-US" sz="2000" u="sng" dirty="0">
                <a:solidFill>
                  <a:schemeClr val="tx1"/>
                </a:solidFill>
                <a:latin typeface="微软雅黑" panose="020B0503020204020204" charset="-122"/>
                <a:ea typeface="微软雅黑" panose="020B0503020204020204" charset="-122"/>
                <a:cs typeface="微软雅黑" panose="020B0503020204020204" charset="-122"/>
              </a:rPr>
              <a:t>部门号</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，名称，负责人工号</a:t>
            </a:r>
          </a:p>
          <a:p>
            <a:pPr algn="just">
              <a:lnSpc>
                <a:spcPct val="20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职工：</a:t>
            </a:r>
            <a:r>
              <a:rPr lang="zh-CN" altLang="en-US" sz="2000" u="sng" dirty="0">
                <a:solidFill>
                  <a:schemeClr val="tx1"/>
                </a:solidFill>
                <a:latin typeface="微软雅黑" panose="020B0503020204020204" charset="-122"/>
                <a:ea typeface="微软雅黑" panose="020B0503020204020204" charset="-122"/>
                <a:cs typeface="微软雅黑" panose="020B0503020204020204" charset="-122"/>
              </a:rPr>
              <a:t>职工号</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，姓名，性别，工资，职称，照片，简历</a:t>
            </a:r>
          </a:p>
          <a:p>
            <a:pPr algn="just">
              <a:lnSpc>
                <a:spcPct val="20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工程：</a:t>
            </a:r>
            <a:r>
              <a:rPr lang="zh-CN" altLang="en-US" sz="2000" u="sng" dirty="0">
                <a:solidFill>
                  <a:schemeClr val="tx1"/>
                </a:solidFill>
                <a:latin typeface="微软雅黑" panose="020B0503020204020204" charset="-122"/>
                <a:ea typeface="微软雅黑" panose="020B0503020204020204" charset="-122"/>
                <a:cs typeface="微软雅黑" panose="020B0503020204020204" charset="-122"/>
              </a:rPr>
              <a:t>工程号</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，工程名，参加人数，预算，负责人工号</a:t>
            </a:r>
          </a:p>
          <a:p>
            <a:pPr algn="just">
              <a:lnSpc>
                <a:spcPct val="20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办公室：</a:t>
            </a:r>
            <a:r>
              <a:rPr lang="zh-CN" altLang="en-US" sz="2000" u="heavy" dirty="0">
                <a:solidFill>
                  <a:schemeClr val="tx1"/>
                </a:solidFill>
                <a:latin typeface="微软雅黑" panose="020B0503020204020204" charset="-122"/>
                <a:ea typeface="微软雅黑" panose="020B0503020204020204" charset="-122"/>
                <a:cs typeface="微软雅黑" panose="020B0503020204020204" charset="-122"/>
              </a:rPr>
              <a:t>办公室号，</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地点，编号，电话</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0051"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30052"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0053"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0054"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0055" name="Rectangle 7"/>
          <p:cNvSpPr>
            <a:spLocks noChangeArrowheads="1"/>
          </p:cNvSpPr>
          <p:nvPr/>
        </p:nvSpPr>
        <p:spPr bwMode="auto">
          <a:xfrm>
            <a:off x="126846" y="979293"/>
            <a:ext cx="8782050" cy="5507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marL="342900" indent="14605" algn="just">
              <a:lnSpc>
                <a:spcPct val="160000"/>
              </a:lnSpc>
              <a:buFont typeface="Wingdings" panose="05000000000000000000" pitchFamily="2" charset="2"/>
              <a:buChar char="Ø"/>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信息之间的关联：</a:t>
            </a:r>
          </a:p>
          <a:p>
            <a:pPr marL="457200" indent="-227330" algn="just">
              <a:lnSpc>
                <a:spcPct val="160000"/>
              </a:lnSpc>
              <a:buFont typeface="+mj-ea"/>
              <a:buAutoNum type="circleNumDbPlain"/>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每个部门有多个职工，每个职工只能在一个部门工作</a:t>
            </a:r>
          </a:p>
          <a:p>
            <a:pPr marL="229870" indent="0" algn="just">
              <a:lnSpc>
                <a:spcPct val="160000"/>
              </a:lnSpc>
              <a:buFont typeface="+mj-ea"/>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（部门与职工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n</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p>
          <a:p>
            <a:pPr marL="687070" indent="-457200" algn="just">
              <a:lnSpc>
                <a:spcPct val="160000"/>
              </a:lnSpc>
              <a:buClrTx/>
              <a:buSzTx/>
              <a:buFont typeface="+mj-ea"/>
              <a:buAutoNum type="circleNumDbPlain" startAt="2"/>
              <a:tabLst>
                <a:tab pos="734695" algn="l"/>
              </a:tabLs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每个部门只有一个负责人，负责人不能兼职（部门与领导 1：1）</a:t>
            </a:r>
          </a:p>
          <a:p>
            <a:pPr marL="457200" indent="-227330" algn="just">
              <a:lnSpc>
                <a:spcPct val="160000"/>
              </a:lnSpc>
              <a:buClrTx/>
              <a:buSzTx/>
              <a:buFont typeface="+mj-ea"/>
              <a:buAutoNum type="circleNumDbPlain" startAt="2"/>
              <a:tabLst>
                <a:tab pos="734695" algn="l"/>
              </a:tabLs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每个部门可以同时承担若干工程项目（部门与工程  1：n）</a:t>
            </a:r>
          </a:p>
          <a:p>
            <a:pPr marL="457200" indent="-227330" algn="just">
              <a:lnSpc>
                <a:spcPct val="160000"/>
              </a:lnSpc>
              <a:buClrTx/>
              <a:buSzTx/>
              <a:buFont typeface="+mj-ea"/>
              <a:buAutoNum type="circleNumDbPlain" startAt="2"/>
              <a:tabLst>
                <a:tab pos="734695" algn="l"/>
              </a:tabLs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一个部门可有多个办公室（部门与办公室 1：n ）</a:t>
            </a:r>
          </a:p>
          <a:p>
            <a:pPr marL="457200" indent="-227330" algn="just">
              <a:lnSpc>
                <a:spcPct val="160000"/>
              </a:lnSpc>
              <a:buClrTx/>
              <a:buSzTx/>
              <a:buFont typeface="+mj-ea"/>
              <a:buAutoNum type="circleNumDbPlain" startAt="2"/>
              <a:tabLst>
                <a:tab pos="734695" algn="l"/>
              </a:tabLs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每项工程有一个负责人，一个人可负责若干项工程</a:t>
            </a:r>
          </a:p>
          <a:p>
            <a:pPr marL="229870" indent="0" algn="just">
              <a:lnSpc>
                <a:spcPct val="160000"/>
              </a:lnSpc>
              <a:buClrTx/>
              <a:buSzTx/>
              <a:buFont typeface="+mj-ea"/>
              <a:buNone/>
              <a:tabLst>
                <a:tab pos="734695" algn="l"/>
              </a:tabLs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（职工与工程1：n）</a:t>
            </a:r>
          </a:p>
          <a:p>
            <a:pPr marL="687070" indent="-457200" algn="just">
              <a:lnSpc>
                <a:spcPct val="160000"/>
              </a:lnSpc>
              <a:buClrTx/>
              <a:buSzTx/>
              <a:buFont typeface="+mj-ea"/>
              <a:buAutoNum type="circleNumDbPlain" startAt="6"/>
              <a:tabLst>
                <a:tab pos="734695" algn="l"/>
              </a:tabLst>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一个职工可参加若干项工程，每个工程需要多名职工，数据库中存放职工参加工程项目的日期和具体职务</a:t>
            </a:r>
          </a:p>
          <a:p>
            <a:pPr algn="just">
              <a:lnSpc>
                <a:spcPct val="16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（职工与工程</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m</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n</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1075"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31076"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1077"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1078"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1079"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1080"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31081"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1082"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1083"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1084" name="Rectangle 12"/>
          <p:cNvSpPr>
            <a:spLocks noChangeArrowheads="1"/>
          </p:cNvSpPr>
          <p:nvPr/>
        </p:nvSpPr>
        <p:spPr bwMode="auto">
          <a:xfrm>
            <a:off x="372986" y="746475"/>
            <a:ext cx="5289550" cy="681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60000"/>
              </a:lnSpc>
            </a:pPr>
            <a:r>
              <a:rPr lang="zh-CN" altLang="en-US" dirty="0">
                <a:solidFill>
                  <a:srgbClr val="990033"/>
                </a:solidFill>
                <a:latin typeface="微软雅黑" panose="020B0503020204020204" charset="-122"/>
                <a:ea typeface="微软雅黑" panose="020B0503020204020204" charset="-122"/>
                <a:cs typeface="微软雅黑" panose="020B0503020204020204" charset="-122"/>
              </a:rPr>
              <a:t>（</a:t>
            </a:r>
            <a:r>
              <a:rPr lang="en-US" altLang="zh-CN" dirty="0">
                <a:solidFill>
                  <a:srgbClr val="990033"/>
                </a:solidFill>
                <a:latin typeface="微软雅黑" panose="020B0503020204020204" charset="-122"/>
                <a:ea typeface="微软雅黑" panose="020B0503020204020204" charset="-122"/>
                <a:cs typeface="微软雅黑" panose="020B0503020204020204" charset="-122"/>
              </a:rPr>
              <a:t>2</a:t>
            </a:r>
            <a:r>
              <a:rPr lang="zh-CN" altLang="en-US" dirty="0">
                <a:solidFill>
                  <a:srgbClr val="990033"/>
                </a:solidFill>
                <a:latin typeface="微软雅黑" panose="020B0503020204020204" charset="-122"/>
                <a:ea typeface="微软雅黑" panose="020B0503020204020204" charset="-122"/>
                <a:cs typeface="微软雅黑" panose="020B0503020204020204" charset="-122"/>
              </a:rPr>
              <a:t>）概念结构设计：</a:t>
            </a:r>
            <a:endParaRPr lang="zh-CN" altLang="en-US" dirty="0">
              <a:solidFill>
                <a:schemeClr val="tx2"/>
              </a:solidFill>
              <a:latin typeface="微软雅黑" panose="020B0503020204020204" charset="-122"/>
              <a:ea typeface="微软雅黑" panose="020B0503020204020204" charset="-122"/>
              <a:cs typeface="微软雅黑" panose="020B0503020204020204" charset="-122"/>
            </a:endParaRPr>
          </a:p>
        </p:txBody>
      </p:sp>
      <p:grpSp>
        <p:nvGrpSpPr>
          <p:cNvPr id="131085" name="Group 13"/>
          <p:cNvGrpSpPr/>
          <p:nvPr/>
        </p:nvGrpSpPr>
        <p:grpSpPr bwMode="auto">
          <a:xfrm>
            <a:off x="1012190" y="1692275"/>
            <a:ext cx="7234555" cy="4882515"/>
            <a:chOff x="1890" y="1574"/>
            <a:chExt cx="6255" cy="5148"/>
          </a:xfrm>
        </p:grpSpPr>
        <p:sp>
          <p:nvSpPr>
            <p:cNvPr id="131086" name="Text Box 14"/>
            <p:cNvSpPr txBox="1">
              <a:spLocks noChangeArrowheads="1"/>
            </p:cNvSpPr>
            <p:nvPr/>
          </p:nvSpPr>
          <p:spPr bwMode="auto">
            <a:xfrm>
              <a:off x="7695" y="3482"/>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n</a:t>
              </a:r>
            </a:p>
          </p:txBody>
        </p:sp>
        <p:sp>
          <p:nvSpPr>
            <p:cNvPr id="131087" name="Text Box 15"/>
            <p:cNvSpPr txBox="1">
              <a:spLocks noChangeArrowheads="1"/>
            </p:cNvSpPr>
            <p:nvPr/>
          </p:nvSpPr>
          <p:spPr bwMode="auto">
            <a:xfrm>
              <a:off x="2055" y="3668"/>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1</a:t>
              </a:r>
            </a:p>
          </p:txBody>
        </p:sp>
        <p:sp>
          <p:nvSpPr>
            <p:cNvPr id="131088" name="Text Box 16"/>
            <p:cNvSpPr txBox="1">
              <a:spLocks noChangeArrowheads="1"/>
            </p:cNvSpPr>
            <p:nvPr/>
          </p:nvSpPr>
          <p:spPr bwMode="auto">
            <a:xfrm>
              <a:off x="3210" y="3602"/>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n</a:t>
              </a:r>
            </a:p>
          </p:txBody>
        </p:sp>
        <p:sp>
          <p:nvSpPr>
            <p:cNvPr id="131089" name="Text Box 17"/>
            <p:cNvSpPr txBox="1">
              <a:spLocks noChangeArrowheads="1"/>
            </p:cNvSpPr>
            <p:nvPr/>
          </p:nvSpPr>
          <p:spPr bwMode="auto">
            <a:xfrm>
              <a:off x="4050" y="4004"/>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1</a:t>
              </a:r>
            </a:p>
          </p:txBody>
        </p:sp>
        <p:sp>
          <p:nvSpPr>
            <p:cNvPr id="131090" name="Text Box 18"/>
            <p:cNvSpPr txBox="1">
              <a:spLocks noChangeArrowheads="1"/>
            </p:cNvSpPr>
            <p:nvPr/>
          </p:nvSpPr>
          <p:spPr bwMode="auto">
            <a:xfrm>
              <a:off x="6255" y="4004"/>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n</a:t>
              </a:r>
            </a:p>
          </p:txBody>
        </p:sp>
        <p:sp>
          <p:nvSpPr>
            <p:cNvPr id="131091" name="Text Box 19"/>
            <p:cNvSpPr txBox="1">
              <a:spLocks noChangeArrowheads="1"/>
            </p:cNvSpPr>
            <p:nvPr/>
          </p:nvSpPr>
          <p:spPr bwMode="auto">
            <a:xfrm>
              <a:off x="4095" y="5192"/>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n</a:t>
              </a:r>
            </a:p>
          </p:txBody>
        </p:sp>
        <p:sp>
          <p:nvSpPr>
            <p:cNvPr id="131092" name="Text Box 20"/>
            <p:cNvSpPr txBox="1">
              <a:spLocks noChangeArrowheads="1"/>
            </p:cNvSpPr>
            <p:nvPr/>
          </p:nvSpPr>
          <p:spPr bwMode="auto">
            <a:xfrm>
              <a:off x="6375" y="5198"/>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m</a:t>
              </a:r>
            </a:p>
          </p:txBody>
        </p:sp>
        <p:sp>
          <p:nvSpPr>
            <p:cNvPr id="131093" name="Text Box 21"/>
            <p:cNvSpPr txBox="1">
              <a:spLocks noChangeArrowheads="1"/>
            </p:cNvSpPr>
            <p:nvPr/>
          </p:nvSpPr>
          <p:spPr bwMode="auto">
            <a:xfrm>
              <a:off x="4080" y="1574"/>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1</a:t>
              </a:r>
            </a:p>
          </p:txBody>
        </p:sp>
        <p:sp>
          <p:nvSpPr>
            <p:cNvPr id="131094" name="Text Box 22"/>
            <p:cNvSpPr txBox="1">
              <a:spLocks noChangeArrowheads="1"/>
            </p:cNvSpPr>
            <p:nvPr/>
          </p:nvSpPr>
          <p:spPr bwMode="auto">
            <a:xfrm>
              <a:off x="6315" y="1580"/>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n</a:t>
              </a:r>
            </a:p>
          </p:txBody>
        </p:sp>
        <p:sp>
          <p:nvSpPr>
            <p:cNvPr id="131095" name="Text Box 23"/>
            <p:cNvSpPr txBox="1">
              <a:spLocks noChangeArrowheads="1"/>
            </p:cNvSpPr>
            <p:nvPr/>
          </p:nvSpPr>
          <p:spPr bwMode="auto">
            <a:xfrm>
              <a:off x="5100" y="2933"/>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1</a:t>
              </a:r>
            </a:p>
          </p:txBody>
        </p:sp>
        <p:sp>
          <p:nvSpPr>
            <p:cNvPr id="131096" name="Text Box 24"/>
            <p:cNvSpPr txBox="1">
              <a:spLocks noChangeArrowheads="1"/>
            </p:cNvSpPr>
            <p:nvPr/>
          </p:nvSpPr>
          <p:spPr bwMode="auto">
            <a:xfrm>
              <a:off x="3210" y="2354"/>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1</a:t>
              </a:r>
            </a:p>
          </p:txBody>
        </p:sp>
        <p:sp>
          <p:nvSpPr>
            <p:cNvPr id="131097" name="Text Box 25"/>
            <p:cNvSpPr txBox="1">
              <a:spLocks noChangeArrowheads="1"/>
            </p:cNvSpPr>
            <p:nvPr/>
          </p:nvSpPr>
          <p:spPr bwMode="auto">
            <a:xfrm>
              <a:off x="2055" y="2354"/>
              <a:ext cx="315" cy="312"/>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400" b="1">
                  <a:latin typeface="微软雅黑" panose="020B0503020204020204" charset="-122"/>
                  <a:ea typeface="微软雅黑" panose="020B0503020204020204" charset="-122"/>
                </a:rPr>
                <a:t>1</a:t>
              </a:r>
            </a:p>
          </p:txBody>
        </p:sp>
        <p:sp>
          <p:nvSpPr>
            <p:cNvPr id="131098" name="Line 26"/>
            <p:cNvSpPr>
              <a:spLocks noChangeShapeType="1"/>
            </p:cNvSpPr>
            <p:nvPr/>
          </p:nvSpPr>
          <p:spPr bwMode="auto">
            <a:xfrm>
              <a:off x="3000" y="4322"/>
              <a:ext cx="0" cy="93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099" name="Rectangle 27"/>
            <p:cNvSpPr>
              <a:spLocks noChangeArrowheads="1"/>
            </p:cNvSpPr>
            <p:nvPr/>
          </p:nvSpPr>
          <p:spPr bwMode="auto">
            <a:xfrm>
              <a:off x="2055" y="1730"/>
              <a:ext cx="1470" cy="312"/>
            </a:xfrm>
            <a:prstGeom prst="rect">
              <a:avLst/>
            </a:prstGeom>
            <a:solidFill>
              <a:srgbClr val="FFFFFF"/>
            </a:solidFill>
            <a:ln w="9525">
              <a:solidFill>
                <a:srgbClr val="000000"/>
              </a:solidFill>
              <a:miter lim="800000"/>
            </a:ln>
          </p:spPr>
          <p:txBody>
            <a:bodyPr lIns="0" tIns="0" rIns="0" bIns="0"/>
            <a:lstStyle/>
            <a:p>
              <a:pPr algn="ctr" eaLnBrk="0" hangingPunct="0"/>
              <a:r>
                <a:rPr lang="zh-CN" altLang="en-US" sz="1400" b="1">
                  <a:latin typeface="微软雅黑" panose="020B0503020204020204" charset="-122"/>
                  <a:ea typeface="微软雅黑" panose="020B0503020204020204" charset="-122"/>
                </a:rPr>
                <a:t>部门</a:t>
              </a:r>
            </a:p>
          </p:txBody>
        </p:sp>
        <p:sp>
          <p:nvSpPr>
            <p:cNvPr id="131100" name="Rectangle 28"/>
            <p:cNvSpPr>
              <a:spLocks noChangeArrowheads="1"/>
            </p:cNvSpPr>
            <p:nvPr/>
          </p:nvSpPr>
          <p:spPr bwMode="auto">
            <a:xfrm>
              <a:off x="7413" y="4166"/>
              <a:ext cx="732" cy="312"/>
            </a:xfrm>
            <a:prstGeom prst="rect">
              <a:avLst/>
            </a:prstGeom>
            <a:solidFill>
              <a:srgbClr val="FFFFFF"/>
            </a:solidFill>
            <a:ln w="9525">
              <a:solidFill>
                <a:srgbClr val="000000"/>
              </a:solidFill>
              <a:miter lim="800000"/>
            </a:ln>
          </p:spPr>
          <p:txBody>
            <a:bodyPr lIns="0" tIns="0" rIns="0" bIns="0"/>
            <a:lstStyle/>
            <a:p>
              <a:pPr algn="ctr" eaLnBrk="0" hangingPunct="0"/>
              <a:r>
                <a:rPr lang="zh-CN" altLang="en-US" sz="1400" b="1">
                  <a:latin typeface="微软雅黑" panose="020B0503020204020204" charset="-122"/>
                  <a:ea typeface="微软雅黑" panose="020B0503020204020204" charset="-122"/>
                </a:rPr>
                <a:t>工程</a:t>
              </a:r>
            </a:p>
          </p:txBody>
        </p:sp>
        <p:sp>
          <p:nvSpPr>
            <p:cNvPr id="131101" name="Rectangle 29"/>
            <p:cNvSpPr>
              <a:spLocks noChangeArrowheads="1"/>
            </p:cNvSpPr>
            <p:nvPr/>
          </p:nvSpPr>
          <p:spPr bwMode="auto">
            <a:xfrm>
              <a:off x="7305" y="1730"/>
              <a:ext cx="732" cy="312"/>
            </a:xfrm>
            <a:prstGeom prst="rect">
              <a:avLst/>
            </a:prstGeom>
            <a:solidFill>
              <a:srgbClr val="FFFFFF"/>
            </a:solidFill>
            <a:ln w="9525">
              <a:solidFill>
                <a:srgbClr val="000000"/>
              </a:solidFill>
              <a:miter lim="800000"/>
            </a:ln>
          </p:spPr>
          <p:txBody>
            <a:bodyPr lIns="0" tIns="0" rIns="0" bIns="0"/>
            <a:lstStyle/>
            <a:p>
              <a:pPr algn="ctr" eaLnBrk="0" hangingPunct="0"/>
              <a:r>
                <a:rPr lang="zh-CN" altLang="en-US" sz="1400" b="1">
                  <a:latin typeface="微软雅黑" panose="020B0503020204020204" charset="-122"/>
                  <a:ea typeface="微软雅黑" panose="020B0503020204020204" charset="-122"/>
                </a:rPr>
                <a:t>办公室</a:t>
              </a:r>
            </a:p>
          </p:txBody>
        </p:sp>
        <p:sp>
          <p:nvSpPr>
            <p:cNvPr id="131102" name="Rectangle 30"/>
            <p:cNvSpPr>
              <a:spLocks noChangeArrowheads="1"/>
            </p:cNvSpPr>
            <p:nvPr/>
          </p:nvSpPr>
          <p:spPr bwMode="auto">
            <a:xfrm>
              <a:off x="2055" y="4091"/>
              <a:ext cx="1470" cy="312"/>
            </a:xfrm>
            <a:prstGeom prst="rect">
              <a:avLst/>
            </a:prstGeom>
            <a:solidFill>
              <a:srgbClr val="FFFFFF"/>
            </a:solidFill>
            <a:ln w="9525">
              <a:solidFill>
                <a:srgbClr val="000000"/>
              </a:solidFill>
              <a:miter lim="800000"/>
            </a:ln>
          </p:spPr>
          <p:txBody>
            <a:bodyPr lIns="0" tIns="0" rIns="0" bIns="0"/>
            <a:lstStyle/>
            <a:p>
              <a:pPr algn="ctr" eaLnBrk="0" hangingPunct="0"/>
              <a:r>
                <a:rPr lang="zh-CN" altLang="en-US" sz="1400" b="1">
                  <a:latin typeface="微软雅黑" panose="020B0503020204020204" charset="-122"/>
                  <a:ea typeface="微软雅黑" panose="020B0503020204020204" charset="-122"/>
                </a:rPr>
                <a:t>职工</a:t>
              </a:r>
            </a:p>
          </p:txBody>
        </p:sp>
        <p:sp>
          <p:nvSpPr>
            <p:cNvPr id="131103" name="AutoShape 31"/>
            <p:cNvSpPr>
              <a:spLocks noChangeArrowheads="1"/>
            </p:cNvSpPr>
            <p:nvPr/>
          </p:nvSpPr>
          <p:spPr bwMode="auto">
            <a:xfrm>
              <a:off x="4785" y="4070"/>
              <a:ext cx="840" cy="46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400" b="1">
                  <a:latin typeface="微软雅黑" panose="020B0503020204020204" charset="-122"/>
                  <a:ea typeface="微软雅黑" panose="020B0503020204020204" charset="-122"/>
                </a:rPr>
                <a:t>负责</a:t>
              </a:r>
            </a:p>
          </p:txBody>
        </p:sp>
        <p:sp>
          <p:nvSpPr>
            <p:cNvPr id="131104" name="AutoShape 32"/>
            <p:cNvSpPr>
              <a:spLocks noChangeArrowheads="1"/>
            </p:cNvSpPr>
            <p:nvPr/>
          </p:nvSpPr>
          <p:spPr bwMode="auto">
            <a:xfrm>
              <a:off x="4890" y="5006"/>
              <a:ext cx="840" cy="46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400" b="1">
                  <a:latin typeface="微软雅黑" panose="020B0503020204020204" charset="-122"/>
                  <a:ea typeface="微软雅黑" panose="020B0503020204020204" charset="-122"/>
                </a:rPr>
                <a:t>参加</a:t>
              </a:r>
            </a:p>
          </p:txBody>
        </p:sp>
        <p:sp>
          <p:nvSpPr>
            <p:cNvPr id="131105" name="AutoShape 33"/>
            <p:cNvSpPr>
              <a:spLocks noChangeArrowheads="1"/>
            </p:cNvSpPr>
            <p:nvPr/>
          </p:nvSpPr>
          <p:spPr bwMode="auto">
            <a:xfrm>
              <a:off x="5940" y="2978"/>
              <a:ext cx="840" cy="46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400" b="1">
                  <a:latin typeface="微软雅黑" panose="020B0503020204020204" charset="-122"/>
                  <a:ea typeface="微软雅黑" panose="020B0503020204020204" charset="-122"/>
                </a:rPr>
                <a:t>承担</a:t>
              </a:r>
            </a:p>
          </p:txBody>
        </p:sp>
        <p:sp>
          <p:nvSpPr>
            <p:cNvPr id="131106" name="AutoShape 34"/>
            <p:cNvSpPr>
              <a:spLocks noChangeArrowheads="1"/>
            </p:cNvSpPr>
            <p:nvPr/>
          </p:nvSpPr>
          <p:spPr bwMode="auto">
            <a:xfrm>
              <a:off x="2835" y="2822"/>
              <a:ext cx="840" cy="46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400" b="1">
                  <a:latin typeface="微软雅黑" panose="020B0503020204020204" charset="-122"/>
                  <a:ea typeface="微软雅黑" panose="020B0503020204020204" charset="-122"/>
                </a:rPr>
                <a:t>工作</a:t>
              </a:r>
            </a:p>
          </p:txBody>
        </p:sp>
        <p:sp>
          <p:nvSpPr>
            <p:cNvPr id="131107" name="AutoShape 35"/>
            <p:cNvSpPr>
              <a:spLocks noChangeArrowheads="1"/>
            </p:cNvSpPr>
            <p:nvPr/>
          </p:nvSpPr>
          <p:spPr bwMode="auto">
            <a:xfrm>
              <a:off x="1890" y="2822"/>
              <a:ext cx="840" cy="46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400" b="1">
                  <a:latin typeface="微软雅黑" panose="020B0503020204020204" charset="-122"/>
                  <a:ea typeface="微软雅黑" panose="020B0503020204020204" charset="-122"/>
                </a:rPr>
                <a:t>领导</a:t>
              </a:r>
            </a:p>
          </p:txBody>
        </p:sp>
        <p:sp>
          <p:nvSpPr>
            <p:cNvPr id="131108" name="AutoShape 36"/>
            <p:cNvSpPr>
              <a:spLocks noChangeArrowheads="1"/>
            </p:cNvSpPr>
            <p:nvPr/>
          </p:nvSpPr>
          <p:spPr bwMode="auto">
            <a:xfrm>
              <a:off x="4890" y="1619"/>
              <a:ext cx="840" cy="46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400" b="1">
                  <a:latin typeface="微软雅黑" panose="020B0503020204020204" charset="-122"/>
                  <a:ea typeface="微软雅黑" panose="020B0503020204020204" charset="-122"/>
                </a:rPr>
                <a:t>办公</a:t>
              </a:r>
            </a:p>
          </p:txBody>
        </p:sp>
        <p:sp>
          <p:nvSpPr>
            <p:cNvPr id="131109" name="Line 37"/>
            <p:cNvSpPr>
              <a:spLocks noChangeShapeType="1"/>
            </p:cNvSpPr>
            <p:nvPr/>
          </p:nvSpPr>
          <p:spPr bwMode="auto">
            <a:xfrm>
              <a:off x="3540" y="1841"/>
              <a:ext cx="136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10" name="Line 38"/>
            <p:cNvSpPr>
              <a:spLocks noChangeShapeType="1"/>
            </p:cNvSpPr>
            <p:nvPr/>
          </p:nvSpPr>
          <p:spPr bwMode="auto">
            <a:xfrm>
              <a:off x="5730" y="1841"/>
              <a:ext cx="157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11" name="Line 39"/>
            <p:cNvSpPr>
              <a:spLocks noChangeShapeType="1"/>
            </p:cNvSpPr>
            <p:nvPr/>
          </p:nvSpPr>
          <p:spPr bwMode="auto">
            <a:xfrm>
              <a:off x="2310" y="2042"/>
              <a:ext cx="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12" name="Line 40"/>
            <p:cNvSpPr>
              <a:spLocks noChangeShapeType="1"/>
            </p:cNvSpPr>
            <p:nvPr/>
          </p:nvSpPr>
          <p:spPr bwMode="auto">
            <a:xfrm>
              <a:off x="3255" y="2042"/>
              <a:ext cx="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13" name="Line 41"/>
            <p:cNvSpPr>
              <a:spLocks noChangeShapeType="1"/>
            </p:cNvSpPr>
            <p:nvPr/>
          </p:nvSpPr>
          <p:spPr bwMode="auto">
            <a:xfrm>
              <a:off x="3255" y="3305"/>
              <a:ext cx="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14" name="Line 42"/>
            <p:cNvSpPr>
              <a:spLocks noChangeShapeType="1"/>
            </p:cNvSpPr>
            <p:nvPr/>
          </p:nvSpPr>
          <p:spPr bwMode="auto">
            <a:xfrm>
              <a:off x="2310" y="3281"/>
              <a:ext cx="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15" name="Line 43"/>
            <p:cNvSpPr>
              <a:spLocks noChangeShapeType="1"/>
            </p:cNvSpPr>
            <p:nvPr/>
          </p:nvSpPr>
          <p:spPr bwMode="auto">
            <a:xfrm>
              <a:off x="3525" y="1967"/>
              <a:ext cx="73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16" name="Line 44"/>
            <p:cNvSpPr>
              <a:spLocks noChangeShapeType="1"/>
            </p:cNvSpPr>
            <p:nvPr/>
          </p:nvSpPr>
          <p:spPr bwMode="auto">
            <a:xfrm>
              <a:off x="4260" y="1982"/>
              <a:ext cx="0" cy="119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17" name="Line 45"/>
            <p:cNvSpPr>
              <a:spLocks noChangeShapeType="1"/>
            </p:cNvSpPr>
            <p:nvPr/>
          </p:nvSpPr>
          <p:spPr bwMode="auto">
            <a:xfrm>
              <a:off x="4245" y="3209"/>
              <a:ext cx="16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18" name="Line 46"/>
            <p:cNvSpPr>
              <a:spLocks noChangeShapeType="1"/>
            </p:cNvSpPr>
            <p:nvPr/>
          </p:nvSpPr>
          <p:spPr bwMode="auto">
            <a:xfrm>
              <a:off x="6780" y="3215"/>
              <a:ext cx="94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19" name="Line 47"/>
            <p:cNvSpPr>
              <a:spLocks noChangeShapeType="1"/>
            </p:cNvSpPr>
            <p:nvPr/>
          </p:nvSpPr>
          <p:spPr bwMode="auto">
            <a:xfrm>
              <a:off x="7725" y="3230"/>
              <a:ext cx="0" cy="93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20" name="Line 48"/>
            <p:cNvSpPr>
              <a:spLocks noChangeShapeType="1"/>
            </p:cNvSpPr>
            <p:nvPr/>
          </p:nvSpPr>
          <p:spPr bwMode="auto">
            <a:xfrm>
              <a:off x="3525" y="4286"/>
              <a:ext cx="126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21" name="Line 49"/>
            <p:cNvSpPr>
              <a:spLocks noChangeShapeType="1"/>
            </p:cNvSpPr>
            <p:nvPr/>
          </p:nvSpPr>
          <p:spPr bwMode="auto">
            <a:xfrm>
              <a:off x="5625" y="4286"/>
              <a:ext cx="178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22" name="Line 50"/>
            <p:cNvSpPr>
              <a:spLocks noChangeShapeType="1"/>
            </p:cNvSpPr>
            <p:nvPr/>
          </p:nvSpPr>
          <p:spPr bwMode="auto">
            <a:xfrm>
              <a:off x="3000" y="5258"/>
              <a:ext cx="189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23" name="Line 51"/>
            <p:cNvSpPr>
              <a:spLocks noChangeShapeType="1"/>
            </p:cNvSpPr>
            <p:nvPr/>
          </p:nvSpPr>
          <p:spPr bwMode="auto">
            <a:xfrm>
              <a:off x="5730" y="5258"/>
              <a:ext cx="1995"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24" name="Line 52"/>
            <p:cNvSpPr>
              <a:spLocks noChangeShapeType="1"/>
            </p:cNvSpPr>
            <p:nvPr/>
          </p:nvSpPr>
          <p:spPr bwMode="auto">
            <a:xfrm>
              <a:off x="7725" y="4478"/>
              <a:ext cx="0" cy="78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25" name="Oval 53"/>
            <p:cNvSpPr>
              <a:spLocks noChangeArrowheads="1"/>
            </p:cNvSpPr>
            <p:nvPr/>
          </p:nvSpPr>
          <p:spPr bwMode="auto">
            <a:xfrm>
              <a:off x="4365" y="6254"/>
              <a:ext cx="630" cy="468"/>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b="1">
                  <a:latin typeface="微软雅黑" panose="020B0503020204020204" charset="-122"/>
                  <a:ea typeface="微软雅黑" panose="020B0503020204020204" charset="-122"/>
                </a:rPr>
                <a:t>日期</a:t>
              </a:r>
            </a:p>
          </p:txBody>
        </p:sp>
        <p:sp>
          <p:nvSpPr>
            <p:cNvPr id="131126" name="Oval 54"/>
            <p:cNvSpPr>
              <a:spLocks noChangeArrowheads="1"/>
            </p:cNvSpPr>
            <p:nvPr/>
          </p:nvSpPr>
          <p:spPr bwMode="auto">
            <a:xfrm>
              <a:off x="5730" y="6254"/>
              <a:ext cx="1155" cy="468"/>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zh-CN" altLang="en-US" sz="1400" b="1">
                  <a:latin typeface="微软雅黑" panose="020B0503020204020204" charset="-122"/>
                  <a:ea typeface="微软雅黑" panose="020B0503020204020204" charset="-122"/>
                </a:rPr>
                <a:t>具体职务</a:t>
              </a:r>
            </a:p>
          </p:txBody>
        </p:sp>
        <p:sp>
          <p:nvSpPr>
            <p:cNvPr id="131127" name="Line 55"/>
            <p:cNvSpPr>
              <a:spLocks noChangeShapeType="1"/>
            </p:cNvSpPr>
            <p:nvPr/>
          </p:nvSpPr>
          <p:spPr bwMode="auto">
            <a:xfrm flipH="1">
              <a:off x="4680" y="5474"/>
              <a:ext cx="630" cy="78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128" name="Line 56"/>
            <p:cNvSpPr>
              <a:spLocks noChangeShapeType="1"/>
            </p:cNvSpPr>
            <p:nvPr/>
          </p:nvSpPr>
          <p:spPr bwMode="auto">
            <a:xfrm>
              <a:off x="5310" y="5474"/>
              <a:ext cx="735" cy="78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灯片编号占位符 3"/>
          <p:cNvSpPr>
            <a:spLocks noGrp="1"/>
          </p:cNvSpPr>
          <p:nvPr>
            <p:ph type="sldNum" sz="quarter" idx="12"/>
          </p:nvPr>
        </p:nvSpPr>
        <p:spPr/>
        <p:txBody>
          <a:bodyPr/>
          <a:lstStyle/>
          <a:p>
            <a:fld id="{54016E65-BC3E-4B04-8E55-A47AE19B649F}" type="slidenum">
              <a:rPr lang="zh-CN" altLang="en-GB"/>
              <a:t>115</a:t>
            </a:fld>
            <a:endParaRPr lang="en-GB" altLang="zh-CN"/>
          </a:p>
        </p:txBody>
      </p:sp>
      <p:grpSp>
        <p:nvGrpSpPr>
          <p:cNvPr id="200708" name="Group 4"/>
          <p:cNvGrpSpPr/>
          <p:nvPr/>
        </p:nvGrpSpPr>
        <p:grpSpPr bwMode="auto">
          <a:xfrm>
            <a:off x="441960" y="641350"/>
            <a:ext cx="8260080" cy="5692140"/>
            <a:chOff x="0" y="224"/>
            <a:chExt cx="5760" cy="3569"/>
          </a:xfrm>
        </p:grpSpPr>
        <p:sp>
          <p:nvSpPr>
            <p:cNvPr id="200709" name="Rectangle 5"/>
            <p:cNvSpPr>
              <a:spLocks noChangeArrowheads="1"/>
            </p:cNvSpPr>
            <p:nvPr/>
          </p:nvSpPr>
          <p:spPr bwMode="auto">
            <a:xfrm>
              <a:off x="0" y="2160"/>
              <a:ext cx="5760"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1100">
                <a:latin typeface="微软雅黑" panose="020B0503020204020204" charset="-122"/>
                <a:ea typeface="微软雅黑" panose="020B0503020204020204" charset="-122"/>
              </a:endParaRPr>
            </a:p>
          </p:txBody>
        </p:sp>
        <p:sp>
          <p:nvSpPr>
            <p:cNvPr id="200710" name="Rectangle 6"/>
            <p:cNvSpPr>
              <a:spLocks noChangeArrowheads="1"/>
            </p:cNvSpPr>
            <p:nvPr/>
          </p:nvSpPr>
          <p:spPr bwMode="auto">
            <a:xfrm>
              <a:off x="0" y="2160"/>
              <a:ext cx="5760"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1100">
                <a:latin typeface="微软雅黑" panose="020B0503020204020204" charset="-122"/>
                <a:ea typeface="微软雅黑" panose="020B0503020204020204" charset="-122"/>
              </a:endParaRPr>
            </a:p>
          </p:txBody>
        </p:sp>
        <p:sp>
          <p:nvSpPr>
            <p:cNvPr id="200711" name="Rectangle 7"/>
            <p:cNvSpPr>
              <a:spLocks noChangeArrowheads="1"/>
            </p:cNvSpPr>
            <p:nvPr/>
          </p:nvSpPr>
          <p:spPr bwMode="auto">
            <a:xfrm>
              <a:off x="0" y="2160"/>
              <a:ext cx="5760"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1100">
                <a:latin typeface="微软雅黑" panose="020B0503020204020204" charset="-122"/>
                <a:ea typeface="微软雅黑" panose="020B0503020204020204" charset="-122"/>
              </a:endParaRPr>
            </a:p>
          </p:txBody>
        </p:sp>
        <p:sp>
          <p:nvSpPr>
            <p:cNvPr id="200712" name="Rectangle 8"/>
            <p:cNvSpPr>
              <a:spLocks noChangeArrowheads="1"/>
            </p:cNvSpPr>
            <p:nvPr/>
          </p:nvSpPr>
          <p:spPr bwMode="auto">
            <a:xfrm>
              <a:off x="0" y="2160"/>
              <a:ext cx="5760"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1100">
                <a:latin typeface="微软雅黑" panose="020B0503020204020204" charset="-122"/>
                <a:ea typeface="微软雅黑" panose="020B0503020204020204" charset="-122"/>
              </a:endParaRPr>
            </a:p>
          </p:txBody>
        </p:sp>
        <p:grpSp>
          <p:nvGrpSpPr>
            <p:cNvPr id="200713" name="Group 9"/>
            <p:cNvGrpSpPr/>
            <p:nvPr/>
          </p:nvGrpSpPr>
          <p:grpSpPr bwMode="auto">
            <a:xfrm>
              <a:off x="1037" y="2882"/>
              <a:ext cx="298" cy="257"/>
              <a:chOff x="452" y="3400"/>
              <a:chExt cx="269" cy="201"/>
            </a:xfrm>
          </p:grpSpPr>
          <p:sp>
            <p:nvSpPr>
              <p:cNvPr id="200714" name="Oval 10"/>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715" name="Rectangle 11"/>
              <p:cNvSpPr>
                <a:spLocks noChangeArrowheads="1"/>
              </p:cNvSpPr>
              <p:nvPr/>
            </p:nvSpPr>
            <p:spPr bwMode="auto">
              <a:xfrm>
                <a:off x="477" y="3464"/>
                <a:ext cx="223" cy="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简历</a:t>
                </a:r>
              </a:p>
            </p:txBody>
          </p:sp>
        </p:grpSp>
        <p:grpSp>
          <p:nvGrpSpPr>
            <p:cNvPr id="200716" name="Group 12"/>
            <p:cNvGrpSpPr/>
            <p:nvPr/>
          </p:nvGrpSpPr>
          <p:grpSpPr bwMode="auto">
            <a:xfrm>
              <a:off x="392" y="1911"/>
              <a:ext cx="413" cy="257"/>
              <a:chOff x="452" y="3400"/>
              <a:chExt cx="269" cy="201"/>
            </a:xfrm>
          </p:grpSpPr>
          <p:sp>
            <p:nvSpPr>
              <p:cNvPr id="200717" name="Oval 13"/>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718" name="Rectangle 14"/>
              <p:cNvSpPr>
                <a:spLocks noChangeArrowheads="1"/>
              </p:cNvSpPr>
              <p:nvPr/>
            </p:nvSpPr>
            <p:spPr bwMode="auto">
              <a:xfrm>
                <a:off x="484" y="3446"/>
                <a:ext cx="229" cy="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u="sng">
                    <a:solidFill>
                      <a:srgbClr val="FF3300"/>
                    </a:solidFill>
                    <a:latin typeface="微软雅黑" panose="020B0503020204020204" charset="-122"/>
                    <a:ea typeface="微软雅黑" panose="020B0503020204020204" charset="-122"/>
                  </a:rPr>
                  <a:t>职工号</a:t>
                </a:r>
              </a:p>
            </p:txBody>
          </p:sp>
        </p:grpSp>
        <p:sp>
          <p:nvSpPr>
            <p:cNvPr id="200719" name="Rectangle 15"/>
            <p:cNvSpPr>
              <a:spLocks noChangeArrowheads="1"/>
            </p:cNvSpPr>
            <p:nvPr/>
          </p:nvSpPr>
          <p:spPr bwMode="auto">
            <a:xfrm>
              <a:off x="896" y="862"/>
              <a:ext cx="4139"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1100" b="1">
                  <a:latin typeface="微软雅黑" panose="020B0503020204020204" charset="-122"/>
                  <a:ea typeface="微软雅黑" panose="020B0503020204020204" charset="-122"/>
                </a:rPr>
                <a:t> </a:t>
              </a:r>
              <a:endParaRPr kumimoji="1" lang="zh-CN" altLang="en-US" sz="1100" b="1">
                <a:solidFill>
                  <a:schemeClr val="accent2"/>
                </a:solidFill>
                <a:latin typeface="微软雅黑" panose="020B0503020204020204" charset="-122"/>
                <a:ea typeface="微软雅黑" panose="020B0503020204020204" charset="-122"/>
              </a:endParaRPr>
            </a:p>
          </p:txBody>
        </p:sp>
        <p:sp>
          <p:nvSpPr>
            <p:cNvPr id="200720" name="Text Box 16"/>
            <p:cNvSpPr txBox="1">
              <a:spLocks noChangeArrowheads="1"/>
            </p:cNvSpPr>
            <p:nvPr/>
          </p:nvSpPr>
          <p:spPr bwMode="auto">
            <a:xfrm>
              <a:off x="4599" y="1999"/>
              <a:ext cx="210" cy="204"/>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n</a:t>
              </a:r>
            </a:p>
          </p:txBody>
        </p:sp>
        <p:sp>
          <p:nvSpPr>
            <p:cNvPr id="200721" name="Text Box 17"/>
            <p:cNvSpPr txBox="1">
              <a:spLocks noChangeArrowheads="1"/>
            </p:cNvSpPr>
            <p:nvPr/>
          </p:nvSpPr>
          <p:spPr bwMode="auto">
            <a:xfrm>
              <a:off x="830" y="2120"/>
              <a:ext cx="210" cy="206"/>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1</a:t>
              </a:r>
            </a:p>
          </p:txBody>
        </p:sp>
        <p:sp>
          <p:nvSpPr>
            <p:cNvPr id="200722" name="Text Box 18"/>
            <p:cNvSpPr txBox="1">
              <a:spLocks noChangeArrowheads="1"/>
            </p:cNvSpPr>
            <p:nvPr/>
          </p:nvSpPr>
          <p:spPr bwMode="auto">
            <a:xfrm>
              <a:off x="1601" y="2077"/>
              <a:ext cx="211" cy="206"/>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n</a:t>
              </a:r>
            </a:p>
          </p:txBody>
        </p:sp>
        <p:sp>
          <p:nvSpPr>
            <p:cNvPr id="200723" name="Text Box 19"/>
            <p:cNvSpPr txBox="1">
              <a:spLocks noChangeArrowheads="1"/>
            </p:cNvSpPr>
            <p:nvPr/>
          </p:nvSpPr>
          <p:spPr bwMode="auto">
            <a:xfrm>
              <a:off x="2163" y="2341"/>
              <a:ext cx="210" cy="206"/>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1</a:t>
              </a:r>
            </a:p>
          </p:txBody>
        </p:sp>
        <p:sp>
          <p:nvSpPr>
            <p:cNvPr id="200724" name="Text Box 20"/>
            <p:cNvSpPr txBox="1">
              <a:spLocks noChangeArrowheads="1"/>
            </p:cNvSpPr>
            <p:nvPr/>
          </p:nvSpPr>
          <p:spPr bwMode="auto">
            <a:xfrm>
              <a:off x="3636" y="2341"/>
              <a:ext cx="212" cy="206"/>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n</a:t>
              </a:r>
            </a:p>
          </p:txBody>
        </p:sp>
        <p:sp>
          <p:nvSpPr>
            <p:cNvPr id="200725" name="Text Box 21"/>
            <p:cNvSpPr txBox="1">
              <a:spLocks noChangeArrowheads="1"/>
            </p:cNvSpPr>
            <p:nvPr/>
          </p:nvSpPr>
          <p:spPr bwMode="auto">
            <a:xfrm>
              <a:off x="2193" y="3123"/>
              <a:ext cx="211" cy="206"/>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n</a:t>
              </a:r>
            </a:p>
          </p:txBody>
        </p:sp>
        <p:sp>
          <p:nvSpPr>
            <p:cNvPr id="200726" name="Text Box 22"/>
            <p:cNvSpPr txBox="1">
              <a:spLocks noChangeArrowheads="1"/>
            </p:cNvSpPr>
            <p:nvPr/>
          </p:nvSpPr>
          <p:spPr bwMode="auto">
            <a:xfrm>
              <a:off x="3717" y="3127"/>
              <a:ext cx="210" cy="206"/>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m</a:t>
              </a:r>
            </a:p>
          </p:txBody>
        </p:sp>
        <p:sp>
          <p:nvSpPr>
            <p:cNvPr id="200727" name="Text Box 23"/>
            <p:cNvSpPr txBox="1">
              <a:spLocks noChangeArrowheads="1"/>
            </p:cNvSpPr>
            <p:nvPr/>
          </p:nvSpPr>
          <p:spPr bwMode="auto">
            <a:xfrm>
              <a:off x="2183" y="743"/>
              <a:ext cx="211" cy="206"/>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1</a:t>
              </a:r>
            </a:p>
          </p:txBody>
        </p:sp>
        <p:sp>
          <p:nvSpPr>
            <p:cNvPr id="200728" name="Text Box 24"/>
            <p:cNvSpPr txBox="1">
              <a:spLocks noChangeArrowheads="1"/>
            </p:cNvSpPr>
            <p:nvPr/>
          </p:nvSpPr>
          <p:spPr bwMode="auto">
            <a:xfrm>
              <a:off x="3677" y="747"/>
              <a:ext cx="210" cy="205"/>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n</a:t>
              </a:r>
            </a:p>
          </p:txBody>
        </p:sp>
        <p:sp>
          <p:nvSpPr>
            <p:cNvPr id="200729" name="Text Box 25"/>
            <p:cNvSpPr txBox="1">
              <a:spLocks noChangeArrowheads="1"/>
            </p:cNvSpPr>
            <p:nvPr/>
          </p:nvSpPr>
          <p:spPr bwMode="auto">
            <a:xfrm>
              <a:off x="2865" y="1637"/>
              <a:ext cx="210" cy="205"/>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1</a:t>
              </a:r>
            </a:p>
          </p:txBody>
        </p:sp>
        <p:sp>
          <p:nvSpPr>
            <p:cNvPr id="200730" name="Text Box 26"/>
            <p:cNvSpPr txBox="1">
              <a:spLocks noChangeArrowheads="1"/>
            </p:cNvSpPr>
            <p:nvPr/>
          </p:nvSpPr>
          <p:spPr bwMode="auto">
            <a:xfrm>
              <a:off x="1601" y="1256"/>
              <a:ext cx="211" cy="205"/>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1</a:t>
              </a:r>
            </a:p>
          </p:txBody>
        </p:sp>
        <p:sp>
          <p:nvSpPr>
            <p:cNvPr id="200731" name="Text Box 27"/>
            <p:cNvSpPr txBox="1">
              <a:spLocks noChangeArrowheads="1"/>
            </p:cNvSpPr>
            <p:nvPr/>
          </p:nvSpPr>
          <p:spPr bwMode="auto">
            <a:xfrm>
              <a:off x="830" y="1256"/>
              <a:ext cx="210" cy="205"/>
            </a:xfrm>
            <a:prstGeom prst="rect">
              <a:avLst/>
            </a:prstGeom>
            <a:solidFill>
              <a:srgbClr val="FFFFFF"/>
            </a:solidFill>
            <a:ln w="9525">
              <a:solidFill>
                <a:srgbClr val="FF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zh-CN" sz="1100" b="1">
                  <a:latin typeface="微软雅黑" panose="020B0503020204020204" charset="-122"/>
                  <a:ea typeface="微软雅黑" panose="020B0503020204020204" charset="-122"/>
                </a:rPr>
                <a:t>1</a:t>
              </a:r>
            </a:p>
          </p:txBody>
        </p:sp>
        <p:sp>
          <p:nvSpPr>
            <p:cNvPr id="200732" name="Line 28"/>
            <p:cNvSpPr>
              <a:spLocks noChangeShapeType="1"/>
            </p:cNvSpPr>
            <p:nvPr/>
          </p:nvSpPr>
          <p:spPr bwMode="auto">
            <a:xfrm>
              <a:off x="1461" y="2551"/>
              <a:ext cx="0" cy="61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33" name="Rectangle 29"/>
            <p:cNvSpPr>
              <a:spLocks noChangeArrowheads="1"/>
            </p:cNvSpPr>
            <p:nvPr/>
          </p:nvSpPr>
          <p:spPr bwMode="auto">
            <a:xfrm>
              <a:off x="830" y="845"/>
              <a:ext cx="982" cy="206"/>
            </a:xfrm>
            <a:prstGeom prst="rect">
              <a:avLst/>
            </a:prstGeom>
            <a:solidFill>
              <a:srgbClr val="FFFFFF"/>
            </a:solidFill>
            <a:ln w="9525">
              <a:solidFill>
                <a:srgbClr val="000000"/>
              </a:solidFill>
              <a:miter lim="800000"/>
            </a:ln>
          </p:spPr>
          <p:txBody>
            <a:bodyPr lIns="0" tIns="0" rIns="0" bIns="0"/>
            <a:lstStyle/>
            <a:p>
              <a:pPr algn="ctr" eaLnBrk="0" fontAlgn="auto" hangingPunct="0">
                <a:lnSpc>
                  <a:spcPct val="150000"/>
                </a:lnSpc>
              </a:pPr>
              <a:r>
                <a:rPr lang="zh-CN" altLang="en-US" sz="1100" b="1">
                  <a:latin typeface="微软雅黑" panose="020B0503020204020204" charset="-122"/>
                  <a:ea typeface="微软雅黑" panose="020B0503020204020204" charset="-122"/>
                </a:rPr>
                <a:t>部门</a:t>
              </a:r>
            </a:p>
          </p:txBody>
        </p:sp>
        <p:sp>
          <p:nvSpPr>
            <p:cNvPr id="200734" name="Rectangle 30"/>
            <p:cNvSpPr>
              <a:spLocks noChangeArrowheads="1"/>
            </p:cNvSpPr>
            <p:nvPr/>
          </p:nvSpPr>
          <p:spPr bwMode="auto">
            <a:xfrm>
              <a:off x="4410" y="2449"/>
              <a:ext cx="490" cy="204"/>
            </a:xfrm>
            <a:prstGeom prst="rect">
              <a:avLst/>
            </a:prstGeom>
            <a:solidFill>
              <a:srgbClr val="FFFFFF"/>
            </a:solidFill>
            <a:ln w="9525">
              <a:solidFill>
                <a:srgbClr val="000000"/>
              </a:solidFill>
              <a:miter lim="800000"/>
            </a:ln>
          </p:spPr>
          <p:txBody>
            <a:bodyPr lIns="0" tIns="0" rIns="0" bIns="0"/>
            <a:lstStyle/>
            <a:p>
              <a:pPr algn="ctr" eaLnBrk="0" fontAlgn="auto" hangingPunct="0">
                <a:lnSpc>
                  <a:spcPct val="150000"/>
                </a:lnSpc>
              </a:pPr>
              <a:r>
                <a:rPr lang="zh-CN" altLang="en-US" sz="1100" b="1">
                  <a:latin typeface="微软雅黑" panose="020B0503020204020204" charset="-122"/>
                  <a:ea typeface="微软雅黑" panose="020B0503020204020204" charset="-122"/>
                </a:rPr>
                <a:t>工程</a:t>
              </a:r>
            </a:p>
          </p:txBody>
        </p:sp>
        <p:sp>
          <p:nvSpPr>
            <p:cNvPr id="200735" name="Rectangle 31"/>
            <p:cNvSpPr>
              <a:spLocks noChangeArrowheads="1"/>
            </p:cNvSpPr>
            <p:nvPr/>
          </p:nvSpPr>
          <p:spPr bwMode="auto">
            <a:xfrm>
              <a:off x="4338" y="845"/>
              <a:ext cx="490" cy="206"/>
            </a:xfrm>
            <a:prstGeom prst="rect">
              <a:avLst/>
            </a:prstGeom>
            <a:solidFill>
              <a:srgbClr val="FFFFFF"/>
            </a:solidFill>
            <a:ln w="9525">
              <a:solidFill>
                <a:srgbClr val="000000"/>
              </a:solidFill>
              <a:miter lim="800000"/>
            </a:ln>
          </p:spPr>
          <p:txBody>
            <a:bodyPr lIns="0" tIns="0" rIns="0" bIns="0"/>
            <a:lstStyle/>
            <a:p>
              <a:pPr algn="ctr" eaLnBrk="0" fontAlgn="auto" hangingPunct="0">
                <a:lnSpc>
                  <a:spcPct val="150000"/>
                </a:lnSpc>
              </a:pPr>
              <a:r>
                <a:rPr lang="zh-CN" altLang="en-US" sz="1100" b="1">
                  <a:latin typeface="微软雅黑" panose="020B0503020204020204" charset="-122"/>
                  <a:ea typeface="微软雅黑" panose="020B0503020204020204" charset="-122"/>
                </a:rPr>
                <a:t>办公室</a:t>
              </a:r>
            </a:p>
          </p:txBody>
        </p:sp>
        <p:sp>
          <p:nvSpPr>
            <p:cNvPr id="200736" name="Rectangle 32"/>
            <p:cNvSpPr>
              <a:spLocks noChangeArrowheads="1"/>
            </p:cNvSpPr>
            <p:nvPr/>
          </p:nvSpPr>
          <p:spPr bwMode="auto">
            <a:xfrm>
              <a:off x="830" y="2399"/>
              <a:ext cx="982" cy="206"/>
            </a:xfrm>
            <a:prstGeom prst="rect">
              <a:avLst/>
            </a:prstGeom>
            <a:solidFill>
              <a:srgbClr val="FFFFFF"/>
            </a:solidFill>
            <a:ln w="9525">
              <a:solidFill>
                <a:srgbClr val="000000"/>
              </a:solidFill>
              <a:miter lim="800000"/>
            </a:ln>
          </p:spPr>
          <p:txBody>
            <a:bodyPr lIns="0" tIns="0" rIns="0" bIns="0"/>
            <a:lstStyle/>
            <a:p>
              <a:pPr algn="ctr" eaLnBrk="0" fontAlgn="auto" hangingPunct="0">
                <a:lnSpc>
                  <a:spcPct val="150000"/>
                </a:lnSpc>
              </a:pPr>
              <a:r>
                <a:rPr lang="zh-CN" altLang="en-US" sz="1100" b="1">
                  <a:latin typeface="微软雅黑" panose="020B0503020204020204" charset="-122"/>
                  <a:ea typeface="微软雅黑" panose="020B0503020204020204" charset="-122"/>
                </a:rPr>
                <a:t>职工</a:t>
              </a:r>
            </a:p>
          </p:txBody>
        </p:sp>
        <p:sp>
          <p:nvSpPr>
            <p:cNvPr id="200737" name="AutoShape 33"/>
            <p:cNvSpPr>
              <a:spLocks noChangeArrowheads="1"/>
            </p:cNvSpPr>
            <p:nvPr/>
          </p:nvSpPr>
          <p:spPr bwMode="auto">
            <a:xfrm>
              <a:off x="2654" y="2385"/>
              <a:ext cx="561" cy="30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100" b="1">
                  <a:latin typeface="微软雅黑" panose="020B0503020204020204" charset="-122"/>
                  <a:ea typeface="微软雅黑" panose="020B0503020204020204" charset="-122"/>
                </a:rPr>
                <a:t>负责</a:t>
              </a:r>
            </a:p>
          </p:txBody>
        </p:sp>
        <p:sp>
          <p:nvSpPr>
            <p:cNvPr id="200738" name="AutoShape 34"/>
            <p:cNvSpPr>
              <a:spLocks noChangeArrowheads="1"/>
            </p:cNvSpPr>
            <p:nvPr/>
          </p:nvSpPr>
          <p:spPr bwMode="auto">
            <a:xfrm>
              <a:off x="2724" y="3001"/>
              <a:ext cx="562" cy="30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100" b="1">
                  <a:latin typeface="微软雅黑" panose="020B0503020204020204" charset="-122"/>
                  <a:ea typeface="微软雅黑" panose="020B0503020204020204" charset="-122"/>
                </a:rPr>
                <a:t>参加</a:t>
              </a:r>
            </a:p>
          </p:txBody>
        </p:sp>
        <p:sp>
          <p:nvSpPr>
            <p:cNvPr id="200739" name="AutoShape 35"/>
            <p:cNvSpPr>
              <a:spLocks noChangeArrowheads="1"/>
            </p:cNvSpPr>
            <p:nvPr/>
          </p:nvSpPr>
          <p:spPr bwMode="auto">
            <a:xfrm>
              <a:off x="3426" y="1667"/>
              <a:ext cx="562" cy="30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100" b="1">
                  <a:latin typeface="微软雅黑" panose="020B0503020204020204" charset="-122"/>
                  <a:ea typeface="微软雅黑" panose="020B0503020204020204" charset="-122"/>
                </a:rPr>
                <a:t>承担</a:t>
              </a:r>
            </a:p>
          </p:txBody>
        </p:sp>
        <p:sp>
          <p:nvSpPr>
            <p:cNvPr id="200740" name="AutoShape 36"/>
            <p:cNvSpPr>
              <a:spLocks noChangeArrowheads="1"/>
            </p:cNvSpPr>
            <p:nvPr/>
          </p:nvSpPr>
          <p:spPr bwMode="auto">
            <a:xfrm>
              <a:off x="1350" y="1564"/>
              <a:ext cx="562" cy="30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100" b="1">
                  <a:latin typeface="微软雅黑" panose="020B0503020204020204" charset="-122"/>
                  <a:ea typeface="微软雅黑" panose="020B0503020204020204" charset="-122"/>
                </a:rPr>
                <a:t>工作</a:t>
              </a:r>
            </a:p>
          </p:txBody>
        </p:sp>
        <p:sp>
          <p:nvSpPr>
            <p:cNvPr id="200741" name="AutoShape 37"/>
            <p:cNvSpPr>
              <a:spLocks noChangeArrowheads="1"/>
            </p:cNvSpPr>
            <p:nvPr/>
          </p:nvSpPr>
          <p:spPr bwMode="auto">
            <a:xfrm>
              <a:off x="719" y="1564"/>
              <a:ext cx="562" cy="30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100" b="1">
                  <a:latin typeface="微软雅黑" panose="020B0503020204020204" charset="-122"/>
                  <a:ea typeface="微软雅黑" panose="020B0503020204020204" charset="-122"/>
                </a:rPr>
                <a:t>领导</a:t>
              </a:r>
            </a:p>
          </p:txBody>
        </p:sp>
        <p:sp>
          <p:nvSpPr>
            <p:cNvPr id="200742" name="AutoShape 38"/>
            <p:cNvSpPr>
              <a:spLocks noChangeArrowheads="1"/>
            </p:cNvSpPr>
            <p:nvPr/>
          </p:nvSpPr>
          <p:spPr bwMode="auto">
            <a:xfrm>
              <a:off x="2724" y="772"/>
              <a:ext cx="562" cy="308"/>
            </a:xfrm>
            <a:prstGeom prst="diamond">
              <a:avLst/>
            </a:prstGeom>
            <a:solidFill>
              <a:srgbClr val="FFFFFF"/>
            </a:solidFill>
            <a:ln w="9525">
              <a:solidFill>
                <a:srgbClr val="000000"/>
              </a:solidFill>
              <a:miter lim="800000"/>
            </a:ln>
          </p:spPr>
          <p:txBody>
            <a:bodyPr lIns="0" tIns="0" rIns="0" bIns="0"/>
            <a:lstStyle/>
            <a:p>
              <a:pPr algn="ctr" eaLnBrk="0" hangingPunct="0"/>
              <a:r>
                <a:rPr lang="zh-CN" altLang="en-US" sz="1100" b="1">
                  <a:latin typeface="微软雅黑" panose="020B0503020204020204" charset="-122"/>
                  <a:ea typeface="微软雅黑" panose="020B0503020204020204" charset="-122"/>
                </a:rPr>
                <a:t>办公</a:t>
              </a:r>
            </a:p>
          </p:txBody>
        </p:sp>
        <p:sp>
          <p:nvSpPr>
            <p:cNvPr id="200743" name="Line 39"/>
            <p:cNvSpPr>
              <a:spLocks noChangeShapeType="1"/>
            </p:cNvSpPr>
            <p:nvPr/>
          </p:nvSpPr>
          <p:spPr bwMode="auto">
            <a:xfrm>
              <a:off x="1822" y="918"/>
              <a:ext cx="91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744" name="Line 40"/>
            <p:cNvSpPr>
              <a:spLocks noChangeShapeType="1"/>
            </p:cNvSpPr>
            <p:nvPr/>
          </p:nvSpPr>
          <p:spPr bwMode="auto">
            <a:xfrm>
              <a:off x="3286" y="918"/>
              <a:ext cx="105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745" name="Line 41"/>
            <p:cNvSpPr>
              <a:spLocks noChangeShapeType="1"/>
            </p:cNvSpPr>
            <p:nvPr/>
          </p:nvSpPr>
          <p:spPr bwMode="auto">
            <a:xfrm>
              <a:off x="1000" y="1051"/>
              <a:ext cx="0" cy="5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746" name="Line 42"/>
            <p:cNvSpPr>
              <a:spLocks noChangeShapeType="1"/>
            </p:cNvSpPr>
            <p:nvPr/>
          </p:nvSpPr>
          <p:spPr bwMode="auto">
            <a:xfrm>
              <a:off x="1631" y="1051"/>
              <a:ext cx="0" cy="51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747" name="Line 43"/>
            <p:cNvSpPr>
              <a:spLocks noChangeShapeType="1"/>
            </p:cNvSpPr>
            <p:nvPr/>
          </p:nvSpPr>
          <p:spPr bwMode="auto">
            <a:xfrm>
              <a:off x="1631" y="1881"/>
              <a:ext cx="0" cy="51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748" name="Line 44"/>
            <p:cNvSpPr>
              <a:spLocks noChangeShapeType="1"/>
            </p:cNvSpPr>
            <p:nvPr/>
          </p:nvSpPr>
          <p:spPr bwMode="auto">
            <a:xfrm>
              <a:off x="1000" y="1866"/>
              <a:ext cx="0" cy="51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749" name="Line 45"/>
            <p:cNvSpPr>
              <a:spLocks noChangeShapeType="1"/>
            </p:cNvSpPr>
            <p:nvPr/>
          </p:nvSpPr>
          <p:spPr bwMode="auto">
            <a:xfrm>
              <a:off x="1812" y="1001"/>
              <a:ext cx="491"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750" name="Line 46"/>
            <p:cNvSpPr>
              <a:spLocks noChangeShapeType="1"/>
            </p:cNvSpPr>
            <p:nvPr/>
          </p:nvSpPr>
          <p:spPr bwMode="auto">
            <a:xfrm>
              <a:off x="2303" y="1011"/>
              <a:ext cx="0" cy="78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751" name="Line 47"/>
            <p:cNvSpPr>
              <a:spLocks noChangeShapeType="1"/>
            </p:cNvSpPr>
            <p:nvPr/>
          </p:nvSpPr>
          <p:spPr bwMode="auto">
            <a:xfrm>
              <a:off x="2293" y="1819"/>
              <a:ext cx="1123"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752" name="Line 48"/>
            <p:cNvSpPr>
              <a:spLocks noChangeShapeType="1"/>
            </p:cNvSpPr>
            <p:nvPr/>
          </p:nvSpPr>
          <p:spPr bwMode="auto">
            <a:xfrm>
              <a:off x="3988" y="1823"/>
              <a:ext cx="631"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53" name="Line 49"/>
            <p:cNvSpPr>
              <a:spLocks noChangeShapeType="1"/>
            </p:cNvSpPr>
            <p:nvPr/>
          </p:nvSpPr>
          <p:spPr bwMode="auto">
            <a:xfrm>
              <a:off x="4619" y="1833"/>
              <a:ext cx="0" cy="61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54" name="Line 50"/>
            <p:cNvSpPr>
              <a:spLocks noChangeShapeType="1"/>
            </p:cNvSpPr>
            <p:nvPr/>
          </p:nvSpPr>
          <p:spPr bwMode="auto">
            <a:xfrm>
              <a:off x="1812" y="2528"/>
              <a:ext cx="842"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55" name="Line 51"/>
            <p:cNvSpPr>
              <a:spLocks noChangeShapeType="1"/>
            </p:cNvSpPr>
            <p:nvPr/>
          </p:nvSpPr>
          <p:spPr bwMode="auto">
            <a:xfrm>
              <a:off x="3215" y="2528"/>
              <a:ext cx="1194"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56" name="Line 52"/>
            <p:cNvSpPr>
              <a:spLocks noChangeShapeType="1"/>
            </p:cNvSpPr>
            <p:nvPr/>
          </p:nvSpPr>
          <p:spPr bwMode="auto">
            <a:xfrm>
              <a:off x="1461" y="3167"/>
              <a:ext cx="126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57" name="Line 53"/>
            <p:cNvSpPr>
              <a:spLocks noChangeShapeType="1"/>
            </p:cNvSpPr>
            <p:nvPr/>
          </p:nvSpPr>
          <p:spPr bwMode="auto">
            <a:xfrm>
              <a:off x="3286" y="3167"/>
              <a:ext cx="1333"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58" name="Line 54"/>
            <p:cNvSpPr>
              <a:spLocks noChangeShapeType="1"/>
            </p:cNvSpPr>
            <p:nvPr/>
          </p:nvSpPr>
          <p:spPr bwMode="auto">
            <a:xfrm>
              <a:off x="4619" y="2653"/>
              <a:ext cx="0" cy="51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00759" name="Group 55"/>
            <p:cNvGrpSpPr/>
            <p:nvPr/>
          </p:nvGrpSpPr>
          <p:grpSpPr bwMode="auto">
            <a:xfrm>
              <a:off x="1444" y="224"/>
              <a:ext cx="378" cy="257"/>
              <a:chOff x="452" y="3400"/>
              <a:chExt cx="341" cy="201"/>
            </a:xfrm>
          </p:grpSpPr>
          <p:sp>
            <p:nvSpPr>
              <p:cNvPr id="200760" name="Oval 56"/>
              <p:cNvSpPr>
                <a:spLocks noChangeArrowheads="1"/>
              </p:cNvSpPr>
              <p:nvPr/>
            </p:nvSpPr>
            <p:spPr bwMode="auto">
              <a:xfrm>
                <a:off x="452" y="3400"/>
                <a:ext cx="341"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dist" eaLnBrk="0" hangingPunct="0"/>
                <a:endParaRPr lang="zh-CN" altLang="en-US" sz="1100" b="1">
                  <a:latin typeface="微软雅黑" panose="020B0503020204020204" charset="-122"/>
                  <a:ea typeface="微软雅黑" panose="020B0503020204020204" charset="-122"/>
                </a:endParaRPr>
              </a:p>
            </p:txBody>
          </p:sp>
          <p:sp>
            <p:nvSpPr>
              <p:cNvPr id="200761" name="Rectangle 57"/>
              <p:cNvSpPr>
                <a:spLocks noChangeArrowheads="1"/>
              </p:cNvSpPr>
              <p:nvPr/>
            </p:nvSpPr>
            <p:spPr bwMode="auto">
              <a:xfrm>
                <a:off x="497" y="3438"/>
                <a:ext cx="296" cy="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名称</a:t>
                </a:r>
              </a:p>
            </p:txBody>
          </p:sp>
        </p:grpSp>
        <p:grpSp>
          <p:nvGrpSpPr>
            <p:cNvPr id="200762" name="Group 58"/>
            <p:cNvGrpSpPr/>
            <p:nvPr/>
          </p:nvGrpSpPr>
          <p:grpSpPr bwMode="auto">
            <a:xfrm>
              <a:off x="905" y="224"/>
              <a:ext cx="415" cy="257"/>
              <a:chOff x="452" y="3400"/>
              <a:chExt cx="269" cy="201"/>
            </a:xfrm>
          </p:grpSpPr>
          <p:sp>
            <p:nvSpPr>
              <p:cNvPr id="200763" name="Oval 59"/>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dist" eaLnBrk="0" hangingPunct="0"/>
                <a:endParaRPr lang="zh-CN" altLang="en-US" sz="1100" b="1">
                  <a:latin typeface="微软雅黑" panose="020B0503020204020204" charset="-122"/>
                  <a:ea typeface="微软雅黑" panose="020B0503020204020204" charset="-122"/>
                </a:endParaRPr>
              </a:p>
            </p:txBody>
          </p:sp>
          <p:sp>
            <p:nvSpPr>
              <p:cNvPr id="200764" name="Rectangle 60"/>
              <p:cNvSpPr>
                <a:spLocks noChangeArrowheads="1"/>
              </p:cNvSpPr>
              <p:nvPr/>
            </p:nvSpPr>
            <p:spPr bwMode="auto">
              <a:xfrm>
                <a:off x="488" y="3447"/>
                <a:ext cx="223" cy="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dist"/>
                <a:r>
                  <a:rPr lang="zh-CN" altLang="en-US" sz="1100" b="1" u="sng">
                    <a:solidFill>
                      <a:srgbClr val="FF3300"/>
                    </a:solidFill>
                    <a:latin typeface="微软雅黑" panose="020B0503020204020204" charset="-122"/>
                    <a:ea typeface="微软雅黑" panose="020B0503020204020204" charset="-122"/>
                  </a:rPr>
                  <a:t>部门号</a:t>
                </a:r>
              </a:p>
            </p:txBody>
          </p:sp>
        </p:grpSp>
        <p:sp>
          <p:nvSpPr>
            <p:cNvPr id="200765" name="Line 61"/>
            <p:cNvSpPr>
              <a:spLocks noChangeShapeType="1"/>
            </p:cNvSpPr>
            <p:nvPr/>
          </p:nvSpPr>
          <p:spPr bwMode="auto">
            <a:xfrm>
              <a:off x="1201" y="469"/>
              <a:ext cx="239" cy="379"/>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66" name="Line 62"/>
            <p:cNvSpPr>
              <a:spLocks noChangeShapeType="1"/>
            </p:cNvSpPr>
            <p:nvPr/>
          </p:nvSpPr>
          <p:spPr bwMode="auto">
            <a:xfrm flipH="1">
              <a:off x="1484" y="480"/>
              <a:ext cx="106" cy="36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00767" name="Group 63"/>
            <p:cNvGrpSpPr/>
            <p:nvPr/>
          </p:nvGrpSpPr>
          <p:grpSpPr bwMode="auto">
            <a:xfrm>
              <a:off x="4982" y="255"/>
              <a:ext cx="323" cy="257"/>
              <a:chOff x="452" y="3400"/>
              <a:chExt cx="293" cy="201"/>
            </a:xfrm>
          </p:grpSpPr>
          <p:sp>
            <p:nvSpPr>
              <p:cNvPr id="200768" name="Oval 64"/>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769" name="Rectangle 65"/>
              <p:cNvSpPr>
                <a:spLocks noChangeArrowheads="1"/>
              </p:cNvSpPr>
              <p:nvPr/>
            </p:nvSpPr>
            <p:spPr bwMode="auto">
              <a:xfrm>
                <a:off x="498" y="3455"/>
                <a:ext cx="247" cy="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电话</a:t>
                </a:r>
              </a:p>
            </p:txBody>
          </p:sp>
        </p:grpSp>
        <p:grpSp>
          <p:nvGrpSpPr>
            <p:cNvPr id="200770" name="Group 66"/>
            <p:cNvGrpSpPr/>
            <p:nvPr/>
          </p:nvGrpSpPr>
          <p:grpSpPr bwMode="auto">
            <a:xfrm>
              <a:off x="4610" y="275"/>
              <a:ext cx="298" cy="257"/>
              <a:chOff x="452" y="3400"/>
              <a:chExt cx="269" cy="201"/>
            </a:xfrm>
          </p:grpSpPr>
          <p:sp>
            <p:nvSpPr>
              <p:cNvPr id="200771" name="Oval 67"/>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772" name="Rectangle 68"/>
              <p:cNvSpPr>
                <a:spLocks noChangeArrowheads="1"/>
              </p:cNvSpPr>
              <p:nvPr/>
            </p:nvSpPr>
            <p:spPr bwMode="auto">
              <a:xfrm>
                <a:off x="498" y="3449"/>
                <a:ext cx="214" cy="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地点</a:t>
                </a:r>
              </a:p>
            </p:txBody>
          </p:sp>
        </p:grpSp>
        <p:grpSp>
          <p:nvGrpSpPr>
            <p:cNvPr id="200773" name="Group 69"/>
            <p:cNvGrpSpPr/>
            <p:nvPr/>
          </p:nvGrpSpPr>
          <p:grpSpPr bwMode="auto">
            <a:xfrm>
              <a:off x="4239" y="285"/>
              <a:ext cx="297" cy="257"/>
              <a:chOff x="452" y="3400"/>
              <a:chExt cx="269" cy="201"/>
            </a:xfrm>
          </p:grpSpPr>
          <p:sp>
            <p:nvSpPr>
              <p:cNvPr id="200774" name="Oval 70"/>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775" name="Rectangle 71"/>
              <p:cNvSpPr>
                <a:spLocks noChangeArrowheads="1"/>
              </p:cNvSpPr>
              <p:nvPr/>
            </p:nvSpPr>
            <p:spPr bwMode="auto">
              <a:xfrm>
                <a:off x="498" y="3437"/>
                <a:ext cx="223" cy="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u="sng">
                    <a:solidFill>
                      <a:srgbClr val="FF3300"/>
                    </a:solidFill>
                    <a:latin typeface="微软雅黑" panose="020B0503020204020204" charset="-122"/>
                    <a:ea typeface="微软雅黑" panose="020B0503020204020204" charset="-122"/>
                  </a:rPr>
                  <a:t>编号</a:t>
                </a:r>
              </a:p>
            </p:txBody>
          </p:sp>
        </p:grpSp>
        <p:sp>
          <p:nvSpPr>
            <p:cNvPr id="200776" name="Line 72"/>
            <p:cNvSpPr>
              <a:spLocks noChangeShapeType="1"/>
            </p:cNvSpPr>
            <p:nvPr/>
          </p:nvSpPr>
          <p:spPr bwMode="auto">
            <a:xfrm>
              <a:off x="4411" y="541"/>
              <a:ext cx="115" cy="30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77" name="Line 73"/>
            <p:cNvSpPr>
              <a:spLocks noChangeShapeType="1"/>
            </p:cNvSpPr>
            <p:nvPr/>
          </p:nvSpPr>
          <p:spPr bwMode="auto">
            <a:xfrm flipH="1">
              <a:off x="4571" y="531"/>
              <a:ext cx="168" cy="31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78" name="Line 74"/>
            <p:cNvSpPr>
              <a:spLocks noChangeShapeType="1"/>
            </p:cNvSpPr>
            <p:nvPr/>
          </p:nvSpPr>
          <p:spPr bwMode="auto">
            <a:xfrm flipH="1">
              <a:off x="4624" y="500"/>
              <a:ext cx="486" cy="35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00779" name="Group 75"/>
            <p:cNvGrpSpPr/>
            <p:nvPr/>
          </p:nvGrpSpPr>
          <p:grpSpPr bwMode="auto">
            <a:xfrm>
              <a:off x="5221" y="2821"/>
              <a:ext cx="306" cy="256"/>
              <a:chOff x="452" y="3400"/>
              <a:chExt cx="269" cy="201"/>
            </a:xfrm>
          </p:grpSpPr>
          <p:sp>
            <p:nvSpPr>
              <p:cNvPr id="200780" name="Oval 76"/>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781" name="Rectangle 77"/>
              <p:cNvSpPr>
                <a:spLocks noChangeArrowheads="1"/>
              </p:cNvSpPr>
              <p:nvPr/>
            </p:nvSpPr>
            <p:spPr bwMode="auto">
              <a:xfrm>
                <a:off x="499" y="3453"/>
                <a:ext cx="222" cy="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预算</a:t>
                </a:r>
              </a:p>
            </p:txBody>
          </p:sp>
        </p:grpSp>
        <p:grpSp>
          <p:nvGrpSpPr>
            <p:cNvPr id="200782" name="Group 78"/>
            <p:cNvGrpSpPr/>
            <p:nvPr/>
          </p:nvGrpSpPr>
          <p:grpSpPr bwMode="auto">
            <a:xfrm>
              <a:off x="5162" y="2412"/>
              <a:ext cx="450" cy="257"/>
              <a:chOff x="452" y="3400"/>
              <a:chExt cx="269" cy="201"/>
            </a:xfrm>
          </p:grpSpPr>
          <p:sp>
            <p:nvSpPr>
              <p:cNvPr id="200783" name="Oval 79"/>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784" name="Rectangle 80"/>
              <p:cNvSpPr>
                <a:spLocks noChangeArrowheads="1"/>
              </p:cNvSpPr>
              <p:nvPr/>
            </p:nvSpPr>
            <p:spPr bwMode="auto">
              <a:xfrm>
                <a:off x="499" y="3465"/>
                <a:ext cx="191"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工程名</a:t>
                </a:r>
              </a:p>
            </p:txBody>
          </p:sp>
        </p:grpSp>
        <p:grpSp>
          <p:nvGrpSpPr>
            <p:cNvPr id="200785" name="Group 81"/>
            <p:cNvGrpSpPr/>
            <p:nvPr/>
          </p:nvGrpSpPr>
          <p:grpSpPr bwMode="auto">
            <a:xfrm>
              <a:off x="5143" y="2003"/>
              <a:ext cx="461" cy="257"/>
              <a:chOff x="452" y="3400"/>
              <a:chExt cx="269" cy="201"/>
            </a:xfrm>
          </p:grpSpPr>
          <p:sp>
            <p:nvSpPr>
              <p:cNvPr id="200786" name="Oval 82"/>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787" name="Rectangle 83"/>
              <p:cNvSpPr>
                <a:spLocks noChangeArrowheads="1"/>
              </p:cNvSpPr>
              <p:nvPr/>
            </p:nvSpPr>
            <p:spPr bwMode="auto">
              <a:xfrm>
                <a:off x="473" y="3449"/>
                <a:ext cx="246" cy="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u="sng">
                    <a:solidFill>
                      <a:srgbClr val="FF3300"/>
                    </a:solidFill>
                    <a:latin typeface="微软雅黑" panose="020B0503020204020204" charset="-122"/>
                    <a:ea typeface="微软雅黑" panose="020B0503020204020204" charset="-122"/>
                  </a:rPr>
                  <a:t>工程号</a:t>
                </a:r>
              </a:p>
            </p:txBody>
          </p:sp>
        </p:grpSp>
        <p:grpSp>
          <p:nvGrpSpPr>
            <p:cNvPr id="200788" name="Group 84"/>
            <p:cNvGrpSpPr/>
            <p:nvPr/>
          </p:nvGrpSpPr>
          <p:grpSpPr bwMode="auto">
            <a:xfrm>
              <a:off x="5200" y="3168"/>
              <a:ext cx="560" cy="257"/>
              <a:chOff x="452" y="3400"/>
              <a:chExt cx="269" cy="201"/>
            </a:xfrm>
          </p:grpSpPr>
          <p:sp>
            <p:nvSpPr>
              <p:cNvPr id="200789" name="Oval 85"/>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790" name="Rectangle 86"/>
              <p:cNvSpPr>
                <a:spLocks noChangeArrowheads="1"/>
              </p:cNvSpPr>
              <p:nvPr/>
            </p:nvSpPr>
            <p:spPr bwMode="auto">
              <a:xfrm>
                <a:off x="473" y="3458"/>
                <a:ext cx="205" cy="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参加人数</a:t>
                </a:r>
              </a:p>
            </p:txBody>
          </p:sp>
        </p:grpSp>
        <p:sp>
          <p:nvSpPr>
            <p:cNvPr id="200791" name="Line 87"/>
            <p:cNvSpPr>
              <a:spLocks noChangeShapeType="1"/>
            </p:cNvSpPr>
            <p:nvPr/>
          </p:nvSpPr>
          <p:spPr bwMode="auto">
            <a:xfrm flipH="1">
              <a:off x="4898" y="2156"/>
              <a:ext cx="265" cy="307"/>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92" name="Line 88"/>
            <p:cNvSpPr>
              <a:spLocks noChangeShapeType="1"/>
            </p:cNvSpPr>
            <p:nvPr/>
          </p:nvSpPr>
          <p:spPr bwMode="auto">
            <a:xfrm flipH="1">
              <a:off x="4907" y="2534"/>
              <a:ext cx="25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93" name="Line 89"/>
            <p:cNvSpPr>
              <a:spLocks noChangeShapeType="1"/>
            </p:cNvSpPr>
            <p:nvPr/>
          </p:nvSpPr>
          <p:spPr bwMode="auto">
            <a:xfrm flipH="1" flipV="1">
              <a:off x="4898" y="2575"/>
              <a:ext cx="327" cy="37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794" name="Line 90"/>
            <p:cNvSpPr>
              <a:spLocks noChangeShapeType="1"/>
            </p:cNvSpPr>
            <p:nvPr/>
          </p:nvSpPr>
          <p:spPr bwMode="auto">
            <a:xfrm flipH="1" flipV="1">
              <a:off x="4898" y="2647"/>
              <a:ext cx="345" cy="58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00795" name="Group 91"/>
            <p:cNvGrpSpPr/>
            <p:nvPr/>
          </p:nvGrpSpPr>
          <p:grpSpPr bwMode="auto">
            <a:xfrm>
              <a:off x="595" y="2800"/>
              <a:ext cx="310" cy="257"/>
              <a:chOff x="452" y="3400"/>
              <a:chExt cx="280" cy="201"/>
            </a:xfrm>
          </p:grpSpPr>
          <p:sp>
            <p:nvSpPr>
              <p:cNvPr id="200796" name="Oval 92"/>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797" name="Rectangle 93"/>
              <p:cNvSpPr>
                <a:spLocks noChangeArrowheads="1"/>
              </p:cNvSpPr>
              <p:nvPr/>
            </p:nvSpPr>
            <p:spPr bwMode="auto">
              <a:xfrm>
                <a:off x="498" y="3446"/>
                <a:ext cx="234" cy="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职称</a:t>
                </a:r>
              </a:p>
            </p:txBody>
          </p:sp>
        </p:grpSp>
        <p:grpSp>
          <p:nvGrpSpPr>
            <p:cNvPr id="200798" name="Group 94"/>
            <p:cNvGrpSpPr/>
            <p:nvPr/>
          </p:nvGrpSpPr>
          <p:grpSpPr bwMode="auto">
            <a:xfrm>
              <a:off x="675" y="3148"/>
              <a:ext cx="297" cy="257"/>
              <a:chOff x="452" y="3400"/>
              <a:chExt cx="269" cy="201"/>
            </a:xfrm>
          </p:grpSpPr>
          <p:sp>
            <p:nvSpPr>
              <p:cNvPr id="200799" name="Oval 95"/>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800" name="Rectangle 96"/>
              <p:cNvSpPr>
                <a:spLocks noChangeArrowheads="1"/>
              </p:cNvSpPr>
              <p:nvPr/>
            </p:nvSpPr>
            <p:spPr bwMode="auto">
              <a:xfrm>
                <a:off x="483" y="3447"/>
                <a:ext cx="223" cy="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照片</a:t>
                </a:r>
              </a:p>
            </p:txBody>
          </p:sp>
        </p:grpSp>
        <p:grpSp>
          <p:nvGrpSpPr>
            <p:cNvPr id="200801" name="Group 97"/>
            <p:cNvGrpSpPr/>
            <p:nvPr/>
          </p:nvGrpSpPr>
          <p:grpSpPr bwMode="auto">
            <a:xfrm>
              <a:off x="171" y="2800"/>
              <a:ext cx="297" cy="257"/>
              <a:chOff x="452" y="3400"/>
              <a:chExt cx="269" cy="201"/>
            </a:xfrm>
          </p:grpSpPr>
          <p:sp>
            <p:nvSpPr>
              <p:cNvPr id="200802" name="Oval 98"/>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803" name="Rectangle 99"/>
              <p:cNvSpPr>
                <a:spLocks noChangeArrowheads="1"/>
              </p:cNvSpPr>
              <p:nvPr/>
            </p:nvSpPr>
            <p:spPr bwMode="auto">
              <a:xfrm>
                <a:off x="480" y="3467"/>
                <a:ext cx="223" cy="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工资</a:t>
                </a:r>
              </a:p>
            </p:txBody>
          </p:sp>
        </p:grpSp>
        <p:grpSp>
          <p:nvGrpSpPr>
            <p:cNvPr id="200804" name="Group 100"/>
            <p:cNvGrpSpPr/>
            <p:nvPr/>
          </p:nvGrpSpPr>
          <p:grpSpPr bwMode="auto">
            <a:xfrm>
              <a:off x="100" y="2156"/>
              <a:ext cx="297" cy="257"/>
              <a:chOff x="452" y="3400"/>
              <a:chExt cx="269" cy="201"/>
            </a:xfrm>
          </p:grpSpPr>
          <p:sp>
            <p:nvSpPr>
              <p:cNvPr id="200805" name="Oval 101"/>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806" name="Rectangle 102"/>
              <p:cNvSpPr>
                <a:spLocks noChangeArrowheads="1"/>
              </p:cNvSpPr>
              <p:nvPr/>
            </p:nvSpPr>
            <p:spPr bwMode="auto">
              <a:xfrm>
                <a:off x="498" y="3451"/>
                <a:ext cx="223" cy="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姓名</a:t>
                </a:r>
              </a:p>
            </p:txBody>
          </p:sp>
        </p:grpSp>
        <p:grpSp>
          <p:nvGrpSpPr>
            <p:cNvPr id="200807" name="Group 103"/>
            <p:cNvGrpSpPr/>
            <p:nvPr/>
          </p:nvGrpSpPr>
          <p:grpSpPr bwMode="auto">
            <a:xfrm>
              <a:off x="365" y="2442"/>
              <a:ext cx="300" cy="257"/>
              <a:chOff x="452" y="3400"/>
              <a:chExt cx="271" cy="201"/>
            </a:xfrm>
          </p:grpSpPr>
          <p:sp>
            <p:nvSpPr>
              <p:cNvPr id="200808" name="Oval 104"/>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809" name="Rectangle 105"/>
              <p:cNvSpPr>
                <a:spLocks noChangeArrowheads="1"/>
              </p:cNvSpPr>
              <p:nvPr/>
            </p:nvSpPr>
            <p:spPr bwMode="auto">
              <a:xfrm>
                <a:off x="489" y="3461"/>
                <a:ext cx="234" cy="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性别</a:t>
                </a:r>
              </a:p>
            </p:txBody>
          </p:sp>
        </p:grpSp>
        <p:sp>
          <p:nvSpPr>
            <p:cNvPr id="200810" name="Line 106"/>
            <p:cNvSpPr>
              <a:spLocks noChangeShapeType="1"/>
            </p:cNvSpPr>
            <p:nvPr/>
          </p:nvSpPr>
          <p:spPr bwMode="auto">
            <a:xfrm flipH="1">
              <a:off x="892" y="2616"/>
              <a:ext cx="176" cy="56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811" name="Line 107"/>
            <p:cNvSpPr>
              <a:spLocks noChangeShapeType="1"/>
            </p:cNvSpPr>
            <p:nvPr/>
          </p:nvSpPr>
          <p:spPr bwMode="auto">
            <a:xfrm>
              <a:off x="1139" y="2606"/>
              <a:ext cx="80" cy="28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812" name="Line 108"/>
            <p:cNvSpPr>
              <a:spLocks noChangeShapeType="1"/>
            </p:cNvSpPr>
            <p:nvPr/>
          </p:nvSpPr>
          <p:spPr bwMode="auto">
            <a:xfrm flipH="1">
              <a:off x="838" y="2616"/>
              <a:ext cx="177" cy="20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813" name="Line 109"/>
            <p:cNvSpPr>
              <a:spLocks noChangeShapeType="1"/>
            </p:cNvSpPr>
            <p:nvPr/>
          </p:nvSpPr>
          <p:spPr bwMode="auto">
            <a:xfrm flipV="1">
              <a:off x="440" y="2616"/>
              <a:ext cx="460" cy="23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814" name="Line 110"/>
            <p:cNvSpPr>
              <a:spLocks noChangeShapeType="1"/>
            </p:cNvSpPr>
            <p:nvPr/>
          </p:nvSpPr>
          <p:spPr bwMode="auto">
            <a:xfrm>
              <a:off x="662" y="2565"/>
              <a:ext cx="17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815" name="Line 111"/>
            <p:cNvSpPr>
              <a:spLocks noChangeShapeType="1"/>
            </p:cNvSpPr>
            <p:nvPr/>
          </p:nvSpPr>
          <p:spPr bwMode="auto">
            <a:xfrm>
              <a:off x="396" y="2309"/>
              <a:ext cx="425" cy="21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816" name="Line 112"/>
            <p:cNvSpPr>
              <a:spLocks noChangeShapeType="1"/>
            </p:cNvSpPr>
            <p:nvPr/>
          </p:nvSpPr>
          <p:spPr bwMode="auto">
            <a:xfrm>
              <a:off x="626" y="2177"/>
              <a:ext cx="195" cy="2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00817" name="Group 113"/>
            <p:cNvGrpSpPr/>
            <p:nvPr/>
          </p:nvGrpSpPr>
          <p:grpSpPr bwMode="auto">
            <a:xfrm>
              <a:off x="2607" y="3526"/>
              <a:ext cx="326" cy="257"/>
              <a:chOff x="2268" y="3176"/>
              <a:chExt cx="485" cy="201"/>
            </a:xfrm>
          </p:grpSpPr>
          <p:sp>
            <p:nvSpPr>
              <p:cNvPr id="200818" name="Oval 114"/>
              <p:cNvSpPr>
                <a:spLocks noChangeArrowheads="1"/>
              </p:cNvSpPr>
              <p:nvPr/>
            </p:nvSpPr>
            <p:spPr bwMode="auto">
              <a:xfrm>
                <a:off x="2268" y="3176"/>
                <a:ext cx="485"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819" name="Rectangle 115"/>
              <p:cNvSpPr>
                <a:spLocks noChangeArrowheads="1"/>
              </p:cNvSpPr>
              <p:nvPr/>
            </p:nvSpPr>
            <p:spPr bwMode="auto">
              <a:xfrm>
                <a:off x="2294" y="3245"/>
                <a:ext cx="389" cy="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时间</a:t>
                </a:r>
              </a:p>
            </p:txBody>
          </p:sp>
        </p:grpSp>
        <p:grpSp>
          <p:nvGrpSpPr>
            <p:cNvPr id="200820" name="Group 116"/>
            <p:cNvGrpSpPr/>
            <p:nvPr/>
          </p:nvGrpSpPr>
          <p:grpSpPr bwMode="auto">
            <a:xfrm>
              <a:off x="3116" y="3536"/>
              <a:ext cx="310" cy="257"/>
              <a:chOff x="452" y="3400"/>
              <a:chExt cx="281" cy="201"/>
            </a:xfrm>
          </p:grpSpPr>
          <p:sp>
            <p:nvSpPr>
              <p:cNvPr id="200821" name="Oval 117"/>
              <p:cNvSpPr>
                <a:spLocks noChangeArrowheads="1"/>
              </p:cNvSpPr>
              <p:nvPr/>
            </p:nvSpPr>
            <p:spPr bwMode="auto">
              <a:xfrm>
                <a:off x="452" y="3400"/>
                <a:ext cx="269" cy="201"/>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endParaRPr lang="zh-CN" altLang="en-US" sz="1100" b="1">
                  <a:latin typeface="微软雅黑" panose="020B0503020204020204" charset="-122"/>
                  <a:ea typeface="微软雅黑" panose="020B0503020204020204" charset="-122"/>
                </a:endParaRPr>
              </a:p>
            </p:txBody>
          </p:sp>
          <p:sp>
            <p:nvSpPr>
              <p:cNvPr id="200822" name="Rectangle 118"/>
              <p:cNvSpPr>
                <a:spLocks noChangeArrowheads="1"/>
              </p:cNvSpPr>
              <p:nvPr/>
            </p:nvSpPr>
            <p:spPr bwMode="auto">
              <a:xfrm>
                <a:off x="498" y="3446"/>
                <a:ext cx="235" cy="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lgn="ctr"/>
                <a:r>
                  <a:rPr lang="zh-CN" altLang="en-US" sz="1100" b="1">
                    <a:latin typeface="微软雅黑" panose="020B0503020204020204" charset="-122"/>
                    <a:ea typeface="微软雅黑" panose="020B0503020204020204" charset="-122"/>
                  </a:rPr>
                  <a:t>职务</a:t>
                </a:r>
              </a:p>
            </p:txBody>
          </p:sp>
        </p:grpSp>
        <p:sp>
          <p:nvSpPr>
            <p:cNvPr id="200823" name="Line 119"/>
            <p:cNvSpPr>
              <a:spLocks noChangeShapeType="1"/>
            </p:cNvSpPr>
            <p:nvPr/>
          </p:nvSpPr>
          <p:spPr bwMode="auto">
            <a:xfrm flipH="1">
              <a:off x="2855" y="3301"/>
              <a:ext cx="150" cy="225"/>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0824" name="Line 120"/>
            <p:cNvSpPr>
              <a:spLocks noChangeShapeType="1"/>
            </p:cNvSpPr>
            <p:nvPr/>
          </p:nvSpPr>
          <p:spPr bwMode="auto">
            <a:xfrm>
              <a:off x="3023" y="3321"/>
              <a:ext cx="168" cy="24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ChangeArrowheads="1"/>
          </p:cNvSpPr>
          <p:nvPr/>
        </p:nvSpPr>
        <p:spPr bwMode="auto">
          <a:xfrm>
            <a:off x="0" y="3382963"/>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2400">
              <a:latin typeface="黑体" panose="02010609060101010101" pitchFamily="49" charset="-122"/>
              <a:ea typeface="黑体" panose="02010609060101010101" pitchFamily="49" charset="-122"/>
            </a:endParaRPr>
          </a:p>
        </p:txBody>
      </p:sp>
      <p:sp>
        <p:nvSpPr>
          <p:cNvPr id="132100" name="Rectangle 4"/>
          <p:cNvSpPr>
            <a:spLocks noChangeArrowheads="1"/>
          </p:cNvSpPr>
          <p:nvPr/>
        </p:nvSpPr>
        <p:spPr bwMode="auto">
          <a:xfrm>
            <a:off x="0" y="3382963"/>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2400">
              <a:latin typeface="黑体" panose="02010609060101010101" pitchFamily="49" charset="-122"/>
              <a:ea typeface="黑体" panose="02010609060101010101" pitchFamily="49" charset="-122"/>
            </a:endParaRPr>
          </a:p>
        </p:txBody>
      </p:sp>
      <p:sp>
        <p:nvSpPr>
          <p:cNvPr id="132101" name="Rectangle 5"/>
          <p:cNvSpPr>
            <a:spLocks noChangeArrowheads="1"/>
          </p:cNvSpPr>
          <p:nvPr/>
        </p:nvSpPr>
        <p:spPr bwMode="auto">
          <a:xfrm>
            <a:off x="0" y="3382963"/>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2400">
              <a:latin typeface="黑体" panose="02010609060101010101" pitchFamily="49" charset="-122"/>
              <a:ea typeface="黑体" panose="02010609060101010101" pitchFamily="49" charset="-122"/>
            </a:endParaRPr>
          </a:p>
        </p:txBody>
      </p:sp>
      <p:sp>
        <p:nvSpPr>
          <p:cNvPr id="132102" name="Rectangle 6"/>
          <p:cNvSpPr>
            <a:spLocks noChangeArrowheads="1"/>
          </p:cNvSpPr>
          <p:nvPr/>
        </p:nvSpPr>
        <p:spPr bwMode="auto">
          <a:xfrm>
            <a:off x="0" y="3382963"/>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2400">
              <a:latin typeface="黑体" panose="02010609060101010101" pitchFamily="49" charset="-122"/>
              <a:ea typeface="黑体" panose="02010609060101010101" pitchFamily="49" charset="-122"/>
            </a:endParaRPr>
          </a:p>
        </p:txBody>
      </p:sp>
      <p:sp>
        <p:nvSpPr>
          <p:cNvPr id="132103" name="Rectangle 7"/>
          <p:cNvSpPr>
            <a:spLocks noChangeArrowheads="1"/>
          </p:cNvSpPr>
          <p:nvPr/>
        </p:nvSpPr>
        <p:spPr bwMode="auto">
          <a:xfrm>
            <a:off x="-101600" y="3738563"/>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2400">
              <a:latin typeface="黑体" panose="02010609060101010101" pitchFamily="49" charset="-122"/>
              <a:ea typeface="黑体" panose="02010609060101010101" pitchFamily="49" charset="-122"/>
            </a:endParaRPr>
          </a:p>
        </p:txBody>
      </p:sp>
      <p:sp>
        <p:nvSpPr>
          <p:cNvPr id="132105" name="Rectangle 9"/>
          <p:cNvSpPr>
            <a:spLocks noChangeArrowheads="1"/>
          </p:cNvSpPr>
          <p:nvPr/>
        </p:nvSpPr>
        <p:spPr bwMode="auto">
          <a:xfrm>
            <a:off x="-101600" y="3738563"/>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2400">
              <a:latin typeface="黑体" panose="02010609060101010101" pitchFamily="49" charset="-122"/>
              <a:ea typeface="黑体" panose="02010609060101010101" pitchFamily="49" charset="-122"/>
            </a:endParaRPr>
          </a:p>
        </p:txBody>
      </p:sp>
      <p:sp>
        <p:nvSpPr>
          <p:cNvPr id="132106" name="Rectangle 10"/>
          <p:cNvSpPr>
            <a:spLocks noChangeArrowheads="1"/>
          </p:cNvSpPr>
          <p:nvPr/>
        </p:nvSpPr>
        <p:spPr bwMode="auto">
          <a:xfrm>
            <a:off x="-101600" y="3738563"/>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2400">
              <a:latin typeface="黑体" panose="02010609060101010101" pitchFamily="49" charset="-122"/>
              <a:ea typeface="黑体" panose="02010609060101010101" pitchFamily="49" charset="-122"/>
            </a:endParaRPr>
          </a:p>
        </p:txBody>
      </p:sp>
      <p:sp>
        <p:nvSpPr>
          <p:cNvPr id="132107" name="Rectangle 11"/>
          <p:cNvSpPr>
            <a:spLocks noChangeArrowheads="1"/>
          </p:cNvSpPr>
          <p:nvPr/>
        </p:nvSpPr>
        <p:spPr bwMode="auto">
          <a:xfrm>
            <a:off x="-101600" y="3738563"/>
            <a:ext cx="9144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sz="2400">
              <a:latin typeface="黑体" panose="02010609060101010101" pitchFamily="49" charset="-122"/>
              <a:ea typeface="黑体" panose="02010609060101010101" pitchFamily="49" charset="-122"/>
            </a:endParaRPr>
          </a:p>
        </p:txBody>
      </p:sp>
      <p:sp>
        <p:nvSpPr>
          <p:cNvPr id="132108" name="Rectangle 12"/>
          <p:cNvSpPr>
            <a:spLocks noChangeArrowheads="1"/>
          </p:cNvSpPr>
          <p:nvPr/>
        </p:nvSpPr>
        <p:spPr bwMode="auto">
          <a:xfrm>
            <a:off x="350181" y="1011003"/>
            <a:ext cx="8134350" cy="4030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200000"/>
              </a:lnSpc>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）逻辑结构设计：</a:t>
            </a:r>
          </a:p>
          <a:p>
            <a:pPr marL="707390" indent="-190500" algn="just">
              <a:lnSpc>
                <a:spcPct val="200000"/>
              </a:lnSpc>
              <a:buFont typeface="Arial" panose="020B0604020202020204" pitchFamily="34" charset="0"/>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部门</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u="sng" dirty="0">
                <a:solidFill>
                  <a:schemeClr val="tx1"/>
                </a:solidFill>
                <a:latin typeface="微软雅黑" panose="020B0503020204020204" charset="-122"/>
                <a:ea typeface="微软雅黑" panose="020B0503020204020204" charset="-122"/>
                <a:cs typeface="微软雅黑" panose="020B0503020204020204" charset="-122"/>
              </a:rPr>
              <a:t>部门号</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部门名称</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FF0000"/>
                </a:solidFill>
                <a:latin typeface="微软雅黑" panose="020B0503020204020204" charset="-122"/>
                <a:ea typeface="微软雅黑" panose="020B0503020204020204" charset="-122"/>
                <a:cs typeface="微软雅黑" panose="020B0503020204020204" charset="-122"/>
              </a:rPr>
              <a:t>领导人号</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p>
          <a:p>
            <a:pPr marL="707390" indent="-190500" algn="just">
              <a:lnSpc>
                <a:spcPct val="200000"/>
              </a:lnSpc>
              <a:buFont typeface="Arial" panose="020B0604020202020204" pitchFamily="34" charset="0"/>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职工</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u="sng" dirty="0">
                <a:solidFill>
                  <a:schemeClr val="tx1"/>
                </a:solidFill>
                <a:latin typeface="微软雅黑" panose="020B0503020204020204" charset="-122"/>
                <a:ea typeface="微软雅黑" panose="020B0503020204020204" charset="-122"/>
                <a:cs typeface="微软雅黑" panose="020B0503020204020204" charset="-122"/>
              </a:rPr>
              <a:t>职工号</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姓名</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性别</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工资</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职称</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照片</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简历</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FF0000"/>
                </a:solidFill>
                <a:latin typeface="微软雅黑" panose="020B0503020204020204" charset="-122"/>
                <a:ea typeface="微软雅黑" panose="020B0503020204020204" charset="-122"/>
                <a:cs typeface="微软雅黑" panose="020B0503020204020204" charset="-122"/>
              </a:rPr>
              <a:t>部门号</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p>
          <a:p>
            <a:pPr marL="707390" indent="-190500" algn="just">
              <a:lnSpc>
                <a:spcPct val="200000"/>
              </a:lnSpc>
              <a:buFont typeface="Arial" panose="020B0604020202020204" pitchFamily="34" charset="0"/>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工程</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u="sng" dirty="0">
                <a:solidFill>
                  <a:schemeClr val="tx1"/>
                </a:solidFill>
                <a:latin typeface="微软雅黑" panose="020B0503020204020204" charset="-122"/>
                <a:ea typeface="微软雅黑" panose="020B0503020204020204" charset="-122"/>
                <a:cs typeface="微软雅黑" panose="020B0503020204020204" charset="-122"/>
              </a:rPr>
              <a:t>工程号</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工程名</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参加人数</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预算</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FF0000"/>
                </a:solidFill>
                <a:latin typeface="微软雅黑" panose="020B0503020204020204" charset="-122"/>
                <a:ea typeface="微软雅黑" panose="020B0503020204020204" charset="-122"/>
                <a:cs typeface="微软雅黑" panose="020B0503020204020204" charset="-122"/>
              </a:rPr>
              <a:t>负责人号</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FF0000"/>
                </a:solidFill>
                <a:latin typeface="微软雅黑" panose="020B0503020204020204" charset="-122"/>
                <a:ea typeface="微软雅黑" panose="020B0503020204020204" charset="-122"/>
                <a:cs typeface="微软雅黑" panose="020B0503020204020204" charset="-122"/>
              </a:rPr>
              <a:t>部门号</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 </a:t>
            </a:r>
          </a:p>
          <a:p>
            <a:pPr marL="707390" indent="-190500" algn="just">
              <a:lnSpc>
                <a:spcPct val="200000"/>
              </a:lnSpc>
              <a:buFont typeface="Arial" panose="020B0604020202020204" pitchFamily="34" charset="0"/>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办公室</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u="sng" dirty="0">
                <a:solidFill>
                  <a:schemeClr val="tx1"/>
                </a:solidFill>
                <a:latin typeface="微软雅黑" panose="020B0503020204020204" charset="-122"/>
                <a:ea typeface="微软雅黑" panose="020B0503020204020204" charset="-122"/>
                <a:cs typeface="微软雅黑" panose="020B0503020204020204" charset="-122"/>
              </a:rPr>
              <a:t>编号</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地点</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电话</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rgbClr val="FF0000"/>
                </a:solidFill>
                <a:latin typeface="微软雅黑" panose="020B0503020204020204" charset="-122"/>
                <a:ea typeface="微软雅黑" panose="020B0503020204020204" charset="-122"/>
                <a:cs typeface="微软雅黑" panose="020B0503020204020204" charset="-122"/>
              </a:rPr>
              <a:t>部门号</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p>
          <a:p>
            <a:pPr marL="707390" indent="-190500" algn="just">
              <a:lnSpc>
                <a:spcPct val="200000"/>
              </a:lnSpc>
              <a:buFont typeface="Arial" panose="020B0604020202020204" pitchFamily="34" charset="0"/>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参加</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u="sng" dirty="0">
                <a:solidFill>
                  <a:schemeClr val="tx1"/>
                </a:solidFill>
                <a:latin typeface="微软雅黑" panose="020B0503020204020204" charset="-122"/>
                <a:ea typeface="微软雅黑" panose="020B0503020204020204" charset="-122"/>
                <a:cs typeface="微软雅黑" panose="020B0503020204020204" charset="-122"/>
              </a:rPr>
              <a:t>职工号</a:t>
            </a:r>
            <a:r>
              <a:rPr lang="en-US" altLang="zh-CN" sz="1800" u="sng"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u="sng" dirty="0">
                <a:solidFill>
                  <a:schemeClr val="tx1"/>
                </a:solidFill>
                <a:latin typeface="微软雅黑" panose="020B0503020204020204" charset="-122"/>
                <a:ea typeface="微软雅黑" panose="020B0503020204020204" charset="-122"/>
                <a:cs typeface="微软雅黑" panose="020B0503020204020204" charset="-122"/>
              </a:rPr>
              <a:t>工程号</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日期</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具体职务</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p>
          <a:p>
            <a:pPr marL="285750" indent="-285750" algn="just">
              <a:lnSpc>
                <a:spcPct val="200000"/>
              </a:lnSpc>
            </a:pPr>
            <a:endParaRPr lang="en-US" altLang="zh-CN" sz="18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98450" y="13385"/>
            <a:ext cx="8229600" cy="863600"/>
          </a:xfrm>
        </p:spPr>
        <p:txBody>
          <a:bodyPr/>
          <a:lstStyle/>
          <a:p>
            <a:r>
              <a:rPr lang="zh-CN" altLang="en-US" dirty="0">
                <a:latin typeface="+mj-ea"/>
              </a:rPr>
              <a:t>五、数据库的物理设计</a:t>
            </a:r>
          </a:p>
        </p:txBody>
      </p:sp>
      <p:sp>
        <p:nvSpPr>
          <p:cNvPr id="6" name="Rectangle 3"/>
          <p:cNvSpPr txBox="1">
            <a:spLocks noChangeArrowheads="1"/>
          </p:cNvSpPr>
          <p:nvPr/>
        </p:nvSpPr>
        <p:spPr bwMode="auto">
          <a:xfrm>
            <a:off x="1120458" y="1849754"/>
            <a:ext cx="7772400" cy="302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55600" indent="-269875" algn="l" rtl="0" eaLnBrk="1" fontAlgn="base" hangingPunct="1">
              <a:spcBef>
                <a:spcPts val="1800"/>
              </a:spcBef>
              <a:spcAft>
                <a:spcPct val="0"/>
              </a:spcAft>
              <a:buClr>
                <a:srgbClr val="003399"/>
              </a:buClr>
              <a:buSzPct val="80000"/>
              <a:buFont typeface="Wingdings 2" panose="05020102010507070707" pitchFamily="18" charset="2"/>
              <a:buChar char=""/>
              <a:defRPr sz="2800" kern="1200">
                <a:solidFill>
                  <a:srgbClr val="003399"/>
                </a:solidFill>
                <a:latin typeface="+mn-lt"/>
                <a:ea typeface="+mn-ea"/>
                <a:cs typeface="+mn-cs"/>
              </a:defRPr>
            </a:lvl1pPr>
            <a:lvl2pPr marL="700405" indent="-342900" algn="l" rtl="0" eaLnBrk="1" fontAlgn="base" hangingPunct="1">
              <a:lnSpc>
                <a:spcPct val="120000"/>
              </a:lnSpc>
              <a:spcBef>
                <a:spcPct val="20000"/>
              </a:spcBef>
              <a:spcAft>
                <a:spcPct val="0"/>
              </a:spcAft>
              <a:buFont typeface="Wingdings" panose="05000000000000000000" pitchFamily="2" charset="2"/>
              <a:buChar char="p"/>
              <a:defRPr sz="2400" kern="1200">
                <a:solidFill>
                  <a:srgbClr val="7030A0"/>
                </a:solidFill>
                <a:latin typeface="+mn-lt"/>
                <a:ea typeface="+mn-ea"/>
                <a:cs typeface="+mn-cs"/>
              </a:defRPr>
            </a:lvl2pPr>
            <a:lvl3pPr marL="1143000" indent="-228600" algn="l" rtl="0" eaLnBrk="1" fontAlgn="base" hangingPunct="1">
              <a:spcBef>
                <a:spcPct val="20000"/>
              </a:spcBef>
              <a:spcAft>
                <a:spcPct val="0"/>
              </a:spcAft>
              <a:buFont typeface="Wingdings" panose="05000000000000000000" pitchFamily="2" charset="2"/>
              <a:buChar char="ü"/>
              <a:defRPr sz="1400" kern="1200">
                <a:solidFill>
                  <a:srgbClr val="4D4D4D"/>
                </a:solidFill>
                <a:latin typeface="+mn-lt"/>
                <a:ea typeface="+mn-ea"/>
                <a:cs typeface="+mn-cs"/>
              </a:defRPr>
            </a:lvl3pPr>
            <a:lvl4pPr marL="1600200" indent="-228600" algn="l" rtl="0" eaLnBrk="1" fontAlgn="base" hangingPunct="1">
              <a:spcBef>
                <a:spcPct val="20000"/>
              </a:spcBef>
              <a:spcAft>
                <a:spcPct val="0"/>
              </a:spcAft>
              <a:buChar char="–"/>
              <a:defRPr sz="1200" kern="1200">
                <a:solidFill>
                  <a:srgbClr val="4D4D4D"/>
                </a:solidFill>
                <a:latin typeface="+mn-lt"/>
                <a:ea typeface="+mn-ea"/>
                <a:cs typeface="+mn-cs"/>
              </a:defRPr>
            </a:lvl4pPr>
            <a:lvl5pPr marL="2057400" indent="-228600" algn="l" rtl="0" eaLnBrk="1" fontAlgn="base" hangingPunct="1">
              <a:spcBef>
                <a:spcPct val="20000"/>
              </a:spcBef>
              <a:spcAft>
                <a:spcPct val="0"/>
              </a:spcAft>
              <a:buChar char="»"/>
              <a:defRPr sz="12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物理设计的内容和方法</a:t>
            </a:r>
          </a:p>
          <a:p>
            <a:pPr>
              <a:lnSpc>
                <a:spcPct val="130000"/>
              </a:lnSpc>
              <a:buFont typeface="Wingdings" panose="05000000000000000000" pitchFamily="2" charset="2"/>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关系模式存取方法的选择 </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确定数据库的存储结构</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4.</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物理结构的评价</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5171"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35172"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5173"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5174"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5175"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5176"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35177"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5178"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5179"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5180" name="Rectangle 12"/>
          <p:cNvSpPr>
            <a:spLocks noChangeArrowheads="1"/>
          </p:cNvSpPr>
          <p:nvPr/>
        </p:nvSpPr>
        <p:spPr bwMode="auto">
          <a:xfrm>
            <a:off x="735394" y="1120676"/>
            <a:ext cx="7981950" cy="2030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marL="342900" indent="-342900">
              <a:lnSpc>
                <a:spcPct val="200000"/>
              </a:lnSpc>
              <a:buFont typeface="Wingdings" panose="05000000000000000000" pitchFamily="2" charset="2"/>
              <a:buChar char="Ø"/>
            </a:pPr>
            <a:r>
              <a:rPr lang="zh-CN" altLang="en-US" sz="2300" dirty="0">
                <a:solidFill>
                  <a:schemeClr val="tx1"/>
                </a:solidFill>
                <a:latin typeface="微软雅黑" panose="020B0503020204020204" charset="-122"/>
                <a:ea typeface="微软雅黑" panose="020B0503020204020204" charset="-122"/>
                <a:cs typeface="微软雅黑" panose="020B0503020204020204" charset="-122"/>
              </a:rPr>
              <a:t>数据库的物理结构：</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200000"/>
              </a:lnSpc>
              <a:buFont typeface="Wingdings" panose="05000000000000000000" pitchFamily="2" charset="2"/>
              <a:buChar char="l"/>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指数据库在物理设备上的存储结构和存取方法</a:t>
            </a:r>
          </a:p>
          <a:p>
            <a:pPr lvl="1">
              <a:lnSpc>
                <a:spcPct val="200000"/>
              </a:lnSpc>
              <a:buFont typeface="Wingdings" panose="05000000000000000000" pitchFamily="2" charset="2"/>
              <a:buChar char="l"/>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它依赖于具体的计算机系统</a:t>
            </a:r>
          </a:p>
        </p:txBody>
      </p:sp>
      <p:sp>
        <p:nvSpPr>
          <p:cNvPr id="135181" name="Rectangle 13"/>
          <p:cNvSpPr>
            <a:spLocks noChangeArrowheads="1"/>
          </p:cNvSpPr>
          <p:nvPr/>
        </p:nvSpPr>
        <p:spPr bwMode="auto">
          <a:xfrm>
            <a:off x="806830" y="3641626"/>
            <a:ext cx="7910513" cy="1938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marL="342900" indent="-342900">
              <a:lnSpc>
                <a:spcPct val="200000"/>
              </a:lnSpc>
              <a:buFont typeface="Wingdings" panose="05000000000000000000" pitchFamily="2" charset="2"/>
              <a:buChar char="Ø"/>
            </a:pPr>
            <a:r>
              <a:rPr kumimoji="1" lang="zh-CN" altLang="en-US" sz="2300" dirty="0">
                <a:solidFill>
                  <a:schemeClr val="tx1"/>
                </a:solidFill>
                <a:latin typeface="微软雅黑" panose="020B0503020204020204" charset="-122"/>
                <a:ea typeface="微软雅黑" panose="020B0503020204020204" charset="-122"/>
                <a:cs typeface="微软雅黑" panose="020B0503020204020204" charset="-122"/>
              </a:rPr>
              <a:t>数据库的物理结构设计</a:t>
            </a:r>
            <a:r>
              <a:rPr kumimoji="1" lang="en-US" altLang="zh-CN" sz="2300" dirty="0">
                <a:solidFill>
                  <a:schemeClr val="tx1"/>
                </a:solidFill>
                <a:latin typeface="微软雅黑" panose="020B0503020204020204" charset="-122"/>
                <a:ea typeface="微软雅黑" panose="020B0503020204020204" charset="-122"/>
                <a:cs typeface="微软雅黑" panose="020B0503020204020204" charset="-122"/>
              </a:rPr>
              <a:t>(</a:t>
            </a:r>
            <a:r>
              <a:rPr kumimoji="1" lang="zh-CN" altLang="en-US" sz="2300" dirty="0">
                <a:solidFill>
                  <a:schemeClr val="tx1"/>
                </a:solidFill>
                <a:latin typeface="微软雅黑" panose="020B0503020204020204" charset="-122"/>
                <a:ea typeface="微软雅黑" panose="020B0503020204020204" charset="-122"/>
                <a:cs typeface="微软雅黑" panose="020B0503020204020204" charset="-122"/>
              </a:rPr>
              <a:t>简称物理设计</a:t>
            </a:r>
            <a:r>
              <a:rPr kumimoji="1" lang="en-US" altLang="zh-CN" sz="2300" dirty="0">
                <a:solidFill>
                  <a:schemeClr val="tx1"/>
                </a:solidFill>
                <a:latin typeface="微软雅黑" panose="020B0503020204020204" charset="-122"/>
                <a:ea typeface="微软雅黑" panose="020B0503020204020204" charset="-122"/>
                <a:cs typeface="微软雅黑" panose="020B0503020204020204" charset="-122"/>
              </a:rPr>
              <a:t>)</a:t>
            </a:r>
            <a:r>
              <a:rPr kumimoji="1" lang="zh-CN" altLang="en-US" sz="2300" dirty="0">
                <a:solidFill>
                  <a:schemeClr val="tx1"/>
                </a:solidFill>
                <a:latin typeface="微软雅黑" panose="020B0503020204020204" charset="-122"/>
                <a:ea typeface="微软雅黑" panose="020B0503020204020204" charset="-122"/>
                <a:cs typeface="微软雅黑" panose="020B0503020204020204" charset="-122"/>
              </a:rPr>
              <a:t>：</a:t>
            </a:r>
            <a:endPar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65760" indent="-365760">
              <a:lnSpc>
                <a:spcPct val="200000"/>
              </a:lnSpc>
            </a:pP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     指为一个给定数据库的逻辑结构选取一个最适合应用环境的存储结构和存取方法的过程</a:t>
            </a:r>
          </a:p>
        </p:txBody>
      </p:sp>
      <p:sp>
        <p:nvSpPr>
          <p:cNvPr id="2" name="标题 1"/>
          <p:cNvSpPr>
            <a:spLocks noGrp="1"/>
          </p:cNvSpPr>
          <p:nvPr>
            <p:ph type="title"/>
          </p:nvPr>
        </p:nvSpPr>
        <p:spPr>
          <a:xfrm>
            <a:off x="323352" y="264066"/>
            <a:ext cx="8218486" cy="711200"/>
          </a:xfrm>
        </p:spPr>
        <p:txBody>
          <a:bodyPr/>
          <a:lstStyle/>
          <a:p>
            <a:r>
              <a:rPr kumimoji="1" lang="en-US" altLang="zh-CN" sz="3200" dirty="0">
                <a:solidFill>
                  <a:schemeClr val="bg2"/>
                </a:solidFill>
                <a:latin typeface="+mj-ea"/>
              </a:rPr>
              <a:t>1. </a:t>
            </a:r>
            <a:r>
              <a:rPr kumimoji="1" lang="zh-CN" altLang="en-US" sz="3200" dirty="0">
                <a:solidFill>
                  <a:schemeClr val="bg2"/>
                </a:solidFill>
                <a:latin typeface="+mj-ea"/>
              </a:rPr>
              <a:t>数据库物理设计的内容和方法 </a:t>
            </a:r>
            <a:br>
              <a:rPr kumimoji="1" lang="zh-CN" altLang="en-US" sz="3200" dirty="0">
                <a:solidFill>
                  <a:schemeClr val="bg2"/>
                </a:solidFill>
                <a:latin typeface="+mj-ea"/>
              </a:rPr>
            </a:br>
            <a:endParaRPr lang="zh-CN" altLang="en-US" sz="3200" dirty="0">
              <a:solidFill>
                <a:schemeClr val="bg2"/>
              </a:solidFill>
              <a:latin typeface="+mj-ea"/>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4390AFF6-3EF7-4A7A-9F12-A7A6C59BA6C2}" type="slidenum">
              <a:rPr lang="zh-CN" altLang="en-GB"/>
              <a:t>119</a:t>
            </a:fld>
            <a:endParaRPr lang="en-GB" altLang="zh-CN"/>
          </a:p>
        </p:txBody>
      </p:sp>
      <p:sp>
        <p:nvSpPr>
          <p:cNvPr id="136195" name="Rectangle 3"/>
          <p:cNvSpPr>
            <a:spLocks noGrp="1" noChangeArrowheads="1"/>
          </p:cNvSpPr>
          <p:nvPr>
            <p:ph type="body" idx="1"/>
          </p:nvPr>
        </p:nvSpPr>
        <p:spPr/>
        <p:txBody>
          <a:bodyPr/>
          <a:lstStyle/>
          <a:p>
            <a:pPr>
              <a:lnSpc>
                <a:spcPct val="200000"/>
              </a:lnSpc>
              <a:buFont typeface="Wingdings" panose="05000000000000000000" pitchFamily="2" charset="2"/>
              <a:buChar char="Ø"/>
            </a:pPr>
            <a:r>
              <a:rPr kumimoji="1" lang="en-US" altLang="zh-CN" dirty="0">
                <a:solidFill>
                  <a:schemeClr val="tx1"/>
                </a:solidFill>
                <a:latin typeface="微软雅黑" panose="020B0503020204020204" charset="-122"/>
                <a:ea typeface="微软雅黑" panose="020B0503020204020204" charset="-122"/>
                <a:cs typeface="微软雅黑" panose="020B0503020204020204" charset="-122"/>
              </a:rPr>
              <a:t> </a:t>
            </a:r>
            <a:r>
              <a:rPr kumimoji="1" lang="zh-CN" altLang="en-US" dirty="0">
                <a:solidFill>
                  <a:schemeClr val="tx1"/>
                </a:solidFill>
                <a:latin typeface="微软雅黑" panose="020B0503020204020204" charset="-122"/>
                <a:ea typeface="微软雅黑" panose="020B0503020204020204" charset="-122"/>
                <a:cs typeface="微软雅黑" panose="020B0503020204020204" charset="-122"/>
              </a:rPr>
              <a:t>物理设计的内容</a:t>
            </a:r>
          </a:p>
          <a:p>
            <a:pPr lvl="1">
              <a:lnSpc>
                <a:spcPct val="200000"/>
              </a:lnSpc>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为关系模式选择存取方法</a:t>
            </a:r>
          </a:p>
          <a:p>
            <a:pPr lvl="1">
              <a:lnSpc>
                <a:spcPct val="200000"/>
              </a:lnSpc>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确定数据库存储结构</a:t>
            </a:r>
          </a:p>
          <a:p>
            <a:pPr lvl="1">
              <a:lnSpc>
                <a:spcPct val="200000"/>
              </a:lnSpc>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对物理结构进行评价：重点是时间和效率</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472844" y="1102081"/>
            <a:ext cx="8280400" cy="4987290"/>
          </a:xfrm>
          <a:prstGeom prst="rect">
            <a:avLst/>
          </a:prstGeom>
          <a:noFill/>
          <a:ln w="9525">
            <a:noFill/>
            <a:miter lim="800000"/>
          </a:ln>
          <a:effectLst/>
        </p:spPr>
        <p:txBody>
          <a:bodyPr>
            <a:spAutoFit/>
          </a:bodyPr>
          <a:lstStyle/>
          <a:p>
            <a:pPr>
              <a:lnSpc>
                <a:spcPct val="150000"/>
              </a:lnSpc>
              <a:spcBef>
                <a:spcPct val="20000"/>
              </a:spcBef>
              <a:buFontTx/>
              <a:buNone/>
              <a:defRPr/>
            </a:pPr>
            <a:r>
              <a:rPr lang="en-US" altLang="zh-CN" sz="20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数据库系统设计方法主要有： </a:t>
            </a:r>
          </a:p>
          <a:p>
            <a:pPr marL="342900" indent="281305" algn="just">
              <a:lnSpc>
                <a:spcPct val="150000"/>
              </a:lnSpc>
              <a:spcBef>
                <a:spcPct val="20000"/>
              </a:spcBef>
              <a:buClrTx/>
              <a:buSzTx/>
              <a:buFont typeface="Wingdings" panose="05000000000000000000" pitchFamily="2" charset="2"/>
              <a:buChar char="Ø"/>
              <a:defRPr/>
            </a:pP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手工试凑法。</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使用手工试凑法设计数据库与设计人员的经验和水平有直接关系。</a:t>
            </a:r>
          </a:p>
          <a:p>
            <a:pPr algn="just">
              <a:lnSpc>
                <a:spcPct val="150000"/>
              </a:lnSpc>
              <a:spcBef>
                <a:spcPct val="20000"/>
              </a:spcBef>
              <a:buFontTx/>
              <a:buNone/>
              <a:defRPr/>
            </a:pPr>
            <a:r>
              <a:rPr lang="zh-CN" altLang="en-US" sz="20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      </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规范的数据库设计方法—过程迭代和逐步求精</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281305" algn="just">
              <a:lnSpc>
                <a:spcPct val="150000"/>
              </a:lnSpc>
              <a:spcBef>
                <a:spcPct val="20000"/>
              </a:spcBef>
              <a:buFont typeface="Wingdings" panose="05000000000000000000" pitchFamily="2" charset="2"/>
              <a:buChar char="Ø"/>
              <a:defRPr/>
            </a:pP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新奥尔良（</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New Orleans</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）方法</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。数据库设计分为</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4</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个阶段：</a:t>
            </a:r>
          </a:p>
          <a:p>
            <a:pPr marL="342900" indent="0" algn="just">
              <a:lnSpc>
                <a:spcPct val="150000"/>
              </a:lnSpc>
              <a:spcBef>
                <a:spcPct val="20000"/>
              </a:spcBef>
              <a:buFont typeface="Wingdings" panose="05000000000000000000" pitchFamily="2" charset="2"/>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需求分析、概念设计、逻辑设计和物理设计。</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14605" algn="just">
              <a:lnSpc>
                <a:spcPct val="150000"/>
              </a:lnSpc>
              <a:spcBef>
                <a:spcPct val="20000"/>
              </a:spcBef>
              <a:buFont typeface="Wingdings" panose="05000000000000000000" pitchFamily="2" charset="2"/>
              <a:buChar char="Ø"/>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许多科学家认为数据库设计应分</a:t>
            </a:r>
            <a:r>
              <a:rPr lang="en-US" altLang="zh-CN" sz="2000" b="1" dirty="0">
                <a:solidFill>
                  <a:srgbClr val="0000FF"/>
                </a:solidFill>
                <a:latin typeface="微软雅黑" panose="020B0503020204020204" charset="-122"/>
                <a:ea typeface="微软雅黑" panose="020B0503020204020204" charset="-122"/>
                <a:cs typeface="微软雅黑" panose="020B0503020204020204" charset="-122"/>
              </a:rPr>
              <a:t>6</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个阶段进行</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p>
          <a:p>
            <a:pPr marL="526415" indent="13970" algn="just">
              <a:lnSpc>
                <a:spcPct val="150000"/>
              </a:lnSpc>
              <a:spcBef>
                <a:spcPct val="20000"/>
              </a:spcBef>
              <a:buClrTx/>
              <a:buSzTx/>
              <a:buFont typeface="Wingdings" panose="05000000000000000000" pitchFamily="2" charset="2"/>
              <a:buNone/>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需求分析、概念结构设计、逻辑结构设计、物理结构设计、数据库实施和数据库运行和维护。</a:t>
            </a:r>
          </a:p>
          <a:p>
            <a:pPr>
              <a:lnSpc>
                <a:spcPct val="150000"/>
              </a:lnSpc>
              <a:spcBef>
                <a:spcPct val="20000"/>
              </a:spcBef>
              <a:buFontTx/>
              <a:buNone/>
              <a:defRPr/>
            </a:pP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7" name="Rectangle 2"/>
          <p:cNvSpPr>
            <a:spLocks noGrp="1" noChangeArrowheads="1"/>
          </p:cNvSpPr>
          <p:nvPr>
            <p:ph type="title"/>
          </p:nvPr>
        </p:nvSpPr>
        <p:spPr>
          <a:xfrm>
            <a:off x="418301" y="-26482"/>
            <a:ext cx="8229600" cy="863600"/>
          </a:xfrm>
        </p:spPr>
        <p:txBody>
          <a:bodyPr/>
          <a:lstStyle/>
          <a:p>
            <a:pPr>
              <a:defRPr/>
            </a:pPr>
            <a:r>
              <a:rPr lang="en-US" altLang="zh-CN" sz="3200" dirty="0"/>
              <a:t>3. </a:t>
            </a:r>
            <a:r>
              <a:rPr lang="zh-CN" altLang="en-US" sz="3200" dirty="0"/>
              <a:t>设计方法</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2612E793-056C-419E-B2B3-48F0144E5436}" type="slidenum">
              <a:rPr lang="zh-CN" altLang="en-GB"/>
              <a:t>120</a:t>
            </a:fld>
            <a:endParaRPr lang="en-GB" altLang="zh-CN"/>
          </a:p>
        </p:txBody>
      </p:sp>
      <p:sp>
        <p:nvSpPr>
          <p:cNvPr id="137218" name="Rectangle 2"/>
          <p:cNvSpPr>
            <a:spLocks noGrp="1" noChangeArrowheads="1"/>
          </p:cNvSpPr>
          <p:nvPr>
            <p:ph type="title"/>
          </p:nvPr>
        </p:nvSpPr>
        <p:spPr>
          <a:xfrm>
            <a:off x="323388" y="191807"/>
            <a:ext cx="6940550" cy="530225"/>
          </a:xfrm>
        </p:spPr>
        <p:txBody>
          <a:bodyPr/>
          <a:lstStyle/>
          <a:p>
            <a:r>
              <a:rPr kumimoji="1" lang="en-US" altLang="zh-CN" dirty="0">
                <a:solidFill>
                  <a:schemeClr val="bg2"/>
                </a:solidFill>
                <a:latin typeface="+mj-ea"/>
              </a:rPr>
              <a:t>2.</a:t>
            </a:r>
            <a:r>
              <a:rPr lang="en-US" altLang="zh-CN" dirty="0">
                <a:solidFill>
                  <a:schemeClr val="bg2"/>
                </a:solidFill>
                <a:latin typeface="+mj-ea"/>
              </a:rPr>
              <a:t> </a:t>
            </a:r>
            <a:r>
              <a:rPr kumimoji="1" lang="zh-CN" altLang="en-US" dirty="0">
                <a:solidFill>
                  <a:schemeClr val="bg2"/>
                </a:solidFill>
                <a:latin typeface="+mj-ea"/>
              </a:rPr>
              <a:t>关系模式存取方法的选择</a:t>
            </a:r>
          </a:p>
        </p:txBody>
      </p:sp>
      <p:sp>
        <p:nvSpPr>
          <p:cNvPr id="137219" name="Rectangle 3"/>
          <p:cNvSpPr>
            <a:spLocks noGrp="1" noChangeArrowheads="1"/>
          </p:cNvSpPr>
          <p:nvPr>
            <p:ph type="body" idx="1"/>
          </p:nvPr>
        </p:nvSpPr>
        <p:spPr>
          <a:xfrm>
            <a:off x="457200" y="1557338"/>
            <a:ext cx="8229600" cy="4568825"/>
          </a:xfrm>
        </p:spPr>
        <p:txBody>
          <a:bodyPr/>
          <a:lstStyle/>
          <a:p>
            <a:pPr>
              <a:lnSpc>
                <a:spcPct val="200000"/>
              </a:lnSpc>
              <a:buFont typeface="Wingdings" panose="05000000000000000000" pitchFamily="2" charset="2"/>
              <a:buChar char="Ø"/>
            </a:pPr>
            <a:r>
              <a:rPr lang="zh-CN" altLang="en-US" sz="2200" dirty="0">
                <a:solidFill>
                  <a:schemeClr val="tx1"/>
                </a:solidFill>
                <a:latin typeface="微软雅黑" panose="020B0503020204020204" charset="-122"/>
                <a:ea typeface="微软雅黑" panose="020B0503020204020204" charset="-122"/>
              </a:rPr>
              <a:t>选择数据存取方法的准备</a:t>
            </a:r>
          </a:p>
          <a:p>
            <a:pPr lvl="1">
              <a:lnSpc>
                <a:spcPct val="200000"/>
              </a:lnSpc>
            </a:pPr>
            <a:r>
              <a:rPr lang="zh-CN" altLang="en-US" sz="2200" dirty="0">
                <a:solidFill>
                  <a:schemeClr val="tx1"/>
                </a:solidFill>
                <a:latin typeface="微软雅黑" panose="020B0503020204020204" charset="-122"/>
                <a:ea typeface="微软雅黑" panose="020B0503020204020204" charset="-122"/>
              </a:rPr>
              <a:t>清楚数据库查询事务的信息</a:t>
            </a:r>
          </a:p>
          <a:p>
            <a:pPr lvl="1">
              <a:lnSpc>
                <a:spcPct val="200000"/>
              </a:lnSpc>
            </a:pPr>
            <a:r>
              <a:rPr lang="zh-CN" altLang="en-US" sz="2200" dirty="0">
                <a:solidFill>
                  <a:schemeClr val="tx1"/>
                </a:solidFill>
                <a:latin typeface="微软雅黑" panose="020B0503020204020204" charset="-122"/>
                <a:ea typeface="微软雅黑" panose="020B0503020204020204" charset="-122"/>
              </a:rPr>
              <a:t>清楚数据库更新事务的信息</a:t>
            </a:r>
          </a:p>
          <a:p>
            <a:pPr lvl="1">
              <a:lnSpc>
                <a:spcPct val="200000"/>
              </a:lnSpc>
            </a:pPr>
            <a:r>
              <a:rPr lang="zh-CN" altLang="en-US" sz="2200" dirty="0">
                <a:solidFill>
                  <a:schemeClr val="tx1"/>
                </a:solidFill>
                <a:latin typeface="微软雅黑" panose="020B0503020204020204" charset="-122"/>
                <a:ea typeface="微软雅黑" panose="020B0503020204020204" charset="-122"/>
              </a:rPr>
              <a:t>清楚每个事务在各关系上运行的频率和性能要求</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D125561F-6C35-420D-8CF5-A52A17104DA0}" type="slidenum">
              <a:rPr lang="zh-CN" altLang="en-GB"/>
              <a:t>121</a:t>
            </a:fld>
            <a:endParaRPr lang="en-GB" altLang="zh-CN"/>
          </a:p>
        </p:txBody>
      </p:sp>
      <p:sp>
        <p:nvSpPr>
          <p:cNvPr id="138243" name="Rectangle 3"/>
          <p:cNvSpPr>
            <a:spLocks noGrp="1" noChangeArrowheads="1"/>
          </p:cNvSpPr>
          <p:nvPr>
            <p:ph type="body" idx="1"/>
          </p:nvPr>
        </p:nvSpPr>
        <p:spPr>
          <a:xfrm>
            <a:off x="457200" y="1052513"/>
            <a:ext cx="8229600" cy="5073650"/>
          </a:xfrm>
        </p:spPr>
        <p:txBody>
          <a:bodyPr/>
          <a:lstStyle/>
          <a:p>
            <a:pPr>
              <a:lnSpc>
                <a:spcPct val="200000"/>
              </a:lnSpc>
              <a:buFont typeface="Wingdings" panose="05000000000000000000" pitchFamily="2" charset="2"/>
              <a:buChar char="Ø"/>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关系模式存取方法的选择：指建立哪些存取路径</a:t>
            </a:r>
          </a:p>
          <a:p>
            <a:pPr lvl="1">
              <a:lnSpc>
                <a:spcPct val="200000"/>
              </a:lnSpc>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索引方法</a:t>
            </a:r>
          </a:p>
          <a:p>
            <a:pPr lvl="1">
              <a:lnSpc>
                <a:spcPct val="200000"/>
              </a:lnSpc>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聚簇方法</a:t>
            </a:r>
          </a:p>
          <a:p>
            <a:pPr lvl="1">
              <a:lnSpc>
                <a:spcPct val="200000"/>
              </a:lnSpc>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HASH</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方法</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68" name="Rectangle 4"/>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39269"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70"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71" name="Rectangle 7"/>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72" name="Rectangle 8"/>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73" name="Rectangle 9"/>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39274"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75"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76" name="Rectangle 12"/>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77" name="Rectangle 13"/>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78" name="Rectangle 14"/>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39279" name="Rectangle 1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80" name="Rectangle 1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81" name="Rectangle 17"/>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39282" name="Rectangle 18"/>
          <p:cNvSpPr>
            <a:spLocks noChangeArrowheads="1"/>
          </p:cNvSpPr>
          <p:nvPr/>
        </p:nvSpPr>
        <p:spPr bwMode="auto">
          <a:xfrm>
            <a:off x="361950" y="781050"/>
            <a:ext cx="8299450" cy="829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200000"/>
              </a:lnSpc>
              <a:buFontTx/>
              <a:buAutoNum type="circleNumDbPlain"/>
            </a:pPr>
            <a:r>
              <a:rPr lang="zh-CN" altLang="en-US" dirty="0">
                <a:solidFill>
                  <a:srgbClr val="990033"/>
                </a:solidFill>
                <a:latin typeface="微软雅黑" panose="020B0503020204020204" charset="-122"/>
                <a:ea typeface="微软雅黑" panose="020B0503020204020204" charset="-122"/>
              </a:rPr>
              <a:t>索引的概念：</a:t>
            </a:r>
            <a:r>
              <a:rPr lang="zh-CN" altLang="en-US" dirty="0">
                <a:latin typeface="微软雅黑" panose="020B0503020204020204" charset="-122"/>
                <a:ea typeface="微软雅黑" panose="020B0503020204020204" charset="-122"/>
              </a:rPr>
              <a:t>索引类似一个由两列组成的表</a:t>
            </a:r>
          </a:p>
        </p:txBody>
      </p:sp>
      <p:pic>
        <p:nvPicPr>
          <p:cNvPr id="139283" name="Picture 19"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990" y="1682750"/>
            <a:ext cx="3208020" cy="2570480"/>
          </a:xfrm>
          <a:prstGeom prst="rect">
            <a:avLst/>
          </a:prstGeom>
          <a:noFill/>
          <a:extLst>
            <a:ext uri="{909E8E84-426E-40DD-AFC4-6F175D3DCCD1}">
              <a14:hiddenFill xmlns:a14="http://schemas.microsoft.com/office/drawing/2010/main">
                <a:solidFill>
                  <a:srgbClr val="FFFFFF"/>
                </a:solidFill>
              </a14:hiddenFill>
            </a:ext>
          </a:extLst>
        </p:spPr>
      </p:pic>
      <p:pic>
        <p:nvPicPr>
          <p:cNvPr id="139284" name="Picture 20"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020" y="4253230"/>
            <a:ext cx="3115310" cy="2428875"/>
          </a:xfrm>
          <a:prstGeom prst="rect">
            <a:avLst/>
          </a:prstGeom>
          <a:noFill/>
          <a:extLst>
            <a:ext uri="{909E8E84-426E-40DD-AFC4-6F175D3DCCD1}">
              <a14:hiddenFill xmlns:a14="http://schemas.microsoft.com/office/drawing/2010/main">
                <a:solidFill>
                  <a:srgbClr val="FFFFFF"/>
                </a:solidFill>
              </a14:hiddenFill>
            </a:ext>
          </a:extLst>
        </p:spPr>
      </p:pic>
      <p:sp>
        <p:nvSpPr>
          <p:cNvPr id="139285" name="Rectangle 21"/>
          <p:cNvSpPr>
            <a:spLocks noChangeArrowheads="1"/>
          </p:cNvSpPr>
          <p:nvPr/>
        </p:nvSpPr>
        <p:spPr bwMode="auto">
          <a:xfrm>
            <a:off x="257493" y="236062"/>
            <a:ext cx="4287356" cy="49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kumimoji="1" lang="zh-CN" altLang="en-US" sz="3200" dirty="0">
                <a:solidFill>
                  <a:schemeClr val="bg2"/>
                </a:solidFill>
                <a:latin typeface="微软雅黑" panose="020B0503020204020204" charset="-122"/>
                <a:ea typeface="微软雅黑" panose="020B0503020204020204" charset="-122"/>
                <a:cs typeface="微软雅黑" panose="020B0503020204020204" charset="-122"/>
              </a:rPr>
              <a:t>（</a:t>
            </a:r>
            <a:r>
              <a:rPr kumimoji="1" lang="en-US" altLang="zh-CN" sz="3200" dirty="0">
                <a:solidFill>
                  <a:schemeClr val="bg2"/>
                </a:solidFill>
                <a:latin typeface="微软雅黑" panose="020B0503020204020204" charset="-122"/>
                <a:ea typeface="微软雅黑" panose="020B0503020204020204" charset="-122"/>
                <a:cs typeface="微软雅黑" panose="020B0503020204020204" charset="-122"/>
              </a:rPr>
              <a:t>1</a:t>
            </a:r>
            <a:r>
              <a:rPr kumimoji="1" lang="zh-CN" altLang="en-US" sz="3200" dirty="0">
                <a:solidFill>
                  <a:schemeClr val="bg2"/>
                </a:solidFill>
                <a:latin typeface="微软雅黑" panose="020B0503020204020204" charset="-122"/>
                <a:ea typeface="微软雅黑" panose="020B0503020204020204" charset="-122"/>
                <a:cs typeface="微软雅黑" panose="020B0503020204020204" charset="-122"/>
              </a:rPr>
              <a:t>）索引方法的选择</a:t>
            </a:r>
          </a:p>
        </p:txBody>
      </p:sp>
      <p:pic>
        <p:nvPicPr>
          <p:cNvPr id="3" name="图片 2"/>
          <p:cNvPicPr>
            <a:picLocks noChangeAspect="1"/>
          </p:cNvPicPr>
          <p:nvPr/>
        </p:nvPicPr>
        <p:blipFill>
          <a:blip r:embed="rId4"/>
          <a:stretch>
            <a:fillRect/>
          </a:stretch>
        </p:blipFill>
        <p:spPr>
          <a:xfrm>
            <a:off x="4942840" y="4140200"/>
            <a:ext cx="2864485" cy="2590800"/>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0291"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0292"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0293"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0294"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0295"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0296"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0297"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0298"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0299"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0300" name="Rectangle 12"/>
          <p:cNvSpPr>
            <a:spLocks noChangeArrowheads="1"/>
          </p:cNvSpPr>
          <p:nvPr/>
        </p:nvSpPr>
        <p:spPr bwMode="auto">
          <a:xfrm>
            <a:off x="614682" y="1268733"/>
            <a:ext cx="8028935" cy="2799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nSpc>
                <a:spcPct val="200000"/>
              </a:lnSpc>
              <a:buFontTx/>
              <a:buAutoNum type="circleNumDbPlain" startAt="2"/>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索引设计</a:t>
            </a: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 </a:t>
            </a:r>
          </a:p>
          <a:p>
            <a:pPr>
              <a:lnSpc>
                <a:spcPct val="200000"/>
              </a:lnSpc>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 根据应用要求，确定对关系的哪些属性列建立</a:t>
            </a:r>
            <a:r>
              <a:rPr lang="zh-CN" altLang="en-US" sz="2200" b="1" dirty="0">
                <a:solidFill>
                  <a:srgbClr val="C00000"/>
                </a:solidFill>
                <a:latin typeface="微软雅黑" panose="020B0503020204020204" charset="-122"/>
                <a:ea typeface="微软雅黑" panose="020B0503020204020204" charset="-122"/>
                <a:cs typeface="微软雅黑" panose="020B0503020204020204" charset="-122"/>
              </a:rPr>
              <a:t>索引</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、哪些属性列建立</a:t>
            </a:r>
            <a:r>
              <a:rPr lang="zh-CN" altLang="en-US" sz="2200" b="1" dirty="0">
                <a:solidFill>
                  <a:srgbClr val="C00000"/>
                </a:solidFill>
                <a:latin typeface="微软雅黑" panose="020B0503020204020204" charset="-122"/>
                <a:ea typeface="微软雅黑" panose="020B0503020204020204" charset="-122"/>
                <a:cs typeface="微软雅黑" panose="020B0503020204020204" charset="-122"/>
              </a:rPr>
              <a:t>组合索引</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、哪些索引要设计</a:t>
            </a:r>
            <a:r>
              <a:rPr lang="zh-CN" altLang="en-US" sz="2200" b="1" dirty="0">
                <a:solidFill>
                  <a:srgbClr val="C00000"/>
                </a:solidFill>
                <a:latin typeface="微软雅黑" panose="020B0503020204020204" charset="-122"/>
                <a:ea typeface="微软雅黑" panose="020B0503020204020204" charset="-122"/>
                <a:cs typeface="微软雅黑" panose="020B0503020204020204" charset="-122"/>
              </a:rPr>
              <a:t>唯一索引</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a:t>
            </a:r>
          </a:p>
          <a:p>
            <a:pPr>
              <a:lnSpc>
                <a:spcPct val="200000"/>
              </a:lnSpc>
              <a:buFont typeface="Wingdings" panose="05000000000000000000" pitchFamily="2" charset="2"/>
              <a:buChar char="l"/>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一个关系可以同时建立</a:t>
            </a:r>
            <a:r>
              <a:rPr lang="zh-CN" altLang="en-US" sz="2200" b="1" dirty="0">
                <a:solidFill>
                  <a:srgbClr val="C00000"/>
                </a:solidFill>
                <a:latin typeface="微软雅黑" panose="020B0503020204020204" charset="-122"/>
                <a:ea typeface="微软雅黑" panose="020B0503020204020204" charset="-122"/>
                <a:cs typeface="微软雅黑" panose="020B0503020204020204" charset="-122"/>
              </a:rPr>
              <a:t>多个索引</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6704E3B1-1DC3-4C6A-AB3B-8D85212CCF7E}" type="slidenum">
              <a:rPr lang="zh-CN" altLang="en-GB"/>
              <a:t>124</a:t>
            </a:fld>
            <a:endParaRPr lang="en-GB" altLang="zh-CN"/>
          </a:p>
        </p:txBody>
      </p:sp>
      <p:sp>
        <p:nvSpPr>
          <p:cNvPr id="141314" name="Rectangle 2"/>
          <p:cNvSpPr>
            <a:spLocks noGrp="1" noChangeArrowheads="1"/>
          </p:cNvSpPr>
          <p:nvPr>
            <p:ph type="body" idx="1"/>
          </p:nvPr>
        </p:nvSpPr>
        <p:spPr>
          <a:xfrm>
            <a:off x="533400" y="1268733"/>
            <a:ext cx="8153400" cy="5048250"/>
          </a:xfrm>
        </p:spPr>
        <p:txBody>
          <a:bodyPr/>
          <a:lstStyle/>
          <a:p>
            <a:pPr marL="609600" indent="-609600">
              <a:lnSpc>
                <a:spcPct val="200000"/>
              </a:lnSpc>
              <a:buFontTx/>
              <a:buAutoNum type="circleNumDbPlain" startAt="3"/>
            </a:pPr>
            <a:r>
              <a:rPr lang="zh-CN" altLang="en-US" sz="2400" b="1" dirty="0">
                <a:solidFill>
                  <a:schemeClr val="tx1"/>
                </a:solidFill>
                <a:latin typeface="微软雅黑" panose="020B0503020204020204" charset="-122"/>
                <a:ea typeface="微软雅黑" panose="020B0503020204020204" charset="-122"/>
              </a:rPr>
              <a:t>创建索引的原则：</a:t>
            </a:r>
            <a:endParaRPr lang="zh-CN" altLang="en-US" sz="2000" b="1" dirty="0">
              <a:solidFill>
                <a:schemeClr val="tx1"/>
              </a:solidFill>
              <a:latin typeface="微软雅黑" panose="020B0503020204020204" charset="-122"/>
              <a:ea typeface="微软雅黑" panose="020B0503020204020204" charset="-122"/>
            </a:endParaRPr>
          </a:p>
          <a:p>
            <a:pPr marL="990600" lvl="1" indent="-533400">
              <a:lnSpc>
                <a:spcPct val="200000"/>
              </a:lnSpc>
            </a:pPr>
            <a:r>
              <a:rPr lang="zh-CN" altLang="en-US" sz="2000" dirty="0">
                <a:solidFill>
                  <a:schemeClr val="tx1"/>
                </a:solidFill>
                <a:latin typeface="微软雅黑" panose="020B0503020204020204" charset="-122"/>
                <a:ea typeface="微软雅黑" panose="020B0503020204020204" charset="-122"/>
              </a:rPr>
              <a:t>一个（或一组）属性</a:t>
            </a:r>
            <a:r>
              <a:rPr lang="zh-CN" altLang="en-US" sz="2000" b="1" dirty="0">
                <a:solidFill>
                  <a:srgbClr val="C00000"/>
                </a:solidFill>
                <a:latin typeface="微软雅黑" panose="020B0503020204020204" charset="-122"/>
                <a:ea typeface="微软雅黑" panose="020B0503020204020204" charset="-122"/>
              </a:rPr>
              <a:t>经常</a:t>
            </a:r>
            <a:r>
              <a:rPr lang="zh-CN" altLang="en-US" sz="2000" dirty="0">
                <a:solidFill>
                  <a:schemeClr val="tx1"/>
                </a:solidFill>
                <a:latin typeface="微软雅黑" panose="020B0503020204020204" charset="-122"/>
                <a:ea typeface="微软雅黑" panose="020B0503020204020204" charset="-122"/>
              </a:rPr>
              <a:t>在查询条件中出现</a:t>
            </a:r>
          </a:p>
          <a:p>
            <a:pPr marL="990600" lvl="1" indent="-533400">
              <a:lnSpc>
                <a:spcPct val="200000"/>
              </a:lnSpc>
            </a:pPr>
            <a:r>
              <a:rPr lang="zh-CN" altLang="en-US" sz="2000" dirty="0">
                <a:solidFill>
                  <a:schemeClr val="tx1"/>
                </a:solidFill>
                <a:latin typeface="微软雅黑" panose="020B0503020204020204" charset="-122"/>
                <a:ea typeface="微软雅黑" panose="020B0503020204020204" charset="-122"/>
              </a:rPr>
              <a:t>一个属性经常作为最大值和最小值等</a:t>
            </a:r>
            <a:r>
              <a:rPr lang="zh-CN" altLang="en-US" sz="2000" b="1" dirty="0">
                <a:solidFill>
                  <a:srgbClr val="C00000"/>
                </a:solidFill>
                <a:latin typeface="微软雅黑" panose="020B0503020204020204" charset="-122"/>
                <a:ea typeface="微软雅黑" panose="020B0503020204020204" charset="-122"/>
              </a:rPr>
              <a:t>聚集函数</a:t>
            </a:r>
            <a:r>
              <a:rPr lang="zh-CN" altLang="en-US" sz="2000" dirty="0">
                <a:solidFill>
                  <a:schemeClr val="tx1"/>
                </a:solidFill>
                <a:latin typeface="微软雅黑" panose="020B0503020204020204" charset="-122"/>
                <a:ea typeface="微软雅黑" panose="020B0503020204020204" charset="-122"/>
              </a:rPr>
              <a:t>出现</a:t>
            </a:r>
          </a:p>
          <a:p>
            <a:pPr marL="990600" lvl="1" indent="-533400">
              <a:lnSpc>
                <a:spcPct val="200000"/>
              </a:lnSpc>
            </a:pPr>
            <a:r>
              <a:rPr lang="zh-CN" altLang="en-US" sz="2000" dirty="0">
                <a:solidFill>
                  <a:schemeClr val="tx1"/>
                </a:solidFill>
                <a:latin typeface="微软雅黑" panose="020B0503020204020204" charset="-122"/>
                <a:ea typeface="微软雅黑" panose="020B0503020204020204" charset="-122"/>
              </a:rPr>
              <a:t>一个（或一组）属性经常在</a:t>
            </a:r>
            <a:r>
              <a:rPr lang="zh-CN" altLang="en-US" sz="2000" b="1" dirty="0">
                <a:solidFill>
                  <a:srgbClr val="C00000"/>
                </a:solidFill>
                <a:latin typeface="微软雅黑" panose="020B0503020204020204" charset="-122"/>
                <a:ea typeface="微软雅黑" panose="020B0503020204020204" charset="-122"/>
              </a:rPr>
              <a:t>连接条件</a:t>
            </a:r>
            <a:r>
              <a:rPr lang="zh-CN" altLang="en-US" sz="2000" dirty="0">
                <a:solidFill>
                  <a:schemeClr val="tx1"/>
                </a:solidFill>
                <a:latin typeface="微软雅黑" panose="020B0503020204020204" charset="-122"/>
                <a:ea typeface="微软雅黑" panose="020B0503020204020204" charset="-122"/>
              </a:rPr>
              <a:t>中出现</a:t>
            </a:r>
          </a:p>
          <a:p>
            <a:pPr marL="990600" lvl="1" indent="-533400">
              <a:lnSpc>
                <a:spcPct val="200000"/>
              </a:lnSpc>
            </a:pPr>
            <a:r>
              <a:rPr lang="zh-CN" altLang="en-US" sz="2000" dirty="0">
                <a:solidFill>
                  <a:schemeClr val="tx1"/>
                </a:solidFill>
                <a:latin typeface="微软雅黑" panose="020B0503020204020204" charset="-122"/>
                <a:ea typeface="微软雅黑" panose="020B0503020204020204" charset="-122"/>
              </a:rPr>
              <a:t>经常</a:t>
            </a:r>
            <a:r>
              <a:rPr lang="zh-CN" altLang="en-US" sz="2000" b="1" dirty="0">
                <a:solidFill>
                  <a:srgbClr val="C00000"/>
                </a:solidFill>
                <a:latin typeface="微软雅黑" panose="020B0503020204020204" charset="-122"/>
                <a:ea typeface="微软雅黑" panose="020B0503020204020204" charset="-122"/>
              </a:rPr>
              <a:t>更新</a:t>
            </a:r>
            <a:r>
              <a:rPr lang="zh-CN" altLang="en-US" sz="2000" dirty="0">
                <a:solidFill>
                  <a:schemeClr val="tx1"/>
                </a:solidFill>
                <a:latin typeface="微软雅黑" panose="020B0503020204020204" charset="-122"/>
                <a:ea typeface="微软雅黑" panose="020B0503020204020204" charset="-122"/>
              </a:rPr>
              <a:t>的属性上不宜创建索引</a:t>
            </a:r>
          </a:p>
          <a:p>
            <a:pPr marL="990600" lvl="1" indent="-533400">
              <a:lnSpc>
                <a:spcPct val="200000"/>
              </a:lnSpc>
            </a:pPr>
            <a:r>
              <a:rPr lang="zh-CN" altLang="en-US" sz="2000" dirty="0">
                <a:solidFill>
                  <a:schemeClr val="tx1"/>
                </a:solidFill>
                <a:latin typeface="微软雅黑" panose="020B0503020204020204" charset="-122"/>
                <a:ea typeface="微软雅黑" panose="020B0503020204020204" charset="-122"/>
              </a:rPr>
              <a:t>索引并非越多越好</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2339"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2340"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2341"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2342"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2343"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2344"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2345"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2346"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2347"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2348" name="Rectangle 12"/>
          <p:cNvSpPr>
            <a:spLocks noChangeArrowheads="1"/>
          </p:cNvSpPr>
          <p:nvPr/>
        </p:nvSpPr>
        <p:spPr bwMode="auto">
          <a:xfrm>
            <a:off x="615950" y="1276350"/>
            <a:ext cx="7829550" cy="2799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nSpc>
                <a:spcPct val="200000"/>
              </a:lnSpc>
              <a:buFontTx/>
              <a:buAutoNum type="circleNumDbPlain" startAt="4"/>
            </a:pPr>
            <a:r>
              <a:rPr lang="zh-CN" altLang="en-US" sz="2200" dirty="0">
                <a:solidFill>
                  <a:schemeClr val="tx1"/>
                </a:solidFill>
                <a:latin typeface="微软雅黑" panose="020B0503020204020204" charset="-122"/>
                <a:ea typeface="微软雅黑" panose="020B0503020204020204" charset="-122"/>
              </a:rPr>
              <a:t>需要建立索引的一些特定情况：</a:t>
            </a:r>
          </a:p>
          <a:p>
            <a:pPr marL="342900" indent="-342900" algn="just">
              <a:lnSpc>
                <a:spcPct val="200000"/>
              </a:lnSpc>
              <a:buFont typeface="Wingdings" panose="05000000000000000000" pitchFamily="2" charset="2"/>
              <a:buChar char="p"/>
            </a:pPr>
            <a:r>
              <a:rPr lang="zh-CN" altLang="en-US" sz="2200" dirty="0">
                <a:solidFill>
                  <a:schemeClr val="tx1"/>
                </a:solidFill>
                <a:latin typeface="微软雅黑" panose="020B0503020204020204" charset="-122"/>
                <a:ea typeface="微软雅黑" panose="020B0503020204020204" charset="-122"/>
              </a:rPr>
              <a:t>在</a:t>
            </a:r>
            <a:r>
              <a:rPr lang="zh-CN" altLang="en-US" sz="2200" b="1" dirty="0">
                <a:solidFill>
                  <a:srgbClr val="C00000"/>
                </a:solidFill>
                <a:latin typeface="微软雅黑" panose="020B0503020204020204" charset="-122"/>
                <a:ea typeface="微软雅黑" panose="020B0503020204020204" charset="-122"/>
              </a:rPr>
              <a:t>主键</a:t>
            </a:r>
            <a:r>
              <a:rPr lang="zh-CN" altLang="en-US" sz="2200" dirty="0">
                <a:solidFill>
                  <a:schemeClr val="tx1"/>
                </a:solidFill>
                <a:latin typeface="微软雅黑" panose="020B0503020204020204" charset="-122"/>
                <a:ea typeface="微软雅黑" panose="020B0503020204020204" charset="-122"/>
              </a:rPr>
              <a:t>属性列和</a:t>
            </a:r>
            <a:r>
              <a:rPr lang="zh-CN" altLang="en-US" sz="2200" b="1" dirty="0">
                <a:solidFill>
                  <a:srgbClr val="C00000"/>
                </a:solidFill>
                <a:latin typeface="微软雅黑" panose="020B0503020204020204" charset="-122"/>
                <a:ea typeface="微软雅黑" panose="020B0503020204020204" charset="-122"/>
              </a:rPr>
              <a:t>外键</a:t>
            </a:r>
            <a:r>
              <a:rPr lang="zh-CN" altLang="en-US" sz="2200" dirty="0">
                <a:solidFill>
                  <a:schemeClr val="tx1"/>
                </a:solidFill>
                <a:latin typeface="微软雅黑" panose="020B0503020204020204" charset="-122"/>
                <a:ea typeface="微软雅黑" panose="020B0503020204020204" charset="-122"/>
              </a:rPr>
              <a:t>属性列上通常都可分别建立索引（有助于</a:t>
            </a:r>
            <a:r>
              <a:rPr lang="zh-CN" altLang="en-US" sz="2200" b="1" dirty="0">
                <a:solidFill>
                  <a:srgbClr val="C00000"/>
                </a:solidFill>
                <a:latin typeface="微软雅黑" panose="020B0503020204020204" charset="-122"/>
                <a:ea typeface="微软雅黑" panose="020B0503020204020204" charset="-122"/>
              </a:rPr>
              <a:t>唯一性</a:t>
            </a:r>
            <a:r>
              <a:rPr lang="zh-CN" altLang="en-US" sz="2200" dirty="0">
                <a:solidFill>
                  <a:schemeClr val="tx1"/>
                </a:solidFill>
                <a:latin typeface="微软雅黑" panose="020B0503020204020204" charset="-122"/>
                <a:ea typeface="微软雅黑" panose="020B0503020204020204" charset="-122"/>
              </a:rPr>
              <a:t>和</a:t>
            </a:r>
            <a:r>
              <a:rPr lang="zh-CN" altLang="en-US" sz="2200" b="1" dirty="0">
                <a:solidFill>
                  <a:srgbClr val="C00000"/>
                </a:solidFill>
                <a:latin typeface="微软雅黑" panose="020B0503020204020204" charset="-122"/>
                <a:ea typeface="微软雅黑" panose="020B0503020204020204" charset="-122"/>
              </a:rPr>
              <a:t>完整性</a:t>
            </a:r>
            <a:r>
              <a:rPr lang="zh-CN" altLang="en-US" sz="2200" dirty="0">
                <a:solidFill>
                  <a:schemeClr val="tx1"/>
                </a:solidFill>
                <a:latin typeface="微软雅黑" panose="020B0503020204020204" charset="-122"/>
                <a:ea typeface="微软雅黑" panose="020B0503020204020204" charset="-122"/>
              </a:rPr>
              <a:t>检查；可以加快</a:t>
            </a:r>
            <a:r>
              <a:rPr lang="zh-CN" altLang="en-US" sz="2200" b="1" dirty="0">
                <a:solidFill>
                  <a:srgbClr val="C00000"/>
                </a:solidFill>
                <a:latin typeface="微软雅黑" panose="020B0503020204020204" charset="-122"/>
                <a:ea typeface="微软雅黑" panose="020B0503020204020204" charset="-122"/>
              </a:rPr>
              <a:t>连接查询</a:t>
            </a:r>
            <a:r>
              <a:rPr lang="zh-CN" altLang="en-US" sz="2200" dirty="0">
                <a:solidFill>
                  <a:schemeClr val="tx1"/>
                </a:solidFill>
                <a:latin typeface="微软雅黑" panose="020B0503020204020204" charset="-122"/>
                <a:ea typeface="微软雅黑" panose="020B0503020204020204" charset="-122"/>
              </a:rPr>
              <a:t>的速度）</a:t>
            </a:r>
          </a:p>
          <a:p>
            <a:pPr marL="342900" indent="-342900" algn="just">
              <a:lnSpc>
                <a:spcPct val="200000"/>
              </a:lnSpc>
              <a:buFont typeface="Wingdings" panose="05000000000000000000" pitchFamily="2" charset="2"/>
              <a:buChar char="p"/>
            </a:pPr>
            <a:r>
              <a:rPr lang="zh-CN" altLang="en-US" sz="2200" dirty="0">
                <a:solidFill>
                  <a:schemeClr val="tx1"/>
                </a:solidFill>
                <a:latin typeface="微软雅黑" panose="020B0503020204020204" charset="-122"/>
                <a:ea typeface="微软雅黑" panose="020B0503020204020204" charset="-122"/>
              </a:rPr>
              <a:t>以</a:t>
            </a:r>
            <a:r>
              <a:rPr lang="zh-CN" altLang="en-US" sz="2200" b="1" dirty="0">
                <a:solidFill>
                  <a:srgbClr val="C00000"/>
                </a:solidFill>
                <a:latin typeface="微软雅黑" panose="020B0503020204020204" charset="-122"/>
                <a:ea typeface="微软雅黑" panose="020B0503020204020204" charset="-122"/>
              </a:rPr>
              <a:t>查询</a:t>
            </a:r>
            <a:r>
              <a:rPr lang="zh-CN" altLang="en-US" sz="2200" dirty="0">
                <a:solidFill>
                  <a:schemeClr val="tx1"/>
                </a:solidFill>
                <a:latin typeface="微软雅黑" panose="020B0503020204020204" charset="-122"/>
                <a:ea typeface="微软雅黑" panose="020B0503020204020204" charset="-122"/>
              </a:rPr>
              <a:t>为主的关系可建立尽可能多的索引；（思考：</a:t>
            </a:r>
            <a:r>
              <a:rPr lang="zh-CN" altLang="en-US" sz="2200" b="1" dirty="0">
                <a:solidFill>
                  <a:srgbClr val="C00000"/>
                </a:solidFill>
                <a:latin typeface="微软雅黑" panose="020B0503020204020204" charset="-122"/>
                <a:ea typeface="微软雅黑" panose="020B0503020204020204" charset="-122"/>
              </a:rPr>
              <a:t>为什么</a:t>
            </a:r>
            <a:r>
              <a:rPr lang="zh-CN" altLang="en-US" sz="2200" dirty="0">
                <a:solidFill>
                  <a:schemeClr val="tx1"/>
                </a:solidFill>
                <a:latin typeface="微软雅黑" panose="020B0503020204020204" charset="-122"/>
                <a:ea typeface="微软雅黑" panose="020B0503020204020204" charset="-122"/>
              </a:rPr>
              <a:t>）</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3363"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3364"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3365"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3366"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3367"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3368"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3369"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3370"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3371"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3372" name="Rectangle 12"/>
          <p:cNvSpPr>
            <a:spLocks noChangeArrowheads="1"/>
          </p:cNvSpPr>
          <p:nvPr/>
        </p:nvSpPr>
        <p:spPr bwMode="auto">
          <a:xfrm>
            <a:off x="720563" y="1605074"/>
            <a:ext cx="7702690" cy="2553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marL="342900" indent="-342900" algn="just">
              <a:lnSpc>
                <a:spcPct val="200000"/>
              </a:lnSpc>
              <a:buFont typeface="Wingdings" panose="05000000000000000000" pitchFamily="2" charset="2"/>
              <a:buChar char="p"/>
            </a:pPr>
            <a:r>
              <a:rPr lang="zh-CN" altLang="en-US" sz="2000" dirty="0">
                <a:latin typeface="微软雅黑" panose="020B0503020204020204" charset="-122"/>
                <a:ea typeface="微软雅黑" panose="020B0503020204020204" charset="-122"/>
                <a:cs typeface="微软雅黑" panose="020B0503020204020204" charset="-122"/>
              </a:rPr>
              <a:t>对</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等值</a:t>
            </a:r>
            <a:r>
              <a:rPr lang="zh-CN" altLang="en-US" sz="2000" dirty="0">
                <a:latin typeface="微软雅黑" panose="020B0503020204020204" charset="-122"/>
                <a:ea typeface="微软雅黑" panose="020B0503020204020204" charset="-122"/>
                <a:cs typeface="微软雅黑" panose="020B0503020204020204" charset="-122"/>
              </a:rPr>
              <a:t>连接，但满足条件的元组较少的查询可考虑建立索引；</a:t>
            </a:r>
          </a:p>
          <a:p>
            <a:pPr marL="342900" indent="-342900" algn="just">
              <a:lnSpc>
                <a:spcPct val="200000"/>
              </a:lnSpc>
              <a:buFont typeface="Wingdings" panose="05000000000000000000" pitchFamily="2" charset="2"/>
              <a:buChar char="p"/>
            </a:pPr>
            <a:r>
              <a:rPr lang="zh-CN" altLang="en-US" sz="2000" dirty="0">
                <a:latin typeface="微软雅黑" panose="020B0503020204020204" charset="-122"/>
                <a:ea typeface="微软雅黑" panose="020B0503020204020204" charset="-122"/>
                <a:cs typeface="微软雅黑" panose="020B0503020204020204" charset="-122"/>
              </a:rPr>
              <a:t>如果查询可以从索引直接得到结果而不必访问关系，则对此种查询可建立索引。</a:t>
            </a:r>
            <a:r>
              <a:rPr lang="en-US" altLang="zh-CN" sz="2000" dirty="0">
                <a:solidFill>
                  <a:srgbClr val="80008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800080"/>
                </a:solidFill>
                <a:latin typeface="微软雅黑" panose="020B0503020204020204" charset="-122"/>
                <a:ea typeface="微软雅黑" panose="020B0503020204020204" charset="-122"/>
                <a:cs typeface="微软雅黑" panose="020B0503020204020204" charset="-122"/>
              </a:rPr>
              <a:t>比如，为查询某个属性的</a:t>
            </a:r>
            <a:r>
              <a:rPr lang="en-US" altLang="zh-CN" sz="2000" dirty="0">
                <a:solidFill>
                  <a:srgbClr val="800080"/>
                </a:solidFill>
                <a:latin typeface="微软雅黑" panose="020B0503020204020204" charset="-122"/>
                <a:ea typeface="微软雅黑" panose="020B0503020204020204" charset="-122"/>
                <a:cs typeface="微软雅黑" panose="020B0503020204020204" charset="-122"/>
              </a:rPr>
              <a:t>MIN</a:t>
            </a:r>
            <a:r>
              <a:rPr lang="zh-CN" altLang="en-US" sz="2000" dirty="0">
                <a:solidFill>
                  <a:srgbClr val="80008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800080"/>
                </a:solidFill>
                <a:latin typeface="微软雅黑" panose="020B0503020204020204" charset="-122"/>
                <a:ea typeface="微软雅黑" panose="020B0503020204020204" charset="-122"/>
                <a:cs typeface="微软雅黑" panose="020B0503020204020204" charset="-122"/>
              </a:rPr>
              <a:t>MAX</a:t>
            </a:r>
            <a:r>
              <a:rPr lang="zh-CN" altLang="en-US" sz="2000" dirty="0">
                <a:solidFill>
                  <a:srgbClr val="80008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800080"/>
                </a:solidFill>
                <a:latin typeface="微软雅黑" panose="020B0503020204020204" charset="-122"/>
                <a:ea typeface="微软雅黑" panose="020B0503020204020204" charset="-122"/>
                <a:cs typeface="微软雅黑" panose="020B0503020204020204" charset="-122"/>
              </a:rPr>
              <a:t>AVG</a:t>
            </a:r>
            <a:r>
              <a:rPr lang="zh-CN" altLang="en-US" sz="2000" dirty="0">
                <a:solidFill>
                  <a:srgbClr val="80008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800080"/>
                </a:solidFill>
                <a:latin typeface="微软雅黑" panose="020B0503020204020204" charset="-122"/>
                <a:ea typeface="微软雅黑" panose="020B0503020204020204" charset="-122"/>
                <a:cs typeface="微软雅黑" panose="020B0503020204020204" charset="-122"/>
              </a:rPr>
              <a:t>SUM</a:t>
            </a:r>
            <a:r>
              <a:rPr lang="zh-CN" altLang="en-US" sz="2000" dirty="0">
                <a:solidFill>
                  <a:srgbClr val="80008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800080"/>
                </a:solidFill>
                <a:latin typeface="微软雅黑" panose="020B0503020204020204" charset="-122"/>
                <a:ea typeface="微软雅黑" panose="020B0503020204020204" charset="-122"/>
                <a:cs typeface="微软雅黑" panose="020B0503020204020204" charset="-122"/>
              </a:rPr>
              <a:t>COUNT</a:t>
            </a:r>
            <a:r>
              <a:rPr lang="zh-CN" altLang="en-US" sz="2000" dirty="0">
                <a:solidFill>
                  <a:srgbClr val="800080"/>
                </a:solidFill>
                <a:latin typeface="微软雅黑" panose="020B0503020204020204" charset="-122"/>
                <a:ea typeface="微软雅黑" panose="020B0503020204020204" charset="-122"/>
                <a:cs typeface="微软雅黑" panose="020B0503020204020204" charset="-122"/>
              </a:rPr>
              <a:t>等函数值，可在该属性列上建立索引</a:t>
            </a:r>
            <a:r>
              <a:rPr lang="en-US" altLang="zh-CN" sz="2000" dirty="0">
                <a:solidFill>
                  <a:srgbClr val="800080"/>
                </a:solidFill>
                <a:latin typeface="微软雅黑" panose="020B0503020204020204" charset="-122"/>
                <a:ea typeface="微软雅黑" panose="020B0503020204020204" charset="-122"/>
                <a:cs typeface="微软雅黑" panose="020B0503020204020204" charset="-122"/>
              </a:rPr>
              <a:t>)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4387"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4388"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4389"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4390"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4391"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4392" name="Rectangle 8"/>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4393"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4394"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4395" name="Rectangle 11"/>
          <p:cNvSpPr>
            <a:spLocks noChangeArrowheads="1"/>
          </p:cNvSpPr>
          <p:nvPr/>
        </p:nvSpPr>
        <p:spPr bwMode="auto">
          <a:xfrm>
            <a:off x="708025" y="1268733"/>
            <a:ext cx="7524750" cy="378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200000"/>
              </a:lnSpc>
              <a:buFontTx/>
              <a:buAutoNum type="circleNumDbPlain"/>
            </a:pPr>
            <a:r>
              <a:rPr lang="zh-CN" altLang="en-US" b="1" dirty="0">
                <a:solidFill>
                  <a:schemeClr val="tx2"/>
                </a:solidFill>
                <a:latin typeface="微软雅黑" panose="020B0503020204020204" charset="-122"/>
                <a:ea typeface="微软雅黑" panose="020B0503020204020204" charset="-122"/>
                <a:cs typeface="微软雅黑" panose="020B0503020204020204" charset="-122"/>
              </a:rPr>
              <a:t> </a:t>
            </a:r>
            <a:r>
              <a:rPr lang="zh-CN" altLang="en-US" dirty="0">
                <a:solidFill>
                  <a:srgbClr val="990033"/>
                </a:solidFill>
                <a:latin typeface="微软雅黑" panose="020B0503020204020204" charset="-122"/>
                <a:ea typeface="微软雅黑" panose="020B0503020204020204" charset="-122"/>
                <a:cs typeface="微软雅黑" panose="020B0503020204020204" charset="-122"/>
              </a:rPr>
              <a:t>聚簇：</a:t>
            </a:r>
          </a:p>
          <a:p>
            <a:pPr algn="just">
              <a:lnSpc>
                <a:spcPct val="200000"/>
              </a:lnSpc>
            </a:pPr>
            <a:r>
              <a:rPr lang="zh-CN" altLang="en-US" dirty="0">
                <a:solidFill>
                  <a:schemeClr val="tx2"/>
                </a:solidFill>
                <a:latin typeface="微软雅黑" panose="020B0503020204020204" charset="-122"/>
                <a:ea typeface="微软雅黑" panose="020B0503020204020204" charset="-122"/>
                <a:cs typeface="微软雅黑" panose="020B0503020204020204" charset="-122"/>
              </a:rPr>
              <a:t>为提高查询效率</a:t>
            </a:r>
            <a:r>
              <a:rPr lang="en-US" altLang="zh-CN" dirty="0">
                <a:solidFill>
                  <a:schemeClr val="tx2"/>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2"/>
                </a:solidFill>
                <a:latin typeface="微软雅黑" panose="020B0503020204020204" charset="-122"/>
                <a:ea typeface="微软雅黑" panose="020B0503020204020204" charset="-122"/>
                <a:cs typeface="微软雅黑" panose="020B0503020204020204" charset="-122"/>
              </a:rPr>
              <a:t>数据存储结构将某个属性（或属性组）上具有相同值的元组集中存放于一个物理块内或若干相邻物理块内。</a:t>
            </a:r>
          </a:p>
          <a:p>
            <a:pPr algn="just">
              <a:lnSpc>
                <a:spcPct val="200000"/>
              </a:lnSpc>
            </a:pPr>
            <a:r>
              <a:rPr lang="zh-CN" altLang="en-US" dirty="0">
                <a:solidFill>
                  <a:srgbClr val="990033"/>
                </a:solidFill>
                <a:latin typeface="微软雅黑" panose="020B0503020204020204" charset="-122"/>
                <a:ea typeface="微软雅黑" panose="020B0503020204020204" charset="-122"/>
                <a:cs typeface="微软雅黑" panose="020B0503020204020204" charset="-122"/>
              </a:rPr>
              <a:t>聚簇码</a:t>
            </a:r>
            <a:r>
              <a:rPr lang="zh-CN" altLang="en-US" dirty="0">
                <a:solidFill>
                  <a:schemeClr val="tx2"/>
                </a:solidFill>
                <a:latin typeface="微软雅黑" panose="020B0503020204020204" charset="-122"/>
                <a:ea typeface="微软雅黑" panose="020B0503020204020204" charset="-122"/>
                <a:cs typeface="微软雅黑" panose="020B0503020204020204" charset="-122"/>
              </a:rPr>
              <a:t>：建立聚簇的属性或属性组</a:t>
            </a:r>
          </a:p>
        </p:txBody>
      </p:sp>
      <p:sp>
        <p:nvSpPr>
          <p:cNvPr id="2" name="标题 1"/>
          <p:cNvSpPr>
            <a:spLocks noGrp="1"/>
          </p:cNvSpPr>
          <p:nvPr>
            <p:ph type="title"/>
          </p:nvPr>
        </p:nvSpPr>
        <p:spPr>
          <a:xfrm>
            <a:off x="379107" y="275217"/>
            <a:ext cx="8218486" cy="711200"/>
          </a:xfrm>
        </p:spPr>
        <p:txBody>
          <a:bodyPr/>
          <a:lstStyle/>
          <a:p>
            <a:r>
              <a:rPr kumimoji="1" lang="zh-CN" altLang="en-US" sz="3200" dirty="0">
                <a:solidFill>
                  <a:schemeClr val="bg2"/>
                </a:solidFill>
                <a:latin typeface="+mj-ea"/>
              </a:rPr>
              <a:t>（</a:t>
            </a:r>
            <a:r>
              <a:rPr kumimoji="1" lang="en-US" altLang="zh-CN" sz="3200" dirty="0">
                <a:solidFill>
                  <a:schemeClr val="bg2"/>
                </a:solidFill>
                <a:latin typeface="+mj-ea"/>
              </a:rPr>
              <a:t>2</a:t>
            </a:r>
            <a:r>
              <a:rPr kumimoji="1" lang="zh-CN" altLang="en-US" sz="3200" dirty="0">
                <a:solidFill>
                  <a:schemeClr val="bg2"/>
                </a:solidFill>
                <a:latin typeface="+mj-ea"/>
              </a:rPr>
              <a:t>）聚簇方法的选择</a:t>
            </a:r>
            <a:br>
              <a:rPr kumimoji="1" lang="zh-CN" altLang="en-US" sz="3200" dirty="0">
                <a:solidFill>
                  <a:schemeClr val="bg2"/>
                </a:solidFill>
                <a:latin typeface="+mj-ea"/>
              </a:rPr>
            </a:br>
            <a:endParaRPr lang="zh-CN" altLang="en-US" sz="3200" dirty="0">
              <a:solidFill>
                <a:schemeClr val="bg2"/>
              </a:solidFill>
              <a:latin typeface="+mj-ea"/>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5411"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5412"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5413"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5414" name="Rectangle 6"/>
          <p:cNvSpPr>
            <a:spLocks noChangeArrowheads="1"/>
          </p:cNvSpPr>
          <p:nvPr/>
        </p:nvSpPr>
        <p:spPr bwMode="auto">
          <a:xfrm>
            <a:off x="304800" y="3403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5415"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5416"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5417"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5418"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5419"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5420" name="Rectangle 12"/>
          <p:cNvSpPr>
            <a:spLocks noChangeArrowheads="1"/>
          </p:cNvSpPr>
          <p:nvPr/>
        </p:nvSpPr>
        <p:spPr bwMode="auto">
          <a:xfrm>
            <a:off x="365760" y="1251585"/>
            <a:ext cx="8526780" cy="4355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1170305"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80000"/>
              </a:lnSpc>
              <a:buFontTx/>
              <a:buAutoNum type="circleNumDbPlain" startAt="2"/>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聚簇设计：</a:t>
            </a:r>
          </a:p>
          <a:p>
            <a:pPr algn="just">
              <a:lnSpc>
                <a:spcPct val="180000"/>
              </a:lnSpc>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    根据需求确定每个关系是否需要建立聚簇，如果需要，则应确定在该关系的哪些属性列上建立聚簇。</a:t>
            </a:r>
          </a:p>
          <a:p>
            <a:pPr>
              <a:lnSpc>
                <a:spcPct val="180000"/>
              </a:lnSpc>
              <a:buFontTx/>
              <a:buChar cha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当一个关系按照某些属性列建立聚簇后，关系中的元组都按照聚簇属性列的顺序存放在磁盘的一个物理块或若干相邻物理块内；因此，可以提高对这些属性列的查询效率。</a:t>
            </a:r>
          </a:p>
          <a:p>
            <a:pPr>
              <a:lnSpc>
                <a:spcPct val="180000"/>
              </a:lnSpc>
              <a:buFontTx/>
              <a:buChar cha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一个数据库可以建立多个聚簇，但一个关系上只能加入一个聚簇</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6436"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6437"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6438"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6439"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6440"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6441"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6442"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6443"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6444" name="Rectangle 12"/>
          <p:cNvSpPr>
            <a:spLocks noChangeArrowheads="1"/>
          </p:cNvSpPr>
          <p:nvPr/>
        </p:nvSpPr>
        <p:spPr bwMode="auto">
          <a:xfrm>
            <a:off x="440055" y="1000760"/>
            <a:ext cx="7747000" cy="4030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200000"/>
              </a:lnSpc>
              <a:buFontTx/>
              <a:buAutoNum type="circleNumDbPlain" startAt="3"/>
            </a:pP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建立聚簇的基本原则：</a:t>
            </a:r>
          </a:p>
          <a:p>
            <a:pPr marL="1090295" indent="-633095" algn="just">
              <a:lnSpc>
                <a:spcPct val="180000"/>
              </a:lnSpc>
            </a:pP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2"/>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）对一个关系的某些属性列</a:t>
            </a:r>
            <a:r>
              <a:rPr lang="zh-CN" altLang="en-US" sz="2000" dirty="0">
                <a:solidFill>
                  <a:srgbClr val="0000CC"/>
                </a:solidFill>
                <a:latin typeface="微软雅黑" panose="020B0503020204020204" charset="-122"/>
                <a:ea typeface="微软雅黑" panose="020B0503020204020204" charset="-122"/>
                <a:cs typeface="微软雅黑" panose="020B0503020204020204" charset="-122"/>
              </a:rPr>
              <a:t>经常访问</a:t>
            </a: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时，对该关系在这些属性列上建立聚簇。</a:t>
            </a:r>
          </a:p>
          <a:p>
            <a:pPr marL="1110615" indent="-653415" algn="just">
              <a:lnSpc>
                <a:spcPct val="180000"/>
              </a:lnSpc>
            </a:pP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2"/>
                </a:solidFill>
                <a:latin typeface="微软雅黑" panose="020B0503020204020204" charset="-122"/>
                <a:ea typeface="微软雅黑" panose="020B0503020204020204" charset="-122"/>
                <a:cs typeface="微软雅黑" panose="020B0503020204020204" charset="-122"/>
              </a:rPr>
              <a:t>2</a:t>
            </a: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）如果一个关系在某些属性列上的</a:t>
            </a:r>
            <a:r>
              <a:rPr lang="zh-CN" altLang="en-US" sz="2000" dirty="0">
                <a:solidFill>
                  <a:srgbClr val="0000CC"/>
                </a:solidFill>
                <a:latin typeface="微软雅黑" panose="020B0503020204020204" charset="-122"/>
                <a:ea typeface="微软雅黑" panose="020B0503020204020204" charset="-122"/>
                <a:cs typeface="微软雅黑" panose="020B0503020204020204" charset="-122"/>
              </a:rPr>
              <a:t>值重复率</a:t>
            </a: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很高，该关系在这些属性列上建立聚簇。</a:t>
            </a:r>
          </a:p>
          <a:p>
            <a:pPr marL="1116965" indent="-659765" algn="just">
              <a:lnSpc>
                <a:spcPct val="180000"/>
              </a:lnSpc>
            </a:pP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2"/>
                </a:solidFill>
                <a:latin typeface="微软雅黑" panose="020B0503020204020204" charset="-122"/>
                <a:ea typeface="微软雅黑" panose="020B0503020204020204" charset="-122"/>
                <a:cs typeface="微软雅黑" panose="020B0503020204020204" charset="-122"/>
              </a:rPr>
              <a:t>3</a:t>
            </a: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）如果一个关系一旦装入数据，</a:t>
            </a:r>
            <a:r>
              <a:rPr lang="zh-CN" altLang="en-US" sz="2000" dirty="0">
                <a:solidFill>
                  <a:srgbClr val="0000CC"/>
                </a:solidFill>
                <a:latin typeface="微软雅黑" panose="020B0503020204020204" charset="-122"/>
                <a:ea typeface="微软雅黑" panose="020B0503020204020204" charset="-122"/>
                <a:cs typeface="微软雅黑" panose="020B0503020204020204" charset="-122"/>
              </a:rPr>
              <a:t>很少增加或删除</a:t>
            </a: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元组；某些属性列的</a:t>
            </a:r>
            <a:r>
              <a:rPr lang="zh-CN" altLang="en-US" sz="2000" dirty="0">
                <a:solidFill>
                  <a:srgbClr val="0000CC"/>
                </a:solidFill>
                <a:latin typeface="微软雅黑" panose="020B0503020204020204" charset="-122"/>
                <a:ea typeface="微软雅黑" panose="020B0503020204020204" charset="-122"/>
                <a:cs typeface="微软雅黑" panose="020B0503020204020204" charset="-122"/>
              </a:rPr>
              <a:t>值很少修改，</a:t>
            </a: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对该关系在这些属性列上建立聚簇。</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77787"/>
            <a:ext cx="6156325" cy="633413"/>
          </a:xfrm>
        </p:spPr>
        <p:txBody>
          <a:bodyPr/>
          <a:lstStyle/>
          <a:p>
            <a:r>
              <a:rPr lang="en-US" altLang="zh-CN" dirty="0"/>
              <a:t>4. </a:t>
            </a:r>
            <a:r>
              <a:rPr lang="zh-CN" altLang="en-US" dirty="0"/>
              <a:t>数据库设计的基本步骤</a:t>
            </a:r>
          </a:p>
        </p:txBody>
      </p:sp>
      <p:sp>
        <p:nvSpPr>
          <p:cNvPr id="14339" name="Line 3"/>
          <p:cNvSpPr>
            <a:spLocks noChangeShapeType="1"/>
          </p:cNvSpPr>
          <p:nvPr/>
        </p:nvSpPr>
        <p:spPr bwMode="auto">
          <a:xfrm>
            <a:off x="5562600" y="1295400"/>
            <a:ext cx="0" cy="5029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40" name="Text Box 4"/>
          <p:cNvSpPr txBox="1">
            <a:spLocks noChangeArrowheads="1"/>
          </p:cNvSpPr>
          <p:nvPr/>
        </p:nvSpPr>
        <p:spPr bwMode="auto">
          <a:xfrm>
            <a:off x="2574925" y="1295400"/>
            <a:ext cx="1605280" cy="3371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需求收集和分析</a:t>
            </a:r>
          </a:p>
        </p:txBody>
      </p:sp>
      <p:sp>
        <p:nvSpPr>
          <p:cNvPr id="14341" name="Text Box 5"/>
          <p:cNvSpPr txBox="1">
            <a:spLocks noChangeArrowheads="1"/>
          </p:cNvSpPr>
          <p:nvPr/>
        </p:nvSpPr>
        <p:spPr bwMode="auto">
          <a:xfrm>
            <a:off x="2701925" y="1852613"/>
            <a:ext cx="1402080" cy="3371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设计概念结构</a:t>
            </a:r>
          </a:p>
        </p:txBody>
      </p:sp>
      <p:sp>
        <p:nvSpPr>
          <p:cNvPr id="14342" name="Text Box 6"/>
          <p:cNvSpPr txBox="1">
            <a:spLocks noChangeArrowheads="1"/>
          </p:cNvSpPr>
          <p:nvPr/>
        </p:nvSpPr>
        <p:spPr bwMode="auto">
          <a:xfrm>
            <a:off x="2701925" y="2500313"/>
            <a:ext cx="1402080" cy="3371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设计逻辑结构</a:t>
            </a:r>
          </a:p>
        </p:txBody>
      </p:sp>
      <p:sp>
        <p:nvSpPr>
          <p:cNvPr id="14343" name="Text Box 7"/>
          <p:cNvSpPr txBox="1">
            <a:spLocks noChangeArrowheads="1"/>
          </p:cNvSpPr>
          <p:nvPr/>
        </p:nvSpPr>
        <p:spPr bwMode="auto">
          <a:xfrm>
            <a:off x="2701925" y="3033713"/>
            <a:ext cx="1402080" cy="3371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数据模型优化</a:t>
            </a:r>
          </a:p>
        </p:txBody>
      </p:sp>
      <p:sp>
        <p:nvSpPr>
          <p:cNvPr id="14344" name="Text Box 8"/>
          <p:cNvSpPr txBox="1">
            <a:spLocks noChangeArrowheads="1"/>
          </p:cNvSpPr>
          <p:nvPr/>
        </p:nvSpPr>
        <p:spPr bwMode="auto">
          <a:xfrm>
            <a:off x="2701925" y="3733800"/>
            <a:ext cx="1402080" cy="3371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设计物理结构</a:t>
            </a:r>
          </a:p>
        </p:txBody>
      </p:sp>
      <p:sp>
        <p:nvSpPr>
          <p:cNvPr id="14345" name="Text Box 9"/>
          <p:cNvSpPr txBox="1">
            <a:spLocks noChangeArrowheads="1"/>
          </p:cNvSpPr>
          <p:nvPr/>
        </p:nvSpPr>
        <p:spPr bwMode="auto">
          <a:xfrm>
            <a:off x="2362200" y="4294188"/>
            <a:ext cx="2011680" cy="3371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设计评价，性能预测</a:t>
            </a:r>
          </a:p>
        </p:txBody>
      </p:sp>
      <p:sp>
        <p:nvSpPr>
          <p:cNvPr id="14346" name="Text Box 10"/>
          <p:cNvSpPr txBox="1">
            <a:spLocks noChangeArrowheads="1"/>
          </p:cNvSpPr>
          <p:nvPr/>
        </p:nvSpPr>
        <p:spPr bwMode="auto">
          <a:xfrm>
            <a:off x="2879725" y="4862513"/>
            <a:ext cx="995680" cy="3371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物理实现</a:t>
            </a:r>
          </a:p>
        </p:txBody>
      </p:sp>
      <p:sp>
        <p:nvSpPr>
          <p:cNvPr id="14347" name="Text Box 11"/>
          <p:cNvSpPr txBox="1">
            <a:spLocks noChangeArrowheads="1"/>
          </p:cNvSpPr>
          <p:nvPr/>
        </p:nvSpPr>
        <p:spPr bwMode="auto">
          <a:xfrm>
            <a:off x="2752725" y="5410200"/>
            <a:ext cx="1198880" cy="3371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试验性运行</a:t>
            </a:r>
          </a:p>
        </p:txBody>
      </p:sp>
      <p:sp>
        <p:nvSpPr>
          <p:cNvPr id="14348" name="Text Box 12"/>
          <p:cNvSpPr txBox="1">
            <a:spLocks noChangeArrowheads="1"/>
          </p:cNvSpPr>
          <p:nvPr/>
        </p:nvSpPr>
        <p:spPr bwMode="auto">
          <a:xfrm>
            <a:off x="2438400" y="5978525"/>
            <a:ext cx="1808480" cy="33718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使用、维护数据库</a:t>
            </a:r>
          </a:p>
        </p:txBody>
      </p:sp>
      <p:sp>
        <p:nvSpPr>
          <p:cNvPr id="14349" name="Text Box 13"/>
          <p:cNvSpPr txBox="1">
            <a:spLocks noChangeArrowheads="1"/>
          </p:cNvSpPr>
          <p:nvPr/>
        </p:nvSpPr>
        <p:spPr bwMode="auto">
          <a:xfrm>
            <a:off x="5562600" y="1309688"/>
            <a:ext cx="14020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需求分析阶段</a:t>
            </a:r>
          </a:p>
        </p:txBody>
      </p:sp>
      <p:sp>
        <p:nvSpPr>
          <p:cNvPr id="14350" name="Text Box 14"/>
          <p:cNvSpPr txBox="1">
            <a:spLocks noChangeArrowheads="1"/>
          </p:cNvSpPr>
          <p:nvPr/>
        </p:nvSpPr>
        <p:spPr bwMode="auto">
          <a:xfrm>
            <a:off x="5562600" y="1843088"/>
            <a:ext cx="14020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概念设计阶段</a:t>
            </a:r>
          </a:p>
        </p:txBody>
      </p:sp>
      <p:sp>
        <p:nvSpPr>
          <p:cNvPr id="14351" name="Text Box 15"/>
          <p:cNvSpPr txBox="1">
            <a:spLocks noChangeArrowheads="1"/>
          </p:cNvSpPr>
          <p:nvPr/>
        </p:nvSpPr>
        <p:spPr bwMode="auto">
          <a:xfrm>
            <a:off x="5562600" y="2819400"/>
            <a:ext cx="14020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逻辑设计阶段</a:t>
            </a:r>
          </a:p>
        </p:txBody>
      </p:sp>
      <p:sp>
        <p:nvSpPr>
          <p:cNvPr id="14352" name="Text Box 16"/>
          <p:cNvSpPr txBox="1">
            <a:spLocks noChangeArrowheads="1"/>
          </p:cNvSpPr>
          <p:nvPr/>
        </p:nvSpPr>
        <p:spPr bwMode="auto">
          <a:xfrm>
            <a:off x="5594350" y="3976688"/>
            <a:ext cx="14020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物理设计阶段</a:t>
            </a:r>
          </a:p>
        </p:txBody>
      </p:sp>
      <p:sp>
        <p:nvSpPr>
          <p:cNvPr id="14353" name="Text Box 17"/>
          <p:cNvSpPr txBox="1">
            <a:spLocks noChangeArrowheads="1"/>
          </p:cNvSpPr>
          <p:nvPr/>
        </p:nvSpPr>
        <p:spPr bwMode="auto">
          <a:xfrm>
            <a:off x="5594350" y="5119688"/>
            <a:ext cx="16052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数据库实施阶段</a:t>
            </a:r>
          </a:p>
        </p:txBody>
      </p:sp>
      <p:sp>
        <p:nvSpPr>
          <p:cNvPr id="14354" name="Text Box 18"/>
          <p:cNvSpPr txBox="1">
            <a:spLocks noChangeArrowheads="1"/>
          </p:cNvSpPr>
          <p:nvPr/>
        </p:nvSpPr>
        <p:spPr bwMode="auto">
          <a:xfrm>
            <a:off x="5638800" y="5894388"/>
            <a:ext cx="2011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数据库运行维护阶段</a:t>
            </a:r>
          </a:p>
        </p:txBody>
      </p:sp>
      <p:sp>
        <p:nvSpPr>
          <p:cNvPr id="14355" name="AutoShape 19"/>
          <p:cNvSpPr>
            <a:spLocks noChangeArrowheads="1"/>
          </p:cNvSpPr>
          <p:nvPr/>
        </p:nvSpPr>
        <p:spPr bwMode="auto">
          <a:xfrm>
            <a:off x="304800" y="1447800"/>
            <a:ext cx="2057400" cy="533400"/>
          </a:xfrm>
          <a:prstGeom prst="parallelogram">
            <a:avLst>
              <a:gd name="adj" fmla="val 96429"/>
            </a:avLst>
          </a:prstGeom>
          <a:solidFill>
            <a:schemeClr val="bg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a:solidFill>
                  <a:schemeClr val="tx1"/>
                </a:solidFill>
                <a:latin typeface="微软雅黑" panose="020B0503020204020204" charset="-122"/>
                <a:ea typeface="微软雅黑" panose="020B0503020204020204" charset="-122"/>
                <a:cs typeface="微软雅黑" panose="020B0503020204020204" charset="-122"/>
              </a:rPr>
              <a:t>应用需求</a:t>
            </a:r>
          </a:p>
          <a:p>
            <a:pPr algn="ctr" eaLnBrk="1" hangingPunct="1">
              <a:buFontTx/>
              <a:buNone/>
            </a:pPr>
            <a:r>
              <a:rPr lang="en-US" altLang="zh-CN" sz="1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数据、处理</a:t>
            </a:r>
            <a:r>
              <a:rPr lang="en-US" altLang="zh-CN" sz="1600">
                <a:solidFill>
                  <a:schemeClr val="tx1"/>
                </a:solidFill>
                <a:latin typeface="微软雅黑" panose="020B0503020204020204" charset="-122"/>
                <a:ea typeface="微软雅黑" panose="020B0503020204020204" charset="-122"/>
                <a:cs typeface="微软雅黑" panose="020B0503020204020204" charset="-122"/>
              </a:rPr>
              <a:t>)</a:t>
            </a:r>
          </a:p>
        </p:txBody>
      </p:sp>
      <p:sp>
        <p:nvSpPr>
          <p:cNvPr id="14356" name="AutoShape 20"/>
          <p:cNvSpPr>
            <a:spLocks noChangeArrowheads="1"/>
          </p:cNvSpPr>
          <p:nvPr/>
        </p:nvSpPr>
        <p:spPr bwMode="auto">
          <a:xfrm>
            <a:off x="304800" y="2133600"/>
            <a:ext cx="2057400" cy="838200"/>
          </a:xfrm>
          <a:prstGeom prst="parallelogram">
            <a:avLst>
              <a:gd name="adj" fmla="val 61364"/>
            </a:avLst>
          </a:prstGeom>
          <a:solidFill>
            <a:schemeClr val="bg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a:solidFill>
                  <a:schemeClr val="tx1"/>
                </a:solidFill>
                <a:latin typeface="微软雅黑" panose="020B0503020204020204" charset="-122"/>
                <a:ea typeface="微软雅黑" panose="020B0503020204020204" charset="-122"/>
                <a:cs typeface="微软雅黑" panose="020B0503020204020204" charset="-122"/>
              </a:rPr>
              <a:t>转换规则、</a:t>
            </a:r>
          </a:p>
          <a:p>
            <a:pPr algn="ctr" eaLnBrk="1" hangingPunct="1">
              <a:buFontTx/>
              <a:buNone/>
            </a:pPr>
            <a:r>
              <a:rPr lang="en-US" altLang="zh-CN" sz="1600">
                <a:solidFill>
                  <a:schemeClr val="tx1"/>
                </a:solidFill>
                <a:latin typeface="微软雅黑" panose="020B0503020204020204" charset="-122"/>
                <a:ea typeface="微软雅黑" panose="020B0503020204020204" charset="-122"/>
                <a:cs typeface="微软雅黑" panose="020B0503020204020204" charset="-122"/>
              </a:rPr>
              <a:t>DBMS</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功能、</a:t>
            </a:r>
          </a:p>
          <a:p>
            <a:pPr algn="ctr" eaLnBrk="1" hangingPunct="1">
              <a:buFontTx/>
              <a:buNone/>
            </a:pPr>
            <a:r>
              <a:rPr lang="zh-CN" altLang="en-US" sz="1600">
                <a:solidFill>
                  <a:schemeClr val="tx1"/>
                </a:solidFill>
                <a:latin typeface="微软雅黑" panose="020B0503020204020204" charset="-122"/>
                <a:ea typeface="微软雅黑" panose="020B0503020204020204" charset="-122"/>
                <a:cs typeface="微软雅黑" panose="020B0503020204020204" charset="-122"/>
              </a:rPr>
              <a:t>优化方法</a:t>
            </a:r>
          </a:p>
        </p:txBody>
      </p:sp>
      <p:sp>
        <p:nvSpPr>
          <p:cNvPr id="14357" name="AutoShape 21"/>
          <p:cNvSpPr>
            <a:spLocks noChangeArrowheads="1"/>
          </p:cNvSpPr>
          <p:nvPr/>
        </p:nvSpPr>
        <p:spPr bwMode="auto">
          <a:xfrm>
            <a:off x="228600" y="3276600"/>
            <a:ext cx="2133600" cy="533400"/>
          </a:xfrm>
          <a:prstGeom prst="parallelogram">
            <a:avLst>
              <a:gd name="adj" fmla="val 100000"/>
            </a:avLst>
          </a:prstGeom>
          <a:solidFill>
            <a:schemeClr val="bg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a:solidFill>
                  <a:schemeClr val="tx1"/>
                </a:solidFill>
                <a:latin typeface="微软雅黑" panose="020B0503020204020204" charset="-122"/>
                <a:ea typeface="微软雅黑" panose="020B0503020204020204" charset="-122"/>
                <a:cs typeface="微软雅黑" panose="020B0503020204020204" charset="-122"/>
              </a:rPr>
              <a:t>应用要求</a:t>
            </a:r>
          </a:p>
          <a:p>
            <a:pPr algn="ctr" eaLnBrk="1" hangingPunct="1">
              <a:buFontTx/>
              <a:buNone/>
            </a:pPr>
            <a:r>
              <a:rPr lang="en-US" altLang="zh-CN" sz="1600">
                <a:solidFill>
                  <a:schemeClr val="tx1"/>
                </a:solidFill>
                <a:latin typeface="微软雅黑" panose="020B0503020204020204" charset="-122"/>
                <a:ea typeface="微软雅黑" panose="020B0503020204020204" charset="-122"/>
                <a:cs typeface="微软雅黑" panose="020B0503020204020204" charset="-122"/>
              </a:rPr>
              <a:t>DBMS</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详细特征</a:t>
            </a:r>
          </a:p>
        </p:txBody>
      </p:sp>
      <p:sp>
        <p:nvSpPr>
          <p:cNvPr id="14358" name="Line 22"/>
          <p:cNvSpPr>
            <a:spLocks noChangeShapeType="1"/>
          </p:cNvSpPr>
          <p:nvPr/>
        </p:nvSpPr>
        <p:spPr bwMode="auto">
          <a:xfrm>
            <a:off x="3200400" y="1641475"/>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9" name="Line 23"/>
          <p:cNvSpPr>
            <a:spLocks noChangeShapeType="1"/>
          </p:cNvSpPr>
          <p:nvPr/>
        </p:nvSpPr>
        <p:spPr bwMode="auto">
          <a:xfrm>
            <a:off x="3200400" y="2189163"/>
            <a:ext cx="0" cy="32543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0" name="Line 24"/>
          <p:cNvSpPr>
            <a:spLocks noChangeShapeType="1"/>
          </p:cNvSpPr>
          <p:nvPr/>
        </p:nvSpPr>
        <p:spPr bwMode="auto">
          <a:xfrm>
            <a:off x="3200400" y="2895600"/>
            <a:ext cx="0" cy="152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1" name="Line 25"/>
          <p:cNvSpPr>
            <a:spLocks noChangeShapeType="1"/>
          </p:cNvSpPr>
          <p:nvPr/>
        </p:nvSpPr>
        <p:spPr bwMode="auto">
          <a:xfrm>
            <a:off x="3200400" y="3367088"/>
            <a:ext cx="0" cy="36671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2" name="Line 26"/>
          <p:cNvSpPr>
            <a:spLocks noChangeShapeType="1"/>
          </p:cNvSpPr>
          <p:nvPr/>
        </p:nvSpPr>
        <p:spPr bwMode="auto">
          <a:xfrm>
            <a:off x="3200400" y="4114800"/>
            <a:ext cx="0" cy="152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3" name="Line 27"/>
          <p:cNvSpPr>
            <a:spLocks noChangeShapeType="1"/>
          </p:cNvSpPr>
          <p:nvPr/>
        </p:nvSpPr>
        <p:spPr bwMode="auto">
          <a:xfrm>
            <a:off x="3200400" y="4648200"/>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4" name="Line 28"/>
          <p:cNvSpPr>
            <a:spLocks noChangeShapeType="1"/>
          </p:cNvSpPr>
          <p:nvPr/>
        </p:nvSpPr>
        <p:spPr bwMode="auto">
          <a:xfrm>
            <a:off x="3200400" y="5257800"/>
            <a:ext cx="0" cy="152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5" name="Line 29"/>
          <p:cNvSpPr>
            <a:spLocks noChangeShapeType="1"/>
          </p:cNvSpPr>
          <p:nvPr/>
        </p:nvSpPr>
        <p:spPr bwMode="auto">
          <a:xfrm>
            <a:off x="3200400" y="5791200"/>
            <a:ext cx="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6" name="Line 30"/>
          <p:cNvSpPr>
            <a:spLocks noChangeShapeType="1"/>
          </p:cNvSpPr>
          <p:nvPr/>
        </p:nvSpPr>
        <p:spPr bwMode="auto">
          <a:xfrm>
            <a:off x="2133600" y="3505200"/>
            <a:ext cx="533400" cy="2286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7" name="Line 31"/>
          <p:cNvSpPr>
            <a:spLocks noChangeShapeType="1"/>
          </p:cNvSpPr>
          <p:nvPr/>
        </p:nvSpPr>
        <p:spPr bwMode="auto">
          <a:xfrm>
            <a:off x="2209800" y="1600200"/>
            <a:ext cx="457200" cy="152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8" name="Line 32"/>
          <p:cNvSpPr>
            <a:spLocks noChangeShapeType="1"/>
          </p:cNvSpPr>
          <p:nvPr/>
        </p:nvSpPr>
        <p:spPr bwMode="auto">
          <a:xfrm>
            <a:off x="2362200" y="2209800"/>
            <a:ext cx="457200" cy="152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9" name="Line 33"/>
          <p:cNvSpPr>
            <a:spLocks noChangeShapeType="1"/>
          </p:cNvSpPr>
          <p:nvPr/>
        </p:nvSpPr>
        <p:spPr bwMode="auto">
          <a:xfrm flipH="1">
            <a:off x="2438400" y="3505200"/>
            <a:ext cx="685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0" name="Line 34"/>
          <p:cNvSpPr>
            <a:spLocks noChangeShapeType="1"/>
          </p:cNvSpPr>
          <p:nvPr/>
        </p:nvSpPr>
        <p:spPr bwMode="auto">
          <a:xfrm flipV="1">
            <a:off x="2438400" y="2438400"/>
            <a:ext cx="0"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1" name="Line 35"/>
          <p:cNvSpPr>
            <a:spLocks noChangeShapeType="1"/>
          </p:cNvSpPr>
          <p:nvPr/>
        </p:nvSpPr>
        <p:spPr bwMode="auto">
          <a:xfrm>
            <a:off x="2438400" y="2438400"/>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2" name="Line 36"/>
          <p:cNvSpPr>
            <a:spLocks noChangeShapeType="1"/>
          </p:cNvSpPr>
          <p:nvPr/>
        </p:nvSpPr>
        <p:spPr bwMode="auto">
          <a:xfrm>
            <a:off x="2209800" y="5867400"/>
            <a:ext cx="990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3" name="Line 37"/>
          <p:cNvSpPr>
            <a:spLocks noChangeShapeType="1"/>
          </p:cNvSpPr>
          <p:nvPr/>
        </p:nvSpPr>
        <p:spPr bwMode="auto">
          <a:xfrm>
            <a:off x="2209800" y="3657600"/>
            <a:ext cx="0" cy="2209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4" name="Line 38"/>
          <p:cNvSpPr>
            <a:spLocks noChangeShapeType="1"/>
          </p:cNvSpPr>
          <p:nvPr/>
        </p:nvSpPr>
        <p:spPr bwMode="auto">
          <a:xfrm>
            <a:off x="3200400" y="4724400"/>
            <a:ext cx="1295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5" name="Line 39"/>
          <p:cNvSpPr>
            <a:spLocks noChangeShapeType="1"/>
          </p:cNvSpPr>
          <p:nvPr/>
        </p:nvSpPr>
        <p:spPr bwMode="auto">
          <a:xfrm>
            <a:off x="4495800" y="2362200"/>
            <a:ext cx="0" cy="2362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6" name="Line 40"/>
          <p:cNvSpPr>
            <a:spLocks noChangeShapeType="1"/>
          </p:cNvSpPr>
          <p:nvPr/>
        </p:nvSpPr>
        <p:spPr bwMode="auto">
          <a:xfrm flipH="1">
            <a:off x="3276600" y="3581400"/>
            <a:ext cx="1219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7" name="Line 41"/>
          <p:cNvSpPr>
            <a:spLocks noChangeShapeType="1"/>
          </p:cNvSpPr>
          <p:nvPr/>
        </p:nvSpPr>
        <p:spPr bwMode="auto">
          <a:xfrm flipH="1">
            <a:off x="3276600" y="2362200"/>
            <a:ext cx="12192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8" name="Line 42"/>
          <p:cNvSpPr>
            <a:spLocks noChangeShapeType="1"/>
          </p:cNvSpPr>
          <p:nvPr/>
        </p:nvSpPr>
        <p:spPr bwMode="auto">
          <a:xfrm>
            <a:off x="2209800" y="3657600"/>
            <a:ext cx="914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79" name="Text Box 43"/>
          <p:cNvSpPr txBox="1">
            <a:spLocks noChangeArrowheads="1"/>
          </p:cNvSpPr>
          <p:nvPr/>
        </p:nvSpPr>
        <p:spPr bwMode="auto">
          <a:xfrm>
            <a:off x="1730375" y="5838825"/>
            <a:ext cx="7924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不满意</a:t>
            </a:r>
          </a:p>
        </p:txBody>
      </p:sp>
      <p:sp>
        <p:nvSpPr>
          <p:cNvPr id="14380" name="Text Box 44"/>
          <p:cNvSpPr txBox="1">
            <a:spLocks noChangeArrowheads="1"/>
          </p:cNvSpPr>
          <p:nvPr/>
        </p:nvSpPr>
        <p:spPr bwMode="auto">
          <a:xfrm>
            <a:off x="4235450" y="4695825"/>
            <a:ext cx="7924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不满意</a:t>
            </a:r>
          </a:p>
        </p:txBody>
      </p:sp>
      <p:sp>
        <p:nvSpPr>
          <p:cNvPr id="14381" name="Line 45"/>
          <p:cNvSpPr>
            <a:spLocks noChangeShapeType="1"/>
          </p:cNvSpPr>
          <p:nvPr/>
        </p:nvSpPr>
        <p:spPr bwMode="auto">
          <a:xfrm>
            <a:off x="4724400" y="1295400"/>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82" name="Line 46"/>
          <p:cNvSpPr>
            <a:spLocks noChangeShapeType="1"/>
          </p:cNvSpPr>
          <p:nvPr/>
        </p:nvSpPr>
        <p:spPr bwMode="auto">
          <a:xfrm>
            <a:off x="4724400" y="1752600"/>
            <a:ext cx="114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83" name="Line 47"/>
          <p:cNvSpPr>
            <a:spLocks noChangeShapeType="1"/>
          </p:cNvSpPr>
          <p:nvPr/>
        </p:nvSpPr>
        <p:spPr bwMode="auto">
          <a:xfrm>
            <a:off x="4843463" y="2362200"/>
            <a:ext cx="102393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84" name="Line 48"/>
          <p:cNvSpPr>
            <a:spLocks noChangeShapeType="1"/>
          </p:cNvSpPr>
          <p:nvPr/>
        </p:nvSpPr>
        <p:spPr bwMode="auto">
          <a:xfrm>
            <a:off x="4800600" y="3581400"/>
            <a:ext cx="1066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85" name="Line 49"/>
          <p:cNvSpPr>
            <a:spLocks noChangeShapeType="1"/>
          </p:cNvSpPr>
          <p:nvPr/>
        </p:nvSpPr>
        <p:spPr bwMode="auto">
          <a:xfrm>
            <a:off x="4800600" y="4724400"/>
            <a:ext cx="1066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86" name="Line 50"/>
          <p:cNvSpPr>
            <a:spLocks noChangeShapeType="1"/>
          </p:cNvSpPr>
          <p:nvPr/>
        </p:nvSpPr>
        <p:spPr bwMode="auto">
          <a:xfrm>
            <a:off x="4800600" y="5867400"/>
            <a:ext cx="1066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87" name="Text Box 51"/>
          <p:cNvSpPr txBox="1">
            <a:spLocks noChangeArrowheads="1"/>
          </p:cNvSpPr>
          <p:nvPr/>
        </p:nvSpPr>
        <p:spPr bwMode="auto">
          <a:xfrm>
            <a:off x="7486650" y="990600"/>
            <a:ext cx="1198880" cy="829945"/>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需求文档</a:t>
            </a:r>
          </a:p>
          <a:p>
            <a:pPr eaLnBrk="1" hangingPunct="1">
              <a:buFontTx/>
              <a:buNone/>
            </a:pPr>
            <a:r>
              <a:rPr lang="zh-CN" altLang="en-US" sz="1600">
                <a:solidFill>
                  <a:schemeClr val="tx1"/>
                </a:solidFill>
                <a:latin typeface="微软雅黑" panose="020B0503020204020204" charset="-122"/>
                <a:ea typeface="微软雅黑" panose="020B0503020204020204" charset="-122"/>
              </a:rPr>
              <a:t>数据字典</a:t>
            </a:r>
          </a:p>
          <a:p>
            <a:pPr eaLnBrk="1" hangingPunct="1">
              <a:buFontTx/>
              <a:buNone/>
            </a:pPr>
            <a:r>
              <a:rPr lang="zh-CN" altLang="en-US" sz="1600">
                <a:solidFill>
                  <a:schemeClr val="tx1"/>
                </a:solidFill>
                <a:latin typeface="微软雅黑" panose="020B0503020204020204" charset="-122"/>
                <a:ea typeface="微软雅黑" panose="020B0503020204020204" charset="-122"/>
              </a:rPr>
              <a:t>数据流图等</a:t>
            </a:r>
          </a:p>
        </p:txBody>
      </p:sp>
      <p:sp>
        <p:nvSpPr>
          <p:cNvPr id="14388" name="Text Box 52"/>
          <p:cNvSpPr txBox="1">
            <a:spLocks noChangeArrowheads="1"/>
          </p:cNvSpPr>
          <p:nvPr/>
        </p:nvSpPr>
        <p:spPr bwMode="auto">
          <a:xfrm>
            <a:off x="7461250" y="1905000"/>
            <a:ext cx="1327785" cy="583565"/>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cs typeface="微软雅黑" panose="020B0503020204020204" charset="-122"/>
              </a:rPr>
              <a:t>用</a:t>
            </a:r>
            <a:r>
              <a:rPr lang="en-US" altLang="zh-CN" sz="160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图描述</a:t>
            </a:r>
          </a:p>
          <a:p>
            <a:pPr eaLnBrk="1" hangingPunct="1">
              <a:buFontTx/>
              <a:buNone/>
            </a:pPr>
            <a:r>
              <a:rPr lang="zh-CN" altLang="en-US" sz="1600">
                <a:solidFill>
                  <a:schemeClr val="tx1"/>
                </a:solidFill>
                <a:latin typeface="微软雅黑" panose="020B0503020204020204" charset="-122"/>
                <a:ea typeface="微软雅黑" panose="020B0503020204020204" charset="-122"/>
                <a:cs typeface="微软雅黑" panose="020B0503020204020204" charset="-122"/>
              </a:rPr>
              <a:t>的概念模型</a:t>
            </a:r>
          </a:p>
        </p:txBody>
      </p:sp>
      <p:sp>
        <p:nvSpPr>
          <p:cNvPr id="14389" name="Text Box 53"/>
          <p:cNvSpPr txBox="1">
            <a:spLocks noChangeArrowheads="1"/>
          </p:cNvSpPr>
          <p:nvPr/>
        </p:nvSpPr>
        <p:spPr bwMode="auto">
          <a:xfrm>
            <a:off x="7451725" y="2708275"/>
            <a:ext cx="1402080" cy="583565"/>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某种数据模型</a:t>
            </a:r>
          </a:p>
          <a:p>
            <a:pPr eaLnBrk="1" hangingPunct="1">
              <a:buFontTx/>
              <a:buNone/>
            </a:pPr>
            <a:r>
              <a:rPr lang="zh-CN" altLang="en-US" sz="1600">
                <a:solidFill>
                  <a:schemeClr val="tx1"/>
                </a:solidFill>
                <a:latin typeface="微软雅黑" panose="020B0503020204020204" charset="-122"/>
                <a:ea typeface="微软雅黑" panose="020B0503020204020204" charset="-122"/>
              </a:rPr>
              <a:t>并优化</a:t>
            </a:r>
          </a:p>
        </p:txBody>
      </p:sp>
      <p:sp>
        <p:nvSpPr>
          <p:cNvPr id="14390" name="Text Box 54"/>
          <p:cNvSpPr txBox="1">
            <a:spLocks noChangeArrowheads="1"/>
          </p:cNvSpPr>
          <p:nvPr/>
        </p:nvSpPr>
        <p:spPr bwMode="auto">
          <a:xfrm>
            <a:off x="7512050" y="3810000"/>
            <a:ext cx="1402080" cy="829945"/>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存储安排</a:t>
            </a:r>
          </a:p>
          <a:p>
            <a:pPr eaLnBrk="1" hangingPunct="1">
              <a:buFontTx/>
              <a:buNone/>
            </a:pPr>
            <a:r>
              <a:rPr lang="zh-CN" altLang="en-US" sz="1600">
                <a:solidFill>
                  <a:schemeClr val="tx1"/>
                </a:solidFill>
                <a:latin typeface="微软雅黑" panose="020B0503020204020204" charset="-122"/>
                <a:ea typeface="微软雅黑" panose="020B0503020204020204" charset="-122"/>
              </a:rPr>
              <a:t>方法选择</a:t>
            </a:r>
          </a:p>
          <a:p>
            <a:pPr eaLnBrk="1" hangingPunct="1">
              <a:buFontTx/>
              <a:buNone/>
            </a:pPr>
            <a:r>
              <a:rPr lang="zh-CN" altLang="en-US" sz="1600">
                <a:solidFill>
                  <a:schemeClr val="tx1"/>
                </a:solidFill>
                <a:latin typeface="微软雅黑" panose="020B0503020204020204" charset="-122"/>
                <a:ea typeface="微软雅黑" panose="020B0503020204020204" charset="-122"/>
              </a:rPr>
              <a:t>存取路径建立</a:t>
            </a:r>
          </a:p>
        </p:txBody>
      </p:sp>
      <p:sp>
        <p:nvSpPr>
          <p:cNvPr id="14391" name="Text Box 55"/>
          <p:cNvSpPr txBox="1">
            <a:spLocks noChangeArrowheads="1"/>
          </p:cNvSpPr>
          <p:nvPr/>
        </p:nvSpPr>
        <p:spPr bwMode="auto">
          <a:xfrm>
            <a:off x="7512050" y="4953000"/>
            <a:ext cx="1402080" cy="829945"/>
          </a:xfrm>
          <a:prstGeom prst="rect">
            <a:avLst/>
          </a:prstGeom>
          <a:noFill/>
          <a:ln w="9525">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编写模式</a:t>
            </a:r>
          </a:p>
          <a:p>
            <a:pPr eaLnBrk="1" hangingPunct="1">
              <a:buFontTx/>
              <a:buNone/>
            </a:pPr>
            <a:r>
              <a:rPr lang="zh-CN" altLang="en-US" sz="1600">
                <a:solidFill>
                  <a:schemeClr val="tx1"/>
                </a:solidFill>
                <a:latin typeface="微软雅黑" panose="020B0503020204020204" charset="-122"/>
                <a:ea typeface="微软雅黑" panose="020B0503020204020204" charset="-122"/>
              </a:rPr>
              <a:t>数据装入</a:t>
            </a:r>
          </a:p>
          <a:p>
            <a:pPr eaLnBrk="1" hangingPunct="1">
              <a:buFontTx/>
              <a:buNone/>
            </a:pPr>
            <a:r>
              <a:rPr lang="zh-CN" altLang="en-US" sz="1600">
                <a:solidFill>
                  <a:schemeClr val="tx1"/>
                </a:solidFill>
                <a:latin typeface="微软雅黑" panose="020B0503020204020204" charset="-122"/>
                <a:ea typeface="微软雅黑" panose="020B0503020204020204" charset="-122"/>
              </a:rPr>
              <a:t>数据库试运行</a:t>
            </a:r>
          </a:p>
        </p:txBody>
      </p:sp>
      <p:sp>
        <p:nvSpPr>
          <p:cNvPr id="14392" name="Text Box 56"/>
          <p:cNvSpPr txBox="1">
            <a:spLocks noChangeArrowheads="1"/>
          </p:cNvSpPr>
          <p:nvPr/>
        </p:nvSpPr>
        <p:spPr bwMode="auto">
          <a:xfrm>
            <a:off x="6934200" y="6229350"/>
            <a:ext cx="2209800" cy="583565"/>
          </a:xfrm>
          <a:prstGeom prst="rect">
            <a:avLst/>
          </a:prstGeom>
          <a:solidFill>
            <a:srgbClr val="FFFFE5"/>
          </a:solidFill>
          <a:ln w="9525">
            <a:solidFill>
              <a:schemeClr val="accent2"/>
            </a:solidFill>
            <a:miter lim="800000"/>
          </a:ln>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cs typeface="微软雅黑" panose="020B0503020204020204" charset="-122"/>
              </a:rPr>
              <a:t>性能检测、转储</a:t>
            </a:r>
            <a:r>
              <a:rPr lang="en-US" altLang="zh-CN" sz="1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恢复</a:t>
            </a:r>
          </a:p>
          <a:p>
            <a:pPr eaLnBrk="1" hangingPunct="1">
              <a:buFontTx/>
              <a:buNone/>
            </a:pPr>
            <a:r>
              <a:rPr lang="zh-CN" altLang="en-US" sz="1600">
                <a:solidFill>
                  <a:schemeClr val="tx1"/>
                </a:solidFill>
                <a:latin typeface="微软雅黑" panose="020B0503020204020204" charset="-122"/>
                <a:ea typeface="微软雅黑" panose="020B0503020204020204" charset="-122"/>
                <a:cs typeface="微软雅黑" panose="020B0503020204020204" charset="-122"/>
              </a:rPr>
              <a:t>数据库重组和重构</a:t>
            </a:r>
          </a:p>
        </p:txBody>
      </p:sp>
      <p:sp>
        <p:nvSpPr>
          <p:cNvPr id="14393" name="AutoShape 57"/>
          <p:cNvSpPr>
            <a:spLocks noChangeArrowheads="1"/>
          </p:cNvSpPr>
          <p:nvPr/>
        </p:nvSpPr>
        <p:spPr bwMode="auto">
          <a:xfrm>
            <a:off x="7162800" y="1524000"/>
            <a:ext cx="228600" cy="76200"/>
          </a:xfrm>
          <a:prstGeom prst="rightArrow">
            <a:avLst>
              <a:gd name="adj1" fmla="val 50000"/>
              <a:gd name="adj2" fmla="val 75000"/>
            </a:avLst>
          </a:prstGeom>
          <a:solidFill>
            <a:schemeClr val="bg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600">
              <a:solidFill>
                <a:schemeClr val="tx1"/>
              </a:solidFill>
              <a:latin typeface="微软雅黑" panose="020B0503020204020204" charset="-122"/>
              <a:ea typeface="微软雅黑" panose="020B0503020204020204" charset="-122"/>
            </a:endParaRPr>
          </a:p>
        </p:txBody>
      </p:sp>
      <p:sp>
        <p:nvSpPr>
          <p:cNvPr id="14394" name="AutoShape 58"/>
          <p:cNvSpPr>
            <a:spLocks noChangeArrowheads="1"/>
          </p:cNvSpPr>
          <p:nvPr/>
        </p:nvSpPr>
        <p:spPr bwMode="auto">
          <a:xfrm>
            <a:off x="7162800" y="2057400"/>
            <a:ext cx="228600" cy="76200"/>
          </a:xfrm>
          <a:prstGeom prst="rightArrow">
            <a:avLst>
              <a:gd name="adj1" fmla="val 50000"/>
              <a:gd name="adj2" fmla="val 75000"/>
            </a:avLst>
          </a:prstGeom>
          <a:solidFill>
            <a:schemeClr val="bg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600">
              <a:solidFill>
                <a:schemeClr val="tx1"/>
              </a:solidFill>
              <a:latin typeface="微软雅黑" panose="020B0503020204020204" charset="-122"/>
              <a:ea typeface="微软雅黑" panose="020B0503020204020204" charset="-122"/>
            </a:endParaRPr>
          </a:p>
        </p:txBody>
      </p:sp>
      <p:sp>
        <p:nvSpPr>
          <p:cNvPr id="14395" name="AutoShape 59"/>
          <p:cNvSpPr>
            <a:spLocks noChangeArrowheads="1"/>
          </p:cNvSpPr>
          <p:nvPr/>
        </p:nvSpPr>
        <p:spPr bwMode="auto">
          <a:xfrm>
            <a:off x="7162800" y="3048000"/>
            <a:ext cx="228600" cy="76200"/>
          </a:xfrm>
          <a:prstGeom prst="rightArrow">
            <a:avLst>
              <a:gd name="adj1" fmla="val 50000"/>
              <a:gd name="adj2" fmla="val 75000"/>
            </a:avLst>
          </a:prstGeom>
          <a:solidFill>
            <a:schemeClr val="bg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600">
              <a:solidFill>
                <a:schemeClr val="tx1"/>
              </a:solidFill>
              <a:latin typeface="微软雅黑" panose="020B0503020204020204" charset="-122"/>
              <a:ea typeface="微软雅黑" panose="020B0503020204020204" charset="-122"/>
            </a:endParaRPr>
          </a:p>
        </p:txBody>
      </p:sp>
      <p:sp>
        <p:nvSpPr>
          <p:cNvPr id="14396" name="AutoShape 60"/>
          <p:cNvSpPr>
            <a:spLocks noChangeArrowheads="1"/>
          </p:cNvSpPr>
          <p:nvPr/>
        </p:nvSpPr>
        <p:spPr bwMode="auto">
          <a:xfrm>
            <a:off x="7162800" y="4191000"/>
            <a:ext cx="228600" cy="76200"/>
          </a:xfrm>
          <a:prstGeom prst="rightArrow">
            <a:avLst>
              <a:gd name="adj1" fmla="val 50000"/>
              <a:gd name="adj2" fmla="val 75000"/>
            </a:avLst>
          </a:prstGeom>
          <a:solidFill>
            <a:schemeClr val="bg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600">
              <a:solidFill>
                <a:schemeClr val="tx1"/>
              </a:solidFill>
              <a:latin typeface="微软雅黑" panose="020B0503020204020204" charset="-122"/>
              <a:ea typeface="微软雅黑" panose="020B0503020204020204" charset="-122"/>
            </a:endParaRPr>
          </a:p>
        </p:txBody>
      </p:sp>
      <p:sp>
        <p:nvSpPr>
          <p:cNvPr id="14397" name="AutoShape 61"/>
          <p:cNvSpPr>
            <a:spLocks noChangeArrowheads="1"/>
          </p:cNvSpPr>
          <p:nvPr/>
        </p:nvSpPr>
        <p:spPr bwMode="auto">
          <a:xfrm>
            <a:off x="7162800" y="5562600"/>
            <a:ext cx="228600" cy="76200"/>
          </a:xfrm>
          <a:prstGeom prst="rightArrow">
            <a:avLst>
              <a:gd name="adj1" fmla="val 50000"/>
              <a:gd name="adj2" fmla="val 75000"/>
            </a:avLst>
          </a:prstGeom>
          <a:solidFill>
            <a:schemeClr val="bg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600">
              <a:solidFill>
                <a:schemeClr val="tx1"/>
              </a:solidFill>
              <a:latin typeface="微软雅黑" panose="020B0503020204020204" charset="-122"/>
              <a:ea typeface="微软雅黑" panose="020B0503020204020204" charset="-122"/>
            </a:endParaRPr>
          </a:p>
        </p:txBody>
      </p:sp>
      <p:sp>
        <p:nvSpPr>
          <p:cNvPr id="14398" name="AutoShape 62"/>
          <p:cNvSpPr>
            <a:spLocks noChangeArrowheads="1"/>
          </p:cNvSpPr>
          <p:nvPr/>
        </p:nvSpPr>
        <p:spPr bwMode="auto">
          <a:xfrm>
            <a:off x="6629400" y="6400800"/>
            <a:ext cx="228600" cy="76200"/>
          </a:xfrm>
          <a:prstGeom prst="rightArrow">
            <a:avLst>
              <a:gd name="adj1" fmla="val 50000"/>
              <a:gd name="adj2" fmla="val 75000"/>
            </a:avLst>
          </a:prstGeom>
          <a:solidFill>
            <a:schemeClr val="bg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600">
              <a:solidFill>
                <a:schemeClr val="tx1"/>
              </a:solidFill>
              <a:latin typeface="微软雅黑" panose="020B0503020204020204" charset="-122"/>
              <a:ea typeface="微软雅黑" panose="020B0503020204020204" charset="-122"/>
            </a:endParaRPr>
          </a:p>
        </p:txBody>
      </p:sp>
      <p:sp>
        <p:nvSpPr>
          <p:cNvPr id="14399" name="Text Box 63"/>
          <p:cNvSpPr txBox="1">
            <a:spLocks noChangeArrowheads="1"/>
          </p:cNvSpPr>
          <p:nvPr/>
        </p:nvSpPr>
        <p:spPr bwMode="auto">
          <a:xfrm>
            <a:off x="134620" y="990908"/>
            <a:ext cx="2214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dirty="0">
                <a:solidFill>
                  <a:schemeClr val="tx1"/>
                </a:solidFill>
                <a:latin typeface="微软雅黑" panose="020B0503020204020204" charset="-122"/>
                <a:ea typeface="微软雅黑" panose="020B0503020204020204" charset="-122"/>
              </a:rPr>
              <a:t>按照规范化设计的方法</a:t>
            </a:r>
          </a:p>
        </p:txBody>
      </p:sp>
      <p:sp>
        <p:nvSpPr>
          <p:cNvPr id="14400" name="Text Box 64"/>
          <p:cNvSpPr txBox="1">
            <a:spLocks noChangeArrowheads="1"/>
          </p:cNvSpPr>
          <p:nvPr/>
        </p:nvSpPr>
        <p:spPr bwMode="auto">
          <a:xfrm>
            <a:off x="76200" y="6400800"/>
            <a:ext cx="3027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过程迭代、逐步求精的设计思想</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7459"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7460"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7461"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7462"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7463"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7464"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47465"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7466"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7467"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47468" name="Rectangle 12"/>
          <p:cNvSpPr>
            <a:spLocks noChangeArrowheads="1"/>
          </p:cNvSpPr>
          <p:nvPr/>
        </p:nvSpPr>
        <p:spPr bwMode="auto">
          <a:xfrm>
            <a:off x="544830" y="1791970"/>
            <a:ext cx="8141970" cy="2553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9144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marL="13716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marL="18288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marL="2286000" indent="-457200">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200000"/>
              </a:lnSpc>
              <a:buFontTx/>
              <a:buAutoNum type="circleNumDbPlain" startAt="4"/>
            </a:pPr>
            <a:r>
              <a:rPr lang="en-US" altLang="zh-CN" sz="2000" b="1" dirty="0">
                <a:solidFill>
                  <a:srgbClr val="990033"/>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建立聚簇时，应注意三个问题：</a:t>
            </a:r>
          </a:p>
          <a:p>
            <a:pPr marL="342900" indent="14605" algn="just">
              <a:lnSpc>
                <a:spcPct val="200000"/>
              </a:lnSpc>
              <a:buFont typeface="Wingdings" panose="05000000000000000000" pitchFamily="2" charset="2"/>
              <a:buChar char="p"/>
            </a:pP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 建立与维护聚簇的</a:t>
            </a:r>
            <a:r>
              <a:rPr lang="zh-CN" altLang="en-US" sz="2000" dirty="0">
                <a:solidFill>
                  <a:srgbClr val="0000CC"/>
                </a:solidFill>
                <a:latin typeface="微软雅黑" panose="020B0503020204020204" charset="-122"/>
                <a:ea typeface="微软雅黑" panose="020B0503020204020204" charset="-122"/>
                <a:cs typeface="微软雅黑" panose="020B0503020204020204" charset="-122"/>
              </a:rPr>
              <a:t>开销相当大</a:t>
            </a:r>
          </a:p>
          <a:p>
            <a:pPr marL="342900" indent="14605" algn="just">
              <a:lnSpc>
                <a:spcPct val="200000"/>
              </a:lnSpc>
              <a:buFont typeface="Wingdings" panose="05000000000000000000" pitchFamily="2" charset="2"/>
              <a:buChar char="p"/>
            </a:pP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 对已有的关系建立聚簇，将导致关系上原有的索引无效（</a:t>
            </a:r>
            <a:r>
              <a:rPr lang="zh-CN" altLang="en-US" sz="2000" dirty="0">
                <a:solidFill>
                  <a:srgbClr val="0000CC"/>
                </a:solidFill>
                <a:latin typeface="微软雅黑" panose="020B0503020204020204" charset="-122"/>
                <a:ea typeface="微软雅黑" panose="020B0503020204020204" charset="-122"/>
                <a:cs typeface="微软雅黑" panose="020B0503020204020204" charset="-122"/>
              </a:rPr>
              <a:t>需重建</a:t>
            </a: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  </a:t>
            </a:r>
          </a:p>
          <a:p>
            <a:pPr marL="342900" indent="14605" algn="just">
              <a:lnSpc>
                <a:spcPct val="200000"/>
              </a:lnSpc>
              <a:buFont typeface="Wingdings" panose="05000000000000000000" pitchFamily="2" charset="2"/>
              <a:buChar char="p"/>
            </a:pP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 应保持元组的聚簇码值</a:t>
            </a:r>
            <a:r>
              <a:rPr lang="zh-CN" altLang="en-US" sz="2000" dirty="0">
                <a:solidFill>
                  <a:srgbClr val="0000CC"/>
                </a:solidFill>
                <a:latin typeface="微软雅黑" panose="020B0503020204020204" charset="-122"/>
                <a:ea typeface="微软雅黑" panose="020B0503020204020204" charset="-122"/>
                <a:cs typeface="微软雅黑" panose="020B0503020204020204" charset="-122"/>
              </a:rPr>
              <a:t>相对稳定</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A912DC8D-EBF3-44AF-85E4-5AB86148D717}" type="slidenum">
              <a:rPr lang="zh-CN" altLang="en-US"/>
              <a:t>131</a:t>
            </a:fld>
            <a:endParaRPr lang="en-US" altLang="zh-CN"/>
          </a:p>
        </p:txBody>
      </p:sp>
      <p:sp>
        <p:nvSpPr>
          <p:cNvPr id="225282"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5283"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225284"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5285"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5286"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225287" name="Rectangle 7"/>
          <p:cNvSpPr>
            <a:spLocks noChangeArrowheads="1"/>
          </p:cNvSpPr>
          <p:nvPr/>
        </p:nvSpPr>
        <p:spPr bwMode="auto">
          <a:xfrm>
            <a:off x="212648" y="934200"/>
            <a:ext cx="8679886" cy="4246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1016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673100" indent="-3810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lvl="1">
              <a:lnSpc>
                <a:spcPct val="150000"/>
              </a:lnSpc>
              <a:buClr>
                <a:schemeClr val="accent1"/>
              </a:buClr>
              <a:buFont typeface="Wingdings" panose="05000000000000000000" pitchFamily="2" charset="2"/>
              <a:buNone/>
            </a:pPr>
            <a:r>
              <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rPr>
              <a:t>例：学生选课数据库中有三个关系：</a:t>
            </a:r>
          </a:p>
          <a:p>
            <a:pPr lvl="1">
              <a:lnSpc>
                <a:spcPct val="150000"/>
              </a:lnSpc>
              <a:buClr>
                <a:schemeClr val="accent1"/>
              </a:buClr>
              <a:buFont typeface="Wingdings" panose="05000000000000000000" pitchFamily="2" charset="2"/>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学生（</a:t>
            </a:r>
            <a:r>
              <a:rPr lang="zh-CN" altLang="en-US" sz="2000" u="sng" dirty="0">
                <a:solidFill>
                  <a:schemeClr val="tx1"/>
                </a:solidFill>
                <a:latin typeface="微软雅黑" panose="020B0503020204020204" charset="-122"/>
                <a:ea typeface="微软雅黑" panose="020B0503020204020204" charset="-122"/>
                <a:cs typeface="微软雅黑" panose="020B0503020204020204" charset="-122"/>
              </a:rPr>
              <a:t>学号</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，姓名，性别，出生日期，专业）</a:t>
            </a:r>
          </a:p>
          <a:p>
            <a:pPr>
              <a:lnSpc>
                <a:spcPct val="150000"/>
              </a:lnSpc>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课程（</a:t>
            </a:r>
            <a:r>
              <a:rPr lang="zh-CN" altLang="en-US" sz="2000" u="sng" dirty="0">
                <a:solidFill>
                  <a:schemeClr val="tx1"/>
                </a:solidFill>
                <a:latin typeface="微软雅黑" panose="020B0503020204020204" charset="-122"/>
                <a:ea typeface="微软雅黑" panose="020B0503020204020204" charset="-122"/>
                <a:cs typeface="微软雅黑" panose="020B0503020204020204" charset="-122"/>
              </a:rPr>
              <a:t>课程号</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，课程名，学时，学分）</a:t>
            </a:r>
          </a:p>
          <a:p>
            <a:pPr>
              <a:lnSpc>
                <a:spcPct val="150000"/>
              </a:lnSpc>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选修（</a:t>
            </a:r>
            <a:r>
              <a:rPr lang="zh-CN" altLang="en-US" sz="2000" u="sng" dirty="0">
                <a:solidFill>
                  <a:schemeClr val="tx1"/>
                </a:solidFill>
                <a:latin typeface="微软雅黑" panose="020B0503020204020204" charset="-122"/>
                <a:ea typeface="微软雅黑" panose="020B0503020204020204" charset="-122"/>
                <a:cs typeface="微软雅黑" panose="020B0503020204020204" charset="-122"/>
              </a:rPr>
              <a:t>学号，课程号</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，选课时间，成绩）</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50000"/>
              </a:lnSpc>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0" lvl="1" indent="624205">
              <a:lnSpc>
                <a:spcPct val="150000"/>
              </a:lnSpc>
              <a:buClr>
                <a:schemeClr val="accent1"/>
              </a:buClr>
              <a:buFont typeface="Wingdings" panose="05000000000000000000" pitchFamily="2" charset="2"/>
              <a:buNone/>
            </a:pPr>
            <a:r>
              <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rPr>
              <a:t>假设用户经常要按专业查询学生成绩单，这一查询涉及学生关系和选修关系的连接操作，即需要按学号连接这两个关系。为提高连接操作的效率，可以把具有</a:t>
            </a:r>
            <a:r>
              <a:rPr kumimoji="0" lang="zh-CN" altLang="en-US" sz="2000" dirty="0">
                <a:solidFill>
                  <a:srgbClr val="C00000"/>
                </a:solidFill>
                <a:latin typeface="微软雅黑" panose="020B0503020204020204" charset="-122"/>
                <a:ea typeface="微软雅黑" panose="020B0503020204020204" charset="-122"/>
                <a:cs typeface="微软雅黑" panose="020B0503020204020204" charset="-122"/>
              </a:rPr>
              <a:t>相同学号值</a:t>
            </a:r>
            <a:r>
              <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rPr>
              <a:t>的学生元组和选修元组在物理上聚簇在一起。这就相当于把多个关系按</a:t>
            </a:r>
            <a:r>
              <a:rPr kumimoji="0" lang="zh-CN" altLang="en-US" sz="2000" dirty="0">
                <a:solidFill>
                  <a:srgbClr val="C00000"/>
                </a:solidFill>
                <a:latin typeface="微软雅黑" panose="020B0503020204020204" charset="-122"/>
                <a:ea typeface="微软雅黑" panose="020B0503020204020204" charset="-122"/>
                <a:cs typeface="微软雅黑" panose="020B0503020204020204" charset="-122"/>
              </a:rPr>
              <a:t>“预连接”</a:t>
            </a:r>
            <a:r>
              <a:rPr kumimoji="0" lang="zh-CN" altLang="en-US" sz="2000" dirty="0">
                <a:solidFill>
                  <a:schemeClr val="tx1"/>
                </a:solidFill>
                <a:latin typeface="微软雅黑" panose="020B0503020204020204" charset="-122"/>
                <a:ea typeface="微软雅黑" panose="020B0503020204020204" charset="-122"/>
                <a:cs typeface="微软雅黑" panose="020B0503020204020204" charset="-122"/>
              </a:rPr>
              <a:t>的形式存放，从而大大提高连接操作的效率。</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3"/>
          <p:cNvSpPr>
            <a:spLocks noGrp="1"/>
          </p:cNvSpPr>
          <p:nvPr>
            <p:ph type="sldNum" sz="quarter" idx="12"/>
          </p:nvPr>
        </p:nvSpPr>
        <p:spPr/>
        <p:txBody>
          <a:bodyPr/>
          <a:lstStyle/>
          <a:p>
            <a:fld id="{D85AC200-6BB7-467F-B0ED-FD55694DB67E}" type="slidenum">
              <a:rPr lang="zh-CN" altLang="en-GB"/>
              <a:t>132</a:t>
            </a:fld>
            <a:endParaRPr lang="en-GB" altLang="zh-CN"/>
          </a:p>
        </p:txBody>
      </p:sp>
      <p:grpSp>
        <p:nvGrpSpPr>
          <p:cNvPr id="227330" name="Group 2"/>
          <p:cNvGrpSpPr/>
          <p:nvPr/>
        </p:nvGrpSpPr>
        <p:grpSpPr bwMode="auto">
          <a:xfrm>
            <a:off x="355600" y="860960"/>
            <a:ext cx="8437563" cy="5943600"/>
            <a:chOff x="224" y="156"/>
            <a:chExt cx="5315" cy="3744"/>
          </a:xfrm>
        </p:grpSpPr>
        <p:grpSp>
          <p:nvGrpSpPr>
            <p:cNvPr id="227331" name="Group 3"/>
            <p:cNvGrpSpPr/>
            <p:nvPr/>
          </p:nvGrpSpPr>
          <p:grpSpPr bwMode="auto">
            <a:xfrm>
              <a:off x="224" y="156"/>
              <a:ext cx="5315" cy="3744"/>
              <a:chOff x="224" y="252"/>
              <a:chExt cx="5315" cy="3744"/>
            </a:xfrm>
          </p:grpSpPr>
          <p:grpSp>
            <p:nvGrpSpPr>
              <p:cNvPr id="227332" name="Group 4"/>
              <p:cNvGrpSpPr/>
              <p:nvPr/>
            </p:nvGrpSpPr>
            <p:grpSpPr bwMode="auto">
              <a:xfrm>
                <a:off x="1219" y="252"/>
                <a:ext cx="4320" cy="1009"/>
                <a:chOff x="527" y="624"/>
                <a:chExt cx="4320" cy="1009"/>
              </a:xfrm>
            </p:grpSpPr>
            <p:sp>
              <p:nvSpPr>
                <p:cNvPr id="227333" name="Text Box 5"/>
                <p:cNvSpPr txBox="1">
                  <a:spLocks noChangeArrowheads="1"/>
                </p:cNvSpPr>
                <p:nvPr/>
              </p:nvSpPr>
              <p:spPr bwMode="auto">
                <a:xfrm>
                  <a:off x="680" y="720"/>
                  <a:ext cx="41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dirty="0">
                      <a:latin typeface="Times New Roman" panose="02020603050405020304" pitchFamily="18" charset="0"/>
                      <a:ea typeface="黑体" panose="02010609060101010101" pitchFamily="49" charset="-122"/>
                    </a:rPr>
                    <a:t>学号            姓名           性别          出生日期        专业            </a:t>
                  </a:r>
                  <a:r>
                    <a:rPr kumimoji="1" lang="en-US" altLang="zh-CN" b="1" dirty="0">
                      <a:latin typeface="Times New Roman" panose="02020603050405020304" pitchFamily="18" charset="0"/>
                      <a:ea typeface="黑体" panose="02010609060101010101" pitchFamily="49" charset="-122"/>
                    </a:rPr>
                    <a:t>.. .. ..</a:t>
                  </a:r>
                </a:p>
              </p:txBody>
            </p:sp>
            <p:sp>
              <p:nvSpPr>
                <p:cNvPr id="227334" name="Text Box 6"/>
                <p:cNvSpPr txBox="1">
                  <a:spLocks noChangeArrowheads="1"/>
                </p:cNvSpPr>
                <p:nvPr/>
              </p:nvSpPr>
              <p:spPr bwMode="auto">
                <a:xfrm>
                  <a:off x="528" y="1008"/>
                  <a:ext cx="422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011125        </a:t>
                  </a:r>
                  <a:r>
                    <a:rPr kumimoji="1" lang="zh-CN" altLang="en-US" b="1">
                      <a:latin typeface="Times New Roman" panose="02020603050405020304" pitchFamily="18" charset="0"/>
                      <a:ea typeface="黑体" panose="02010609060101010101" pitchFamily="49" charset="-122"/>
                    </a:rPr>
                    <a:t>王   宇            男             </a:t>
                  </a:r>
                  <a:r>
                    <a:rPr kumimoji="1" lang="en-US" altLang="zh-CN" b="1">
                      <a:latin typeface="Times New Roman" panose="02020603050405020304" pitchFamily="18" charset="0"/>
                      <a:ea typeface="黑体" panose="02010609060101010101" pitchFamily="49" charset="-122"/>
                    </a:rPr>
                    <a:t>1984.5.9     </a:t>
                  </a:r>
                  <a:r>
                    <a:rPr kumimoji="1" lang="zh-CN" altLang="en-US" b="1">
                      <a:latin typeface="Times New Roman" panose="02020603050405020304" pitchFamily="18" charset="0"/>
                      <a:ea typeface="黑体" panose="02010609060101010101" pitchFamily="49" charset="-122"/>
                    </a:rPr>
                    <a:t>工业设计</a:t>
                  </a:r>
                </a:p>
              </p:txBody>
            </p:sp>
            <p:grpSp>
              <p:nvGrpSpPr>
                <p:cNvPr id="227335" name="Group 7"/>
                <p:cNvGrpSpPr/>
                <p:nvPr/>
              </p:nvGrpSpPr>
              <p:grpSpPr bwMode="auto">
                <a:xfrm>
                  <a:off x="527" y="624"/>
                  <a:ext cx="4320" cy="1009"/>
                  <a:chOff x="480" y="624"/>
                  <a:chExt cx="4320" cy="1009"/>
                </a:xfrm>
              </p:grpSpPr>
              <p:sp>
                <p:nvSpPr>
                  <p:cNvPr id="227336" name="Line 8"/>
                  <p:cNvSpPr>
                    <a:spLocks noChangeShapeType="1"/>
                  </p:cNvSpPr>
                  <p:nvPr/>
                </p:nvSpPr>
                <p:spPr bwMode="auto">
                  <a:xfrm>
                    <a:off x="480" y="624"/>
                    <a:ext cx="43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37" name="Line 9"/>
                  <p:cNvSpPr>
                    <a:spLocks noChangeShapeType="1"/>
                  </p:cNvSpPr>
                  <p:nvPr/>
                </p:nvSpPr>
                <p:spPr bwMode="auto">
                  <a:xfrm>
                    <a:off x="480" y="624"/>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38" name="Line 10"/>
                  <p:cNvSpPr>
                    <a:spLocks noChangeShapeType="1"/>
                  </p:cNvSpPr>
                  <p:nvPr/>
                </p:nvSpPr>
                <p:spPr bwMode="auto">
                  <a:xfrm>
                    <a:off x="480" y="1632"/>
                    <a:ext cx="43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39" name="Line 11"/>
                  <p:cNvSpPr>
                    <a:spLocks noChangeShapeType="1"/>
                  </p:cNvSpPr>
                  <p:nvPr/>
                </p:nvSpPr>
                <p:spPr bwMode="auto">
                  <a:xfrm>
                    <a:off x="4800" y="624"/>
                    <a:ext cx="0" cy="10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0" name="Line 12"/>
                  <p:cNvSpPr>
                    <a:spLocks noChangeShapeType="1"/>
                  </p:cNvSpPr>
                  <p:nvPr/>
                </p:nvSpPr>
                <p:spPr bwMode="auto">
                  <a:xfrm>
                    <a:off x="480" y="960"/>
                    <a:ext cx="43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1" name="Line 13"/>
                  <p:cNvSpPr>
                    <a:spLocks noChangeShapeType="1"/>
                  </p:cNvSpPr>
                  <p:nvPr/>
                </p:nvSpPr>
                <p:spPr bwMode="auto">
                  <a:xfrm>
                    <a:off x="480" y="1296"/>
                    <a:ext cx="432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2" name="Line 14"/>
                  <p:cNvSpPr>
                    <a:spLocks noChangeShapeType="1"/>
                  </p:cNvSpPr>
                  <p:nvPr/>
                </p:nvSpPr>
                <p:spPr bwMode="auto">
                  <a:xfrm>
                    <a:off x="1200" y="624"/>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3" name="Line 15"/>
                  <p:cNvSpPr>
                    <a:spLocks noChangeShapeType="1"/>
                  </p:cNvSpPr>
                  <p:nvPr/>
                </p:nvSpPr>
                <p:spPr bwMode="auto">
                  <a:xfrm>
                    <a:off x="1920" y="624"/>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4" name="Line 16"/>
                  <p:cNvSpPr>
                    <a:spLocks noChangeShapeType="1"/>
                  </p:cNvSpPr>
                  <p:nvPr/>
                </p:nvSpPr>
                <p:spPr bwMode="auto">
                  <a:xfrm>
                    <a:off x="2640" y="624"/>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5" name="Line 17"/>
                  <p:cNvSpPr>
                    <a:spLocks noChangeShapeType="1"/>
                  </p:cNvSpPr>
                  <p:nvPr/>
                </p:nvSpPr>
                <p:spPr bwMode="auto">
                  <a:xfrm>
                    <a:off x="3360" y="624"/>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6" name="Line 18"/>
                  <p:cNvSpPr>
                    <a:spLocks noChangeShapeType="1"/>
                  </p:cNvSpPr>
                  <p:nvPr/>
                </p:nvSpPr>
                <p:spPr bwMode="auto">
                  <a:xfrm>
                    <a:off x="4080" y="624"/>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7347" name="Text Box 19"/>
                <p:cNvSpPr txBox="1">
                  <a:spLocks noChangeArrowheads="1"/>
                </p:cNvSpPr>
                <p:nvPr/>
              </p:nvSpPr>
              <p:spPr bwMode="auto">
                <a:xfrm>
                  <a:off x="624" y="1344"/>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sp>
              <p:nvSpPr>
                <p:cNvPr id="227348" name="Text Box 20"/>
                <p:cNvSpPr txBox="1">
                  <a:spLocks noChangeArrowheads="1"/>
                </p:cNvSpPr>
                <p:nvPr/>
              </p:nvSpPr>
              <p:spPr bwMode="auto">
                <a:xfrm>
                  <a:off x="1368" y="1344"/>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sp>
              <p:nvSpPr>
                <p:cNvPr id="227349" name="Text Box 21"/>
                <p:cNvSpPr txBox="1">
                  <a:spLocks noChangeArrowheads="1"/>
                </p:cNvSpPr>
                <p:nvPr/>
              </p:nvSpPr>
              <p:spPr bwMode="auto">
                <a:xfrm>
                  <a:off x="2820" y="1344"/>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sp>
              <p:nvSpPr>
                <p:cNvPr id="227350" name="Text Box 22"/>
                <p:cNvSpPr txBox="1">
                  <a:spLocks noChangeArrowheads="1"/>
                </p:cNvSpPr>
                <p:nvPr/>
              </p:nvSpPr>
              <p:spPr bwMode="auto">
                <a:xfrm>
                  <a:off x="2052" y="1344"/>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sp>
              <p:nvSpPr>
                <p:cNvPr id="227351" name="Text Box 23"/>
                <p:cNvSpPr txBox="1">
                  <a:spLocks noChangeArrowheads="1"/>
                </p:cNvSpPr>
                <p:nvPr/>
              </p:nvSpPr>
              <p:spPr bwMode="auto">
                <a:xfrm>
                  <a:off x="3516" y="1344"/>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grpSp>
          <p:sp>
            <p:nvSpPr>
              <p:cNvPr id="227352" name="Text Box 24"/>
              <p:cNvSpPr txBox="1">
                <a:spLocks noChangeArrowheads="1"/>
              </p:cNvSpPr>
              <p:nvPr/>
            </p:nvSpPr>
            <p:spPr bwMode="auto">
              <a:xfrm>
                <a:off x="672" y="2016"/>
                <a:ext cx="40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kumimoji="1" lang="zh-CN" altLang="en-US" sz="2400" b="1">
                  <a:latin typeface="Times New Roman" panose="02020603050405020304" pitchFamily="18" charset="0"/>
                  <a:ea typeface="黑体" panose="02010609060101010101" pitchFamily="49" charset="-122"/>
                </a:endParaRPr>
              </a:p>
            </p:txBody>
          </p:sp>
          <p:grpSp>
            <p:nvGrpSpPr>
              <p:cNvPr id="227353" name="Group 25"/>
              <p:cNvGrpSpPr/>
              <p:nvPr/>
            </p:nvGrpSpPr>
            <p:grpSpPr bwMode="auto">
              <a:xfrm>
                <a:off x="1270" y="1615"/>
                <a:ext cx="3603" cy="1008"/>
                <a:chOff x="1717" y="1778"/>
                <a:chExt cx="3603" cy="1008"/>
              </a:xfrm>
            </p:grpSpPr>
            <p:sp>
              <p:nvSpPr>
                <p:cNvPr id="227354" name="Text Box 26"/>
                <p:cNvSpPr txBox="1">
                  <a:spLocks noChangeArrowheads="1"/>
                </p:cNvSpPr>
                <p:nvPr/>
              </p:nvSpPr>
              <p:spPr bwMode="auto">
                <a:xfrm>
                  <a:off x="1788" y="1850"/>
                  <a:ext cx="3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课程号         课程名           学时           学分            </a:t>
                  </a:r>
                  <a:r>
                    <a:rPr kumimoji="1" lang="en-US" altLang="zh-CN" b="1">
                      <a:latin typeface="Times New Roman" panose="02020603050405020304" pitchFamily="18" charset="0"/>
                      <a:ea typeface="黑体" panose="02010609060101010101" pitchFamily="49" charset="-122"/>
                    </a:rPr>
                    <a:t>.. .. ..</a:t>
                  </a:r>
                </a:p>
              </p:txBody>
            </p:sp>
            <p:sp>
              <p:nvSpPr>
                <p:cNvPr id="227355" name="Text Box 27"/>
                <p:cNvSpPr txBox="1">
                  <a:spLocks noChangeArrowheads="1"/>
                </p:cNvSpPr>
                <p:nvPr/>
              </p:nvSpPr>
              <p:spPr bwMode="auto">
                <a:xfrm>
                  <a:off x="1718" y="2163"/>
                  <a:ext cx="3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310407         </a:t>
                  </a:r>
                  <a:r>
                    <a:rPr kumimoji="1" lang="zh-CN" altLang="en-US" b="1">
                      <a:latin typeface="Times New Roman" panose="02020603050405020304" pitchFamily="18" charset="0"/>
                      <a:ea typeface="黑体" panose="02010609060101010101" pitchFamily="49" charset="-122"/>
                    </a:rPr>
                    <a:t>英  语              </a:t>
                  </a:r>
                  <a:r>
                    <a:rPr kumimoji="1" lang="en-US" altLang="zh-CN" b="1">
                      <a:latin typeface="Times New Roman" panose="02020603050405020304" pitchFamily="18" charset="0"/>
                      <a:ea typeface="黑体" panose="02010609060101010101" pitchFamily="49" charset="-122"/>
                    </a:rPr>
                    <a:t>64                 4</a:t>
                  </a:r>
                </a:p>
              </p:txBody>
            </p:sp>
            <p:grpSp>
              <p:nvGrpSpPr>
                <p:cNvPr id="227356" name="Group 28"/>
                <p:cNvGrpSpPr/>
                <p:nvPr/>
              </p:nvGrpSpPr>
              <p:grpSpPr bwMode="auto">
                <a:xfrm>
                  <a:off x="1717" y="1778"/>
                  <a:ext cx="3603" cy="1008"/>
                  <a:chOff x="647" y="1766"/>
                  <a:chExt cx="3603" cy="1008"/>
                </a:xfrm>
              </p:grpSpPr>
              <p:sp>
                <p:nvSpPr>
                  <p:cNvPr id="227357" name="Line 29"/>
                  <p:cNvSpPr>
                    <a:spLocks noChangeShapeType="1"/>
                  </p:cNvSpPr>
                  <p:nvPr/>
                </p:nvSpPr>
                <p:spPr bwMode="auto">
                  <a:xfrm>
                    <a:off x="647" y="1766"/>
                    <a:ext cx="35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58" name="Line 30"/>
                  <p:cNvSpPr>
                    <a:spLocks noChangeShapeType="1"/>
                  </p:cNvSpPr>
                  <p:nvPr/>
                </p:nvSpPr>
                <p:spPr bwMode="auto">
                  <a:xfrm>
                    <a:off x="647" y="1766"/>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59" name="Line 31"/>
                  <p:cNvSpPr>
                    <a:spLocks noChangeShapeType="1"/>
                  </p:cNvSpPr>
                  <p:nvPr/>
                </p:nvSpPr>
                <p:spPr bwMode="auto">
                  <a:xfrm>
                    <a:off x="647" y="2774"/>
                    <a:ext cx="360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0" name="Line 32"/>
                  <p:cNvSpPr>
                    <a:spLocks noChangeShapeType="1"/>
                  </p:cNvSpPr>
                  <p:nvPr/>
                </p:nvSpPr>
                <p:spPr bwMode="auto">
                  <a:xfrm>
                    <a:off x="647" y="2102"/>
                    <a:ext cx="35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1" name="Line 33"/>
                  <p:cNvSpPr>
                    <a:spLocks noChangeShapeType="1"/>
                  </p:cNvSpPr>
                  <p:nvPr/>
                </p:nvSpPr>
                <p:spPr bwMode="auto">
                  <a:xfrm>
                    <a:off x="647" y="2438"/>
                    <a:ext cx="35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2" name="Line 34"/>
                  <p:cNvSpPr>
                    <a:spLocks noChangeShapeType="1"/>
                  </p:cNvSpPr>
                  <p:nvPr/>
                </p:nvSpPr>
                <p:spPr bwMode="auto">
                  <a:xfrm>
                    <a:off x="1367" y="1766"/>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3" name="Line 35"/>
                  <p:cNvSpPr>
                    <a:spLocks noChangeShapeType="1"/>
                  </p:cNvSpPr>
                  <p:nvPr/>
                </p:nvSpPr>
                <p:spPr bwMode="auto">
                  <a:xfrm>
                    <a:off x="2087" y="1766"/>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4" name="Line 36"/>
                  <p:cNvSpPr>
                    <a:spLocks noChangeShapeType="1"/>
                  </p:cNvSpPr>
                  <p:nvPr/>
                </p:nvSpPr>
                <p:spPr bwMode="auto">
                  <a:xfrm>
                    <a:off x="2807" y="1766"/>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5" name="Line 37"/>
                  <p:cNvSpPr>
                    <a:spLocks noChangeShapeType="1"/>
                  </p:cNvSpPr>
                  <p:nvPr/>
                </p:nvSpPr>
                <p:spPr bwMode="auto">
                  <a:xfrm>
                    <a:off x="3527" y="1766"/>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66" name="Line 38"/>
                  <p:cNvSpPr>
                    <a:spLocks noChangeShapeType="1"/>
                  </p:cNvSpPr>
                  <p:nvPr/>
                </p:nvSpPr>
                <p:spPr bwMode="auto">
                  <a:xfrm>
                    <a:off x="4247" y="1766"/>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7367" name="Text Box 39"/>
                <p:cNvSpPr txBox="1">
                  <a:spLocks noChangeArrowheads="1"/>
                </p:cNvSpPr>
                <p:nvPr/>
              </p:nvSpPr>
              <p:spPr bwMode="auto">
                <a:xfrm>
                  <a:off x="1814" y="249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sp>
              <p:nvSpPr>
                <p:cNvPr id="227368" name="Text Box 40"/>
                <p:cNvSpPr txBox="1">
                  <a:spLocks noChangeArrowheads="1"/>
                </p:cNvSpPr>
                <p:nvPr/>
              </p:nvSpPr>
              <p:spPr bwMode="auto">
                <a:xfrm>
                  <a:off x="2558" y="249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sp>
              <p:nvSpPr>
                <p:cNvPr id="227369" name="Text Box 41"/>
                <p:cNvSpPr txBox="1">
                  <a:spLocks noChangeArrowheads="1"/>
                </p:cNvSpPr>
                <p:nvPr/>
              </p:nvSpPr>
              <p:spPr bwMode="auto">
                <a:xfrm>
                  <a:off x="4010" y="249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sp>
              <p:nvSpPr>
                <p:cNvPr id="227370" name="Text Box 42"/>
                <p:cNvSpPr txBox="1">
                  <a:spLocks noChangeArrowheads="1"/>
                </p:cNvSpPr>
                <p:nvPr/>
              </p:nvSpPr>
              <p:spPr bwMode="auto">
                <a:xfrm>
                  <a:off x="3242" y="249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sp>
              <p:nvSpPr>
                <p:cNvPr id="227371" name="Text Box 43"/>
                <p:cNvSpPr txBox="1">
                  <a:spLocks noChangeArrowheads="1"/>
                </p:cNvSpPr>
                <p:nvPr/>
              </p:nvSpPr>
              <p:spPr bwMode="auto">
                <a:xfrm>
                  <a:off x="4706" y="249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grpSp>
          <p:grpSp>
            <p:nvGrpSpPr>
              <p:cNvPr id="227372" name="Group 44"/>
              <p:cNvGrpSpPr/>
              <p:nvPr/>
            </p:nvGrpSpPr>
            <p:grpSpPr bwMode="auto">
              <a:xfrm>
                <a:off x="1289" y="2988"/>
                <a:ext cx="2992" cy="1008"/>
                <a:chOff x="637" y="3108"/>
                <a:chExt cx="2992" cy="1008"/>
              </a:xfrm>
            </p:grpSpPr>
            <p:sp>
              <p:nvSpPr>
                <p:cNvPr id="227373" name="Text Box 45"/>
                <p:cNvSpPr txBox="1">
                  <a:spLocks noChangeArrowheads="1"/>
                </p:cNvSpPr>
                <p:nvPr/>
              </p:nvSpPr>
              <p:spPr bwMode="auto">
                <a:xfrm>
                  <a:off x="790" y="3169"/>
                  <a:ext cx="283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学号           课程号      选课时间      成  绩</a:t>
                  </a:r>
                </a:p>
              </p:txBody>
            </p:sp>
            <p:sp>
              <p:nvSpPr>
                <p:cNvPr id="227374" name="Text Box 46"/>
                <p:cNvSpPr txBox="1">
                  <a:spLocks noChangeArrowheads="1"/>
                </p:cNvSpPr>
                <p:nvPr/>
              </p:nvSpPr>
              <p:spPr bwMode="auto">
                <a:xfrm>
                  <a:off x="638" y="3504"/>
                  <a:ext cx="29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011125         310407       2001.09           89</a:t>
                  </a:r>
                </a:p>
              </p:txBody>
            </p:sp>
            <p:grpSp>
              <p:nvGrpSpPr>
                <p:cNvPr id="227375" name="Group 47"/>
                <p:cNvGrpSpPr/>
                <p:nvPr/>
              </p:nvGrpSpPr>
              <p:grpSpPr bwMode="auto">
                <a:xfrm>
                  <a:off x="637" y="3108"/>
                  <a:ext cx="2868" cy="1008"/>
                  <a:chOff x="637" y="3108"/>
                  <a:chExt cx="2868" cy="1008"/>
                </a:xfrm>
              </p:grpSpPr>
              <p:sp>
                <p:nvSpPr>
                  <p:cNvPr id="227376" name="Line 48"/>
                  <p:cNvSpPr>
                    <a:spLocks noChangeShapeType="1"/>
                  </p:cNvSpPr>
                  <p:nvPr/>
                </p:nvSpPr>
                <p:spPr bwMode="auto">
                  <a:xfrm>
                    <a:off x="637" y="3108"/>
                    <a:ext cx="285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77" name="Line 49"/>
                  <p:cNvSpPr>
                    <a:spLocks noChangeShapeType="1"/>
                  </p:cNvSpPr>
                  <p:nvPr/>
                </p:nvSpPr>
                <p:spPr bwMode="auto">
                  <a:xfrm>
                    <a:off x="637" y="3108"/>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78" name="Line 50"/>
                  <p:cNvSpPr>
                    <a:spLocks noChangeShapeType="1"/>
                  </p:cNvSpPr>
                  <p:nvPr/>
                </p:nvSpPr>
                <p:spPr bwMode="auto">
                  <a:xfrm flipV="1">
                    <a:off x="637" y="4104"/>
                    <a:ext cx="2863" cy="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79" name="Line 51"/>
                  <p:cNvSpPr>
                    <a:spLocks noChangeShapeType="1"/>
                  </p:cNvSpPr>
                  <p:nvPr/>
                </p:nvSpPr>
                <p:spPr bwMode="auto">
                  <a:xfrm>
                    <a:off x="637" y="3444"/>
                    <a:ext cx="285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80" name="Line 52"/>
                  <p:cNvSpPr>
                    <a:spLocks noChangeShapeType="1"/>
                  </p:cNvSpPr>
                  <p:nvPr/>
                </p:nvSpPr>
                <p:spPr bwMode="auto">
                  <a:xfrm flipV="1">
                    <a:off x="637" y="3768"/>
                    <a:ext cx="2863" cy="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81" name="Line 53"/>
                  <p:cNvSpPr>
                    <a:spLocks noChangeShapeType="1"/>
                  </p:cNvSpPr>
                  <p:nvPr/>
                </p:nvSpPr>
                <p:spPr bwMode="auto">
                  <a:xfrm>
                    <a:off x="1357" y="3108"/>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82" name="Line 54"/>
                  <p:cNvSpPr>
                    <a:spLocks noChangeShapeType="1"/>
                  </p:cNvSpPr>
                  <p:nvPr/>
                </p:nvSpPr>
                <p:spPr bwMode="auto">
                  <a:xfrm>
                    <a:off x="2077" y="3108"/>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83" name="Line 55"/>
                  <p:cNvSpPr>
                    <a:spLocks noChangeShapeType="1"/>
                  </p:cNvSpPr>
                  <p:nvPr/>
                </p:nvSpPr>
                <p:spPr bwMode="auto">
                  <a:xfrm>
                    <a:off x="2797" y="3108"/>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84" name="Line 56"/>
                  <p:cNvSpPr>
                    <a:spLocks noChangeShapeType="1"/>
                  </p:cNvSpPr>
                  <p:nvPr/>
                </p:nvSpPr>
                <p:spPr bwMode="auto">
                  <a:xfrm>
                    <a:off x="3505" y="3108"/>
                    <a:ext cx="0" cy="10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7385" name="Text Box 57"/>
                <p:cNvSpPr txBox="1">
                  <a:spLocks noChangeArrowheads="1"/>
                </p:cNvSpPr>
                <p:nvPr/>
              </p:nvSpPr>
              <p:spPr bwMode="auto">
                <a:xfrm>
                  <a:off x="734" y="382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sp>
              <p:nvSpPr>
                <p:cNvPr id="227386" name="Text Box 58"/>
                <p:cNvSpPr txBox="1">
                  <a:spLocks noChangeArrowheads="1"/>
                </p:cNvSpPr>
                <p:nvPr/>
              </p:nvSpPr>
              <p:spPr bwMode="auto">
                <a:xfrm>
                  <a:off x="1478" y="382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sp>
              <p:nvSpPr>
                <p:cNvPr id="227387" name="Text Box 59"/>
                <p:cNvSpPr txBox="1">
                  <a:spLocks noChangeArrowheads="1"/>
                </p:cNvSpPr>
                <p:nvPr/>
              </p:nvSpPr>
              <p:spPr bwMode="auto">
                <a:xfrm>
                  <a:off x="2930" y="382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sp>
              <p:nvSpPr>
                <p:cNvPr id="227388" name="Text Box 60"/>
                <p:cNvSpPr txBox="1">
                  <a:spLocks noChangeArrowheads="1"/>
                </p:cNvSpPr>
                <p:nvPr/>
              </p:nvSpPr>
              <p:spPr bwMode="auto">
                <a:xfrm>
                  <a:off x="2162" y="3828"/>
                  <a:ext cx="4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b="1">
                      <a:latin typeface="Times New Roman" panose="02020603050405020304" pitchFamily="18" charset="0"/>
                      <a:ea typeface="黑体" panose="02010609060101010101" pitchFamily="49" charset="-122"/>
                    </a:rPr>
                    <a:t> </a:t>
                  </a:r>
                  <a:r>
                    <a:rPr kumimoji="1" lang="en-US" altLang="zh-CN" b="1">
                      <a:latin typeface="Times New Roman" panose="02020603050405020304" pitchFamily="18" charset="0"/>
                      <a:ea typeface="黑体" panose="02010609060101010101" pitchFamily="49" charset="-122"/>
                    </a:rPr>
                    <a:t>.. .. ..</a:t>
                  </a:r>
                </a:p>
              </p:txBody>
            </p:sp>
          </p:grpSp>
          <p:sp>
            <p:nvSpPr>
              <p:cNvPr id="227389" name="Rectangle 61"/>
              <p:cNvSpPr>
                <a:spLocks noChangeArrowheads="1"/>
              </p:cNvSpPr>
              <p:nvPr/>
            </p:nvSpPr>
            <p:spPr bwMode="auto">
              <a:xfrm>
                <a:off x="237" y="1799"/>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u="sng">
                    <a:solidFill>
                      <a:srgbClr val="CC6600"/>
                    </a:solidFill>
                    <a:latin typeface="Times New Roman" panose="02020603050405020304" pitchFamily="18" charset="0"/>
                    <a:ea typeface="黑体" panose="02010609060101010101" pitchFamily="49" charset="-122"/>
                  </a:rPr>
                  <a:t>课程表</a:t>
                </a:r>
              </a:p>
            </p:txBody>
          </p:sp>
          <p:sp>
            <p:nvSpPr>
              <p:cNvPr id="227390" name="Rectangle 62"/>
              <p:cNvSpPr>
                <a:spLocks noChangeArrowheads="1"/>
              </p:cNvSpPr>
              <p:nvPr/>
            </p:nvSpPr>
            <p:spPr bwMode="auto">
              <a:xfrm>
                <a:off x="224" y="576"/>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u="sng">
                    <a:solidFill>
                      <a:srgbClr val="CC6600"/>
                    </a:solidFill>
                    <a:latin typeface="Times New Roman" panose="02020603050405020304" pitchFamily="18" charset="0"/>
                    <a:ea typeface="黑体" panose="02010609060101010101" pitchFamily="49" charset="-122"/>
                  </a:rPr>
                  <a:t>学生表</a:t>
                </a:r>
              </a:p>
            </p:txBody>
          </p:sp>
          <p:sp>
            <p:nvSpPr>
              <p:cNvPr id="227391" name="Rectangle 63"/>
              <p:cNvSpPr>
                <a:spLocks noChangeArrowheads="1"/>
              </p:cNvSpPr>
              <p:nvPr/>
            </p:nvSpPr>
            <p:spPr bwMode="auto">
              <a:xfrm>
                <a:off x="269" y="3084"/>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u="sng">
                    <a:solidFill>
                      <a:srgbClr val="CC6600"/>
                    </a:solidFill>
                    <a:latin typeface="Times New Roman" panose="02020603050405020304" pitchFamily="18" charset="0"/>
                    <a:ea typeface="黑体" panose="02010609060101010101" pitchFamily="49" charset="-122"/>
                  </a:rPr>
                  <a:t>选课表</a:t>
                </a:r>
              </a:p>
            </p:txBody>
          </p:sp>
          <p:sp>
            <p:nvSpPr>
              <p:cNvPr id="227393" name="Text Box 65"/>
              <p:cNvSpPr txBox="1">
                <a:spLocks noChangeArrowheads="1"/>
              </p:cNvSpPr>
              <p:nvPr/>
            </p:nvSpPr>
            <p:spPr bwMode="auto">
              <a:xfrm>
                <a:off x="4160" y="1504"/>
                <a:ext cx="752" cy="132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endParaRPr kumimoji="1" lang="zh-CN" altLang="en-US" sz="2400">
                  <a:latin typeface="Times New Roman" panose="02020603050405020304" pitchFamily="18" charset="0"/>
                </a:endParaRPr>
              </a:p>
              <a:p>
                <a:pPr algn="ctr">
                  <a:spcBef>
                    <a:spcPct val="50000"/>
                  </a:spcBef>
                </a:pPr>
                <a:endParaRPr kumimoji="1" lang="zh-CN" altLang="en-US" sz="2400">
                  <a:latin typeface="Times New Roman" panose="02020603050405020304" pitchFamily="18" charset="0"/>
                </a:endParaRPr>
              </a:p>
              <a:p>
                <a:pPr algn="ctr">
                  <a:spcBef>
                    <a:spcPct val="50000"/>
                  </a:spcBef>
                </a:pPr>
                <a:endParaRPr kumimoji="1" lang="zh-CN" altLang="en-US" sz="2400">
                  <a:latin typeface="Times New Roman" panose="02020603050405020304" pitchFamily="18" charset="0"/>
                </a:endParaRPr>
              </a:p>
              <a:p>
                <a:pPr algn="ctr">
                  <a:spcBef>
                    <a:spcPct val="50000"/>
                  </a:spcBef>
                </a:pPr>
                <a:endParaRPr kumimoji="1" lang="zh-CN" altLang="en-US" sz="2400">
                  <a:latin typeface="Times New Roman" panose="02020603050405020304" pitchFamily="18" charset="0"/>
                </a:endParaRPr>
              </a:p>
            </p:txBody>
          </p:sp>
        </p:grpSp>
        <p:cxnSp>
          <p:nvCxnSpPr>
            <p:cNvPr id="227395" name="AutoShape 67"/>
            <p:cNvCxnSpPr>
              <a:cxnSpLocks noChangeShapeType="1"/>
              <a:stCxn id="227373" idx="1"/>
              <a:endCxn id="227333" idx="1"/>
            </p:cNvCxnSpPr>
            <p:nvPr/>
          </p:nvCxnSpPr>
          <p:spPr bwMode="auto">
            <a:xfrm rot="10800000">
              <a:off x="1372" y="368"/>
              <a:ext cx="70" cy="2701"/>
            </a:xfrm>
            <a:prstGeom prst="curvedConnector3">
              <a:avLst>
                <a:gd name="adj1" fmla="val 934282"/>
              </a:avLst>
            </a:prstGeom>
            <a:noFill/>
            <a:ln w="190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7396" name="AutoShape 68"/>
            <p:cNvCxnSpPr>
              <a:cxnSpLocks noChangeShapeType="1"/>
              <a:endCxn id="227354" idx="1"/>
            </p:cNvCxnSpPr>
            <p:nvPr/>
          </p:nvCxnSpPr>
          <p:spPr bwMode="auto">
            <a:xfrm rot="5400000" flipH="1">
              <a:off x="1299" y="1749"/>
              <a:ext cx="1246" cy="1161"/>
            </a:xfrm>
            <a:prstGeom prst="curvedConnector4">
              <a:avLst>
                <a:gd name="adj1" fmla="val 45347"/>
                <a:gd name="adj2" fmla="val 112403"/>
              </a:avLst>
            </a:prstGeom>
            <a:noFill/>
            <a:ln w="190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B3EFD6CD-D1C9-466F-AFFD-7716D92358E6}" type="slidenum">
              <a:rPr lang="zh-CN" altLang="en-GB"/>
              <a:t>133</a:t>
            </a:fld>
            <a:endParaRPr lang="en-GB" altLang="zh-CN"/>
          </a:p>
        </p:txBody>
      </p:sp>
      <p:sp>
        <p:nvSpPr>
          <p:cNvPr id="149506" name="Rectangle 2"/>
          <p:cNvSpPr>
            <a:spLocks noGrp="1" noChangeArrowheads="1"/>
          </p:cNvSpPr>
          <p:nvPr>
            <p:ph type="title"/>
          </p:nvPr>
        </p:nvSpPr>
        <p:spPr>
          <a:xfrm>
            <a:off x="404513" y="147198"/>
            <a:ext cx="6940550" cy="530225"/>
          </a:xfrm>
        </p:spPr>
        <p:txBody>
          <a:bodyPr/>
          <a:lstStyle/>
          <a:p>
            <a:r>
              <a:rPr lang="en-US" altLang="zh-CN" sz="3200" dirty="0">
                <a:solidFill>
                  <a:schemeClr val="bg2"/>
                </a:solidFill>
                <a:latin typeface="+mj-ea"/>
              </a:rPr>
              <a:t>3. </a:t>
            </a:r>
            <a:r>
              <a:rPr lang="zh-CN" altLang="en-US" sz="3200" dirty="0">
                <a:solidFill>
                  <a:schemeClr val="bg2"/>
                </a:solidFill>
                <a:latin typeface="+mj-ea"/>
              </a:rPr>
              <a:t>数据库的存储结构的确定</a:t>
            </a:r>
          </a:p>
        </p:txBody>
      </p:sp>
      <p:sp>
        <p:nvSpPr>
          <p:cNvPr id="149507" name="Rectangle 3"/>
          <p:cNvSpPr>
            <a:spLocks noGrp="1" noChangeArrowheads="1"/>
          </p:cNvSpPr>
          <p:nvPr>
            <p:ph type="body" idx="1"/>
          </p:nvPr>
        </p:nvSpPr>
        <p:spPr>
          <a:xfrm>
            <a:off x="457200" y="1361440"/>
            <a:ext cx="8108315" cy="3575685"/>
          </a:xfrm>
        </p:spPr>
        <p:txBody>
          <a:bodyPr/>
          <a:lstStyle/>
          <a:p>
            <a:pPr>
              <a:lnSpc>
                <a:spcPct val="200000"/>
              </a:lnSpc>
              <a:buFont typeface="Wingdings" panose="05000000000000000000" pitchFamily="2" charset="2"/>
              <a:buChar char="Ø"/>
            </a:pPr>
            <a:r>
              <a:rPr lang="zh-CN" altLang="en-US" sz="2200" dirty="0">
                <a:solidFill>
                  <a:schemeClr val="tx1"/>
                </a:solidFill>
                <a:latin typeface="微软雅黑" panose="020B0503020204020204" charset="-122"/>
                <a:ea typeface="微软雅黑" panose="020B0503020204020204" charset="-122"/>
              </a:rPr>
              <a:t>确定</a:t>
            </a:r>
            <a:r>
              <a:rPr lang="zh-CN" altLang="en-US" sz="2200" b="1" dirty="0">
                <a:solidFill>
                  <a:srgbClr val="C00000"/>
                </a:solidFill>
                <a:latin typeface="微软雅黑" panose="020B0503020204020204" charset="-122"/>
                <a:ea typeface="微软雅黑" panose="020B0503020204020204" charset="-122"/>
              </a:rPr>
              <a:t>数据库物理存储结构</a:t>
            </a:r>
            <a:r>
              <a:rPr lang="zh-CN" altLang="en-US" sz="2200" dirty="0">
                <a:solidFill>
                  <a:schemeClr val="tx1"/>
                </a:solidFill>
                <a:latin typeface="微软雅黑" panose="020B0503020204020204" charset="-122"/>
                <a:ea typeface="微软雅黑" panose="020B0503020204020204" charset="-122"/>
              </a:rPr>
              <a:t>指确定数据的存放位置和存储结构，包括：确定关系、索引、聚簇、日志、备份等的存储结构，确定系统配置等。</a:t>
            </a:r>
          </a:p>
          <a:p>
            <a:pPr>
              <a:lnSpc>
                <a:spcPct val="200000"/>
              </a:lnSpc>
              <a:buFont typeface="Wingdings" panose="05000000000000000000" pitchFamily="2" charset="2"/>
              <a:buChar char="Ø"/>
            </a:pPr>
            <a:r>
              <a:rPr lang="zh-CN" altLang="en-US" sz="2200" dirty="0">
                <a:solidFill>
                  <a:schemeClr val="tx1"/>
                </a:solidFill>
                <a:latin typeface="微软雅黑" panose="020B0503020204020204" charset="-122"/>
                <a:ea typeface="微软雅黑" panose="020B0503020204020204" charset="-122"/>
              </a:rPr>
              <a:t>综合考虑因素：存取时间、存储空间利用率和维护代价</a:t>
            </a:r>
          </a:p>
          <a:p>
            <a:pPr>
              <a:lnSpc>
                <a:spcPct val="90000"/>
              </a:lnSpc>
              <a:buFont typeface="Wingdings" panose="05000000000000000000" pitchFamily="2" charset="2"/>
              <a:buChar char="Ø"/>
            </a:pPr>
            <a:endParaRPr lang="zh-CN" altLang="en-US" sz="2200" dirty="0">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0531"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50532"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0533"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0534"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0535"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0536"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50537"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0538"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0539"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0540" name="Rectangle 12"/>
          <p:cNvSpPr>
            <a:spLocks noChangeArrowheads="1"/>
          </p:cNvSpPr>
          <p:nvPr/>
        </p:nvSpPr>
        <p:spPr bwMode="auto">
          <a:xfrm>
            <a:off x="376122" y="1104630"/>
            <a:ext cx="8324850" cy="427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marL="342900" indent="-342900">
              <a:lnSpc>
                <a:spcPct val="200000"/>
              </a:lnSpc>
              <a:buFont typeface="Wingdings" panose="05000000000000000000" pitchFamily="2" charset="2"/>
              <a:buChar char="Ø"/>
            </a:pPr>
            <a:r>
              <a:rPr lang="zh-CN" altLang="en-US" dirty="0">
                <a:solidFill>
                  <a:srgbClr val="990033"/>
                </a:solidFill>
                <a:latin typeface="微软雅黑" panose="020B0503020204020204" charset="-122"/>
                <a:ea typeface="微软雅黑" panose="020B0503020204020204" charset="-122"/>
                <a:cs typeface="微软雅黑" panose="020B0503020204020204" charset="-122"/>
              </a:rPr>
              <a:t>分区设计概述</a:t>
            </a:r>
          </a:p>
          <a:p>
            <a:pPr algn="just">
              <a:lnSpc>
                <a:spcPct val="200000"/>
              </a:lnSpc>
              <a:buFont typeface="Wingdings" panose="05000000000000000000" pitchFamily="2" charset="2"/>
              <a:buChar char=" "/>
            </a:pPr>
            <a:r>
              <a:rPr lang="zh-CN" altLang="en-US"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数据库中的数据</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包括关系、索引、聚簇、日志等</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一般都存放在磁盘内。由于数据量的增大，往往需要用到多个磁盘，这就需要确定数据库数据存放在哪些磁盘上。</a:t>
            </a:r>
            <a:endParaRPr lang="zh-CN" altLang="en-US" dirty="0">
              <a:latin typeface="微软雅黑" panose="020B0503020204020204" charset="-122"/>
              <a:ea typeface="微软雅黑" panose="020B0503020204020204" charset="-122"/>
              <a:cs typeface="微软雅黑" panose="020B0503020204020204" charset="-122"/>
            </a:endParaRPr>
          </a:p>
          <a:p>
            <a:pPr marL="342900" indent="0">
              <a:lnSpc>
                <a:spcPct val="200000"/>
              </a:lnSpc>
              <a:buFont typeface="Wingdings" panose="05000000000000000000" pitchFamily="2" charset="2"/>
              <a:buNone/>
            </a:pPr>
            <a:r>
              <a:rPr lang="zh-CN" altLang="en-US" dirty="0">
                <a:solidFill>
                  <a:srgbClr val="990033"/>
                </a:solidFill>
                <a:latin typeface="微软雅黑" panose="020B0503020204020204" charset="-122"/>
                <a:ea typeface="微软雅黑" panose="020B0503020204020204" charset="-122"/>
                <a:cs typeface="微软雅黑" panose="020B0503020204020204" charset="-122"/>
              </a:rPr>
              <a:t>磁盘分区设计的本质：</a:t>
            </a:r>
          </a:p>
          <a:p>
            <a:pPr>
              <a:lnSpc>
                <a:spcPct val="200000"/>
              </a:lnSpc>
            </a:pPr>
            <a:r>
              <a:rPr lang="zh-CN" altLang="en-US"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确定数据库数据的存放位置，其目的是提高系统性能</a:t>
            </a:r>
          </a:p>
        </p:txBody>
      </p:sp>
      <p:sp>
        <p:nvSpPr>
          <p:cNvPr id="150541" name="Rectangle 13"/>
          <p:cNvSpPr>
            <a:spLocks noChangeArrowheads="1"/>
          </p:cNvSpPr>
          <p:nvPr/>
        </p:nvSpPr>
        <p:spPr bwMode="auto">
          <a:xfrm>
            <a:off x="380540" y="164077"/>
            <a:ext cx="5631637"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kumimoji="1" lang="zh-CN" altLang="en-US" sz="3200" dirty="0">
                <a:solidFill>
                  <a:schemeClr val="bg2"/>
                </a:solidFill>
                <a:latin typeface="+mj-ea"/>
                <a:ea typeface="+mj-ea"/>
              </a:rPr>
              <a:t>（</a:t>
            </a:r>
            <a:r>
              <a:rPr kumimoji="1" lang="en-US" altLang="zh-CN" sz="3200" dirty="0">
                <a:solidFill>
                  <a:schemeClr val="bg2"/>
                </a:solidFill>
                <a:latin typeface="+mj-ea"/>
                <a:ea typeface="+mj-ea"/>
              </a:rPr>
              <a:t>1</a:t>
            </a:r>
            <a:r>
              <a:rPr kumimoji="1" lang="zh-CN" altLang="en-US" sz="3200" dirty="0">
                <a:solidFill>
                  <a:schemeClr val="bg2"/>
                </a:solidFill>
                <a:latin typeface="+mj-ea"/>
                <a:ea typeface="+mj-ea"/>
              </a:rPr>
              <a:t>）确定数据的存放位置</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1555"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51556"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1557"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1558"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1559"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1560"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51561"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1562"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1563"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1564" name="Rectangle 12"/>
          <p:cNvSpPr>
            <a:spLocks noChangeArrowheads="1"/>
          </p:cNvSpPr>
          <p:nvPr/>
        </p:nvSpPr>
        <p:spPr bwMode="auto">
          <a:xfrm>
            <a:off x="330200" y="1472565"/>
            <a:ext cx="8223250" cy="3753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marL="342900" indent="-342900">
              <a:lnSpc>
                <a:spcPct val="170000"/>
              </a:lnSpc>
              <a:buFont typeface="Wingdings" panose="05000000000000000000" pitchFamily="2" charset="2"/>
              <a:buChar char="Ø"/>
            </a:pP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磁盘分区设计的一般原则：</a:t>
            </a:r>
          </a:p>
          <a:p>
            <a:pPr>
              <a:lnSpc>
                <a:spcPct val="17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将数据的易变部分和稳定部分分开存放</a:t>
            </a:r>
          </a:p>
          <a:p>
            <a:pPr>
              <a:lnSpc>
                <a:spcPct val="17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将数据的经常存取部分和存取频率较低部分分开存放</a:t>
            </a:r>
            <a:endParaRPr lang="zh-CN" altLang="en-US" sz="2000" dirty="0">
              <a:solidFill>
                <a:srgbClr val="0033CC"/>
              </a:solidFill>
              <a:latin typeface="微软雅黑" panose="020B0503020204020204" charset="-122"/>
              <a:ea typeface="微软雅黑" panose="020B0503020204020204" charset="-122"/>
              <a:cs typeface="微软雅黑" panose="020B0503020204020204" charset="-122"/>
            </a:endParaRPr>
          </a:p>
          <a:p>
            <a:pPr>
              <a:lnSpc>
                <a:spcPct val="170000"/>
              </a:lnSpc>
            </a:pPr>
            <a:r>
              <a:rPr lang="zh-CN" altLang="en-US" sz="2000" dirty="0">
                <a:solidFill>
                  <a:srgbClr val="0033CC"/>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减少访问冲突，提高</a:t>
            </a:r>
            <a:r>
              <a:rPr lang="en-US" altLang="zh-CN" sz="2000" dirty="0">
                <a:solidFill>
                  <a:srgbClr val="990033"/>
                </a:solidFill>
                <a:latin typeface="微软雅黑" panose="020B0503020204020204" charset="-122"/>
                <a:ea typeface="微软雅黑" panose="020B0503020204020204" charset="-122"/>
                <a:cs typeface="微软雅黑" panose="020B0503020204020204" charset="-122"/>
              </a:rPr>
              <a:t>I/O</a:t>
            </a: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并行性</a:t>
            </a:r>
          </a:p>
          <a:p>
            <a:pPr marL="88900" indent="254000" algn="just">
              <a:lnSpc>
                <a:spcPct val="170000"/>
              </a:lnSpc>
            </a:pPr>
            <a:r>
              <a:rPr lang="zh-CN" altLang="en-US" sz="2000" dirty="0">
                <a:latin typeface="微软雅黑" panose="020B0503020204020204" charset="-122"/>
                <a:ea typeface="微软雅黑" panose="020B0503020204020204" charset="-122"/>
                <a:cs typeface="微软雅黑" panose="020B0503020204020204" charset="-122"/>
              </a:rPr>
              <a:t>  多个事务并发访问同一磁盘时，会产生磁盘访问冲突而导致效率降低；如果并发事务访问的数据能均匀分布于不同磁盘上，则</a:t>
            </a:r>
            <a:r>
              <a:rPr lang="en-US" altLang="zh-CN" sz="2000" dirty="0">
                <a:latin typeface="微软雅黑" panose="020B0503020204020204" charset="-122"/>
                <a:ea typeface="微软雅黑" panose="020B0503020204020204" charset="-122"/>
                <a:cs typeface="微软雅黑" panose="020B0503020204020204" charset="-122"/>
              </a:rPr>
              <a:t>I/O</a:t>
            </a:r>
            <a:r>
              <a:rPr lang="zh-CN" altLang="en-US" sz="2000" dirty="0">
                <a:latin typeface="微软雅黑" panose="020B0503020204020204" charset="-122"/>
                <a:ea typeface="微软雅黑" panose="020B0503020204020204" charset="-122"/>
                <a:cs typeface="微软雅黑" panose="020B0503020204020204" charset="-122"/>
              </a:rPr>
              <a:t>可并发执行，从而提高数据库访问速度。</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2579"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52580"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2581"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2582"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2583"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2584"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52585"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2586"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2587"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2588" name="Rectangle 12"/>
          <p:cNvSpPr>
            <a:spLocks noChangeArrowheads="1"/>
          </p:cNvSpPr>
          <p:nvPr/>
        </p:nvSpPr>
        <p:spPr bwMode="auto">
          <a:xfrm>
            <a:off x="658495" y="1454150"/>
            <a:ext cx="7826375" cy="2799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indent="0" algn="just">
              <a:lnSpc>
                <a:spcPct val="200000"/>
              </a:lnSpc>
              <a:buFont typeface="Wingdings" panose="05000000000000000000" pitchFamily="2" charset="2"/>
              <a:buNone/>
            </a:pPr>
            <a:r>
              <a:rPr lang="zh-CN" altLang="en-US" sz="2200" dirty="0">
                <a:solidFill>
                  <a:srgbClr val="990033"/>
                </a:solidFill>
                <a:latin typeface="微软雅黑" panose="020B0503020204020204" charset="-122"/>
                <a:ea typeface="微软雅黑" panose="020B0503020204020204" charset="-122"/>
                <a:cs typeface="微软雅黑" panose="020B0503020204020204" charset="-122"/>
              </a:rPr>
              <a:t>分散热点数据，均衡</a:t>
            </a:r>
            <a:r>
              <a:rPr lang="en-US" altLang="zh-CN" sz="2200" dirty="0">
                <a:solidFill>
                  <a:srgbClr val="990033"/>
                </a:solidFill>
                <a:latin typeface="微软雅黑" panose="020B0503020204020204" charset="-122"/>
                <a:ea typeface="微软雅黑" panose="020B0503020204020204" charset="-122"/>
                <a:cs typeface="微软雅黑" panose="020B0503020204020204" charset="-122"/>
              </a:rPr>
              <a:t>I/O</a:t>
            </a:r>
            <a:r>
              <a:rPr lang="zh-CN" altLang="en-US" sz="2200" dirty="0">
                <a:solidFill>
                  <a:srgbClr val="990033"/>
                </a:solidFill>
                <a:latin typeface="微软雅黑" panose="020B0503020204020204" charset="-122"/>
                <a:ea typeface="微软雅黑" panose="020B0503020204020204" charset="-122"/>
                <a:cs typeface="微软雅黑" panose="020B0503020204020204" charset="-122"/>
              </a:rPr>
              <a:t>负担</a:t>
            </a:r>
          </a:p>
          <a:p>
            <a:pPr>
              <a:lnSpc>
                <a:spcPct val="200000"/>
              </a:lnSpc>
              <a:buFont typeface="Wingdings" panose="05000000000000000000" pitchFamily="2" charset="2"/>
              <a:buChar char=" "/>
            </a:pPr>
            <a:r>
              <a:rPr lang="zh-CN" altLang="en-US" sz="2200" dirty="0">
                <a:latin typeface="微软雅黑" panose="020B0503020204020204" charset="-122"/>
                <a:ea typeface="微软雅黑" panose="020B0503020204020204" charset="-122"/>
                <a:cs typeface="微软雅黑" panose="020B0503020204020204" charset="-122"/>
              </a:rPr>
              <a:t>  对数据访问的频率是不均匀的；经常被访问的数据称为热点数据，此类数据宜分散存放于不同的磁盘上，以均衡各个磁盘的负荷，充分发挥多磁盘并行操作的优势。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3603"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53604"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3605"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3606"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3607"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3608"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53609"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3610"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3611"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3612" name="Rectangle 12"/>
          <p:cNvSpPr>
            <a:spLocks noChangeArrowheads="1"/>
          </p:cNvSpPr>
          <p:nvPr/>
        </p:nvSpPr>
        <p:spPr bwMode="auto">
          <a:xfrm>
            <a:off x="436601" y="1118683"/>
            <a:ext cx="8223250" cy="30460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indent="0" algn="just">
              <a:lnSpc>
                <a:spcPct val="200000"/>
              </a:lnSpc>
              <a:buFont typeface="Wingdings" panose="05000000000000000000" pitchFamily="2" charset="2"/>
              <a:buNone/>
            </a:pPr>
            <a:r>
              <a:rPr lang="zh-CN" altLang="en-US" dirty="0">
                <a:solidFill>
                  <a:srgbClr val="990033"/>
                </a:solidFill>
                <a:latin typeface="微软雅黑" panose="020B0503020204020204" charset="-122"/>
                <a:ea typeface="微软雅黑" panose="020B0503020204020204" charset="-122"/>
                <a:cs typeface="微软雅黑" panose="020B0503020204020204" charset="-122"/>
              </a:rPr>
              <a:t>保证关键数据快速访问，缓解系统瓶颈 </a:t>
            </a:r>
          </a:p>
          <a:p>
            <a:pPr algn="just">
              <a:lnSpc>
                <a:spcPct val="200000"/>
              </a:lnSpc>
              <a:buFont typeface="Wingdings" panose="05000000000000000000" pitchFamily="2" charset="2"/>
              <a:buChar char=" "/>
            </a:pPr>
            <a:r>
              <a:rPr lang="zh-CN" altLang="en-US" dirty="0">
                <a:latin typeface="微软雅黑" panose="020B0503020204020204" charset="-122"/>
                <a:ea typeface="微软雅黑" panose="020B0503020204020204" charset="-122"/>
                <a:cs typeface="微软雅黑" panose="020B0503020204020204" charset="-122"/>
              </a:rPr>
              <a:t>  在数据库中，有些数据（如数据字典等）的访问频率很高，为保证对它的访问不直接影响整个系统的效率，可以将其存放在某一固定磁盘上，以保证其快速访问。</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kumimoji="1" lang="zh-CN" altLang="en-US" sz="3200" dirty="0">
                <a:solidFill>
                  <a:schemeClr val="bg2"/>
                </a:solidFill>
                <a:latin typeface="+mj-ea"/>
              </a:rPr>
              <a:t>（</a:t>
            </a:r>
            <a:r>
              <a:rPr kumimoji="1" lang="en-US" altLang="zh-CN" sz="3200" dirty="0">
                <a:solidFill>
                  <a:schemeClr val="bg2"/>
                </a:solidFill>
                <a:latin typeface="+mj-ea"/>
              </a:rPr>
              <a:t>2</a:t>
            </a:r>
            <a:r>
              <a:rPr kumimoji="1" lang="zh-CN" altLang="en-US" sz="3200" dirty="0">
                <a:solidFill>
                  <a:schemeClr val="bg2"/>
                </a:solidFill>
                <a:latin typeface="+mj-ea"/>
              </a:rPr>
              <a:t>）确定系统配置</a:t>
            </a:r>
          </a:p>
        </p:txBody>
      </p:sp>
      <p:sp>
        <p:nvSpPr>
          <p:cNvPr id="4" name="灯片编号占位符 5"/>
          <p:cNvSpPr>
            <a:spLocks noGrp="1"/>
          </p:cNvSpPr>
          <p:nvPr>
            <p:ph type="sldNum" sz="quarter" idx="12"/>
          </p:nvPr>
        </p:nvSpPr>
        <p:spPr/>
        <p:txBody>
          <a:bodyPr/>
          <a:lstStyle/>
          <a:p>
            <a:fld id="{182BE8DD-0483-41BD-8097-EB3350A42ADA}" type="slidenum">
              <a:rPr lang="zh-CN" altLang="en-GB"/>
              <a:t>138</a:t>
            </a:fld>
            <a:endParaRPr lang="en-GB" altLang="zh-CN"/>
          </a:p>
        </p:txBody>
      </p:sp>
      <p:sp>
        <p:nvSpPr>
          <p:cNvPr id="154627" name="Rectangle 3"/>
          <p:cNvSpPr>
            <a:spLocks noGrp="1" noChangeArrowheads="1"/>
          </p:cNvSpPr>
          <p:nvPr>
            <p:ph type="body" idx="4294967295"/>
          </p:nvPr>
        </p:nvSpPr>
        <p:spPr>
          <a:xfrm>
            <a:off x="460375" y="1268730"/>
            <a:ext cx="8226425" cy="4485640"/>
          </a:xfrm>
        </p:spPr>
        <p:txBody>
          <a:bodyPr/>
          <a:lstStyle/>
          <a:p>
            <a:pPr>
              <a:lnSpc>
                <a:spcPct val="170000"/>
              </a:lnSpc>
              <a:buFont typeface="Wingdings" panose="05000000000000000000" pitchFamily="2" charset="2"/>
              <a:buChar char="Ø"/>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DBMS</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产品一般都提供了一些系统配置变量、存储分配参数，供设计人员和</a:t>
            </a: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DBA</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对数据库进行物理优化。</a:t>
            </a:r>
          </a:p>
          <a:p>
            <a:pPr>
              <a:lnSpc>
                <a:spcPct val="170000"/>
              </a:lnSpc>
              <a:buFont typeface="Wingdings" panose="05000000000000000000" pitchFamily="2" charset="2"/>
              <a:buChar char="Ø"/>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系统配置变量很多，这些参数值影响存取时间和存储空间的分配。</a:t>
            </a:r>
          </a:p>
          <a:p>
            <a:pPr>
              <a:lnSpc>
                <a:spcPct val="170000"/>
              </a:lnSpc>
              <a:buFont typeface="Wingdings" panose="05000000000000000000" pitchFamily="2" charset="2"/>
              <a:buChar char="Ø"/>
            </a:pP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物理设计时多系统配置变量的调整是初步的，运行时要根据实际情况做调整。</a:t>
            </a:r>
          </a:p>
        </p:txBody>
      </p:sp>
    </p:spTree>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F08C5F8-80E5-4C1F-AB81-B5B839D14BB8}" type="slidenum">
              <a:rPr lang="zh-CN" altLang="en-GB"/>
              <a:t>139</a:t>
            </a:fld>
            <a:endParaRPr lang="en-GB" altLang="zh-CN" dirty="0"/>
          </a:p>
        </p:txBody>
      </p:sp>
      <p:sp>
        <p:nvSpPr>
          <p:cNvPr id="155650" name="Rectangle 2"/>
          <p:cNvSpPr>
            <a:spLocks noGrp="1" noChangeArrowheads="1"/>
          </p:cNvSpPr>
          <p:nvPr>
            <p:ph type="body" idx="1"/>
          </p:nvPr>
        </p:nvSpPr>
        <p:spPr>
          <a:xfrm>
            <a:off x="971550" y="1268730"/>
            <a:ext cx="4324350" cy="4681220"/>
          </a:xfrm>
        </p:spPr>
        <p:txBody>
          <a:bodyPr/>
          <a:lstStyle/>
          <a:p>
            <a:pPr marL="85725" indent="0">
              <a:lnSpc>
                <a:spcPct val="150000"/>
              </a:lnSpc>
              <a:buNone/>
            </a:pPr>
            <a:r>
              <a:rPr lang="zh-CN" altLang="en-US" sz="2400" dirty="0">
                <a:solidFill>
                  <a:srgbClr val="990033"/>
                </a:solidFill>
                <a:latin typeface="微软雅黑" panose="020B0503020204020204" charset="-122"/>
                <a:ea typeface="微软雅黑" panose="020B0503020204020204" charset="-122"/>
              </a:rPr>
              <a:t>系统配置变量有很多，如：</a:t>
            </a:r>
          </a:p>
          <a:p>
            <a:pPr>
              <a:lnSpc>
                <a:spcPct val="150000"/>
              </a:lnSpc>
              <a:buFont typeface="Wingdings" panose="05000000000000000000" pitchFamily="2" charset="2"/>
              <a:buChar char="Ø"/>
            </a:pPr>
            <a:r>
              <a:rPr lang="zh-CN" altLang="en-US" sz="2400" dirty="0">
                <a:solidFill>
                  <a:schemeClr val="tx1"/>
                </a:solidFill>
                <a:latin typeface="微软雅黑" panose="020B0503020204020204" charset="-122"/>
                <a:ea typeface="微软雅黑" panose="020B0503020204020204" charset="-122"/>
              </a:rPr>
              <a:t>同时使用数据库的用户数</a:t>
            </a:r>
          </a:p>
          <a:p>
            <a:pPr>
              <a:lnSpc>
                <a:spcPct val="150000"/>
              </a:lnSpc>
              <a:buFont typeface="Wingdings" panose="05000000000000000000" pitchFamily="2" charset="2"/>
              <a:buChar char="Ø"/>
            </a:pPr>
            <a:r>
              <a:rPr lang="zh-CN" altLang="en-US" sz="2400" dirty="0">
                <a:solidFill>
                  <a:schemeClr val="tx1"/>
                </a:solidFill>
                <a:latin typeface="微软雅黑" panose="020B0503020204020204" charset="-122"/>
                <a:ea typeface="微软雅黑" panose="020B0503020204020204" charset="-122"/>
              </a:rPr>
              <a:t>同时打开的数据库对象数</a:t>
            </a:r>
          </a:p>
          <a:p>
            <a:pPr>
              <a:lnSpc>
                <a:spcPct val="150000"/>
              </a:lnSpc>
              <a:buFont typeface="Wingdings" panose="05000000000000000000" pitchFamily="2" charset="2"/>
              <a:buChar char="Ø"/>
            </a:pPr>
            <a:r>
              <a:rPr lang="zh-CN" altLang="en-US" sz="2400" dirty="0">
                <a:solidFill>
                  <a:schemeClr val="tx1"/>
                </a:solidFill>
                <a:latin typeface="微软雅黑" panose="020B0503020204020204" charset="-122"/>
                <a:ea typeface="微软雅黑" panose="020B0503020204020204" charset="-122"/>
              </a:rPr>
              <a:t>内存分配参数</a:t>
            </a:r>
          </a:p>
          <a:p>
            <a:pPr>
              <a:lnSpc>
                <a:spcPct val="150000"/>
              </a:lnSpc>
              <a:buFont typeface="Wingdings" panose="05000000000000000000" pitchFamily="2" charset="2"/>
              <a:buChar char="Ø"/>
            </a:pPr>
            <a:r>
              <a:rPr lang="zh-CN" altLang="en-US" sz="2400" dirty="0">
                <a:solidFill>
                  <a:schemeClr val="tx1"/>
                </a:solidFill>
                <a:latin typeface="微软雅黑" panose="020B0503020204020204" charset="-122"/>
                <a:ea typeface="微软雅黑" panose="020B0503020204020204" charset="-122"/>
              </a:rPr>
              <a:t>缓冲区分配参数</a:t>
            </a:r>
          </a:p>
          <a:p>
            <a:pPr>
              <a:lnSpc>
                <a:spcPct val="150000"/>
              </a:lnSpc>
              <a:buFont typeface="Wingdings" panose="05000000000000000000" pitchFamily="2" charset="2"/>
              <a:buChar char="Ø"/>
            </a:pPr>
            <a:r>
              <a:rPr lang="zh-CN" altLang="en-US" sz="2400" dirty="0">
                <a:solidFill>
                  <a:schemeClr val="tx1"/>
                </a:solidFill>
                <a:latin typeface="微软雅黑" panose="020B0503020204020204" charset="-122"/>
                <a:ea typeface="微软雅黑" panose="020B0503020204020204" charset="-122"/>
              </a:rPr>
              <a:t>存储分配参数</a:t>
            </a:r>
          </a:p>
        </p:txBody>
      </p:sp>
      <p:sp>
        <p:nvSpPr>
          <p:cNvPr id="155651" name="Rectangle 3"/>
          <p:cNvSpPr>
            <a:spLocks noChangeArrowheads="1"/>
          </p:cNvSpPr>
          <p:nvPr/>
        </p:nvSpPr>
        <p:spPr bwMode="auto">
          <a:xfrm>
            <a:off x="5295899" y="1923418"/>
            <a:ext cx="2971800" cy="3693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79705" indent="278130">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522605" lvl="1" indent="-342900">
              <a:lnSpc>
                <a:spcPct val="200000"/>
              </a:lnSpc>
              <a:buFont typeface="Wingdings" panose="05000000000000000000" charset="0"/>
              <a:buChar char="Ø"/>
            </a:pPr>
            <a:r>
              <a:rPr lang="zh-CN" altLang="en-US" dirty="0">
                <a:latin typeface="微软雅黑" panose="020B0503020204020204" charset="-122"/>
                <a:ea typeface="微软雅黑" panose="020B0503020204020204" charset="-122"/>
              </a:rPr>
              <a:t>物理块的大小</a:t>
            </a:r>
          </a:p>
          <a:p>
            <a:pPr marL="522605" lvl="1" indent="-342900">
              <a:lnSpc>
                <a:spcPct val="200000"/>
              </a:lnSpc>
              <a:buFont typeface="Wingdings" panose="05000000000000000000" charset="0"/>
              <a:buChar char="Ø"/>
            </a:pPr>
            <a:r>
              <a:rPr lang="zh-CN" altLang="en-US" dirty="0">
                <a:latin typeface="微软雅黑" panose="020B0503020204020204" charset="-122"/>
                <a:ea typeface="微软雅黑" panose="020B0503020204020204" charset="-122"/>
              </a:rPr>
              <a:t>物理块装填因子</a:t>
            </a:r>
          </a:p>
          <a:p>
            <a:pPr marL="522605" lvl="1" indent="-342900">
              <a:lnSpc>
                <a:spcPct val="200000"/>
              </a:lnSpc>
              <a:buFont typeface="Wingdings" panose="05000000000000000000" charset="0"/>
              <a:buChar char="Ø"/>
            </a:pPr>
            <a:r>
              <a:rPr lang="zh-CN" altLang="en-US" dirty="0">
                <a:latin typeface="微软雅黑" panose="020B0503020204020204" charset="-122"/>
                <a:ea typeface="微软雅黑" panose="020B0503020204020204" charset="-122"/>
              </a:rPr>
              <a:t>时间片大小</a:t>
            </a:r>
          </a:p>
          <a:p>
            <a:pPr marL="522605" lvl="1" indent="-342900">
              <a:lnSpc>
                <a:spcPct val="200000"/>
              </a:lnSpc>
              <a:buFont typeface="Wingdings" panose="05000000000000000000" charset="0"/>
              <a:buChar char="Ø"/>
            </a:pPr>
            <a:r>
              <a:rPr lang="zh-CN" altLang="en-US" dirty="0">
                <a:latin typeface="微软雅黑" panose="020B0503020204020204" charset="-122"/>
                <a:ea typeface="微软雅黑" panose="020B0503020204020204" charset="-122"/>
              </a:rPr>
              <a:t>数据库的大小</a:t>
            </a:r>
          </a:p>
          <a:p>
            <a:pPr marL="522605" lvl="1" indent="-342900">
              <a:lnSpc>
                <a:spcPct val="200000"/>
              </a:lnSpc>
              <a:buFont typeface="Wingdings" panose="05000000000000000000" charset="0"/>
              <a:buChar char="Ø"/>
            </a:pPr>
            <a:r>
              <a:rPr lang="zh-CN" altLang="en-US" dirty="0">
                <a:latin typeface="微软雅黑" panose="020B0503020204020204" charset="-122"/>
                <a:ea typeface="微软雅黑" panose="020B0503020204020204" charset="-122"/>
              </a:rPr>
              <a:t>锁的数目</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3850" y="765175"/>
            <a:ext cx="8229600" cy="863600"/>
          </a:xfrm>
        </p:spPr>
        <p:txBody>
          <a:bodyPr/>
          <a:lstStyle/>
          <a:p>
            <a:r>
              <a:rPr lang="zh-CN" altLang="en-US" b="1"/>
              <a:t>数据库设计的基本步骤</a:t>
            </a:r>
          </a:p>
        </p:txBody>
      </p:sp>
      <p:sp>
        <p:nvSpPr>
          <p:cNvPr id="15363" name="Rectangle 3"/>
          <p:cNvSpPr>
            <a:spLocks noGrp="1" noChangeArrowheads="1"/>
          </p:cNvSpPr>
          <p:nvPr>
            <p:ph idx="1"/>
          </p:nvPr>
        </p:nvSpPr>
        <p:spPr>
          <a:xfrm>
            <a:off x="648970" y="1058545"/>
            <a:ext cx="7846695" cy="4740910"/>
          </a:xfrm>
        </p:spPr>
        <p:txBody>
          <a:bodyPr/>
          <a:lstStyle/>
          <a:p>
            <a:pPr latinLnBrk="0">
              <a:lnSpc>
                <a:spcPct val="150000"/>
              </a:lnSpc>
              <a:buFont typeface="Wingdings 2" panose="05020102010507070707" pitchFamily="18" charset="2"/>
              <a:buChar char="?"/>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accent1"/>
                </a:solidFill>
                <a:latin typeface="微软雅黑" panose="020B0503020204020204" charset="-122"/>
                <a:ea typeface="微软雅黑" panose="020B0503020204020204" charset="-122"/>
                <a:cs typeface="微软雅黑" panose="020B0503020204020204" charset="-122"/>
              </a:rPr>
              <a:t>需求分析</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latinLnBrk="0">
              <a:lnSpc>
                <a:spcPct val="150000"/>
              </a:lnSpc>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需求分析是数据库设计的第一步，也是最困难、最耗时的一步，它的任务是准确了解并分析用户对系统的需要和要求，弄清系统要达到的目标和实现功能。</a:t>
            </a:r>
          </a:p>
          <a:p>
            <a:pPr latinLnBrk="0">
              <a:lnSpc>
                <a:spcPct val="150000"/>
              </a:lnSpc>
              <a:buFont typeface="Wingdings 2" panose="05020102010507070707" pitchFamily="18" charset="2"/>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accent1"/>
                </a:solidFill>
                <a:latin typeface="微软雅黑" panose="020B0503020204020204" charset="-122"/>
                <a:ea typeface="微软雅黑" panose="020B0503020204020204" charset="-122"/>
                <a:cs typeface="微软雅黑" panose="020B0503020204020204" charset="-122"/>
              </a:rPr>
              <a:t>概念结构设计</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latinLnBrk="0">
              <a:lnSpc>
                <a:spcPct val="150000"/>
              </a:lnSpc>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整个数据库设计的关键。设计者要对用户需求进行综合、归纳、抽象，形成一个独立于具体计算机和</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DBMS</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的概念模型。</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D5357280-D766-41B3-B1E2-5004992EBF04}" type="slidenum">
              <a:rPr lang="zh-CN" altLang="en-GB"/>
              <a:t>140</a:t>
            </a:fld>
            <a:endParaRPr lang="en-GB" altLang="zh-CN"/>
          </a:p>
        </p:txBody>
      </p:sp>
      <p:sp>
        <p:nvSpPr>
          <p:cNvPr id="156674" name="Rectangle 2"/>
          <p:cNvSpPr>
            <a:spLocks noGrp="1" noChangeArrowheads="1"/>
          </p:cNvSpPr>
          <p:nvPr>
            <p:ph type="title"/>
          </p:nvPr>
        </p:nvSpPr>
        <p:spPr>
          <a:xfrm>
            <a:off x="418172" y="29274"/>
            <a:ext cx="7772400" cy="838200"/>
          </a:xfrm>
        </p:spPr>
        <p:txBody>
          <a:bodyPr/>
          <a:lstStyle/>
          <a:p>
            <a:r>
              <a:rPr lang="en-US" altLang="zh-CN" dirty="0">
                <a:latin typeface="+mj-ea"/>
              </a:rPr>
              <a:t>4. </a:t>
            </a:r>
            <a:r>
              <a:rPr lang="zh-CN" altLang="en-US" dirty="0">
                <a:latin typeface="+mj-ea"/>
              </a:rPr>
              <a:t>物理结构的评价</a:t>
            </a:r>
          </a:p>
        </p:txBody>
      </p:sp>
      <p:sp>
        <p:nvSpPr>
          <p:cNvPr id="156675" name="Rectangle 3"/>
          <p:cNvSpPr>
            <a:spLocks noGrp="1" noChangeArrowheads="1"/>
          </p:cNvSpPr>
          <p:nvPr>
            <p:ph type="body" idx="1"/>
          </p:nvPr>
        </p:nvSpPr>
        <p:spPr>
          <a:xfrm>
            <a:off x="342900" y="1514475"/>
            <a:ext cx="8343900" cy="4253865"/>
          </a:xfrm>
        </p:spPr>
        <p:txBody>
          <a:bodyPr/>
          <a:lstStyle/>
          <a:p>
            <a:pPr>
              <a:lnSpc>
                <a:spcPct val="150000"/>
              </a:lnSpc>
              <a:buFont typeface="Wingdings" panose="05000000000000000000" pitchFamily="2" charset="2"/>
              <a:buChar char="Ø"/>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数据库物理设计过程中可以产生多种方案，数据库设计人员必须对这些方案进行细致的评价，从中选择一个较优的方案作为数据库的物理结构。 </a:t>
            </a:r>
          </a:p>
          <a:p>
            <a:pPr>
              <a:lnSpc>
                <a:spcPct val="150000"/>
              </a:lnSpc>
              <a:buFont typeface="Wingdings" panose="05000000000000000000" pitchFamily="2" charset="2"/>
              <a:buChar char="Ø"/>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评价物理数据库的方法完全依赖于所选用的</a:t>
            </a: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DBMS</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，主要是从定量估算各种方案的存储空间、存取时间和维护代价入手，对估算结果进行权衡、比较，选择出一个较优的合理的物理结构。</a:t>
            </a:r>
          </a:p>
          <a:p>
            <a:pPr>
              <a:lnSpc>
                <a:spcPct val="150000"/>
              </a:lnSpc>
              <a:buFont typeface="Wingdings" panose="05000000000000000000" pitchFamily="2" charset="2"/>
              <a:buChar char="Ø"/>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如果该结构不符合用户需求，则需要修改设计。</a:t>
            </a: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zh-CN" altLang="en-US" dirty="0"/>
              <a:t>六、数据库的实施和维护</a:t>
            </a:r>
          </a:p>
        </p:txBody>
      </p:sp>
      <p:sp>
        <p:nvSpPr>
          <p:cNvPr id="6" name="Rectangle 3"/>
          <p:cNvSpPr txBox="1">
            <a:spLocks noChangeArrowheads="1"/>
          </p:cNvSpPr>
          <p:nvPr/>
        </p:nvSpPr>
        <p:spPr bwMode="auto">
          <a:xfrm>
            <a:off x="1116013" y="1844674"/>
            <a:ext cx="7772400" cy="302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55600" indent="-269875" algn="l" rtl="0" eaLnBrk="1" fontAlgn="base" hangingPunct="1">
              <a:spcBef>
                <a:spcPts val="1800"/>
              </a:spcBef>
              <a:spcAft>
                <a:spcPct val="0"/>
              </a:spcAft>
              <a:buClr>
                <a:srgbClr val="003399"/>
              </a:buClr>
              <a:buSzPct val="80000"/>
              <a:buFont typeface="Wingdings 2" panose="05020102010507070707" pitchFamily="18" charset="2"/>
              <a:buChar char=""/>
              <a:defRPr sz="2800" kern="1200">
                <a:solidFill>
                  <a:srgbClr val="003399"/>
                </a:solidFill>
                <a:latin typeface="+mn-lt"/>
                <a:ea typeface="+mn-ea"/>
                <a:cs typeface="+mn-cs"/>
              </a:defRPr>
            </a:lvl1pPr>
            <a:lvl2pPr marL="700405" indent="-342900" algn="l" rtl="0" eaLnBrk="1" fontAlgn="base" hangingPunct="1">
              <a:lnSpc>
                <a:spcPct val="120000"/>
              </a:lnSpc>
              <a:spcBef>
                <a:spcPct val="20000"/>
              </a:spcBef>
              <a:spcAft>
                <a:spcPct val="0"/>
              </a:spcAft>
              <a:buFont typeface="Wingdings" panose="05000000000000000000" pitchFamily="2" charset="2"/>
              <a:buChar char="p"/>
              <a:defRPr sz="2400" kern="1200">
                <a:solidFill>
                  <a:srgbClr val="7030A0"/>
                </a:solidFill>
                <a:latin typeface="+mn-lt"/>
                <a:ea typeface="+mn-ea"/>
                <a:cs typeface="+mn-cs"/>
              </a:defRPr>
            </a:lvl2pPr>
            <a:lvl3pPr marL="1143000" indent="-228600" algn="l" rtl="0" eaLnBrk="1" fontAlgn="base" hangingPunct="1">
              <a:spcBef>
                <a:spcPct val="20000"/>
              </a:spcBef>
              <a:spcAft>
                <a:spcPct val="0"/>
              </a:spcAft>
              <a:buFont typeface="Wingdings" panose="05000000000000000000" pitchFamily="2" charset="2"/>
              <a:buChar char="ü"/>
              <a:defRPr sz="1400" kern="1200">
                <a:solidFill>
                  <a:srgbClr val="4D4D4D"/>
                </a:solidFill>
                <a:latin typeface="+mn-lt"/>
                <a:ea typeface="+mn-ea"/>
                <a:cs typeface="+mn-cs"/>
              </a:defRPr>
            </a:lvl3pPr>
            <a:lvl4pPr marL="1600200" indent="-228600" algn="l" rtl="0" eaLnBrk="1" fontAlgn="base" hangingPunct="1">
              <a:spcBef>
                <a:spcPct val="20000"/>
              </a:spcBef>
              <a:spcAft>
                <a:spcPct val="0"/>
              </a:spcAft>
              <a:buChar char="–"/>
              <a:defRPr sz="1200" kern="1200">
                <a:solidFill>
                  <a:srgbClr val="4D4D4D"/>
                </a:solidFill>
                <a:latin typeface="+mn-lt"/>
                <a:ea typeface="+mn-ea"/>
                <a:cs typeface="+mn-cs"/>
              </a:defRPr>
            </a:lvl4pPr>
            <a:lvl5pPr marL="2057400" indent="-228600" algn="l" rtl="0" eaLnBrk="1" fontAlgn="base" hangingPunct="1">
              <a:spcBef>
                <a:spcPct val="20000"/>
              </a:spcBef>
              <a:spcAft>
                <a:spcPct val="0"/>
              </a:spcAft>
              <a:buChar char="»"/>
              <a:defRPr sz="12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数据库的建立和调整</a:t>
            </a:r>
          </a:p>
          <a:p>
            <a:pPr>
              <a:lnSpc>
                <a:spcPct val="130000"/>
              </a:lnSpc>
              <a:buFont typeface="Wingdings" panose="05000000000000000000" pitchFamily="2" charset="2"/>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数据库系统试运行</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数据库系统运行和维护</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dirty="0"/>
              <a:t>1. </a:t>
            </a:r>
            <a:r>
              <a:rPr lang="zh-CN" altLang="en-US" dirty="0"/>
              <a:t>数据库的建立和调整</a:t>
            </a:r>
          </a:p>
        </p:txBody>
      </p:sp>
      <p:sp>
        <p:nvSpPr>
          <p:cNvPr id="6" name="Rectangle 12"/>
          <p:cNvSpPr>
            <a:spLocks noChangeArrowheads="1"/>
          </p:cNvSpPr>
          <p:nvPr/>
        </p:nvSpPr>
        <p:spPr bwMode="auto">
          <a:xfrm>
            <a:off x="654050" y="927100"/>
            <a:ext cx="8013700" cy="5262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marL="342900" indent="-342900">
              <a:lnSpc>
                <a:spcPct val="200000"/>
              </a:lnSpc>
              <a:buFont typeface="Wingdings" panose="05000000000000000000" pitchFamily="2" charset="2"/>
              <a:buChar char="Ø"/>
            </a:pPr>
            <a:r>
              <a:rPr lang="zh-CN" altLang="en-US" dirty="0">
                <a:solidFill>
                  <a:srgbClr val="990033"/>
                </a:solidFill>
                <a:latin typeface="微软雅黑" panose="020B0503020204020204" charset="-122"/>
                <a:ea typeface="微软雅黑" panose="020B0503020204020204" charset="-122"/>
                <a:cs typeface="微软雅黑" panose="020B0503020204020204" charset="-122"/>
              </a:rPr>
              <a:t>数据库的实施：</a:t>
            </a:r>
          </a:p>
          <a:p>
            <a:pPr>
              <a:lnSpc>
                <a:spcPct val="200000"/>
              </a:lnSpc>
            </a:pPr>
            <a:r>
              <a:rPr lang="zh-CN" altLang="en-US" dirty="0">
                <a:solidFill>
                  <a:srgbClr val="990033"/>
                </a:solidFill>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根据数据库的逻辑结构设计和物理结构设计的结果，</a:t>
            </a:r>
          </a:p>
          <a:p>
            <a:pPr>
              <a:lnSpc>
                <a:spcPct val="200000"/>
              </a:lnSpc>
            </a:pPr>
            <a:r>
              <a:rPr lang="zh-CN" altLang="en-US" dirty="0">
                <a:latin typeface="微软雅黑" panose="020B0503020204020204" charset="-122"/>
                <a:ea typeface="微软雅黑" panose="020B0503020204020204" charset="-122"/>
                <a:cs typeface="微软雅黑" panose="020B0503020204020204" charset="-122"/>
              </a:rPr>
              <a:t>  在具体</a:t>
            </a:r>
            <a:r>
              <a:rPr lang="en-US" altLang="zh-CN" dirty="0">
                <a:latin typeface="微软雅黑" panose="020B0503020204020204" charset="-122"/>
                <a:ea typeface="微软雅黑" panose="020B0503020204020204" charset="-122"/>
                <a:cs typeface="微软雅黑" panose="020B0503020204020204" charset="-122"/>
              </a:rPr>
              <a:t>RDBMS</a:t>
            </a:r>
            <a:r>
              <a:rPr lang="zh-CN" altLang="en-US" dirty="0">
                <a:latin typeface="微软雅黑" panose="020B0503020204020204" charset="-122"/>
                <a:ea typeface="微软雅黑" panose="020B0503020204020204" charset="-122"/>
                <a:cs typeface="微软雅黑" panose="020B0503020204020204" charset="-122"/>
              </a:rPr>
              <a:t>支持的计算机系统上建立实际的数据库</a:t>
            </a:r>
          </a:p>
          <a:p>
            <a:pPr>
              <a:lnSpc>
                <a:spcPct val="200000"/>
              </a:lnSpc>
            </a:pPr>
            <a:r>
              <a:rPr lang="zh-CN" altLang="en-US" dirty="0">
                <a:latin typeface="微软雅黑" panose="020B0503020204020204" charset="-122"/>
                <a:ea typeface="微软雅黑" panose="020B0503020204020204" charset="-122"/>
                <a:cs typeface="微软雅黑" panose="020B0503020204020204" charset="-122"/>
              </a:rPr>
              <a:t>  模式、装入数据、并进行测试和试运行的过程。</a:t>
            </a:r>
          </a:p>
          <a:p>
            <a:pPr marL="342900" indent="-342900">
              <a:lnSpc>
                <a:spcPct val="200000"/>
              </a:lnSpc>
              <a:buFont typeface="Wingdings" panose="05000000000000000000" pitchFamily="2" charset="2"/>
              <a:buChar char="Ø"/>
            </a:pPr>
            <a:r>
              <a:rPr lang="zh-CN" altLang="en-US" dirty="0">
                <a:solidFill>
                  <a:srgbClr val="990033"/>
                </a:solidFill>
                <a:latin typeface="微软雅黑" panose="020B0503020204020204" charset="-122"/>
                <a:ea typeface="微软雅黑" panose="020B0503020204020204" charset="-122"/>
                <a:cs typeface="微软雅黑" panose="020B0503020204020204" charset="-122"/>
              </a:rPr>
              <a:t>数据库实施阶段的工作：</a:t>
            </a:r>
          </a:p>
          <a:p>
            <a:pPr marL="914400" lvl="1" indent="-342900">
              <a:lnSpc>
                <a:spcPct val="200000"/>
              </a:lnSpc>
              <a:buFont typeface="Arial" panose="020B0604020202020204" pitchFamily="34" charset="0"/>
              <a:buChar cha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数据的载入，应用程序的编码和调试</a:t>
            </a:r>
          </a:p>
          <a:p>
            <a:pPr marL="914400" lvl="1" indent="-342900">
              <a:lnSpc>
                <a:spcPct val="200000"/>
              </a:lnSpc>
              <a:buFont typeface="Arial" panose="020B0604020202020204" pitchFamily="34" charset="0"/>
              <a:buChar cha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试运行并调试</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9747"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59748"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9749"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9750"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9751"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9752"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59753"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9754"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9755"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59756" name="Rectangle 12"/>
          <p:cNvSpPr>
            <a:spLocks noChangeArrowheads="1"/>
          </p:cNvSpPr>
          <p:nvPr/>
        </p:nvSpPr>
        <p:spPr bwMode="auto">
          <a:xfrm>
            <a:off x="323850" y="836613"/>
            <a:ext cx="8223250" cy="4646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nSpc>
                <a:spcPct val="200000"/>
              </a:lnSpc>
            </a:pPr>
            <a:r>
              <a:rPr lang="zh-CN" altLang="en-US" sz="2800" dirty="0">
                <a:solidFill>
                  <a:srgbClr val="990033"/>
                </a:solidFill>
                <a:latin typeface="微软雅黑" panose="020B0503020204020204" charset="-122"/>
                <a:ea typeface="微软雅黑" panose="020B0503020204020204" charset="-122"/>
                <a:cs typeface="微软雅黑" panose="020B0503020204020204" charset="-122"/>
              </a:rPr>
              <a:t>（</a:t>
            </a:r>
            <a:r>
              <a:rPr lang="en-US" altLang="zh-CN" sz="2800" dirty="0">
                <a:solidFill>
                  <a:srgbClr val="990033"/>
                </a:solidFill>
                <a:latin typeface="微软雅黑" panose="020B0503020204020204" charset="-122"/>
                <a:ea typeface="微软雅黑" panose="020B0503020204020204" charset="-122"/>
                <a:cs typeface="微软雅黑" panose="020B0503020204020204" charset="-122"/>
              </a:rPr>
              <a:t>1</a:t>
            </a:r>
            <a:r>
              <a:rPr lang="zh-CN" altLang="en-US" sz="2800" dirty="0">
                <a:solidFill>
                  <a:srgbClr val="990033"/>
                </a:solidFill>
                <a:latin typeface="微软雅黑" panose="020B0503020204020204" charset="-122"/>
                <a:ea typeface="微软雅黑" panose="020B0503020204020204" charset="-122"/>
                <a:cs typeface="微软雅黑" panose="020B0503020204020204" charset="-122"/>
              </a:rPr>
              <a:t>）数据库的建立</a:t>
            </a:r>
            <a:r>
              <a:rPr lang="en-US" altLang="zh-CN" sz="2800" dirty="0">
                <a:solidFill>
                  <a:srgbClr val="990033"/>
                </a:solidFill>
                <a:latin typeface="微软雅黑" panose="020B0503020204020204" charset="-122"/>
                <a:ea typeface="微软雅黑" panose="020B0503020204020204" charset="-122"/>
                <a:cs typeface="微软雅黑" panose="020B0503020204020204" charset="-122"/>
              </a:rPr>
              <a:t>:</a:t>
            </a:r>
            <a:endParaRPr lang="en-US" altLang="zh-CN" sz="2800" dirty="0">
              <a:latin typeface="微软雅黑" panose="020B0503020204020204" charset="-122"/>
              <a:ea typeface="微软雅黑" panose="020B0503020204020204" charset="-122"/>
              <a:cs typeface="微软雅黑" panose="020B0503020204020204" charset="-122"/>
            </a:endParaRPr>
          </a:p>
          <a:p>
            <a:pPr marL="342900" indent="14605">
              <a:lnSpc>
                <a:spcPct val="200000"/>
              </a:lnSpc>
              <a:buFont typeface="Wingdings" panose="05000000000000000000" pitchFamily="2" charset="2"/>
              <a:buChar char="Ø"/>
            </a:pP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solidFill>
                  <a:srgbClr val="990033"/>
                </a:solidFill>
                <a:latin typeface="微软雅黑" panose="020B0503020204020204" charset="-122"/>
                <a:ea typeface="微软雅黑" panose="020B0503020204020204" charset="-122"/>
                <a:cs typeface="微软雅黑" panose="020B0503020204020204" charset="-122"/>
              </a:rPr>
              <a:t>数据库模式的建立</a:t>
            </a:r>
            <a:r>
              <a:rPr lang="en-US" altLang="zh-CN" dirty="0">
                <a:solidFill>
                  <a:srgbClr val="990033"/>
                </a:solidFill>
                <a:latin typeface="微软雅黑" panose="020B0503020204020204" charset="-122"/>
                <a:ea typeface="微软雅黑" panose="020B0503020204020204" charset="-122"/>
                <a:cs typeface="微软雅黑" panose="020B0503020204020204" charset="-122"/>
              </a:rPr>
              <a:t>:</a:t>
            </a:r>
          </a:p>
          <a:p>
            <a:pPr>
              <a:lnSpc>
                <a:spcPct val="200000"/>
              </a:lnSpc>
            </a:pPr>
            <a:r>
              <a:rPr lang="en-US" altLang="zh-CN" dirty="0">
                <a:solidFill>
                  <a:srgbClr val="990033"/>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① </a:t>
            </a:r>
            <a:r>
              <a:rPr lang="zh-CN" altLang="en-US" dirty="0">
                <a:latin typeface="微软雅黑" panose="020B0503020204020204" charset="-122"/>
                <a:ea typeface="微软雅黑" panose="020B0503020204020204" charset="-122"/>
                <a:cs typeface="微软雅黑" panose="020B0503020204020204" charset="-122"/>
              </a:rPr>
              <a:t>定义数据库、申请空间资源、定义磁盘分区等；</a:t>
            </a:r>
          </a:p>
          <a:p>
            <a:pPr>
              <a:lnSpc>
                <a:spcPct val="200000"/>
              </a:lnSpc>
            </a:pPr>
            <a:r>
              <a:rPr lang="zh-CN" altLang="en-US" dirty="0">
                <a:latin typeface="微软雅黑" panose="020B0503020204020204" charset="-122"/>
                <a:ea typeface="微软雅黑" panose="020B0503020204020204" charset="-122"/>
                <a:cs typeface="微软雅黑" panose="020B0503020204020204" charset="-122"/>
              </a:rPr>
              <a:t>    ② 定义关系及其相应属性、主键和完整性约束，</a:t>
            </a:r>
          </a:p>
          <a:p>
            <a:pPr>
              <a:lnSpc>
                <a:spcPct val="200000"/>
              </a:lnSpc>
            </a:pPr>
            <a:r>
              <a:rPr lang="zh-CN" altLang="en-US" dirty="0">
                <a:latin typeface="微软雅黑" panose="020B0503020204020204" charset="-122"/>
                <a:ea typeface="微软雅黑" panose="020B0503020204020204" charset="-122"/>
                <a:cs typeface="微软雅黑" panose="020B0503020204020204" charset="-122"/>
              </a:rPr>
              <a:t>      再定义索引、聚簇，用户访问权限</a:t>
            </a:r>
          </a:p>
          <a:p>
            <a:pPr>
              <a:lnSpc>
                <a:spcPct val="200000"/>
              </a:lnSpc>
            </a:pPr>
            <a:r>
              <a:rPr lang="zh-CN" altLang="en-US" dirty="0">
                <a:latin typeface="微软雅黑" panose="020B0503020204020204" charset="-122"/>
                <a:ea typeface="微软雅黑" panose="020B0503020204020204" charset="-122"/>
                <a:cs typeface="微软雅黑" panose="020B0503020204020204" charset="-122"/>
              </a:rPr>
              <a:t>    ③ 定义视图</a:t>
            </a:r>
            <a:endParaRPr lang="zh-CN" altLang="en-US" dirty="0">
              <a:solidFill>
                <a:srgbClr val="80008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0771"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60772"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0773"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0774"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0775"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0776"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60777"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0778"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0779"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0780" name="Rectangle 12"/>
          <p:cNvSpPr>
            <a:spLocks noChangeArrowheads="1"/>
          </p:cNvSpPr>
          <p:nvPr/>
        </p:nvSpPr>
        <p:spPr bwMode="auto">
          <a:xfrm>
            <a:off x="251466" y="1268733"/>
            <a:ext cx="8641068" cy="34150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marL="342900" indent="-342900">
              <a:lnSpc>
                <a:spcPct val="150000"/>
              </a:lnSpc>
              <a:buFont typeface="Wingdings" panose="05000000000000000000" pitchFamily="2" charset="2"/>
              <a:buChar char="Ø"/>
            </a:pPr>
            <a:r>
              <a:rPr lang="zh-CN" altLang="en-US" dirty="0">
                <a:solidFill>
                  <a:srgbClr val="990033"/>
                </a:solidFill>
                <a:latin typeface="微软雅黑" panose="020B0503020204020204" charset="-122"/>
                <a:ea typeface="微软雅黑" panose="020B0503020204020204" charset="-122"/>
                <a:cs typeface="微软雅黑" panose="020B0503020204020204" charset="-122"/>
              </a:rPr>
              <a:t>  数据加载：</a:t>
            </a:r>
          </a:p>
          <a:p>
            <a:pPr indent="0" algn="just">
              <a:lnSpc>
                <a:spcPct val="150000"/>
              </a:lnSpc>
            </a:pPr>
            <a:r>
              <a:rPr lang="zh-CN" altLang="en-US" dirty="0">
                <a:solidFill>
                  <a:srgbClr val="800080"/>
                </a:solidFill>
                <a:latin typeface="微软雅黑" panose="020B0503020204020204" charset="-122"/>
                <a:ea typeface="微软雅黑" panose="020B0503020204020204" charset="-122"/>
                <a:cs typeface="微软雅黑" panose="020B0503020204020204" charset="-122"/>
              </a:rPr>
              <a:t> </a:t>
            </a:r>
            <a:r>
              <a:rPr lang="en-US" altLang="zh-CN" dirty="0">
                <a:solidFill>
                  <a:srgbClr val="800080"/>
                </a:solidFill>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① </a:t>
            </a:r>
            <a:r>
              <a:rPr lang="zh-CN" altLang="en-US" dirty="0">
                <a:latin typeface="微软雅黑" panose="020B0503020204020204" charset="-122"/>
                <a:ea typeface="微软雅黑" panose="020B0503020204020204" charset="-122"/>
                <a:cs typeface="微软雅黑" panose="020B0503020204020204" charset="-122"/>
              </a:rPr>
              <a:t>利用</a:t>
            </a:r>
            <a:r>
              <a:rPr lang="en-US" altLang="zh-CN" dirty="0">
                <a:latin typeface="微软雅黑" panose="020B0503020204020204" charset="-122"/>
                <a:ea typeface="微软雅黑" panose="020B0503020204020204" charset="-122"/>
                <a:cs typeface="微软雅黑" panose="020B0503020204020204" charset="-122"/>
              </a:rPr>
              <a:t>DML</a:t>
            </a:r>
            <a:r>
              <a:rPr lang="zh-CN" altLang="en-US" dirty="0">
                <a:latin typeface="微软雅黑" panose="020B0503020204020204" charset="-122"/>
                <a:ea typeface="微软雅黑" panose="020B0503020204020204" charset="-122"/>
                <a:cs typeface="微软雅黑" panose="020B0503020204020204" charset="-122"/>
              </a:rPr>
              <a:t>加载数据</a:t>
            </a:r>
          </a:p>
          <a:p>
            <a:pPr indent="0" algn="just">
              <a:lnSpc>
                <a:spcPct val="150000"/>
              </a:lnSpc>
            </a:pPr>
            <a:r>
              <a:rPr lang="zh-CN" altLang="en-US" dirty="0">
                <a:latin typeface="微软雅黑" panose="020B0503020204020204" charset="-122"/>
                <a:ea typeface="微软雅黑" panose="020B0503020204020204" charset="-122"/>
                <a:cs typeface="微软雅黑" panose="020B0503020204020204" charset="-122"/>
              </a:rPr>
              <a:t> </a:t>
            </a: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② 编制数据加载程序完成数据加载任务</a:t>
            </a:r>
          </a:p>
          <a:p>
            <a:pPr lvl="1">
              <a:lnSpc>
                <a:spcPct val="150000"/>
              </a:lnSpc>
            </a:pPr>
            <a:r>
              <a:rPr lang="zh-CN" altLang="en-US" dirty="0">
                <a:solidFill>
                  <a:srgbClr val="800080"/>
                </a:solidFill>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③ </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分期入库</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990033"/>
              </a:solidFill>
              <a:latin typeface="微软雅黑" panose="020B0503020204020204" charset="-122"/>
              <a:ea typeface="微软雅黑" panose="020B0503020204020204" charset="-122"/>
              <a:cs typeface="微软雅黑" panose="020B0503020204020204" charset="-122"/>
            </a:endParaRPr>
          </a:p>
          <a:p>
            <a:pPr lvl="1" algn="ctr">
              <a:lnSpc>
                <a:spcPct val="150000"/>
              </a:lnSpc>
            </a:pPr>
            <a:r>
              <a:rPr lang="en-US" altLang="zh-CN" dirty="0">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先输入小批量数据供先期试运行期间使用，当试运行</a:t>
            </a:r>
          </a:p>
          <a:p>
            <a:pPr>
              <a:lnSpc>
                <a:spcPct val="150000"/>
              </a:lnSpc>
            </a:pPr>
            <a:r>
              <a:rPr lang="zh-CN" altLang="en-US" dirty="0">
                <a:latin typeface="微软雅黑" panose="020B0503020204020204" charset="-122"/>
                <a:ea typeface="微软雅黑" panose="020B0503020204020204" charset="-122"/>
                <a:cs typeface="微软雅黑" panose="020B0503020204020204" charset="-122"/>
              </a:rPr>
              <a:t>     合格后再逐步将大批量数据输入。</a:t>
            </a:r>
            <a:endParaRPr lang="zh-CN" altLang="en-US" dirty="0">
              <a:solidFill>
                <a:srgbClr val="80008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1795"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61796"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1797"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1798"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1799"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1800"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61801"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1802"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1803"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1804" name="Rectangle 12"/>
          <p:cNvSpPr>
            <a:spLocks noChangeArrowheads="1"/>
          </p:cNvSpPr>
          <p:nvPr/>
        </p:nvSpPr>
        <p:spPr bwMode="auto">
          <a:xfrm>
            <a:off x="409468" y="1432376"/>
            <a:ext cx="8324850" cy="2861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50000"/>
              </a:lnSpc>
            </a:pP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990033"/>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）数据库的调整</a:t>
            </a:r>
            <a:r>
              <a:rPr lang="en-US" altLang="zh-CN" sz="2000" dirty="0">
                <a:solidFill>
                  <a:srgbClr val="990033"/>
                </a:solidFill>
                <a:latin typeface="微软雅黑" panose="020B0503020204020204" charset="-122"/>
                <a:ea typeface="微软雅黑" panose="020B0503020204020204" charset="-122"/>
                <a:cs typeface="微软雅黑" panose="020B0503020204020204" charset="-122"/>
              </a:rPr>
              <a:t>:</a:t>
            </a:r>
          </a:p>
          <a:p>
            <a:pPr marL="548640" indent="-191135" algn="just">
              <a:lnSpc>
                <a:spcPct val="150000"/>
              </a:lnSpc>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 修改或调整关系模式与视图，使之更能适应用户需要；</a:t>
            </a:r>
          </a:p>
          <a:p>
            <a:pPr marL="548640" indent="-191135" algn="just">
              <a:lnSpc>
                <a:spcPct val="150000"/>
              </a:lnSpc>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  修改或调整索引与聚簇，使数据库性能与效率更佳；</a:t>
            </a:r>
          </a:p>
          <a:p>
            <a:pPr marL="548640" indent="-191135" algn="just">
              <a:lnSpc>
                <a:spcPct val="150000"/>
              </a:lnSpc>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  修改或调整磁盘分区、调整数据库缓冲区大小以及调整并发度，使数据库物理性能更好。</a:t>
            </a:r>
          </a:p>
          <a:p>
            <a:pPr algn="just">
              <a:lnSpc>
                <a:spcPct val="150000"/>
              </a:lnSpc>
            </a:pP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990033"/>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）应用程序编制与调试</a:t>
            </a:r>
            <a:endParaRPr lang="zh-CN" altLang="en-US" sz="2000" dirty="0">
              <a:solidFill>
                <a:srgbClr val="80008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2"/>
          <p:cNvSpPr>
            <a:spLocks noChangeArrowheads="1"/>
          </p:cNvSpPr>
          <p:nvPr/>
        </p:nvSpPr>
        <p:spPr bwMode="auto">
          <a:xfrm>
            <a:off x="592933" y="1056864"/>
            <a:ext cx="8093868" cy="5169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5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）试运行阶段的主要工作</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342900" indent="14605" algn="just">
              <a:lnSpc>
                <a:spcPct val="150000"/>
              </a:lnSpc>
              <a:buFont typeface="Wingdings" panose="05000000000000000000" pitchFamily="2" charset="2"/>
              <a:buChar char="Ø"/>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功能测试：</a:t>
            </a:r>
          </a:p>
          <a:p>
            <a:pPr marL="610870" indent="19050" algn="just">
              <a:lnSpc>
                <a:spcPct val="15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实际运行应用程序，执行对数据库的各种操作，测试应用程序的各种功能。</a:t>
            </a:r>
          </a:p>
          <a:p>
            <a:pPr marL="342900" indent="14605" algn="just">
              <a:lnSpc>
                <a:spcPct val="150000"/>
              </a:lnSpc>
              <a:buFont typeface="Wingdings" panose="05000000000000000000" pitchFamily="2" charset="2"/>
              <a:buChar char="Ø"/>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性能测试：</a:t>
            </a:r>
          </a:p>
          <a:p>
            <a:pPr algn="just">
              <a:lnSpc>
                <a:spcPct val="15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测量系统的性能指标，分析是否符合设计目标。</a:t>
            </a:r>
          </a:p>
          <a:p>
            <a:pPr algn="just">
              <a:lnSpc>
                <a:spcPct val="150000"/>
              </a:lnSpc>
            </a:pP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）注意的问题</a:t>
            </a:r>
          </a:p>
          <a:p>
            <a:pPr marL="914400" lvl="1" indent="-342900">
              <a:lnSpc>
                <a:spcPct val="150000"/>
              </a:lnSpc>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数据库的试运行操作应分步进行</a:t>
            </a:r>
          </a:p>
          <a:p>
            <a:pPr marL="914400" lvl="1" indent="-342900">
              <a:lnSpc>
                <a:spcPct val="150000"/>
              </a:lnSpc>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数据库的实施和调试不可能一次完成</a:t>
            </a:r>
          </a:p>
          <a:p>
            <a:pPr algn="just">
              <a:lnSpc>
                <a:spcPct val="150000"/>
              </a:lnSpc>
            </a:pP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Rectangle 2"/>
          <p:cNvSpPr txBox="1">
            <a:spLocks noChangeArrowheads="1"/>
          </p:cNvSpPr>
          <p:nvPr/>
        </p:nvSpPr>
        <p:spPr bwMode="auto">
          <a:xfrm>
            <a:off x="468315" y="107950"/>
            <a:ext cx="8218486" cy="71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1" fontAlgn="base" hangingPunct="1">
              <a:spcBef>
                <a:spcPct val="0"/>
              </a:spcBef>
              <a:spcAft>
                <a:spcPct val="0"/>
              </a:spcAft>
              <a:defRPr sz="3200" kern="1200">
                <a:solidFill>
                  <a:schemeClr val="bg1"/>
                </a:solidFill>
                <a:latin typeface="+mj-lt"/>
                <a:ea typeface="+mj-ea"/>
                <a:cs typeface="+mj-cs"/>
              </a:defRPr>
            </a:lvl1pPr>
            <a:lvl2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2pPr>
            <a:lvl3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3pPr>
            <a:lvl4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4pPr>
            <a:lvl5pPr algn="l" rtl="0" eaLnBrk="1" fontAlgn="base" hangingPunct="1">
              <a:spcBef>
                <a:spcPct val="0"/>
              </a:spcBef>
              <a:spcAft>
                <a:spcPct val="0"/>
              </a:spcAft>
              <a:defRPr sz="2800">
                <a:solidFill>
                  <a:schemeClr val="accent1"/>
                </a:solidFill>
                <a:latin typeface="Arial" panose="020B0604020202020204" pitchFamily="34" charset="0"/>
                <a:ea typeface="华文中宋" panose="02010600040101010101" pitchFamily="2" charset="-122"/>
                <a:cs typeface="宋体" panose="02010600030101010101" pitchFamily="2" charset="-122"/>
              </a:defRPr>
            </a:lvl5pPr>
            <a:lvl6pPr marL="4572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6pPr>
            <a:lvl7pPr marL="9144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7pPr>
            <a:lvl8pPr marL="13716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8pPr>
            <a:lvl9pPr marL="1828800" algn="l" rtl="0" eaLnBrk="1" fontAlgn="base" hangingPunct="1">
              <a:spcBef>
                <a:spcPct val="0"/>
              </a:spcBef>
              <a:spcAft>
                <a:spcPct val="0"/>
              </a:spcAft>
              <a:defRPr sz="2800">
                <a:solidFill>
                  <a:srgbClr val="FF3300"/>
                </a:solidFill>
                <a:latin typeface="Arial" panose="020B0604020202020204" pitchFamily="34" charset="0"/>
                <a:ea typeface="华文中宋" panose="02010600040101010101" pitchFamily="2" charset="-122"/>
                <a:cs typeface="宋体" panose="02010600030101010101" pitchFamily="2" charset="-122"/>
              </a:defRPr>
            </a:lvl9pPr>
          </a:lstStyle>
          <a:p>
            <a:r>
              <a:rPr lang="en-US" altLang="zh-CN" dirty="0"/>
              <a:t>2. </a:t>
            </a:r>
            <a:r>
              <a:rPr lang="zh-CN" altLang="en-US" dirty="0"/>
              <a:t>系统试运行</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zh-CN" dirty="0"/>
              <a:t>3. </a:t>
            </a:r>
            <a:r>
              <a:rPr lang="zh-CN" altLang="en-US" dirty="0"/>
              <a:t>数据库的运行和维护</a:t>
            </a:r>
          </a:p>
        </p:txBody>
      </p:sp>
      <p:sp>
        <p:nvSpPr>
          <p:cNvPr id="228355" name="Rectangle 3"/>
          <p:cNvSpPr>
            <a:spLocks noGrp="1" noChangeArrowheads="1"/>
          </p:cNvSpPr>
          <p:nvPr>
            <p:ph idx="1"/>
          </p:nvPr>
        </p:nvSpPr>
        <p:spPr>
          <a:xfrm>
            <a:off x="468630" y="1577975"/>
            <a:ext cx="8218170" cy="2366010"/>
          </a:xfrm>
        </p:spPr>
        <p:txBody>
          <a:bodyPr/>
          <a:lstStyle/>
          <a:p>
            <a:pPr>
              <a:defRPr/>
            </a:pP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数据库的转储和恢复</a:t>
            </a:r>
          </a:p>
          <a:p>
            <a:pPr>
              <a:defRP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 数据库的安全性和完整性控制</a:t>
            </a:r>
          </a:p>
          <a:p>
            <a:pPr>
              <a:defRP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 数据库性能的监督、分析和改造</a:t>
            </a:r>
          </a:p>
          <a:p>
            <a:pPr>
              <a:defRP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 数据库的重组织与重构造</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F7A6413D-7593-4C23-A0D2-4C2A0A7F5F74}" type="slidenum">
              <a:rPr lang="zh-CN" altLang="en-GB"/>
              <a:t>148</a:t>
            </a:fld>
            <a:endParaRPr lang="en-GB" altLang="zh-CN"/>
          </a:p>
        </p:txBody>
      </p:sp>
      <p:sp>
        <p:nvSpPr>
          <p:cNvPr id="168963" name="Rectangle 3"/>
          <p:cNvSpPr>
            <a:spLocks noGrp="1" noChangeArrowheads="1"/>
          </p:cNvSpPr>
          <p:nvPr>
            <p:ph type="body" idx="1"/>
          </p:nvPr>
        </p:nvSpPr>
        <p:spPr/>
        <p:txBody>
          <a:bodyPr/>
          <a:lstStyle/>
          <a:p>
            <a:pPr>
              <a:lnSpc>
                <a:spcPct val="150000"/>
              </a:lnSpc>
              <a:buFontTx/>
              <a:buNone/>
            </a:pPr>
            <a:r>
              <a:rPr lang="zh-CN" altLang="en-US" dirty="0">
                <a:solidFill>
                  <a:srgbClr val="990033"/>
                </a:solidFill>
                <a:latin typeface="微软雅黑" panose="020B0503020204020204" charset="-122"/>
                <a:ea typeface="微软雅黑" panose="020B0503020204020204" charset="-122"/>
                <a:cs typeface="微软雅黑" panose="020B0503020204020204" charset="-122"/>
              </a:rPr>
              <a:t>（</a:t>
            </a:r>
            <a:r>
              <a:rPr lang="en-US" altLang="zh-CN" dirty="0">
                <a:solidFill>
                  <a:srgbClr val="990033"/>
                </a:solidFill>
                <a:latin typeface="微软雅黑" panose="020B0503020204020204" charset="-122"/>
                <a:ea typeface="微软雅黑" panose="020B0503020204020204" charset="-122"/>
                <a:cs typeface="微软雅黑" panose="020B0503020204020204" charset="-122"/>
              </a:rPr>
              <a:t>1</a:t>
            </a:r>
            <a:r>
              <a:rPr lang="zh-CN" altLang="en-US" dirty="0">
                <a:solidFill>
                  <a:srgbClr val="990033"/>
                </a:solidFill>
                <a:latin typeface="微软雅黑" panose="020B0503020204020204" charset="-122"/>
                <a:ea typeface="微软雅黑" panose="020B0503020204020204" charset="-122"/>
                <a:cs typeface="微软雅黑" panose="020B0503020204020204" charset="-122"/>
              </a:rPr>
              <a:t>）数据库的转储和恢复</a:t>
            </a:r>
            <a:r>
              <a:rPr lang="en-US" altLang="zh-CN" dirty="0">
                <a:solidFill>
                  <a:srgbClr val="990033"/>
                </a:solidFill>
                <a:latin typeface="微软雅黑" panose="020B0503020204020204" charset="-122"/>
                <a:ea typeface="微软雅黑" panose="020B0503020204020204" charset="-122"/>
                <a:cs typeface="微软雅黑" panose="020B0503020204020204" charset="-122"/>
              </a:rPr>
              <a:t>:</a:t>
            </a:r>
          </a:p>
          <a:p>
            <a:pPr>
              <a:lnSpc>
                <a:spcPct val="150000"/>
              </a:lnSpc>
              <a:buFontTx/>
              <a:buNone/>
            </a:pPr>
            <a:r>
              <a:rPr lang="en-US" altLang="zh-CN" sz="24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400" dirty="0">
                <a:solidFill>
                  <a:schemeClr val="tx1"/>
                </a:solidFill>
                <a:latin typeface="微软雅黑" panose="020B0503020204020204" charset="-122"/>
                <a:ea typeface="微软雅黑" panose="020B0503020204020204" charset="-122"/>
                <a:cs typeface="微软雅黑" panose="020B0503020204020204" charset="-122"/>
              </a:rPr>
              <a:t>针对不同的应用要求制定不同的转储计划，定期对数据库和日志文件进行备份，以保证数据库中数据在遭到破坏后能及时进行恢复。</a:t>
            </a: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4867"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64868"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4869"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4870"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4871"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4872"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64873"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4874"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4875"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4876" name="Rectangle 12"/>
          <p:cNvSpPr>
            <a:spLocks noChangeArrowheads="1"/>
          </p:cNvSpPr>
          <p:nvPr/>
        </p:nvSpPr>
        <p:spPr bwMode="auto">
          <a:xfrm>
            <a:off x="485775" y="1605915"/>
            <a:ext cx="7969250" cy="4154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50000"/>
              </a:lnSpc>
            </a:pPr>
            <a:r>
              <a:rPr lang="zh-CN" altLang="en-US" sz="2200" dirty="0">
                <a:solidFill>
                  <a:srgbClr val="990033"/>
                </a:solidFill>
                <a:latin typeface="微软雅黑" panose="020B0503020204020204" charset="-122"/>
                <a:ea typeface="微软雅黑" panose="020B0503020204020204" charset="-122"/>
                <a:cs typeface="微软雅黑" panose="020B0503020204020204" charset="-122"/>
              </a:rPr>
              <a:t>（</a:t>
            </a:r>
            <a:r>
              <a:rPr lang="en-US" altLang="zh-CN" sz="2200" dirty="0">
                <a:solidFill>
                  <a:srgbClr val="990033"/>
                </a:solidFill>
                <a:latin typeface="微软雅黑" panose="020B0503020204020204" charset="-122"/>
                <a:ea typeface="微软雅黑" panose="020B0503020204020204" charset="-122"/>
                <a:cs typeface="微软雅黑" panose="020B0503020204020204" charset="-122"/>
              </a:rPr>
              <a:t>2</a:t>
            </a:r>
            <a:r>
              <a:rPr lang="zh-CN" altLang="en-US" sz="2200" dirty="0">
                <a:solidFill>
                  <a:srgbClr val="990033"/>
                </a:solidFill>
                <a:latin typeface="微软雅黑" panose="020B0503020204020204" charset="-122"/>
                <a:ea typeface="微软雅黑" panose="020B0503020204020204" charset="-122"/>
                <a:cs typeface="微软雅黑" panose="020B0503020204020204" charset="-122"/>
              </a:rPr>
              <a:t>）维持数据库的完整性与安全性</a:t>
            </a:r>
            <a:r>
              <a:rPr lang="en-US" altLang="zh-CN" sz="2200" dirty="0">
                <a:solidFill>
                  <a:srgbClr val="990033"/>
                </a:solidFill>
                <a:latin typeface="微软雅黑" panose="020B0503020204020204" charset="-122"/>
                <a:ea typeface="微软雅黑" panose="020B0503020204020204" charset="-122"/>
                <a:cs typeface="微软雅黑" panose="020B0503020204020204" charset="-122"/>
              </a:rPr>
              <a:t>:</a:t>
            </a:r>
          </a:p>
          <a:p>
            <a:pPr marL="342900" indent="14605" algn="just">
              <a:lnSpc>
                <a:spcPct val="150000"/>
              </a:lnSpc>
              <a:buFont typeface="Wingdings" panose="05000000000000000000" pitchFamily="2" charset="2"/>
              <a:buChar char="Ø"/>
            </a:pPr>
            <a:r>
              <a:rPr lang="zh-CN" altLang="en-US" sz="2200" dirty="0">
                <a:latin typeface="微软雅黑" panose="020B0503020204020204" charset="-122"/>
                <a:ea typeface="微软雅黑" panose="020B0503020204020204" charset="-122"/>
                <a:cs typeface="微软雅黑" panose="020B0503020204020204" charset="-122"/>
              </a:rPr>
              <a:t> 通过权限管理保证数据库的安全；</a:t>
            </a:r>
          </a:p>
          <a:p>
            <a:pPr marL="342900" indent="14605" algn="just">
              <a:lnSpc>
                <a:spcPct val="150000"/>
              </a:lnSpc>
              <a:buFont typeface="Wingdings" panose="05000000000000000000" pitchFamily="2" charset="2"/>
              <a:buChar char="Ø"/>
            </a:pPr>
            <a:r>
              <a:rPr lang="zh-CN" altLang="en-US" sz="2200" dirty="0">
                <a:latin typeface="微软雅黑" panose="020B0503020204020204" charset="-122"/>
                <a:ea typeface="微软雅黑" panose="020B0503020204020204" charset="-122"/>
                <a:cs typeface="微软雅黑" panose="020B0503020204020204" charset="-122"/>
              </a:rPr>
              <a:t> 数据库应备有多个副本并保存在不同的安全地点；</a:t>
            </a:r>
          </a:p>
          <a:p>
            <a:pPr marL="342900" indent="14605" algn="just">
              <a:lnSpc>
                <a:spcPct val="150000"/>
              </a:lnSpc>
              <a:buFont typeface="Wingdings" panose="05000000000000000000" pitchFamily="2" charset="2"/>
              <a:buChar char="Ø"/>
            </a:pPr>
            <a:r>
              <a:rPr lang="zh-CN" altLang="en-US" sz="2200" dirty="0">
                <a:latin typeface="微软雅黑" panose="020B0503020204020204" charset="-122"/>
                <a:ea typeface="微软雅黑" panose="020B0503020204020204" charset="-122"/>
                <a:cs typeface="微软雅黑" panose="020B0503020204020204" charset="-122"/>
              </a:rPr>
              <a:t> 采取有效的措施防止病毒入侵，当出现病毒后应及时消毒；</a:t>
            </a:r>
          </a:p>
          <a:p>
            <a:pPr marL="342900" indent="14605" algn="just">
              <a:lnSpc>
                <a:spcPct val="150000"/>
              </a:lnSpc>
              <a:buFont typeface="Wingdings" panose="05000000000000000000" pitchFamily="2" charset="2"/>
              <a:buChar char="Ø"/>
            </a:pPr>
            <a:endParaRPr lang="zh-CN" altLang="en-US" sz="2200" dirty="0">
              <a:latin typeface="微软雅黑" panose="020B0503020204020204" charset="-122"/>
              <a:ea typeface="微软雅黑" panose="020B0503020204020204" charset="-122"/>
              <a:cs typeface="微软雅黑" panose="020B0503020204020204" charset="-122"/>
            </a:endParaRPr>
          </a:p>
          <a:p>
            <a:pPr>
              <a:lnSpc>
                <a:spcPct val="150000"/>
              </a:lnSpc>
            </a:pPr>
            <a:r>
              <a:rPr lang="zh-CN" altLang="en-US" sz="2200" dirty="0">
                <a:solidFill>
                  <a:srgbClr val="990033"/>
                </a:solidFill>
                <a:latin typeface="微软雅黑" panose="020B0503020204020204" charset="-122"/>
                <a:ea typeface="微软雅黑" panose="020B0503020204020204" charset="-122"/>
                <a:cs typeface="微软雅黑" panose="020B0503020204020204" charset="-122"/>
              </a:rPr>
              <a:t>（</a:t>
            </a:r>
            <a:r>
              <a:rPr lang="en-US" altLang="zh-CN" sz="2200" dirty="0">
                <a:solidFill>
                  <a:srgbClr val="990033"/>
                </a:solidFill>
                <a:latin typeface="微软雅黑" panose="020B0503020204020204" charset="-122"/>
                <a:ea typeface="微软雅黑" panose="020B0503020204020204" charset="-122"/>
                <a:cs typeface="微软雅黑" panose="020B0503020204020204" charset="-122"/>
              </a:rPr>
              <a:t>3</a:t>
            </a:r>
            <a:r>
              <a:rPr lang="zh-CN" altLang="en-US" sz="2200" dirty="0">
                <a:solidFill>
                  <a:srgbClr val="990033"/>
                </a:solidFill>
                <a:latin typeface="微软雅黑" panose="020B0503020204020204" charset="-122"/>
                <a:ea typeface="微软雅黑" panose="020B0503020204020204" charset="-122"/>
                <a:cs typeface="微软雅黑" panose="020B0503020204020204" charset="-122"/>
              </a:rPr>
              <a:t>）监测并改善数据库性能 </a:t>
            </a:r>
          </a:p>
          <a:p>
            <a:pPr marL="562610" indent="0">
              <a:lnSpc>
                <a:spcPct val="150000"/>
              </a:lnSpc>
            </a:pPr>
            <a:r>
              <a:rPr lang="zh-CN" altLang="en-US" sz="2200" dirty="0">
                <a:latin typeface="微软雅黑" panose="020B0503020204020204" charset="-122"/>
                <a:ea typeface="微软雅黑" panose="020B0503020204020204" charset="-122"/>
                <a:cs typeface="微软雅黑" panose="020B0503020204020204" charset="-122"/>
              </a:rPr>
              <a:t>在数据库运行过程中，监督系统运行、对监测数据进行分析，找出改进系统性能的方法。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a:xfrm>
            <a:off x="493078" y="1567498"/>
            <a:ext cx="8158162" cy="3805237"/>
          </a:xfrm>
        </p:spPr>
        <p:txBody>
          <a:bodyPr/>
          <a:lstStyle/>
          <a:p>
            <a:pPr latinLnBrk="0">
              <a:lnSpc>
                <a:spcPct val="150000"/>
              </a:lnSpc>
              <a:buFont typeface="Wingdings 2" panose="05020102010507070707" pitchFamily="18" charset="2"/>
              <a:buChar char="?"/>
            </a:pP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逻辑结构设计</a:t>
            </a:r>
            <a:endParaRPr lang="zh-CN" altLang="en-US" sz="2000" dirty="0">
              <a:solidFill>
                <a:srgbClr val="FF9900"/>
              </a:solidFill>
              <a:latin typeface="微软雅黑" panose="020B0503020204020204" charset="-122"/>
              <a:ea typeface="微软雅黑" panose="020B0503020204020204" charset="-122"/>
              <a:cs typeface="微软雅黑" panose="020B0503020204020204" charset="-122"/>
            </a:endParaRPr>
          </a:p>
          <a:p>
            <a:pPr latinLnBrk="0">
              <a:lnSpc>
                <a:spcPct val="150000"/>
              </a:lnSpc>
              <a:buFontTx/>
              <a:buNone/>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主要任务是将概念结构转换为某个DBMS所支持的数据模型，并进行优化。关系型数据库就是将</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概念模型转换成关系表。</a:t>
            </a:r>
            <a:endParaRPr lang="zh-CN" altLang="en-US" sz="2000" dirty="0">
              <a:latin typeface="微软雅黑" panose="020B0503020204020204" charset="-122"/>
              <a:ea typeface="微软雅黑" panose="020B0503020204020204" charset="-122"/>
              <a:cs typeface="微软雅黑" panose="020B0503020204020204" charset="-122"/>
            </a:endParaRPr>
          </a:p>
          <a:p>
            <a:pPr latinLnBrk="0">
              <a:lnSpc>
                <a:spcPct val="150000"/>
              </a:lnSpc>
              <a:buFont typeface="Wingdings 2" panose="05020102010507070707" pitchFamily="18" charset="2"/>
              <a:buChar char="?"/>
            </a:pPr>
            <a:r>
              <a:rPr lang="zh-CN" altLang="en-US" sz="2000" dirty="0">
                <a:solidFill>
                  <a:srgbClr val="FF99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数据库物理设计</a:t>
            </a:r>
            <a:endParaRPr lang="zh-CN" altLang="en-US" sz="2000" dirty="0">
              <a:solidFill>
                <a:srgbClr val="FF9900"/>
              </a:solidFill>
              <a:latin typeface="微软雅黑" panose="020B0503020204020204" charset="-122"/>
              <a:ea typeface="微软雅黑" panose="020B0503020204020204" charset="-122"/>
              <a:cs typeface="微软雅黑" panose="020B0503020204020204" charset="-122"/>
            </a:endParaRPr>
          </a:p>
          <a:p>
            <a:pPr latinLnBrk="0">
              <a:lnSpc>
                <a:spcPct val="150000"/>
              </a:lnSpc>
              <a:buFontTx/>
              <a:buNone/>
            </a:pPr>
            <a:r>
              <a:rPr lang="zh-CN" altLang="en-US" sz="2000" dirty="0">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主要任务是为逻辑数据模型选取一个最适合应用环境的物理结构，包括数据存储结构和存取方法。</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5891"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65892"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5893"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5894"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5895"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5896"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65897"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5898"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5899"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5900" name="Rectangle 12"/>
          <p:cNvSpPr>
            <a:spLocks noChangeArrowheads="1"/>
          </p:cNvSpPr>
          <p:nvPr/>
        </p:nvSpPr>
        <p:spPr bwMode="auto">
          <a:xfrm>
            <a:off x="527050" y="1678305"/>
            <a:ext cx="8348980" cy="3646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marL="342900" indent="14605" algn="just">
              <a:lnSpc>
                <a:spcPct val="150000"/>
              </a:lnSpc>
              <a:buFont typeface="Wingdings" panose="05000000000000000000" pitchFamily="2" charset="2"/>
              <a:buChar char="Ø"/>
            </a:pPr>
            <a:r>
              <a:rPr lang="zh-CN" altLang="en-US" sz="2200" dirty="0">
                <a:solidFill>
                  <a:srgbClr val="990033"/>
                </a:solidFill>
                <a:latin typeface="微软雅黑" panose="020B0503020204020204" charset="-122"/>
                <a:ea typeface="微软雅黑" panose="020B0503020204020204" charset="-122"/>
                <a:cs typeface="微软雅黑" panose="020B0503020204020204" charset="-122"/>
              </a:rPr>
              <a:t> 重组</a:t>
            </a:r>
            <a:r>
              <a:rPr lang="en-US" altLang="zh-CN" sz="2200" dirty="0">
                <a:solidFill>
                  <a:srgbClr val="990033"/>
                </a:solidFill>
                <a:latin typeface="微软雅黑" panose="020B0503020204020204" charset="-122"/>
                <a:ea typeface="微软雅黑" panose="020B0503020204020204" charset="-122"/>
                <a:cs typeface="微软雅黑" panose="020B0503020204020204" charset="-122"/>
              </a:rPr>
              <a:t>:</a:t>
            </a:r>
          </a:p>
          <a:p>
            <a:pPr algn="just">
              <a:lnSpc>
                <a:spcPct val="150000"/>
              </a:lnSpc>
            </a:pPr>
            <a:r>
              <a:rPr lang="en-US" altLang="zh-CN" sz="2200" dirty="0">
                <a:solidFill>
                  <a:srgbClr val="990033"/>
                </a:solidFill>
                <a:latin typeface="微软雅黑" panose="020B0503020204020204" charset="-122"/>
                <a:ea typeface="微软雅黑" panose="020B0503020204020204" charset="-122"/>
                <a:cs typeface="微软雅黑" panose="020B0503020204020204" charset="-122"/>
              </a:rPr>
              <a:t>   </a:t>
            </a:r>
            <a:r>
              <a:rPr lang="zh-CN" altLang="en-US" sz="2200" dirty="0">
                <a:latin typeface="微软雅黑" panose="020B0503020204020204" charset="-122"/>
                <a:ea typeface="微软雅黑" panose="020B0503020204020204" charset="-122"/>
                <a:cs typeface="微软雅黑" panose="020B0503020204020204" charset="-122"/>
              </a:rPr>
              <a:t>按照原先的设计要求重新安排数据的存储位置，调整磁盘分区方法和存储空间，整理回收碎块等。</a:t>
            </a:r>
          </a:p>
          <a:p>
            <a:pPr marL="685800" indent="-342900">
              <a:lnSpc>
                <a:spcPct val="150000"/>
              </a:lnSpc>
              <a:buFont typeface="Wingdings" panose="05000000000000000000" pitchFamily="2" charset="2"/>
              <a:buChar char="ü"/>
            </a:pPr>
            <a:r>
              <a:rPr lang="zh-CN" altLang="en-US" sz="2200" dirty="0">
                <a:latin typeface="微软雅黑" panose="020B0503020204020204" charset="-122"/>
                <a:ea typeface="微软雅黑" panose="020B0503020204020204" charset="-122"/>
                <a:cs typeface="微软雅黑" panose="020B0503020204020204" charset="-122"/>
              </a:rPr>
              <a:t>数据库重组涉及到大量数据的搬迁，常用的方法是先卸载，再重新加载，即将数据库的数据卸载到其它存储区或存储介质上，然后按照数据模式的定义，加载到指定的存储空间。</a:t>
            </a:r>
          </a:p>
          <a:p>
            <a:pPr marL="685800" indent="-342900">
              <a:lnSpc>
                <a:spcPct val="150000"/>
              </a:lnSpc>
              <a:buFont typeface="Wingdings" panose="05000000000000000000" pitchFamily="2" charset="2"/>
              <a:buChar char="ü"/>
            </a:pPr>
            <a:r>
              <a:rPr lang="zh-CN" altLang="en-US" sz="2200" dirty="0">
                <a:solidFill>
                  <a:srgbClr val="800080"/>
                </a:solidFill>
                <a:latin typeface="微软雅黑" panose="020B0503020204020204" charset="-122"/>
                <a:ea typeface="微软雅黑" panose="020B0503020204020204" charset="-122"/>
                <a:cs typeface="微软雅黑" panose="020B0503020204020204" charset="-122"/>
              </a:rPr>
              <a:t>重组不修改原设计的逻辑和物理结构</a:t>
            </a:r>
            <a:endParaRPr lang="zh-CN" altLang="en-US" sz="2200" dirty="0">
              <a:solidFill>
                <a:srgbClr val="990033"/>
              </a:solidFill>
              <a:latin typeface="微软雅黑" panose="020B0503020204020204" charset="-122"/>
              <a:ea typeface="微软雅黑" panose="020B0503020204020204" charset="-122"/>
              <a:cs typeface="微软雅黑" panose="020B0503020204020204" charset="-122"/>
            </a:endParaRPr>
          </a:p>
        </p:txBody>
      </p:sp>
      <p:sp>
        <p:nvSpPr>
          <p:cNvPr id="165901" name="Rectangle 13"/>
          <p:cNvSpPr>
            <a:spLocks noChangeArrowheads="1"/>
          </p:cNvSpPr>
          <p:nvPr/>
        </p:nvSpPr>
        <p:spPr bwMode="auto">
          <a:xfrm>
            <a:off x="628650" y="1174750"/>
            <a:ext cx="8001000" cy="430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r>
              <a:rPr kumimoji="1" lang="zh-CN" altLang="en-US" sz="2800" dirty="0">
                <a:solidFill>
                  <a:srgbClr val="990033"/>
                </a:solidFill>
                <a:latin typeface="+mn-ea"/>
              </a:rPr>
              <a:t>（</a:t>
            </a:r>
            <a:r>
              <a:rPr kumimoji="1" lang="en-US" altLang="zh-CN" sz="2800" dirty="0">
                <a:solidFill>
                  <a:srgbClr val="990033"/>
                </a:solidFill>
                <a:latin typeface="+mn-ea"/>
              </a:rPr>
              <a:t>4</a:t>
            </a:r>
            <a:r>
              <a:rPr kumimoji="1" lang="zh-CN" altLang="en-US" sz="2800" dirty="0">
                <a:solidFill>
                  <a:srgbClr val="990033"/>
                </a:solidFill>
                <a:latin typeface="+mn-ea"/>
              </a:rPr>
              <a:t>）数据库的重组和重构</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6915"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66916"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6917"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6918"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6919" name="Rectangle 7"/>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6920" name="Rectangle 8"/>
          <p:cNvSpPr>
            <a:spLocks noChangeArrowheads="1"/>
          </p:cNvSpPr>
          <p:nvPr/>
        </p:nvSpPr>
        <p:spPr bwMode="auto">
          <a:xfrm>
            <a:off x="1555750" y="19605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66921" name="Rectangle 9"/>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6922" name="Rectangle 10"/>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6923" name="Rectangle 11"/>
          <p:cNvSpPr>
            <a:spLocks noChangeArrowheads="1"/>
          </p:cNvSpPr>
          <p:nvPr/>
        </p:nvSpPr>
        <p:spPr bwMode="auto">
          <a:xfrm>
            <a:off x="-101600" y="37846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66924" name="Rectangle 12"/>
          <p:cNvSpPr>
            <a:spLocks noChangeArrowheads="1"/>
          </p:cNvSpPr>
          <p:nvPr/>
        </p:nvSpPr>
        <p:spPr bwMode="auto">
          <a:xfrm>
            <a:off x="468630" y="1318895"/>
            <a:ext cx="8355965" cy="2630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1905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marL="571500">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marL="342900" indent="0" algn="just" fontAlgn="auto">
              <a:lnSpc>
                <a:spcPct val="150000"/>
              </a:lnSpc>
              <a:buFont typeface="Wingdings" panose="05000000000000000000" pitchFamily="2" charset="2"/>
              <a:buChar char="Ø"/>
              <a:tabLst>
                <a:tab pos="734695" algn="l"/>
                <a:tab pos="734695" algn="l"/>
              </a:tabLst>
            </a:pPr>
            <a:r>
              <a:rPr lang="zh-CN" altLang="en-US" sz="2200" dirty="0">
                <a:solidFill>
                  <a:srgbClr val="990033"/>
                </a:solidFill>
                <a:latin typeface="微软雅黑" panose="020B0503020204020204" charset="-122"/>
                <a:ea typeface="微软雅黑" panose="020B0503020204020204" charset="-122"/>
                <a:cs typeface="微软雅黑" panose="020B0503020204020204" charset="-122"/>
              </a:rPr>
              <a:t>重构</a:t>
            </a:r>
            <a:r>
              <a:rPr lang="en-US" altLang="zh-CN" sz="2200" dirty="0">
                <a:solidFill>
                  <a:srgbClr val="990033"/>
                </a:solidFill>
                <a:latin typeface="微软雅黑" panose="020B0503020204020204" charset="-122"/>
                <a:ea typeface="微软雅黑" panose="020B0503020204020204" charset="-122"/>
                <a:cs typeface="微软雅黑" panose="020B0503020204020204" charset="-122"/>
              </a:rPr>
              <a:t>:</a:t>
            </a:r>
          </a:p>
          <a:p>
            <a:pPr indent="0" algn="just" fontAlgn="auto">
              <a:lnSpc>
                <a:spcPct val="150000"/>
              </a:lnSpc>
              <a:tabLst>
                <a:tab pos="734695" algn="l"/>
                <a:tab pos="734695" algn="l"/>
              </a:tabLst>
            </a:pPr>
            <a:r>
              <a:rPr lang="en-US" altLang="zh-CN" sz="2200" dirty="0">
                <a:solidFill>
                  <a:srgbClr val="990033"/>
                </a:solidFill>
                <a:latin typeface="微软雅黑" panose="020B0503020204020204" charset="-122"/>
                <a:ea typeface="微软雅黑" panose="020B0503020204020204" charset="-122"/>
                <a:cs typeface="微软雅黑" panose="020B0503020204020204" charset="-122"/>
              </a:rPr>
              <a:t>	</a:t>
            </a:r>
            <a:r>
              <a:rPr lang="zh-CN" altLang="en-US" sz="2200" dirty="0">
                <a:latin typeface="微软雅黑" panose="020B0503020204020204" charset="-122"/>
                <a:ea typeface="微软雅黑" panose="020B0503020204020204" charset="-122"/>
                <a:cs typeface="微软雅黑" panose="020B0503020204020204" charset="-122"/>
              </a:rPr>
              <a:t>指部分修改数据库的模式和内模式。</a:t>
            </a:r>
          </a:p>
          <a:p>
            <a:pPr marL="685800" indent="0" algn="just" fontAlgn="auto">
              <a:lnSpc>
                <a:spcPct val="150000"/>
              </a:lnSpc>
              <a:buFont typeface="Wingdings" panose="05000000000000000000" pitchFamily="2" charset="2"/>
              <a:buNone/>
              <a:tabLst>
                <a:tab pos="734695" algn="l"/>
                <a:tab pos="734695" algn="l"/>
              </a:tabLst>
            </a:pPr>
            <a:r>
              <a:rPr lang="zh-CN" altLang="en-US" sz="2200" dirty="0">
                <a:latin typeface="微软雅黑" panose="020B0503020204020204" charset="-122"/>
                <a:ea typeface="微软雅黑" panose="020B0503020204020204" charset="-122"/>
                <a:cs typeface="微软雅黑" panose="020B0503020204020204" charset="-122"/>
              </a:rPr>
              <a:t>    数据库的重构主要是在原来设计的基础上进行适当的扩充和修改。比如增加新的数据项、改变数据项的类型、改变数据库的容量、增加或删除索引，修改完整型约束条件等等。</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30570" y="102595"/>
            <a:ext cx="8218486" cy="7112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zh-CN" altLang="en-US" dirty="0"/>
              <a:t>七、小结</a:t>
            </a:r>
          </a:p>
        </p:txBody>
      </p:sp>
      <p:sp>
        <p:nvSpPr>
          <p:cNvPr id="187395" name="Rectangle 3"/>
          <p:cNvSpPr>
            <a:spLocks noGrp="1" noChangeArrowheads="1"/>
          </p:cNvSpPr>
          <p:nvPr>
            <p:ph idx="1"/>
          </p:nvPr>
        </p:nvSpPr>
        <p:spPr>
          <a:xfrm>
            <a:off x="468630" y="1210945"/>
            <a:ext cx="8218170" cy="5379720"/>
          </a:xfrm>
        </p:spPr>
        <p:txBody>
          <a:bodyPr/>
          <a:lstStyle/>
          <a:p>
            <a:r>
              <a:rPr lang="zh-CN" altLang="en-US" dirty="0">
                <a:latin typeface="微软雅黑" panose="020B0503020204020204" charset="-122"/>
                <a:ea typeface="微软雅黑" panose="020B0503020204020204" charset="-122"/>
              </a:rPr>
              <a:t>数据库的设计过程</a:t>
            </a:r>
          </a:p>
          <a:p>
            <a:pPr marL="1363980" lvl="1" indent="-509905" latinLnBrk="0">
              <a:spcBef>
                <a:spcPts val="1200"/>
              </a:spcBef>
            </a:pPr>
            <a:r>
              <a:rPr lang="zh-CN" altLang="en-US" sz="2200" dirty="0">
                <a:latin typeface="微软雅黑" panose="020B0503020204020204" charset="-122"/>
                <a:ea typeface="微软雅黑" panose="020B0503020204020204" charset="-122"/>
              </a:rPr>
              <a:t>需求分析</a:t>
            </a:r>
          </a:p>
          <a:p>
            <a:pPr marL="1363980" lvl="1" indent="-509905" latinLnBrk="0">
              <a:spcBef>
                <a:spcPts val="1200"/>
              </a:spcBef>
            </a:pPr>
            <a:r>
              <a:rPr lang="zh-CN" altLang="en-US" sz="2200" dirty="0">
                <a:latin typeface="微软雅黑" panose="020B0503020204020204" charset="-122"/>
                <a:ea typeface="微软雅黑" panose="020B0503020204020204" charset="-122"/>
              </a:rPr>
              <a:t>概念结构设计</a:t>
            </a:r>
          </a:p>
          <a:p>
            <a:pPr marL="1363980" lvl="1" indent="-509905" latinLnBrk="0">
              <a:spcBef>
                <a:spcPts val="1200"/>
              </a:spcBef>
            </a:pPr>
            <a:r>
              <a:rPr lang="zh-CN" altLang="en-US" sz="2200" dirty="0">
                <a:latin typeface="微软雅黑" panose="020B0503020204020204" charset="-122"/>
                <a:ea typeface="微软雅黑" panose="020B0503020204020204" charset="-122"/>
              </a:rPr>
              <a:t>逻辑结构设计</a:t>
            </a:r>
          </a:p>
          <a:p>
            <a:pPr marL="1363980" lvl="1" indent="-509905" latinLnBrk="0">
              <a:spcBef>
                <a:spcPts val="1200"/>
              </a:spcBef>
            </a:pPr>
            <a:r>
              <a:rPr lang="zh-CN" altLang="en-US" sz="2200" dirty="0">
                <a:latin typeface="微软雅黑" panose="020B0503020204020204" charset="-122"/>
                <a:ea typeface="微软雅黑" panose="020B0503020204020204" charset="-122"/>
              </a:rPr>
              <a:t>物理设计</a:t>
            </a:r>
          </a:p>
          <a:p>
            <a:pPr marL="1363980" lvl="1" indent="-509905" latinLnBrk="0">
              <a:spcBef>
                <a:spcPts val="1200"/>
              </a:spcBef>
            </a:pPr>
            <a:r>
              <a:rPr lang="zh-CN" altLang="en-US" sz="2200" dirty="0">
                <a:latin typeface="微软雅黑" panose="020B0503020204020204" charset="-122"/>
                <a:ea typeface="微软雅黑" panose="020B0503020204020204" charset="-122"/>
              </a:rPr>
              <a:t>实施</a:t>
            </a:r>
          </a:p>
          <a:p>
            <a:pPr marL="1363980" lvl="1" indent="-509905" latinLnBrk="0">
              <a:spcBef>
                <a:spcPts val="1200"/>
              </a:spcBef>
            </a:pPr>
            <a:r>
              <a:rPr lang="zh-CN" altLang="en-US" sz="2200" dirty="0">
                <a:latin typeface="微软雅黑" panose="020B0503020204020204" charset="-122"/>
                <a:ea typeface="微软雅黑" panose="020B0503020204020204" charset="-122"/>
              </a:rPr>
              <a:t>运行维护</a:t>
            </a:r>
          </a:p>
          <a:p>
            <a:pPr lvl="1">
              <a:buFont typeface="Wingdings" panose="05000000000000000000" pitchFamily="2" charset="2"/>
              <a:buNone/>
            </a:pPr>
            <a:endParaRPr lang="en-US" altLang="zh-CN" dirty="0">
              <a:latin typeface="微软雅黑" panose="020B0503020204020204" charset="-122"/>
              <a:ea typeface="微软雅黑" panose="020B0503020204020204" charset="-122"/>
            </a:endParaRPr>
          </a:p>
          <a:p>
            <a:pPr lvl="1">
              <a:buFont typeface="Wingdings" panose="05000000000000000000" pitchFamily="2" charset="2"/>
              <a:buNone/>
            </a:pPr>
            <a:r>
              <a:rPr lang="zh-CN" altLang="en-US" dirty="0">
                <a:solidFill>
                  <a:schemeClr val="tx1"/>
                </a:solidFill>
                <a:latin typeface="微软雅黑" panose="020B0503020204020204" charset="-122"/>
                <a:ea typeface="微软雅黑" panose="020B0503020204020204" charset="-122"/>
              </a:rPr>
              <a:t>设计过程中往往还会有许多反复。</a:t>
            </a:r>
          </a:p>
        </p:txBody>
      </p:sp>
      <p:sp>
        <p:nvSpPr>
          <p:cNvPr id="6" name="灯片编号占位符 5"/>
          <p:cNvSpPr>
            <a:spLocks noGrp="1"/>
          </p:cNvSpPr>
          <p:nvPr>
            <p:ph type="sldNum" sz="quarter" idx="12"/>
          </p:nvPr>
        </p:nvSpPr>
        <p:spPr/>
        <p:txBody>
          <a:bodyPr/>
          <a:lstStyle/>
          <a:p>
            <a:fld id="{E9AF4B6D-ECA9-413F-9C19-04D8C6047FE0}" type="slidenum">
              <a:rPr lang="zh-CN" altLang="en-US"/>
              <a:t>152</a:t>
            </a:fld>
            <a:endParaRPr lang="en-US" alt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466" y="2708911"/>
            <a:ext cx="9144000" cy="1200329"/>
          </a:xfrm>
          <a:prstGeom prst="rect">
            <a:avLst/>
          </a:prstGeom>
          <a:noFill/>
        </p:spPr>
        <p:txBody>
          <a:bodyPr wrap="square" rtlCol="0">
            <a:spAutoFit/>
          </a:bodyPr>
          <a:lstStyle/>
          <a:p>
            <a:pPr algn="ctr"/>
            <a:r>
              <a:rPr lang="zh-CN" altLang="en-US" sz="7200" dirty="0">
                <a:solidFill>
                  <a:srgbClr val="0066FF"/>
                </a:solidFill>
                <a:latin typeface="幼圆" panose="02010509060101010101" pitchFamily="49" charset="-122"/>
                <a:ea typeface="幼圆" panose="02010509060101010101" pitchFamily="49" charset="-122"/>
              </a:rPr>
              <a:t>谢谢！</a:t>
            </a:r>
            <a:endParaRPr lang="en-US" altLang="zh-CN" sz="7200" dirty="0">
              <a:solidFill>
                <a:srgbClr val="0066FF"/>
              </a:solidFill>
              <a:latin typeface="幼圆" panose="02010509060101010101" pitchFamily="49" charset="-122"/>
              <a:ea typeface="幼圆" panose="020105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a:xfrm>
            <a:off x="755650" y="1125855"/>
            <a:ext cx="7493635" cy="4618355"/>
          </a:xfrm>
        </p:spPr>
        <p:txBody>
          <a:bodyPr/>
          <a:lstStyle/>
          <a:p>
            <a:pPr algn="l" latinLnBrk="0">
              <a:lnSpc>
                <a:spcPct val="150000"/>
              </a:lnSpc>
              <a:buFont typeface="Wingdings 2" panose="05020102010507070707" pitchFamily="18" charset="2"/>
              <a:buChar char="?"/>
            </a:pP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 数据库实施</a:t>
            </a:r>
          </a:p>
          <a:p>
            <a:pPr latinLnBrk="0">
              <a:lnSpc>
                <a:spcPct val="150000"/>
              </a:lnSpc>
              <a:buFontTx/>
              <a:buNone/>
            </a:pPr>
            <a:r>
              <a:rPr lang="zh-CN" altLang="en-US" sz="2000" b="1" dirty="0">
                <a:latin typeface="+mn-ea"/>
              </a:rPr>
              <a:t>     </a:t>
            </a:r>
            <a:r>
              <a:rPr lang="zh-CN" altLang="en-US" sz="2000" b="1" dirty="0">
                <a:solidFill>
                  <a:schemeClr val="tx1"/>
                </a:solidFill>
                <a:latin typeface="+mn-ea"/>
              </a:rPr>
              <a:t>系统设计人员要运用</a:t>
            </a:r>
            <a:r>
              <a:rPr lang="en-US" altLang="zh-CN" sz="2000" b="1" dirty="0">
                <a:solidFill>
                  <a:schemeClr val="tx1"/>
                </a:solidFill>
                <a:latin typeface="+mn-ea"/>
              </a:rPr>
              <a:t>DBMS</a:t>
            </a:r>
            <a:r>
              <a:rPr lang="zh-CN" altLang="en-US" sz="2000" b="1" dirty="0">
                <a:solidFill>
                  <a:schemeClr val="tx1"/>
                </a:solidFill>
                <a:latin typeface="+mn-ea"/>
              </a:rPr>
              <a:t>提供的数据操纵语言和宿主语言，根据数据库的逻辑设计和物理设计的结果建立数据库、编制与调试程序、组织数据入库并进行系统测试。</a:t>
            </a:r>
            <a:endParaRPr lang="zh-CN" altLang="en-US" sz="2000" b="1" dirty="0">
              <a:latin typeface="+mn-ea"/>
            </a:endParaRPr>
          </a:p>
          <a:p>
            <a:pPr algn="l" latinLnBrk="0">
              <a:lnSpc>
                <a:spcPct val="150000"/>
              </a:lnSpc>
              <a:buFont typeface="Wingdings 2" panose="05020102010507070707" pitchFamily="18" charset="2"/>
              <a:buChar char="?"/>
            </a:pP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 数据库运行和维护阶段</a:t>
            </a:r>
          </a:p>
          <a:p>
            <a:pPr latinLnBrk="0">
              <a:lnSpc>
                <a:spcPct val="150000"/>
              </a:lnSpc>
              <a:buFontTx/>
              <a:buNone/>
            </a:pPr>
            <a:r>
              <a:rPr lang="zh-CN" altLang="en-US" sz="2000" b="1" dirty="0">
                <a:latin typeface="+mn-ea"/>
              </a:rPr>
              <a:t>    </a:t>
            </a:r>
            <a:r>
              <a:rPr lang="zh-CN" altLang="en-US" sz="2000" b="1" dirty="0">
                <a:solidFill>
                  <a:schemeClr val="tx1"/>
                </a:solidFill>
                <a:latin typeface="+mn-ea"/>
              </a:rPr>
              <a:t> 数据库应用系统经过试运行后即可投入正式运行。在数据库系统运行过程中，必须不断地对其结构性能进行评测、调整和修改。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灯片编号占位符 146"/>
          <p:cNvSpPr>
            <a:spLocks noGrp="1"/>
          </p:cNvSpPr>
          <p:nvPr>
            <p:ph type="sldNum" sz="quarter" idx="12"/>
          </p:nvPr>
        </p:nvSpPr>
        <p:spPr>
          <a:xfrm>
            <a:off x="6876580" y="6245225"/>
            <a:ext cx="2133600" cy="476250"/>
          </a:xfrm>
        </p:spPr>
        <p:txBody>
          <a:bodyPr/>
          <a:lstStyle/>
          <a:p>
            <a:fld id="{B97D573F-E040-4C96-AD63-95D8F3415043}" type="slidenum">
              <a:rPr lang="zh-CN" altLang="en-US"/>
              <a:t>17</a:t>
            </a:fld>
            <a:endParaRPr lang="en-US" altLang="zh-CN"/>
          </a:p>
        </p:txBody>
      </p:sp>
      <p:grpSp>
        <p:nvGrpSpPr>
          <p:cNvPr id="83970" name="Group 2"/>
          <p:cNvGrpSpPr/>
          <p:nvPr/>
        </p:nvGrpSpPr>
        <p:grpSpPr bwMode="auto">
          <a:xfrm>
            <a:off x="7257580" y="2583214"/>
            <a:ext cx="861646" cy="725366"/>
            <a:chOff x="2307" y="9986"/>
            <a:chExt cx="1357" cy="1328"/>
          </a:xfrm>
        </p:grpSpPr>
        <p:sp>
          <p:nvSpPr>
            <p:cNvPr id="83971" name="Rectangle 3"/>
            <p:cNvSpPr>
              <a:spLocks noChangeArrowheads="1"/>
            </p:cNvSpPr>
            <p:nvPr/>
          </p:nvSpPr>
          <p:spPr bwMode="auto">
            <a:xfrm>
              <a:off x="2308" y="9986"/>
              <a:ext cx="1350" cy="1328"/>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spcBef>
                  <a:spcPct val="0"/>
                </a:spcBef>
              </a:pPr>
              <a:r>
                <a:rPr lang="zh-CN" altLang="en-US" sz="645"/>
                <a:t> </a:t>
              </a:r>
              <a:endParaRPr lang="zh-CN" altLang="en-US" sz="925"/>
            </a:p>
            <a:p>
              <a:pPr eaLnBrk="0" hangingPunct="0">
                <a:spcBef>
                  <a:spcPct val="0"/>
                </a:spcBef>
              </a:pPr>
              <a:endParaRPr lang="zh-CN" altLang="en-US" sz="1660"/>
            </a:p>
          </p:txBody>
        </p:sp>
        <p:sp>
          <p:nvSpPr>
            <p:cNvPr id="83972" name="Line 4"/>
            <p:cNvSpPr>
              <a:spLocks noChangeShapeType="1"/>
            </p:cNvSpPr>
            <p:nvPr/>
          </p:nvSpPr>
          <p:spPr bwMode="auto">
            <a:xfrm flipV="1">
              <a:off x="2307" y="10350"/>
              <a:ext cx="1350"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3973" name="Oval 5"/>
            <p:cNvSpPr>
              <a:spLocks noChangeArrowheads="1"/>
            </p:cNvSpPr>
            <p:nvPr/>
          </p:nvSpPr>
          <p:spPr bwMode="auto">
            <a:xfrm>
              <a:off x="2655" y="10707"/>
              <a:ext cx="179" cy="179"/>
            </a:xfrm>
            <a:prstGeom prst="ellipse">
              <a:avLst/>
            </a:pr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3974" name="Oval 6"/>
            <p:cNvSpPr>
              <a:spLocks noChangeArrowheads="1"/>
            </p:cNvSpPr>
            <p:nvPr/>
          </p:nvSpPr>
          <p:spPr bwMode="auto">
            <a:xfrm>
              <a:off x="3171" y="10707"/>
              <a:ext cx="179" cy="179"/>
            </a:xfrm>
            <a:prstGeom prst="ellipse">
              <a:avLst/>
            </a:pr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3975" name="Oval 7"/>
            <p:cNvSpPr>
              <a:spLocks noChangeArrowheads="1"/>
            </p:cNvSpPr>
            <p:nvPr/>
          </p:nvSpPr>
          <p:spPr bwMode="auto">
            <a:xfrm>
              <a:off x="3172" y="10992"/>
              <a:ext cx="179" cy="179"/>
            </a:xfrm>
            <a:prstGeom prst="ellipse">
              <a:avLst/>
            </a:pr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grpSp>
          <p:nvGrpSpPr>
            <p:cNvPr id="83976" name="Group 8"/>
            <p:cNvGrpSpPr/>
            <p:nvPr/>
          </p:nvGrpSpPr>
          <p:grpSpPr bwMode="auto">
            <a:xfrm>
              <a:off x="3148" y="10418"/>
              <a:ext cx="231" cy="155"/>
              <a:chOff x="3148" y="10418"/>
              <a:chExt cx="126" cy="126"/>
            </a:xfrm>
          </p:grpSpPr>
          <p:sp>
            <p:nvSpPr>
              <p:cNvPr id="83977" name="Line 9"/>
              <p:cNvSpPr>
                <a:spLocks noChangeShapeType="1"/>
              </p:cNvSpPr>
              <p:nvPr/>
            </p:nvSpPr>
            <p:spPr bwMode="auto">
              <a:xfrm>
                <a:off x="3150" y="10418"/>
                <a:ext cx="0" cy="126"/>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3978" name="Line 10"/>
              <p:cNvSpPr>
                <a:spLocks noChangeShapeType="1"/>
              </p:cNvSpPr>
              <p:nvPr/>
            </p:nvSpPr>
            <p:spPr bwMode="auto">
              <a:xfrm rot="5400000">
                <a:off x="3211" y="10475"/>
                <a:ext cx="0" cy="126"/>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3979" name="Line 11"/>
              <p:cNvSpPr>
                <a:spLocks noChangeShapeType="1"/>
              </p:cNvSpPr>
              <p:nvPr/>
            </p:nvSpPr>
            <p:spPr bwMode="auto">
              <a:xfrm rot="5400000">
                <a:off x="3211" y="10358"/>
                <a:ext cx="0" cy="126"/>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grpSp>
        <p:sp>
          <p:nvSpPr>
            <p:cNvPr id="83980" name="Line 12"/>
            <p:cNvSpPr>
              <a:spLocks noChangeShapeType="1"/>
            </p:cNvSpPr>
            <p:nvPr/>
          </p:nvSpPr>
          <p:spPr bwMode="auto">
            <a:xfrm>
              <a:off x="3270" y="10568"/>
              <a:ext cx="0" cy="135"/>
            </a:xfrm>
            <a:prstGeom prst="line">
              <a:avLst/>
            </a:prstGeom>
            <a:noFill/>
            <a:ln w="317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1660"/>
            </a:p>
          </p:txBody>
        </p:sp>
        <p:sp>
          <p:nvSpPr>
            <p:cNvPr id="83981" name="Line 13"/>
            <p:cNvSpPr>
              <a:spLocks noChangeShapeType="1"/>
            </p:cNvSpPr>
            <p:nvPr/>
          </p:nvSpPr>
          <p:spPr bwMode="auto">
            <a:xfrm>
              <a:off x="2843" y="10808"/>
              <a:ext cx="330" cy="0"/>
            </a:xfrm>
            <a:prstGeom prst="line">
              <a:avLst/>
            </a:prstGeom>
            <a:noFill/>
            <a:ln w="317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1660"/>
            </a:p>
          </p:txBody>
        </p:sp>
        <p:sp>
          <p:nvSpPr>
            <p:cNvPr id="83982" name="Line 14"/>
            <p:cNvSpPr>
              <a:spLocks noChangeShapeType="1"/>
            </p:cNvSpPr>
            <p:nvPr/>
          </p:nvSpPr>
          <p:spPr bwMode="auto">
            <a:xfrm>
              <a:off x="3270" y="10883"/>
              <a:ext cx="0" cy="112"/>
            </a:xfrm>
            <a:prstGeom prst="line">
              <a:avLst/>
            </a:prstGeom>
            <a:noFill/>
            <a:ln w="317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1660"/>
            </a:p>
          </p:txBody>
        </p:sp>
        <p:sp>
          <p:nvSpPr>
            <p:cNvPr id="83983" name="Line 15"/>
            <p:cNvSpPr>
              <a:spLocks noChangeShapeType="1"/>
            </p:cNvSpPr>
            <p:nvPr/>
          </p:nvSpPr>
          <p:spPr bwMode="auto">
            <a:xfrm>
              <a:off x="3371" y="11081"/>
              <a:ext cx="209" cy="0"/>
            </a:xfrm>
            <a:prstGeom prst="line">
              <a:avLst/>
            </a:prstGeom>
            <a:noFill/>
            <a:ln w="317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1660"/>
            </a:p>
          </p:txBody>
        </p:sp>
        <p:sp>
          <p:nvSpPr>
            <p:cNvPr id="83984" name="Line 16"/>
            <p:cNvSpPr>
              <a:spLocks noChangeShapeType="1"/>
            </p:cNvSpPr>
            <p:nvPr/>
          </p:nvSpPr>
          <p:spPr bwMode="auto">
            <a:xfrm>
              <a:off x="2442" y="10797"/>
              <a:ext cx="209" cy="0"/>
            </a:xfrm>
            <a:prstGeom prst="line">
              <a:avLst/>
            </a:prstGeom>
            <a:noFill/>
            <a:ln w="317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1660"/>
            </a:p>
          </p:txBody>
        </p:sp>
        <p:sp>
          <p:nvSpPr>
            <p:cNvPr id="83985" name="Line 17"/>
            <p:cNvSpPr>
              <a:spLocks noChangeShapeType="1"/>
            </p:cNvSpPr>
            <p:nvPr/>
          </p:nvSpPr>
          <p:spPr bwMode="auto">
            <a:xfrm flipV="1">
              <a:off x="2314" y="10110"/>
              <a:ext cx="1350" cy="0"/>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sz="1660"/>
            </a:p>
          </p:txBody>
        </p:sp>
        <p:sp>
          <p:nvSpPr>
            <p:cNvPr id="83986" name="Line 18"/>
            <p:cNvSpPr>
              <a:spLocks noChangeShapeType="1"/>
            </p:cNvSpPr>
            <p:nvPr/>
          </p:nvSpPr>
          <p:spPr bwMode="auto">
            <a:xfrm flipV="1">
              <a:off x="2307" y="10231"/>
              <a:ext cx="1350" cy="0"/>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sz="1660"/>
            </a:p>
          </p:txBody>
        </p:sp>
      </p:grpSp>
      <p:grpSp>
        <p:nvGrpSpPr>
          <p:cNvPr id="83987" name="Group 19"/>
          <p:cNvGrpSpPr/>
          <p:nvPr/>
        </p:nvGrpSpPr>
        <p:grpSpPr bwMode="auto">
          <a:xfrm>
            <a:off x="3523780" y="2794229"/>
            <a:ext cx="880697" cy="401515"/>
            <a:chOff x="2126" y="10319"/>
            <a:chExt cx="1387" cy="685"/>
          </a:xfrm>
        </p:grpSpPr>
        <p:sp>
          <p:nvSpPr>
            <p:cNvPr id="83988" name="Rectangle 20"/>
            <p:cNvSpPr>
              <a:spLocks noChangeArrowheads="1"/>
            </p:cNvSpPr>
            <p:nvPr/>
          </p:nvSpPr>
          <p:spPr bwMode="auto">
            <a:xfrm>
              <a:off x="2126" y="10335"/>
              <a:ext cx="345" cy="165"/>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3989" name="Rectangle 21"/>
            <p:cNvSpPr>
              <a:spLocks noChangeArrowheads="1"/>
            </p:cNvSpPr>
            <p:nvPr/>
          </p:nvSpPr>
          <p:spPr bwMode="auto">
            <a:xfrm>
              <a:off x="3168" y="10840"/>
              <a:ext cx="345" cy="164"/>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3990" name="Rectangle 22"/>
            <p:cNvSpPr>
              <a:spLocks noChangeArrowheads="1"/>
            </p:cNvSpPr>
            <p:nvPr/>
          </p:nvSpPr>
          <p:spPr bwMode="auto">
            <a:xfrm>
              <a:off x="3168" y="10350"/>
              <a:ext cx="345" cy="165"/>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3991" name="AutoShape 23"/>
            <p:cNvSpPr>
              <a:spLocks noChangeArrowheads="1"/>
            </p:cNvSpPr>
            <p:nvPr/>
          </p:nvSpPr>
          <p:spPr bwMode="auto">
            <a:xfrm>
              <a:off x="2611" y="10319"/>
              <a:ext cx="405" cy="195"/>
            </a:xfrm>
            <a:prstGeom prst="diamond">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3992" name="AutoShape 24"/>
            <p:cNvSpPr>
              <a:spLocks noChangeArrowheads="1"/>
            </p:cNvSpPr>
            <p:nvPr/>
          </p:nvSpPr>
          <p:spPr bwMode="auto">
            <a:xfrm rot="1500000">
              <a:off x="2535" y="10613"/>
              <a:ext cx="405" cy="195"/>
            </a:xfrm>
            <a:prstGeom prst="diamond">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3993" name="Line 25"/>
            <p:cNvSpPr>
              <a:spLocks noChangeShapeType="1"/>
            </p:cNvSpPr>
            <p:nvPr/>
          </p:nvSpPr>
          <p:spPr bwMode="auto">
            <a:xfrm>
              <a:off x="2299" y="10501"/>
              <a:ext cx="262" cy="127"/>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3994" name="Line 26"/>
            <p:cNvSpPr>
              <a:spLocks noChangeShapeType="1"/>
            </p:cNvSpPr>
            <p:nvPr/>
          </p:nvSpPr>
          <p:spPr bwMode="auto">
            <a:xfrm>
              <a:off x="2926" y="10789"/>
              <a:ext cx="247" cy="127"/>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3995" name="Line 27"/>
            <p:cNvSpPr>
              <a:spLocks noChangeShapeType="1"/>
            </p:cNvSpPr>
            <p:nvPr/>
          </p:nvSpPr>
          <p:spPr bwMode="auto">
            <a:xfrm>
              <a:off x="2471" y="10417"/>
              <a:ext cx="142"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3996" name="Line 28"/>
            <p:cNvSpPr>
              <a:spLocks noChangeShapeType="1"/>
            </p:cNvSpPr>
            <p:nvPr/>
          </p:nvSpPr>
          <p:spPr bwMode="auto">
            <a:xfrm>
              <a:off x="3015" y="10417"/>
              <a:ext cx="142"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grpSp>
      <p:grpSp>
        <p:nvGrpSpPr>
          <p:cNvPr id="83997" name="Group 29"/>
          <p:cNvGrpSpPr/>
          <p:nvPr/>
        </p:nvGrpSpPr>
        <p:grpSpPr bwMode="auto">
          <a:xfrm>
            <a:off x="3373920" y="3682300"/>
            <a:ext cx="762000" cy="334108"/>
            <a:chOff x="2145" y="9780"/>
            <a:chExt cx="1320" cy="765"/>
          </a:xfrm>
        </p:grpSpPr>
        <p:sp>
          <p:nvSpPr>
            <p:cNvPr id="83998" name="Rectangle 30"/>
            <p:cNvSpPr>
              <a:spLocks noChangeArrowheads="1"/>
            </p:cNvSpPr>
            <p:nvPr/>
          </p:nvSpPr>
          <p:spPr bwMode="auto">
            <a:xfrm>
              <a:off x="2145" y="9780"/>
              <a:ext cx="525" cy="240"/>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3999" name="Rectangle 31"/>
            <p:cNvSpPr>
              <a:spLocks noChangeArrowheads="1"/>
            </p:cNvSpPr>
            <p:nvPr/>
          </p:nvSpPr>
          <p:spPr bwMode="auto">
            <a:xfrm>
              <a:off x="2940" y="9780"/>
              <a:ext cx="525" cy="240"/>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00" name="Line 32"/>
            <p:cNvSpPr>
              <a:spLocks noChangeShapeType="1"/>
            </p:cNvSpPr>
            <p:nvPr/>
          </p:nvSpPr>
          <p:spPr bwMode="auto">
            <a:xfrm>
              <a:off x="2400" y="10020"/>
              <a:ext cx="315" cy="285"/>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1660"/>
            </a:p>
          </p:txBody>
        </p:sp>
        <p:sp>
          <p:nvSpPr>
            <p:cNvPr id="84001" name="Line 33"/>
            <p:cNvSpPr>
              <a:spLocks noChangeShapeType="1"/>
            </p:cNvSpPr>
            <p:nvPr/>
          </p:nvSpPr>
          <p:spPr bwMode="auto">
            <a:xfrm flipH="1">
              <a:off x="2835" y="10015"/>
              <a:ext cx="337" cy="305"/>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1660"/>
            </a:p>
          </p:txBody>
        </p:sp>
        <p:sp>
          <p:nvSpPr>
            <p:cNvPr id="84002" name="Rectangle 34"/>
            <p:cNvSpPr>
              <a:spLocks noChangeArrowheads="1"/>
            </p:cNvSpPr>
            <p:nvPr/>
          </p:nvSpPr>
          <p:spPr bwMode="auto">
            <a:xfrm>
              <a:off x="2505" y="10305"/>
              <a:ext cx="525" cy="240"/>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grpSp>
      <p:grpSp>
        <p:nvGrpSpPr>
          <p:cNvPr id="84003" name="Group 35"/>
          <p:cNvGrpSpPr/>
          <p:nvPr/>
        </p:nvGrpSpPr>
        <p:grpSpPr bwMode="auto">
          <a:xfrm>
            <a:off x="1999780" y="3849306"/>
            <a:ext cx="515815" cy="276958"/>
            <a:chOff x="1834" y="9913"/>
            <a:chExt cx="1226" cy="614"/>
          </a:xfrm>
        </p:grpSpPr>
        <p:sp>
          <p:nvSpPr>
            <p:cNvPr id="84004" name="Rectangle 36"/>
            <p:cNvSpPr>
              <a:spLocks noChangeArrowheads="1"/>
            </p:cNvSpPr>
            <p:nvPr/>
          </p:nvSpPr>
          <p:spPr bwMode="auto">
            <a:xfrm>
              <a:off x="1845" y="9915"/>
              <a:ext cx="1215" cy="608"/>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05" name="Line 37"/>
            <p:cNvSpPr>
              <a:spLocks noChangeShapeType="1"/>
            </p:cNvSpPr>
            <p:nvPr/>
          </p:nvSpPr>
          <p:spPr bwMode="auto">
            <a:xfrm>
              <a:off x="1845" y="10021"/>
              <a:ext cx="121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06" name="Line 38"/>
            <p:cNvSpPr>
              <a:spLocks noChangeShapeType="1"/>
            </p:cNvSpPr>
            <p:nvPr/>
          </p:nvSpPr>
          <p:spPr bwMode="auto">
            <a:xfrm>
              <a:off x="1845" y="10125"/>
              <a:ext cx="121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07" name="Line 39"/>
            <p:cNvSpPr>
              <a:spLocks noChangeShapeType="1"/>
            </p:cNvSpPr>
            <p:nvPr/>
          </p:nvSpPr>
          <p:spPr bwMode="auto">
            <a:xfrm>
              <a:off x="1834" y="10229"/>
              <a:ext cx="121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08" name="Line 40"/>
            <p:cNvSpPr>
              <a:spLocks noChangeShapeType="1"/>
            </p:cNvSpPr>
            <p:nvPr/>
          </p:nvSpPr>
          <p:spPr bwMode="auto">
            <a:xfrm>
              <a:off x="1845" y="10335"/>
              <a:ext cx="121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09" name="Line 41"/>
            <p:cNvSpPr>
              <a:spLocks noChangeShapeType="1"/>
            </p:cNvSpPr>
            <p:nvPr/>
          </p:nvSpPr>
          <p:spPr bwMode="auto">
            <a:xfrm>
              <a:off x="1845" y="10433"/>
              <a:ext cx="121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10" name="Line 42"/>
            <p:cNvSpPr>
              <a:spLocks noChangeShapeType="1"/>
            </p:cNvSpPr>
            <p:nvPr/>
          </p:nvSpPr>
          <p:spPr bwMode="auto">
            <a:xfrm rot="5400000">
              <a:off x="1933" y="10217"/>
              <a:ext cx="607"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11" name="Line 43"/>
            <p:cNvSpPr>
              <a:spLocks noChangeShapeType="1"/>
            </p:cNvSpPr>
            <p:nvPr/>
          </p:nvSpPr>
          <p:spPr bwMode="auto">
            <a:xfrm rot="5400000">
              <a:off x="2342" y="10223"/>
              <a:ext cx="608"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grpSp>
      <p:grpSp>
        <p:nvGrpSpPr>
          <p:cNvPr id="84012" name="Group 44"/>
          <p:cNvGrpSpPr/>
          <p:nvPr/>
        </p:nvGrpSpPr>
        <p:grpSpPr bwMode="auto">
          <a:xfrm>
            <a:off x="6952780" y="3567952"/>
            <a:ext cx="1066800" cy="530469"/>
            <a:chOff x="2640" y="9825"/>
            <a:chExt cx="1965" cy="904"/>
          </a:xfrm>
        </p:grpSpPr>
        <p:sp>
          <p:nvSpPr>
            <p:cNvPr id="84013" name="Rectangle 45"/>
            <p:cNvSpPr>
              <a:spLocks noChangeArrowheads="1"/>
            </p:cNvSpPr>
            <p:nvPr/>
          </p:nvSpPr>
          <p:spPr bwMode="auto">
            <a:xfrm>
              <a:off x="2640" y="1021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4" name="Rectangle 46"/>
            <p:cNvSpPr>
              <a:spLocks noChangeArrowheads="1"/>
            </p:cNvSpPr>
            <p:nvPr/>
          </p:nvSpPr>
          <p:spPr bwMode="auto">
            <a:xfrm>
              <a:off x="3363" y="1021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5" name="Rectangle 47"/>
            <p:cNvSpPr>
              <a:spLocks noChangeArrowheads="1"/>
            </p:cNvSpPr>
            <p:nvPr/>
          </p:nvSpPr>
          <p:spPr bwMode="auto">
            <a:xfrm>
              <a:off x="2967" y="10550"/>
              <a:ext cx="478"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6" name="Rectangle 48"/>
            <p:cNvSpPr>
              <a:spLocks noChangeArrowheads="1"/>
            </p:cNvSpPr>
            <p:nvPr/>
          </p:nvSpPr>
          <p:spPr bwMode="auto">
            <a:xfrm>
              <a:off x="4128" y="1021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7" name="Rectangle 49"/>
            <p:cNvSpPr>
              <a:spLocks noChangeArrowheads="1"/>
            </p:cNvSpPr>
            <p:nvPr/>
          </p:nvSpPr>
          <p:spPr bwMode="auto">
            <a:xfrm>
              <a:off x="3363" y="982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8" name="Rectangle 50"/>
            <p:cNvSpPr>
              <a:spLocks noChangeArrowheads="1"/>
            </p:cNvSpPr>
            <p:nvPr/>
          </p:nvSpPr>
          <p:spPr bwMode="auto">
            <a:xfrm>
              <a:off x="3768" y="10549"/>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9" name="Line 51"/>
            <p:cNvSpPr>
              <a:spLocks noChangeShapeType="1"/>
            </p:cNvSpPr>
            <p:nvPr/>
          </p:nvSpPr>
          <p:spPr bwMode="auto">
            <a:xfrm flipH="1">
              <a:off x="3607" y="10012"/>
              <a:ext cx="0" cy="19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0" name="Line 52"/>
            <p:cNvSpPr>
              <a:spLocks noChangeShapeType="1"/>
            </p:cNvSpPr>
            <p:nvPr/>
          </p:nvSpPr>
          <p:spPr bwMode="auto">
            <a:xfrm flipH="1">
              <a:off x="4351" y="10118"/>
              <a:ext cx="0" cy="97"/>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1" name="Line 53"/>
            <p:cNvSpPr>
              <a:spLocks noChangeShapeType="1"/>
            </p:cNvSpPr>
            <p:nvPr/>
          </p:nvSpPr>
          <p:spPr bwMode="auto">
            <a:xfrm flipH="1">
              <a:off x="3592" y="10395"/>
              <a:ext cx="0" cy="83"/>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2" name="Line 54"/>
            <p:cNvSpPr>
              <a:spLocks noChangeShapeType="1"/>
            </p:cNvSpPr>
            <p:nvPr/>
          </p:nvSpPr>
          <p:spPr bwMode="auto">
            <a:xfrm>
              <a:off x="2874" y="10110"/>
              <a:ext cx="1478"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3" name="Line 55"/>
            <p:cNvSpPr>
              <a:spLocks noChangeShapeType="1"/>
            </p:cNvSpPr>
            <p:nvPr/>
          </p:nvSpPr>
          <p:spPr bwMode="auto">
            <a:xfrm flipH="1">
              <a:off x="2872" y="10110"/>
              <a:ext cx="0" cy="10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4" name="Line 56"/>
            <p:cNvSpPr>
              <a:spLocks noChangeShapeType="1"/>
            </p:cNvSpPr>
            <p:nvPr/>
          </p:nvSpPr>
          <p:spPr bwMode="auto">
            <a:xfrm>
              <a:off x="3211" y="10467"/>
              <a:ext cx="787"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5" name="Line 57"/>
            <p:cNvSpPr>
              <a:spLocks noChangeShapeType="1"/>
            </p:cNvSpPr>
            <p:nvPr/>
          </p:nvSpPr>
          <p:spPr bwMode="auto">
            <a:xfrm flipH="1">
              <a:off x="3203" y="10467"/>
              <a:ext cx="0" cy="82"/>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6" name="Line 58"/>
            <p:cNvSpPr>
              <a:spLocks noChangeShapeType="1"/>
            </p:cNvSpPr>
            <p:nvPr/>
          </p:nvSpPr>
          <p:spPr bwMode="auto">
            <a:xfrm flipH="1">
              <a:off x="3997" y="10467"/>
              <a:ext cx="0" cy="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grpSp>
      <p:grpSp>
        <p:nvGrpSpPr>
          <p:cNvPr id="84027" name="Group 59"/>
          <p:cNvGrpSpPr/>
          <p:nvPr/>
        </p:nvGrpSpPr>
        <p:grpSpPr bwMode="auto">
          <a:xfrm>
            <a:off x="6724180" y="4271336"/>
            <a:ext cx="857250" cy="575897"/>
            <a:chOff x="6610" y="6037"/>
            <a:chExt cx="1351" cy="983"/>
          </a:xfrm>
        </p:grpSpPr>
        <p:sp>
          <p:nvSpPr>
            <p:cNvPr id="84028" name="Rectangle 60"/>
            <p:cNvSpPr>
              <a:spLocks noChangeArrowheads="1"/>
            </p:cNvSpPr>
            <p:nvPr/>
          </p:nvSpPr>
          <p:spPr bwMode="auto">
            <a:xfrm>
              <a:off x="6611" y="6037"/>
              <a:ext cx="1350" cy="983"/>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spcBef>
                  <a:spcPct val="0"/>
                </a:spcBef>
              </a:pPr>
              <a:r>
                <a:rPr lang="en-US" altLang="zh-CN" sz="645"/>
                <a:t>IPO</a:t>
              </a:r>
              <a:r>
                <a:rPr lang="zh-CN" altLang="en-US" sz="645"/>
                <a:t>表……</a:t>
              </a:r>
              <a:endParaRPr lang="zh-CN" altLang="en-US" sz="925"/>
            </a:p>
            <a:p>
              <a:pPr eaLnBrk="0" hangingPunct="0">
                <a:spcBef>
                  <a:spcPct val="0"/>
                </a:spcBef>
              </a:pPr>
              <a:r>
                <a:rPr lang="zh-CN" altLang="en-US" sz="645"/>
                <a:t>输入：</a:t>
              </a:r>
              <a:endParaRPr lang="zh-CN" altLang="en-US" sz="925"/>
            </a:p>
            <a:p>
              <a:pPr eaLnBrk="0" hangingPunct="0">
                <a:spcBef>
                  <a:spcPct val="0"/>
                </a:spcBef>
              </a:pPr>
              <a:r>
                <a:rPr lang="zh-CN" altLang="en-US" sz="645"/>
                <a:t>输出：</a:t>
              </a:r>
              <a:endParaRPr lang="zh-CN" altLang="en-US" sz="925"/>
            </a:p>
            <a:p>
              <a:pPr eaLnBrk="0" hangingPunct="0">
                <a:spcBef>
                  <a:spcPct val="0"/>
                </a:spcBef>
              </a:pPr>
              <a:r>
                <a:rPr lang="zh-CN" altLang="en-US" sz="645"/>
                <a:t>处理：</a:t>
              </a:r>
              <a:endParaRPr lang="zh-CN" altLang="en-US" sz="925"/>
            </a:p>
            <a:p>
              <a:pPr eaLnBrk="0" hangingPunct="0">
                <a:spcBef>
                  <a:spcPct val="0"/>
                </a:spcBef>
              </a:pPr>
              <a:endParaRPr lang="zh-CN" altLang="en-US" sz="1660"/>
            </a:p>
          </p:txBody>
        </p:sp>
        <p:sp>
          <p:nvSpPr>
            <p:cNvPr id="84029" name="Line 61"/>
            <p:cNvSpPr>
              <a:spLocks noChangeShapeType="1"/>
            </p:cNvSpPr>
            <p:nvPr/>
          </p:nvSpPr>
          <p:spPr bwMode="auto">
            <a:xfrm flipV="1">
              <a:off x="6626" y="6791"/>
              <a:ext cx="1328" cy="8"/>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sz="1660"/>
            </a:p>
          </p:txBody>
        </p:sp>
        <p:sp>
          <p:nvSpPr>
            <p:cNvPr id="84030" name="Line 62"/>
            <p:cNvSpPr>
              <a:spLocks noChangeShapeType="1"/>
            </p:cNvSpPr>
            <p:nvPr/>
          </p:nvSpPr>
          <p:spPr bwMode="auto">
            <a:xfrm>
              <a:off x="6610" y="6900"/>
              <a:ext cx="1350" cy="0"/>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sz="1660"/>
            </a:p>
          </p:txBody>
        </p:sp>
      </p:grpSp>
      <p:sp>
        <p:nvSpPr>
          <p:cNvPr id="84031" name="Rectangle 63"/>
          <p:cNvSpPr>
            <a:spLocks noChangeArrowheads="1"/>
          </p:cNvSpPr>
          <p:nvPr/>
        </p:nvSpPr>
        <p:spPr bwMode="auto">
          <a:xfrm>
            <a:off x="3752381" y="5185737"/>
            <a:ext cx="696058" cy="501162"/>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0"/>
              </a:spcBef>
            </a:pPr>
            <a:r>
              <a:rPr lang="en-US" altLang="zh-CN" sz="740"/>
              <a:t>Creat……</a:t>
            </a:r>
            <a:endParaRPr lang="en-US" altLang="zh-CN" sz="1110"/>
          </a:p>
          <a:p>
            <a:pPr algn="just" eaLnBrk="0" hangingPunct="0">
              <a:spcBef>
                <a:spcPct val="0"/>
              </a:spcBef>
            </a:pPr>
            <a:r>
              <a:rPr lang="en-US" altLang="zh-CN" sz="740"/>
              <a:t>Load……</a:t>
            </a:r>
            <a:endParaRPr lang="en-US" altLang="zh-CN" sz="2585"/>
          </a:p>
        </p:txBody>
      </p:sp>
      <p:sp>
        <p:nvSpPr>
          <p:cNvPr id="84032" name="Rectangle 64"/>
          <p:cNvSpPr>
            <a:spLocks noChangeArrowheads="1"/>
          </p:cNvSpPr>
          <p:nvPr/>
        </p:nvSpPr>
        <p:spPr bwMode="auto">
          <a:xfrm>
            <a:off x="6876580" y="4904383"/>
            <a:ext cx="857250" cy="778120"/>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0"/>
              </a:spcBef>
            </a:pPr>
            <a:r>
              <a:rPr lang="en-US" altLang="zh-CN" sz="740"/>
              <a:t>Main(    )</a:t>
            </a:r>
            <a:endParaRPr lang="en-US" altLang="zh-CN" sz="1110"/>
          </a:p>
          <a:p>
            <a:pPr algn="just" eaLnBrk="0" hangingPunct="0">
              <a:spcBef>
                <a:spcPct val="0"/>
              </a:spcBef>
            </a:pPr>
            <a:r>
              <a:rPr lang="en-US" altLang="zh-CN" sz="740"/>
              <a:t>……</a:t>
            </a:r>
            <a:endParaRPr lang="en-US" altLang="zh-CN" sz="1110"/>
          </a:p>
          <a:p>
            <a:pPr algn="just" eaLnBrk="0" hangingPunct="0">
              <a:spcBef>
                <a:spcPct val="0"/>
              </a:spcBef>
            </a:pPr>
            <a:r>
              <a:rPr lang="en-US" altLang="zh-CN" sz="740"/>
              <a:t>if……</a:t>
            </a:r>
            <a:endParaRPr lang="en-US" altLang="zh-CN" sz="1110"/>
          </a:p>
          <a:p>
            <a:pPr algn="just" eaLnBrk="0" hangingPunct="0">
              <a:spcBef>
                <a:spcPct val="0"/>
              </a:spcBef>
            </a:pPr>
            <a:r>
              <a:rPr lang="en-US" altLang="zh-CN" sz="740"/>
              <a:t>then</a:t>
            </a:r>
            <a:endParaRPr lang="en-US" altLang="zh-CN" sz="1110"/>
          </a:p>
          <a:p>
            <a:pPr algn="just" eaLnBrk="0" hangingPunct="0">
              <a:spcBef>
                <a:spcPct val="0"/>
              </a:spcBef>
            </a:pPr>
            <a:r>
              <a:rPr lang="en-US" altLang="zh-CN" sz="740"/>
              <a:t>……</a:t>
            </a:r>
            <a:endParaRPr lang="en-US" altLang="zh-CN" sz="1110"/>
          </a:p>
          <a:p>
            <a:pPr algn="just" eaLnBrk="0" hangingPunct="0">
              <a:spcBef>
                <a:spcPct val="0"/>
              </a:spcBef>
            </a:pPr>
            <a:r>
              <a:rPr lang="en-US" altLang="zh-CN" sz="740"/>
              <a:t>end</a:t>
            </a:r>
            <a:endParaRPr lang="en-US" altLang="zh-CN" sz="2585"/>
          </a:p>
        </p:txBody>
      </p:sp>
      <p:grpSp>
        <p:nvGrpSpPr>
          <p:cNvPr id="84033" name="Group 65"/>
          <p:cNvGrpSpPr/>
          <p:nvPr/>
        </p:nvGrpSpPr>
        <p:grpSpPr bwMode="auto">
          <a:xfrm>
            <a:off x="3752380" y="4341675"/>
            <a:ext cx="791308" cy="422031"/>
            <a:chOff x="3281" y="6052"/>
            <a:chExt cx="1245" cy="720"/>
          </a:xfrm>
        </p:grpSpPr>
        <p:sp>
          <p:nvSpPr>
            <p:cNvPr id="84034" name="Rectangle 66"/>
            <p:cNvSpPr>
              <a:spLocks noChangeArrowheads="1"/>
            </p:cNvSpPr>
            <p:nvPr/>
          </p:nvSpPr>
          <p:spPr bwMode="auto">
            <a:xfrm>
              <a:off x="3281" y="6052"/>
              <a:ext cx="1245" cy="720"/>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spcBef>
                  <a:spcPct val="0"/>
                </a:spcBef>
              </a:pPr>
              <a:r>
                <a:rPr lang="zh-CN" altLang="en-US" sz="645"/>
                <a:t>      分区1      </a:t>
              </a:r>
              <a:endParaRPr lang="zh-CN" altLang="en-US" sz="925"/>
            </a:p>
            <a:p>
              <a:pPr eaLnBrk="0" hangingPunct="0">
                <a:spcBef>
                  <a:spcPct val="0"/>
                </a:spcBef>
              </a:pPr>
              <a:r>
                <a:rPr lang="zh-CN" altLang="en-US" sz="645"/>
                <a:t> </a:t>
              </a:r>
              <a:endParaRPr lang="zh-CN" altLang="en-US" sz="925"/>
            </a:p>
            <a:p>
              <a:pPr eaLnBrk="0" hangingPunct="0">
                <a:spcBef>
                  <a:spcPct val="0"/>
                </a:spcBef>
              </a:pPr>
              <a:r>
                <a:rPr lang="zh-CN" altLang="en-US" sz="645"/>
                <a:t>      分区2</a:t>
              </a:r>
              <a:endParaRPr lang="zh-CN" altLang="en-US" sz="1660"/>
            </a:p>
          </p:txBody>
        </p:sp>
        <p:sp>
          <p:nvSpPr>
            <p:cNvPr id="84035" name="Line 67"/>
            <p:cNvSpPr>
              <a:spLocks noChangeShapeType="1"/>
            </p:cNvSpPr>
            <p:nvPr/>
          </p:nvSpPr>
          <p:spPr bwMode="auto">
            <a:xfrm>
              <a:off x="3311" y="6502"/>
              <a:ext cx="1200" cy="0"/>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sz="1660"/>
            </a:p>
          </p:txBody>
        </p:sp>
        <p:sp>
          <p:nvSpPr>
            <p:cNvPr id="84036" name="Line 68"/>
            <p:cNvSpPr>
              <a:spLocks noChangeShapeType="1"/>
            </p:cNvSpPr>
            <p:nvPr/>
          </p:nvSpPr>
          <p:spPr bwMode="auto">
            <a:xfrm>
              <a:off x="3296" y="6652"/>
              <a:ext cx="1215" cy="0"/>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sz="1660"/>
            </a:p>
          </p:txBody>
        </p:sp>
        <p:sp>
          <p:nvSpPr>
            <p:cNvPr id="84037" name="Text Box 69"/>
            <p:cNvSpPr txBox="1">
              <a:spLocks noChangeArrowheads="1"/>
            </p:cNvSpPr>
            <p:nvPr/>
          </p:nvSpPr>
          <p:spPr bwMode="auto">
            <a:xfrm>
              <a:off x="3356" y="6097"/>
              <a:ext cx="51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p>
              <a:pPr>
                <a:spcBef>
                  <a:spcPct val="0"/>
                </a:spcBef>
              </a:pPr>
              <a:r>
                <a:rPr lang="zh-CN" altLang="en-US" sz="645"/>
                <a:t>……</a:t>
              </a:r>
              <a:endParaRPr lang="zh-CN" altLang="en-US" sz="925"/>
            </a:p>
            <a:p>
              <a:pPr eaLnBrk="0" hangingPunct="0">
                <a:spcBef>
                  <a:spcPct val="0"/>
                </a:spcBef>
              </a:pPr>
              <a:endParaRPr lang="zh-CN" altLang="en-US" sz="1660"/>
            </a:p>
          </p:txBody>
        </p:sp>
      </p:grpSp>
      <p:sp>
        <p:nvSpPr>
          <p:cNvPr id="84038" name="Rectangle 70"/>
          <p:cNvSpPr>
            <a:spLocks noChangeArrowheads="1"/>
          </p:cNvSpPr>
          <p:nvPr/>
        </p:nvSpPr>
        <p:spPr bwMode="auto">
          <a:xfrm>
            <a:off x="773595" y="2607197"/>
            <a:ext cx="685800" cy="427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spAutoFit/>
          </a:bodyPr>
          <a:lstStyle/>
          <a:p>
            <a:pPr algn="ctr">
              <a:spcBef>
                <a:spcPct val="0"/>
              </a:spcBef>
            </a:pPr>
            <a:r>
              <a:rPr lang="zh-CN" altLang="en-US" sz="1110">
                <a:latin typeface="微软雅黑" panose="020B0503020204020204" charset="-122"/>
                <a:ea typeface="微软雅黑" panose="020B0503020204020204" charset="-122"/>
              </a:rPr>
              <a:t>概念结构设计</a:t>
            </a:r>
          </a:p>
        </p:txBody>
      </p:sp>
      <p:sp>
        <p:nvSpPr>
          <p:cNvPr id="84039" name="Rectangle 71"/>
          <p:cNvSpPr>
            <a:spLocks noChangeArrowheads="1"/>
          </p:cNvSpPr>
          <p:nvPr/>
        </p:nvSpPr>
        <p:spPr bwMode="auto">
          <a:xfrm>
            <a:off x="780415" y="3517265"/>
            <a:ext cx="713740" cy="427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077" tIns="43200" rIns="83077" bIns="43200">
            <a:spAutoFit/>
          </a:bodyPr>
          <a:lstStyle/>
          <a:p>
            <a:pPr algn="ctr">
              <a:spcBef>
                <a:spcPct val="0"/>
              </a:spcBef>
            </a:pPr>
            <a:r>
              <a:rPr lang="zh-CN" altLang="en-US" sz="1110">
                <a:latin typeface="微软雅黑" panose="020B0503020204020204" charset="-122"/>
                <a:ea typeface="微软雅黑" panose="020B0503020204020204" charset="-122"/>
              </a:rPr>
              <a:t>逻辑结构设计</a:t>
            </a:r>
          </a:p>
        </p:txBody>
      </p:sp>
      <p:sp>
        <p:nvSpPr>
          <p:cNvPr id="84040" name="Rectangle 72"/>
          <p:cNvSpPr>
            <a:spLocks noChangeArrowheads="1"/>
          </p:cNvSpPr>
          <p:nvPr/>
        </p:nvSpPr>
        <p:spPr bwMode="auto">
          <a:xfrm>
            <a:off x="870115" y="4265133"/>
            <a:ext cx="492369" cy="427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spAutoFit/>
          </a:bodyPr>
          <a:lstStyle/>
          <a:p>
            <a:pPr algn="ctr">
              <a:spcBef>
                <a:spcPct val="0"/>
              </a:spcBef>
            </a:pPr>
            <a:r>
              <a:rPr lang="zh-CN" altLang="en-US" sz="1110">
                <a:latin typeface="微软雅黑" panose="020B0503020204020204" charset="-122"/>
                <a:ea typeface="微软雅黑" panose="020B0503020204020204" charset="-122"/>
              </a:rPr>
              <a:t>物理设计</a:t>
            </a:r>
          </a:p>
        </p:txBody>
      </p:sp>
      <p:grpSp>
        <p:nvGrpSpPr>
          <p:cNvPr id="84041" name="Group 73"/>
          <p:cNvGrpSpPr/>
          <p:nvPr/>
        </p:nvGrpSpPr>
        <p:grpSpPr bwMode="auto">
          <a:xfrm>
            <a:off x="704380" y="895090"/>
            <a:ext cx="7696200" cy="5486400"/>
            <a:chOff x="-3" y="-3"/>
            <a:chExt cx="2997" cy="3968"/>
          </a:xfrm>
        </p:grpSpPr>
        <p:grpSp>
          <p:nvGrpSpPr>
            <p:cNvPr id="84042" name="Group 74"/>
            <p:cNvGrpSpPr/>
            <p:nvPr/>
          </p:nvGrpSpPr>
          <p:grpSpPr bwMode="auto">
            <a:xfrm>
              <a:off x="0" y="0"/>
              <a:ext cx="2991" cy="3962"/>
              <a:chOff x="0" y="0"/>
              <a:chExt cx="2991" cy="3962"/>
            </a:xfrm>
          </p:grpSpPr>
          <p:grpSp>
            <p:nvGrpSpPr>
              <p:cNvPr id="84043" name="Group 75"/>
              <p:cNvGrpSpPr/>
              <p:nvPr/>
            </p:nvGrpSpPr>
            <p:grpSpPr bwMode="auto">
              <a:xfrm>
                <a:off x="0" y="0"/>
                <a:ext cx="334" cy="710"/>
                <a:chOff x="0" y="0"/>
                <a:chExt cx="334" cy="710"/>
              </a:xfrm>
            </p:grpSpPr>
            <p:sp>
              <p:nvSpPr>
                <p:cNvPr id="84044" name="Rectangle 76"/>
                <p:cNvSpPr>
                  <a:spLocks noChangeArrowheads="1"/>
                </p:cNvSpPr>
                <p:nvPr/>
              </p:nvSpPr>
              <p:spPr bwMode="auto">
                <a:xfrm>
                  <a:off x="43" y="0"/>
                  <a:ext cx="248"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1290">
                      <a:latin typeface="微软雅黑" panose="020B0503020204020204" charset="-122"/>
                      <a:ea typeface="微软雅黑" panose="020B0503020204020204" charset="-122"/>
                      <a:cs typeface="微软雅黑" panose="020B0503020204020204" charset="-122"/>
                    </a:rPr>
                    <a:t>设计阶 段</a:t>
                  </a:r>
                </a:p>
              </p:txBody>
            </p:sp>
            <p:sp>
              <p:nvSpPr>
                <p:cNvPr id="84045" name="Rectangle 77"/>
                <p:cNvSpPr>
                  <a:spLocks noChangeArrowheads="1"/>
                </p:cNvSpPr>
                <p:nvPr/>
              </p:nvSpPr>
              <p:spPr bwMode="auto">
                <a:xfrm>
                  <a:off x="0" y="0"/>
                  <a:ext cx="334" cy="71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46" name="Group 78"/>
              <p:cNvGrpSpPr/>
              <p:nvPr/>
            </p:nvGrpSpPr>
            <p:grpSpPr bwMode="auto">
              <a:xfrm>
                <a:off x="334" y="0"/>
                <a:ext cx="2657" cy="355"/>
                <a:chOff x="334" y="0"/>
                <a:chExt cx="2657" cy="355"/>
              </a:xfrm>
            </p:grpSpPr>
            <p:sp>
              <p:nvSpPr>
                <p:cNvPr id="84047" name="Rectangle 79"/>
                <p:cNvSpPr>
                  <a:spLocks noChangeArrowheads="1"/>
                </p:cNvSpPr>
                <p:nvPr/>
              </p:nvSpPr>
              <p:spPr bwMode="auto">
                <a:xfrm>
                  <a:off x="377" y="0"/>
                  <a:ext cx="2571"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660">
                      <a:latin typeface="微软雅黑" panose="020B0503020204020204" charset="-122"/>
                      <a:ea typeface="微软雅黑" panose="020B0503020204020204" charset="-122"/>
                      <a:cs typeface="微软雅黑" panose="020B0503020204020204" charset="-122"/>
                    </a:rPr>
                    <a:t>设  计  描  述</a:t>
                  </a:r>
                  <a:endParaRPr lang="zh-CN" altLang="en-US" sz="4985">
                    <a:latin typeface="微软雅黑" panose="020B0503020204020204" charset="-122"/>
                    <a:ea typeface="微软雅黑" panose="020B0503020204020204" charset="-122"/>
                    <a:cs typeface="微软雅黑" panose="020B0503020204020204" charset="-122"/>
                  </a:endParaRPr>
                </a:p>
              </p:txBody>
            </p:sp>
            <p:sp>
              <p:nvSpPr>
                <p:cNvPr id="84048" name="Rectangle 80"/>
                <p:cNvSpPr>
                  <a:spLocks noChangeArrowheads="1"/>
                </p:cNvSpPr>
                <p:nvPr/>
              </p:nvSpPr>
              <p:spPr bwMode="auto">
                <a:xfrm>
                  <a:off x="334" y="0"/>
                  <a:ext cx="2657" cy="35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49" name="Group 81"/>
              <p:cNvGrpSpPr/>
              <p:nvPr/>
            </p:nvGrpSpPr>
            <p:grpSpPr bwMode="auto">
              <a:xfrm>
                <a:off x="334" y="355"/>
                <a:ext cx="1277" cy="355"/>
                <a:chOff x="334" y="355"/>
                <a:chExt cx="1277" cy="355"/>
              </a:xfrm>
            </p:grpSpPr>
            <p:sp>
              <p:nvSpPr>
                <p:cNvPr id="84050" name="Rectangle 82"/>
                <p:cNvSpPr>
                  <a:spLocks noChangeArrowheads="1"/>
                </p:cNvSpPr>
                <p:nvPr/>
              </p:nvSpPr>
              <p:spPr bwMode="auto">
                <a:xfrm>
                  <a:off x="377" y="355"/>
                  <a:ext cx="1191"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ctr">
                    <a:spcBef>
                      <a:spcPct val="0"/>
                    </a:spcBef>
                  </a:pPr>
                  <a:r>
                    <a:rPr lang="zh-CN" altLang="en-US" sz="1660">
                      <a:latin typeface="微软雅黑" panose="020B0503020204020204" charset="-122"/>
                      <a:ea typeface="微软雅黑" panose="020B0503020204020204" charset="-122"/>
                      <a:cs typeface="微软雅黑" panose="020B0503020204020204" charset="-122"/>
                    </a:rPr>
                    <a:t>数    据</a:t>
                  </a:r>
                </a:p>
              </p:txBody>
            </p:sp>
            <p:sp>
              <p:nvSpPr>
                <p:cNvPr id="84051" name="Rectangle 83"/>
                <p:cNvSpPr>
                  <a:spLocks noChangeArrowheads="1"/>
                </p:cNvSpPr>
                <p:nvPr/>
              </p:nvSpPr>
              <p:spPr bwMode="auto">
                <a:xfrm>
                  <a:off x="334" y="355"/>
                  <a:ext cx="1277" cy="35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52" name="Group 84"/>
              <p:cNvGrpSpPr/>
              <p:nvPr/>
            </p:nvGrpSpPr>
            <p:grpSpPr bwMode="auto">
              <a:xfrm>
                <a:off x="1611" y="355"/>
                <a:ext cx="1380" cy="355"/>
                <a:chOff x="1611" y="355"/>
                <a:chExt cx="1380" cy="355"/>
              </a:xfrm>
            </p:grpSpPr>
            <p:sp>
              <p:nvSpPr>
                <p:cNvPr id="84053" name="Rectangle 85"/>
                <p:cNvSpPr>
                  <a:spLocks noChangeArrowheads="1"/>
                </p:cNvSpPr>
                <p:nvPr/>
              </p:nvSpPr>
              <p:spPr bwMode="auto">
                <a:xfrm>
                  <a:off x="1654" y="355"/>
                  <a:ext cx="1294"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ctr">
                    <a:spcBef>
                      <a:spcPct val="0"/>
                    </a:spcBef>
                  </a:pPr>
                  <a:r>
                    <a:rPr lang="zh-CN" altLang="en-US" sz="1660">
                      <a:latin typeface="微软雅黑" panose="020B0503020204020204" charset="-122"/>
                      <a:ea typeface="微软雅黑" panose="020B0503020204020204" charset="-122"/>
                      <a:cs typeface="微软雅黑" panose="020B0503020204020204" charset="-122"/>
                    </a:rPr>
                    <a:t>处    理</a:t>
                  </a:r>
                </a:p>
              </p:txBody>
            </p:sp>
            <p:sp>
              <p:nvSpPr>
                <p:cNvPr id="84054" name="Rectangle 86"/>
                <p:cNvSpPr>
                  <a:spLocks noChangeArrowheads="1"/>
                </p:cNvSpPr>
                <p:nvPr/>
              </p:nvSpPr>
              <p:spPr bwMode="auto">
                <a:xfrm>
                  <a:off x="1611" y="355"/>
                  <a:ext cx="1380" cy="35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55" name="Group 87"/>
              <p:cNvGrpSpPr/>
              <p:nvPr/>
            </p:nvGrpSpPr>
            <p:grpSpPr bwMode="auto">
              <a:xfrm>
                <a:off x="0" y="710"/>
                <a:ext cx="374" cy="422"/>
                <a:chOff x="0" y="710"/>
                <a:chExt cx="374" cy="422"/>
              </a:xfrm>
            </p:grpSpPr>
            <p:sp>
              <p:nvSpPr>
                <p:cNvPr id="84056" name="Rectangle 88"/>
                <p:cNvSpPr>
                  <a:spLocks noChangeArrowheads="1"/>
                </p:cNvSpPr>
                <p:nvPr/>
              </p:nvSpPr>
              <p:spPr bwMode="auto">
                <a:xfrm>
                  <a:off x="40" y="823"/>
                  <a:ext cx="334"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1110">
                      <a:latin typeface="微软雅黑" panose="020B0503020204020204" charset="-122"/>
                      <a:ea typeface="微软雅黑" panose="020B0503020204020204" charset="-122"/>
                      <a:cs typeface="微软雅黑" panose="020B0503020204020204" charset="-122"/>
                    </a:rPr>
                    <a:t>需求分 析</a:t>
                  </a:r>
                </a:p>
              </p:txBody>
            </p:sp>
            <p:sp>
              <p:nvSpPr>
                <p:cNvPr id="84057" name="Rectangle 89"/>
                <p:cNvSpPr>
                  <a:spLocks noChangeArrowheads="1"/>
                </p:cNvSpPr>
                <p:nvPr/>
              </p:nvSpPr>
              <p:spPr bwMode="auto">
                <a:xfrm>
                  <a:off x="0" y="710"/>
                  <a:ext cx="334"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58" name="Group 90"/>
              <p:cNvGrpSpPr/>
              <p:nvPr/>
            </p:nvGrpSpPr>
            <p:grpSpPr bwMode="auto">
              <a:xfrm>
                <a:off x="334" y="710"/>
                <a:ext cx="1277" cy="422"/>
                <a:chOff x="334" y="710"/>
                <a:chExt cx="1277" cy="422"/>
              </a:xfrm>
            </p:grpSpPr>
            <p:sp>
              <p:nvSpPr>
                <p:cNvPr id="84059" name="Rectangle 91"/>
                <p:cNvSpPr>
                  <a:spLocks noChangeArrowheads="1"/>
                </p:cNvSpPr>
                <p:nvPr/>
              </p:nvSpPr>
              <p:spPr bwMode="auto">
                <a:xfrm>
                  <a:off x="377" y="710"/>
                  <a:ext cx="11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290">
                      <a:latin typeface="微软雅黑" panose="020B0503020204020204" charset="-122"/>
                      <a:ea typeface="微软雅黑" panose="020B0503020204020204" charset="-122"/>
                      <a:cs typeface="微软雅黑" panose="020B0503020204020204" charset="-122"/>
                    </a:rPr>
                    <a:t>数据字典、全系统中数据项、</a:t>
                  </a:r>
                  <a:endParaRPr lang="zh-CN" altLang="en-US" sz="1845">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290">
                      <a:latin typeface="微软雅黑" panose="020B0503020204020204" charset="-122"/>
                      <a:ea typeface="微软雅黑" panose="020B0503020204020204" charset="-122"/>
                      <a:cs typeface="微软雅黑" panose="020B0503020204020204" charset="-122"/>
                    </a:rPr>
                    <a:t>  数据流、数据存储的描述</a:t>
                  </a:r>
                  <a:endParaRPr lang="zh-CN" altLang="en-US" sz="3325">
                    <a:latin typeface="微软雅黑" panose="020B0503020204020204" charset="-122"/>
                    <a:ea typeface="微软雅黑" panose="020B0503020204020204" charset="-122"/>
                    <a:cs typeface="微软雅黑" panose="020B0503020204020204" charset="-122"/>
                  </a:endParaRPr>
                </a:p>
              </p:txBody>
            </p:sp>
            <p:sp>
              <p:nvSpPr>
                <p:cNvPr id="84060" name="Rectangle 92"/>
                <p:cNvSpPr>
                  <a:spLocks noChangeArrowheads="1"/>
                </p:cNvSpPr>
                <p:nvPr/>
              </p:nvSpPr>
              <p:spPr bwMode="auto">
                <a:xfrm>
                  <a:off x="334" y="710"/>
                  <a:ext cx="127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61" name="Group 93"/>
              <p:cNvGrpSpPr/>
              <p:nvPr/>
            </p:nvGrpSpPr>
            <p:grpSpPr bwMode="auto">
              <a:xfrm>
                <a:off x="1611" y="710"/>
                <a:ext cx="1380" cy="422"/>
                <a:chOff x="1611" y="710"/>
                <a:chExt cx="1380" cy="422"/>
              </a:xfrm>
            </p:grpSpPr>
            <p:sp>
              <p:nvSpPr>
                <p:cNvPr id="84062" name="Rectangle 94"/>
                <p:cNvSpPr>
                  <a:spLocks noChangeArrowheads="1"/>
                </p:cNvSpPr>
                <p:nvPr/>
              </p:nvSpPr>
              <p:spPr bwMode="auto">
                <a:xfrm>
                  <a:off x="1654" y="710"/>
                  <a:ext cx="129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1290">
                      <a:latin typeface="微软雅黑" panose="020B0503020204020204" charset="-122"/>
                      <a:ea typeface="微软雅黑" panose="020B0503020204020204" charset="-122"/>
                    </a:rPr>
                    <a:t>数据流图和判定表（判定树）、数据字典中处理过程的描述</a:t>
                  </a:r>
                </a:p>
              </p:txBody>
            </p:sp>
            <p:sp>
              <p:nvSpPr>
                <p:cNvPr id="84063" name="Rectangle 95"/>
                <p:cNvSpPr>
                  <a:spLocks noChangeArrowheads="1"/>
                </p:cNvSpPr>
                <p:nvPr/>
              </p:nvSpPr>
              <p:spPr bwMode="auto">
                <a:xfrm>
                  <a:off x="1611" y="710"/>
                  <a:ext cx="1380"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sp>
            <p:nvSpPr>
              <p:cNvPr id="84066" name="Rectangle 98"/>
              <p:cNvSpPr>
                <a:spLocks noChangeArrowheads="1"/>
              </p:cNvSpPr>
              <p:nvPr/>
            </p:nvSpPr>
            <p:spPr bwMode="auto">
              <a:xfrm>
                <a:off x="0" y="1132"/>
                <a:ext cx="334" cy="65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nvGrpSpPr>
              <p:cNvPr id="84067" name="Group 99"/>
              <p:cNvGrpSpPr/>
              <p:nvPr/>
            </p:nvGrpSpPr>
            <p:grpSpPr bwMode="auto">
              <a:xfrm>
                <a:off x="334" y="1132"/>
                <a:ext cx="1277" cy="652"/>
                <a:chOff x="334" y="1132"/>
                <a:chExt cx="1277" cy="652"/>
              </a:xfrm>
            </p:grpSpPr>
            <p:sp>
              <p:nvSpPr>
                <p:cNvPr id="84068" name="Rectangle 100"/>
                <p:cNvSpPr>
                  <a:spLocks noChangeArrowheads="1"/>
                </p:cNvSpPr>
                <p:nvPr/>
              </p:nvSpPr>
              <p:spPr bwMode="auto">
                <a:xfrm>
                  <a:off x="377" y="1211"/>
                  <a:ext cx="1191"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475">
                      <a:latin typeface="微软雅黑" panose="020B0503020204020204" charset="-122"/>
                      <a:ea typeface="微软雅黑" panose="020B0503020204020204" charset="-122"/>
                      <a:cs typeface="微软雅黑" panose="020B0503020204020204" charset="-122"/>
                    </a:rPr>
                    <a:t>概念模型（</a:t>
                  </a:r>
                  <a:r>
                    <a:rPr lang="en-US" altLang="zh-CN" sz="1475" b="1">
                      <a:solidFill>
                        <a:srgbClr val="FF0000"/>
                      </a:solidFill>
                      <a:latin typeface="微软雅黑" panose="020B0503020204020204" charset="-122"/>
                      <a:ea typeface="微软雅黑" panose="020B0503020204020204" charset="-122"/>
                      <a:cs typeface="微软雅黑" panose="020B0503020204020204" charset="-122"/>
                    </a:rPr>
                    <a:t>E-R</a:t>
                  </a:r>
                  <a:r>
                    <a:rPr lang="zh-CN" altLang="en-US" sz="1475" b="1">
                      <a:solidFill>
                        <a:srgbClr val="FF0000"/>
                      </a:solidFill>
                      <a:latin typeface="微软雅黑" panose="020B0503020204020204" charset="-122"/>
                      <a:ea typeface="微软雅黑" panose="020B0503020204020204" charset="-122"/>
                      <a:cs typeface="微软雅黑" panose="020B0503020204020204" charset="-122"/>
                    </a:rPr>
                    <a:t>图</a:t>
                  </a:r>
                  <a:r>
                    <a:rPr lang="zh-CN" altLang="en-US" sz="1475">
                      <a:latin typeface="微软雅黑" panose="020B0503020204020204" charset="-122"/>
                      <a:ea typeface="微软雅黑" panose="020B0503020204020204" charset="-122"/>
                      <a:cs typeface="微软雅黑" panose="020B0503020204020204" charset="-122"/>
                    </a:rPr>
                    <a:t>）</a:t>
                  </a:r>
                  <a:endParaRPr lang="zh-CN" altLang="en-US" sz="1660">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925">
                      <a:latin typeface="微软雅黑" panose="020B0503020204020204" charset="-122"/>
                      <a:ea typeface="微软雅黑" panose="020B0503020204020204" charset="-122"/>
                      <a:cs typeface="微软雅黑" panose="020B0503020204020204" charset="-122"/>
                    </a:rPr>
                    <a:t>  </a:t>
                  </a:r>
                  <a:endParaRPr lang="zh-CN" altLang="en-US" sz="1475">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290">
                      <a:latin typeface="微软雅黑" panose="020B0503020204020204" charset="-122"/>
                      <a:ea typeface="微软雅黑" panose="020B0503020204020204" charset="-122"/>
                      <a:cs typeface="微软雅黑" panose="020B0503020204020204" charset="-122"/>
                    </a:rPr>
                    <a:t>  数据字典</a:t>
                  </a:r>
                  <a:endParaRPr lang="zh-CN" altLang="en-US" sz="3325">
                    <a:latin typeface="微软雅黑" panose="020B0503020204020204" charset="-122"/>
                    <a:ea typeface="微软雅黑" panose="020B0503020204020204" charset="-122"/>
                    <a:cs typeface="微软雅黑" panose="020B0503020204020204" charset="-122"/>
                  </a:endParaRPr>
                </a:p>
              </p:txBody>
            </p:sp>
            <p:sp>
              <p:nvSpPr>
                <p:cNvPr id="84069" name="Rectangle 101"/>
                <p:cNvSpPr>
                  <a:spLocks noChangeArrowheads="1"/>
                </p:cNvSpPr>
                <p:nvPr/>
              </p:nvSpPr>
              <p:spPr bwMode="auto">
                <a:xfrm>
                  <a:off x="334" y="1132"/>
                  <a:ext cx="1277" cy="65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70" name="Group 102"/>
              <p:cNvGrpSpPr/>
              <p:nvPr/>
            </p:nvGrpSpPr>
            <p:grpSpPr bwMode="auto">
              <a:xfrm>
                <a:off x="1611" y="1132"/>
                <a:ext cx="1380" cy="652"/>
                <a:chOff x="1611" y="1132"/>
                <a:chExt cx="1380" cy="652"/>
              </a:xfrm>
            </p:grpSpPr>
            <p:sp>
              <p:nvSpPr>
                <p:cNvPr id="84071" name="Rectangle 103"/>
                <p:cNvSpPr>
                  <a:spLocks noChangeArrowheads="1"/>
                </p:cNvSpPr>
                <p:nvPr/>
              </p:nvSpPr>
              <p:spPr bwMode="auto">
                <a:xfrm>
                  <a:off x="1654" y="1132"/>
                  <a:ext cx="1294" cy="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110">
                      <a:latin typeface="微软雅黑" panose="020B0503020204020204" charset="-122"/>
                      <a:ea typeface="微软雅黑" panose="020B0503020204020204" charset="-122"/>
                      <a:cs typeface="微软雅黑" panose="020B0503020204020204" charset="-122"/>
                    </a:rPr>
                    <a:t>系统说明书包括：</a:t>
                  </a:r>
                  <a:endParaRPr lang="zh-CN" altLang="en-US" sz="1660">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110">
                      <a:latin typeface="微软雅黑" panose="020B0503020204020204" charset="-122"/>
                      <a:ea typeface="微软雅黑" panose="020B0503020204020204" charset="-122"/>
                      <a:cs typeface="微软雅黑" panose="020B0503020204020204" charset="-122"/>
                    </a:rPr>
                    <a:t>  ①新系统要求、</a:t>
                  </a:r>
                  <a:endParaRPr lang="zh-CN" altLang="en-US" sz="1660">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110">
                      <a:latin typeface="微软雅黑" panose="020B0503020204020204" charset="-122"/>
                      <a:ea typeface="微软雅黑" panose="020B0503020204020204" charset="-122"/>
                      <a:cs typeface="微软雅黑" panose="020B0503020204020204" charset="-122"/>
                    </a:rPr>
                    <a:t>     方案和概图</a:t>
                  </a:r>
                  <a:endParaRPr lang="zh-CN" altLang="en-US" sz="1660">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110">
                      <a:latin typeface="微软雅黑" panose="020B0503020204020204" charset="-122"/>
                      <a:ea typeface="微软雅黑" panose="020B0503020204020204" charset="-122"/>
                      <a:cs typeface="微软雅黑" panose="020B0503020204020204" charset="-122"/>
                    </a:rPr>
                    <a:t>  ②反映新系统信息</a:t>
                  </a:r>
                  <a:endParaRPr lang="zh-CN" altLang="en-US" sz="1660">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110">
                      <a:latin typeface="微软雅黑" panose="020B0503020204020204" charset="-122"/>
                      <a:ea typeface="微软雅黑" panose="020B0503020204020204" charset="-122"/>
                      <a:cs typeface="微软雅黑" panose="020B0503020204020204" charset="-122"/>
                    </a:rPr>
                    <a:t>      流的</a:t>
                  </a:r>
                  <a:r>
                    <a:rPr lang="zh-CN" altLang="en-US" sz="1110" b="1">
                      <a:solidFill>
                        <a:srgbClr val="FF0000"/>
                      </a:solidFill>
                      <a:latin typeface="微软雅黑" panose="020B0503020204020204" charset="-122"/>
                      <a:ea typeface="微软雅黑" panose="020B0503020204020204" charset="-122"/>
                      <a:cs typeface="微软雅黑" panose="020B0503020204020204" charset="-122"/>
                    </a:rPr>
                    <a:t>数据流图</a:t>
                  </a:r>
                </a:p>
              </p:txBody>
            </p:sp>
            <p:sp>
              <p:nvSpPr>
                <p:cNvPr id="84072" name="Rectangle 104"/>
                <p:cNvSpPr>
                  <a:spLocks noChangeArrowheads="1"/>
                </p:cNvSpPr>
                <p:nvPr/>
              </p:nvSpPr>
              <p:spPr bwMode="auto">
                <a:xfrm>
                  <a:off x="1611" y="1132"/>
                  <a:ext cx="1380" cy="65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sp>
            <p:nvSpPr>
              <p:cNvPr id="84075" name="Rectangle 107"/>
              <p:cNvSpPr>
                <a:spLocks noChangeArrowheads="1"/>
              </p:cNvSpPr>
              <p:nvPr/>
            </p:nvSpPr>
            <p:spPr bwMode="auto">
              <a:xfrm>
                <a:off x="0" y="1784"/>
                <a:ext cx="334" cy="58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nvGrpSpPr>
              <p:cNvPr id="84076" name="Group 108"/>
              <p:cNvGrpSpPr/>
              <p:nvPr/>
            </p:nvGrpSpPr>
            <p:grpSpPr bwMode="auto">
              <a:xfrm>
                <a:off x="334" y="1784"/>
                <a:ext cx="1277" cy="585"/>
                <a:chOff x="334" y="1784"/>
                <a:chExt cx="1277" cy="585"/>
              </a:xfrm>
            </p:grpSpPr>
            <p:sp>
              <p:nvSpPr>
                <p:cNvPr id="84077" name="Rectangle 109"/>
                <p:cNvSpPr>
                  <a:spLocks noChangeArrowheads="1"/>
                </p:cNvSpPr>
                <p:nvPr/>
              </p:nvSpPr>
              <p:spPr bwMode="auto">
                <a:xfrm>
                  <a:off x="377" y="1784"/>
                  <a:ext cx="1191" cy="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290">
                      <a:latin typeface="微软雅黑" panose="020B0503020204020204" charset="-122"/>
                      <a:ea typeface="微软雅黑" panose="020B0503020204020204" charset="-122"/>
                      <a:cs typeface="微软雅黑" panose="020B0503020204020204" charset="-122"/>
                    </a:rPr>
                    <a:t>某种数据模型</a:t>
                  </a:r>
                  <a:endParaRPr lang="zh-CN" altLang="en-US" sz="1845">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290">
                      <a:latin typeface="微软雅黑" panose="020B0503020204020204" charset="-122"/>
                      <a:ea typeface="微软雅黑" panose="020B0503020204020204" charset="-122"/>
                      <a:cs typeface="微软雅黑" panose="020B0503020204020204" charset="-122"/>
                    </a:rPr>
                    <a:t>  </a:t>
                  </a:r>
                  <a:r>
                    <a:rPr lang="zh-CN" altLang="en-US" sz="1290" b="1">
                      <a:solidFill>
                        <a:srgbClr val="FF0000"/>
                      </a:solidFill>
                      <a:latin typeface="微软雅黑" panose="020B0503020204020204" charset="-122"/>
                      <a:ea typeface="微软雅黑" panose="020B0503020204020204" charset="-122"/>
                      <a:cs typeface="微软雅黑" panose="020B0503020204020204" charset="-122"/>
                    </a:rPr>
                    <a:t>关系</a:t>
                  </a:r>
                  <a:r>
                    <a:rPr lang="zh-CN" altLang="en-US" sz="1290">
                      <a:latin typeface="微软雅黑" panose="020B0503020204020204" charset="-122"/>
                      <a:ea typeface="微软雅黑" panose="020B0503020204020204" charset="-122"/>
                      <a:cs typeface="微软雅黑" panose="020B0503020204020204" charset="-122"/>
                    </a:rPr>
                    <a:t>           非关系</a:t>
                  </a:r>
                  <a:endParaRPr lang="zh-CN" altLang="en-US" sz="1660">
                    <a:latin typeface="微软雅黑" panose="020B0503020204020204" charset="-122"/>
                    <a:ea typeface="微软雅黑" panose="020B0503020204020204" charset="-122"/>
                    <a:cs typeface="微软雅黑" panose="020B0503020204020204" charset="-122"/>
                  </a:endParaRPr>
                </a:p>
              </p:txBody>
            </p:sp>
            <p:sp>
              <p:nvSpPr>
                <p:cNvPr id="84078" name="Rectangle 110"/>
                <p:cNvSpPr>
                  <a:spLocks noChangeArrowheads="1"/>
                </p:cNvSpPr>
                <p:nvPr/>
              </p:nvSpPr>
              <p:spPr bwMode="auto">
                <a:xfrm>
                  <a:off x="334" y="1784"/>
                  <a:ext cx="1277" cy="58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79" name="Group 111"/>
              <p:cNvGrpSpPr/>
              <p:nvPr/>
            </p:nvGrpSpPr>
            <p:grpSpPr bwMode="auto">
              <a:xfrm>
                <a:off x="1611" y="1784"/>
                <a:ext cx="1380" cy="585"/>
                <a:chOff x="1611" y="1784"/>
                <a:chExt cx="1380" cy="585"/>
              </a:xfrm>
            </p:grpSpPr>
            <p:sp>
              <p:nvSpPr>
                <p:cNvPr id="84080" name="Rectangle 112"/>
                <p:cNvSpPr>
                  <a:spLocks noChangeArrowheads="1"/>
                </p:cNvSpPr>
                <p:nvPr/>
              </p:nvSpPr>
              <p:spPr bwMode="auto">
                <a:xfrm>
                  <a:off x="1654" y="1784"/>
                  <a:ext cx="1294" cy="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290">
                      <a:latin typeface="微软雅黑" panose="020B0503020204020204" charset="-122"/>
                      <a:ea typeface="微软雅黑" panose="020B0503020204020204" charset="-122"/>
                      <a:cs typeface="微软雅黑" panose="020B0503020204020204" charset="-122"/>
                    </a:rPr>
                    <a:t>系统结构图</a:t>
                  </a:r>
                  <a:endParaRPr lang="zh-CN" altLang="en-US" sz="1845">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290">
                      <a:latin typeface="微软雅黑" panose="020B0503020204020204" charset="-122"/>
                      <a:ea typeface="微软雅黑" panose="020B0503020204020204" charset="-122"/>
                      <a:cs typeface="微软雅黑" panose="020B0503020204020204" charset="-122"/>
                    </a:rPr>
                    <a:t> （模块结构）</a:t>
                  </a:r>
                  <a:endParaRPr lang="zh-CN" altLang="en-US" sz="4060">
                    <a:latin typeface="微软雅黑" panose="020B0503020204020204" charset="-122"/>
                    <a:ea typeface="微软雅黑" panose="020B0503020204020204" charset="-122"/>
                    <a:cs typeface="微软雅黑" panose="020B0503020204020204" charset="-122"/>
                  </a:endParaRPr>
                </a:p>
              </p:txBody>
            </p:sp>
            <p:sp>
              <p:nvSpPr>
                <p:cNvPr id="84081" name="Rectangle 113"/>
                <p:cNvSpPr>
                  <a:spLocks noChangeArrowheads="1"/>
                </p:cNvSpPr>
                <p:nvPr/>
              </p:nvSpPr>
              <p:spPr bwMode="auto">
                <a:xfrm>
                  <a:off x="1611" y="1784"/>
                  <a:ext cx="1380" cy="585"/>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82" name="Group 114"/>
              <p:cNvGrpSpPr/>
              <p:nvPr/>
            </p:nvGrpSpPr>
            <p:grpSpPr bwMode="auto">
              <a:xfrm>
                <a:off x="0" y="2369"/>
                <a:ext cx="334" cy="508"/>
                <a:chOff x="0" y="2369"/>
                <a:chExt cx="334" cy="508"/>
              </a:xfrm>
            </p:grpSpPr>
            <p:sp>
              <p:nvSpPr>
                <p:cNvPr id="84083" name="Rectangle 115"/>
                <p:cNvSpPr>
                  <a:spLocks noChangeArrowheads="1"/>
                </p:cNvSpPr>
                <p:nvPr/>
              </p:nvSpPr>
              <p:spPr bwMode="auto">
                <a:xfrm>
                  <a:off x="43" y="2369"/>
                  <a:ext cx="2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spAutoFit/>
                </a:bodyPr>
                <a:lstStyle/>
                <a:p>
                  <a:endParaRPr lang="zh-CN" altLang="en-US" sz="1660">
                    <a:latin typeface="微软雅黑" panose="020B0503020204020204" charset="-122"/>
                    <a:ea typeface="微软雅黑" panose="020B0503020204020204" charset="-122"/>
                  </a:endParaRPr>
                </a:p>
              </p:txBody>
            </p:sp>
            <p:sp>
              <p:nvSpPr>
                <p:cNvPr id="84084" name="Rectangle 116"/>
                <p:cNvSpPr>
                  <a:spLocks noChangeArrowheads="1"/>
                </p:cNvSpPr>
                <p:nvPr/>
              </p:nvSpPr>
              <p:spPr bwMode="auto">
                <a:xfrm>
                  <a:off x="0" y="2369"/>
                  <a:ext cx="334" cy="50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85" name="Group 117"/>
              <p:cNvGrpSpPr/>
              <p:nvPr/>
            </p:nvGrpSpPr>
            <p:grpSpPr bwMode="auto">
              <a:xfrm>
                <a:off x="334" y="2369"/>
                <a:ext cx="1277" cy="508"/>
                <a:chOff x="334" y="2369"/>
                <a:chExt cx="1277" cy="508"/>
              </a:xfrm>
            </p:grpSpPr>
            <p:sp>
              <p:nvSpPr>
                <p:cNvPr id="84086" name="Rectangle 118"/>
                <p:cNvSpPr>
                  <a:spLocks noChangeArrowheads="1"/>
                </p:cNvSpPr>
                <p:nvPr/>
              </p:nvSpPr>
              <p:spPr bwMode="auto">
                <a:xfrm>
                  <a:off x="377" y="2369"/>
                  <a:ext cx="1191"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110">
                      <a:latin typeface="微软雅黑" panose="020B0503020204020204" charset="-122"/>
                      <a:ea typeface="微软雅黑" panose="020B0503020204020204" charset="-122"/>
                      <a:cs typeface="微软雅黑" panose="020B0503020204020204" charset="-122"/>
                    </a:rPr>
                    <a:t>存储安排</a:t>
                  </a:r>
                  <a:endParaRPr lang="zh-CN" altLang="en-US" sz="1660">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110">
                      <a:latin typeface="微软雅黑" panose="020B0503020204020204" charset="-122"/>
                      <a:ea typeface="微软雅黑" panose="020B0503020204020204" charset="-122"/>
                      <a:cs typeface="微软雅黑" panose="020B0503020204020204" charset="-122"/>
                    </a:rPr>
                    <a:t>  方法选择</a:t>
                  </a:r>
                  <a:endParaRPr lang="zh-CN" altLang="en-US" sz="1660">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110">
                      <a:latin typeface="微软雅黑" panose="020B0503020204020204" charset="-122"/>
                      <a:ea typeface="微软雅黑" panose="020B0503020204020204" charset="-122"/>
                      <a:cs typeface="微软雅黑" panose="020B0503020204020204" charset="-122"/>
                    </a:rPr>
                    <a:t>  存取路径建立</a:t>
                  </a:r>
                  <a:endParaRPr lang="zh-CN" altLang="en-US" sz="3690">
                    <a:latin typeface="微软雅黑" panose="020B0503020204020204" charset="-122"/>
                    <a:ea typeface="微软雅黑" panose="020B0503020204020204" charset="-122"/>
                    <a:cs typeface="微软雅黑" panose="020B0503020204020204" charset="-122"/>
                  </a:endParaRPr>
                </a:p>
              </p:txBody>
            </p:sp>
            <p:sp>
              <p:nvSpPr>
                <p:cNvPr id="84087" name="Rectangle 119"/>
                <p:cNvSpPr>
                  <a:spLocks noChangeArrowheads="1"/>
                </p:cNvSpPr>
                <p:nvPr/>
              </p:nvSpPr>
              <p:spPr bwMode="auto">
                <a:xfrm>
                  <a:off x="334" y="2369"/>
                  <a:ext cx="1277" cy="50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88" name="Group 120"/>
              <p:cNvGrpSpPr/>
              <p:nvPr/>
            </p:nvGrpSpPr>
            <p:grpSpPr bwMode="auto">
              <a:xfrm>
                <a:off x="1611" y="2369"/>
                <a:ext cx="1380" cy="508"/>
                <a:chOff x="1611" y="2369"/>
                <a:chExt cx="1380" cy="508"/>
              </a:xfrm>
            </p:grpSpPr>
            <p:sp>
              <p:nvSpPr>
                <p:cNvPr id="84089" name="Rectangle 121"/>
                <p:cNvSpPr>
                  <a:spLocks noChangeArrowheads="1"/>
                </p:cNvSpPr>
                <p:nvPr/>
              </p:nvSpPr>
              <p:spPr bwMode="auto">
                <a:xfrm>
                  <a:off x="1654" y="2369"/>
                  <a:ext cx="1294"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290">
                      <a:latin typeface="微软雅黑" panose="020B0503020204020204" charset="-122"/>
                      <a:ea typeface="微软雅黑" panose="020B0503020204020204" charset="-122"/>
                      <a:cs typeface="微软雅黑" panose="020B0503020204020204" charset="-122"/>
                    </a:rPr>
                    <a:t>模块设计</a:t>
                  </a:r>
                  <a:endParaRPr lang="zh-CN" altLang="en-US" sz="1845">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290">
                      <a:latin typeface="微软雅黑" panose="020B0503020204020204" charset="-122"/>
                      <a:ea typeface="微软雅黑" panose="020B0503020204020204" charset="-122"/>
                      <a:cs typeface="微软雅黑" panose="020B0503020204020204" charset="-122"/>
                    </a:rPr>
                    <a:t>  </a:t>
                  </a:r>
                  <a:r>
                    <a:rPr lang="en-US" altLang="zh-CN" sz="1290">
                      <a:latin typeface="微软雅黑" panose="020B0503020204020204" charset="-122"/>
                      <a:ea typeface="微软雅黑" panose="020B0503020204020204" charset="-122"/>
                      <a:cs typeface="微软雅黑" panose="020B0503020204020204" charset="-122"/>
                    </a:rPr>
                    <a:t>IPO</a:t>
                  </a:r>
                  <a:r>
                    <a:rPr lang="zh-CN" altLang="en-US" sz="1290">
                      <a:latin typeface="微软雅黑" panose="020B0503020204020204" charset="-122"/>
                      <a:ea typeface="微软雅黑" panose="020B0503020204020204" charset="-122"/>
                      <a:cs typeface="微软雅黑" panose="020B0503020204020204" charset="-122"/>
                    </a:rPr>
                    <a:t>表</a:t>
                  </a:r>
                  <a:endParaRPr lang="zh-CN" altLang="en-US" sz="4060">
                    <a:latin typeface="微软雅黑" panose="020B0503020204020204" charset="-122"/>
                    <a:ea typeface="微软雅黑" panose="020B0503020204020204" charset="-122"/>
                    <a:cs typeface="微软雅黑" panose="020B0503020204020204" charset="-122"/>
                  </a:endParaRPr>
                </a:p>
              </p:txBody>
            </p:sp>
            <p:sp>
              <p:nvSpPr>
                <p:cNvPr id="84090" name="Rectangle 122"/>
                <p:cNvSpPr>
                  <a:spLocks noChangeArrowheads="1"/>
                </p:cNvSpPr>
                <p:nvPr/>
              </p:nvSpPr>
              <p:spPr bwMode="auto">
                <a:xfrm>
                  <a:off x="1611" y="2369"/>
                  <a:ext cx="1380" cy="50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91" name="Group 123"/>
              <p:cNvGrpSpPr/>
              <p:nvPr/>
            </p:nvGrpSpPr>
            <p:grpSpPr bwMode="auto">
              <a:xfrm>
                <a:off x="0" y="2877"/>
                <a:ext cx="358" cy="663"/>
                <a:chOff x="0" y="2877"/>
                <a:chExt cx="358" cy="663"/>
              </a:xfrm>
            </p:grpSpPr>
            <p:grpSp>
              <p:nvGrpSpPr>
                <p:cNvPr id="84092" name="Group 124"/>
                <p:cNvGrpSpPr/>
                <p:nvPr/>
              </p:nvGrpSpPr>
              <p:grpSpPr bwMode="auto">
                <a:xfrm>
                  <a:off x="27" y="2921"/>
                  <a:ext cx="331" cy="411"/>
                  <a:chOff x="-16" y="619"/>
                  <a:chExt cx="331" cy="411"/>
                </a:xfrm>
              </p:grpSpPr>
              <p:sp>
                <p:nvSpPr>
                  <p:cNvPr id="84093" name="Rectangle 125"/>
                  <p:cNvSpPr>
                    <a:spLocks noChangeArrowheads="1"/>
                  </p:cNvSpPr>
                  <p:nvPr/>
                </p:nvSpPr>
                <p:spPr bwMode="auto">
                  <a:xfrm>
                    <a:off x="0" y="619"/>
                    <a:ext cx="24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spAutoFit/>
                  </a:bodyPr>
                  <a:lstStyle/>
                  <a:p>
                    <a:endParaRPr lang="zh-CN" altLang="en-US" sz="1660">
                      <a:latin typeface="微软雅黑" panose="020B0503020204020204" charset="-122"/>
                      <a:ea typeface="微软雅黑" panose="020B0503020204020204" charset="-122"/>
                    </a:endParaRPr>
                  </a:p>
                </p:txBody>
              </p:sp>
              <p:sp>
                <p:nvSpPr>
                  <p:cNvPr id="84094" name="Rectangle 126"/>
                  <p:cNvSpPr>
                    <a:spLocks noChangeArrowheads="1"/>
                  </p:cNvSpPr>
                  <p:nvPr/>
                </p:nvSpPr>
                <p:spPr bwMode="auto">
                  <a:xfrm>
                    <a:off x="-16" y="722"/>
                    <a:ext cx="331"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077" tIns="43200" rIns="83077" bIns="43200">
                    <a:spAutoFit/>
                  </a:bodyPr>
                  <a:lstStyle/>
                  <a:p>
                    <a:pPr>
                      <a:spcBef>
                        <a:spcPct val="0"/>
                      </a:spcBef>
                    </a:pPr>
                    <a:r>
                      <a:rPr lang="zh-CN" altLang="en-US" sz="1110">
                        <a:latin typeface="微软雅黑" panose="020B0503020204020204" charset="-122"/>
                        <a:ea typeface="微软雅黑" panose="020B0503020204020204" charset="-122"/>
                      </a:rPr>
                      <a:t>实施阶段</a:t>
                    </a:r>
                  </a:p>
                </p:txBody>
              </p:sp>
            </p:grpSp>
            <p:sp>
              <p:nvSpPr>
                <p:cNvPr id="84095" name="Rectangle 127"/>
                <p:cNvSpPr>
                  <a:spLocks noChangeArrowheads="1"/>
                </p:cNvSpPr>
                <p:nvPr/>
              </p:nvSpPr>
              <p:spPr bwMode="auto">
                <a:xfrm>
                  <a:off x="0" y="2877"/>
                  <a:ext cx="334" cy="66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96" name="Group 128"/>
              <p:cNvGrpSpPr/>
              <p:nvPr/>
            </p:nvGrpSpPr>
            <p:grpSpPr bwMode="auto">
              <a:xfrm>
                <a:off x="334" y="2877"/>
                <a:ext cx="1277" cy="663"/>
                <a:chOff x="334" y="2877"/>
                <a:chExt cx="1277" cy="663"/>
              </a:xfrm>
            </p:grpSpPr>
            <p:sp>
              <p:nvSpPr>
                <p:cNvPr id="84097" name="Rectangle 129"/>
                <p:cNvSpPr>
                  <a:spLocks noChangeArrowheads="1"/>
                </p:cNvSpPr>
                <p:nvPr/>
              </p:nvSpPr>
              <p:spPr bwMode="auto">
                <a:xfrm>
                  <a:off x="377" y="2877"/>
                  <a:ext cx="1191"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290">
                      <a:latin typeface="微软雅黑" panose="020B0503020204020204" charset="-122"/>
                      <a:ea typeface="微软雅黑" panose="020B0503020204020204" charset="-122"/>
                      <a:cs typeface="微软雅黑" panose="020B0503020204020204" charset="-122"/>
                    </a:rPr>
                    <a:t>编写代码</a:t>
                  </a:r>
                  <a:endParaRPr lang="zh-CN" altLang="en-US" sz="1845">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290">
                      <a:latin typeface="微软雅黑" panose="020B0503020204020204" charset="-122"/>
                      <a:ea typeface="微软雅黑" panose="020B0503020204020204" charset="-122"/>
                      <a:cs typeface="微软雅黑" panose="020B0503020204020204" charset="-122"/>
                    </a:rPr>
                    <a:t> 装入数据</a:t>
                  </a:r>
                  <a:endParaRPr lang="zh-CN" altLang="en-US" sz="1845">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290">
                      <a:latin typeface="微软雅黑" panose="020B0503020204020204" charset="-122"/>
                      <a:ea typeface="微软雅黑" panose="020B0503020204020204" charset="-122"/>
                      <a:cs typeface="微软雅黑" panose="020B0503020204020204" charset="-122"/>
                    </a:rPr>
                    <a:t> 数据库试运行</a:t>
                  </a:r>
                  <a:endParaRPr lang="zh-CN" altLang="en-US" sz="4060">
                    <a:latin typeface="微软雅黑" panose="020B0503020204020204" charset="-122"/>
                    <a:ea typeface="微软雅黑" panose="020B0503020204020204" charset="-122"/>
                    <a:cs typeface="微软雅黑" panose="020B0503020204020204" charset="-122"/>
                  </a:endParaRPr>
                </a:p>
              </p:txBody>
            </p:sp>
            <p:sp>
              <p:nvSpPr>
                <p:cNvPr id="84098" name="Rectangle 130"/>
                <p:cNvSpPr>
                  <a:spLocks noChangeArrowheads="1"/>
                </p:cNvSpPr>
                <p:nvPr/>
              </p:nvSpPr>
              <p:spPr bwMode="auto">
                <a:xfrm>
                  <a:off x="334" y="2877"/>
                  <a:ext cx="1277" cy="66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099" name="Group 131"/>
              <p:cNvGrpSpPr/>
              <p:nvPr/>
            </p:nvGrpSpPr>
            <p:grpSpPr bwMode="auto">
              <a:xfrm>
                <a:off x="1611" y="2877"/>
                <a:ext cx="1380" cy="663"/>
                <a:chOff x="1611" y="2877"/>
                <a:chExt cx="1380" cy="663"/>
              </a:xfrm>
            </p:grpSpPr>
            <p:sp>
              <p:nvSpPr>
                <p:cNvPr id="84100" name="Rectangle 132"/>
                <p:cNvSpPr>
                  <a:spLocks noChangeArrowheads="1"/>
                </p:cNvSpPr>
                <p:nvPr/>
              </p:nvSpPr>
              <p:spPr bwMode="auto">
                <a:xfrm>
                  <a:off x="1654" y="2877"/>
                  <a:ext cx="1294" cy="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290">
                      <a:latin typeface="微软雅黑" panose="020B0503020204020204" charset="-122"/>
                      <a:ea typeface="微软雅黑" panose="020B0503020204020204" charset="-122"/>
                      <a:cs typeface="微软雅黑" panose="020B0503020204020204" charset="-122"/>
                    </a:rPr>
                    <a:t>程序编码、</a:t>
                  </a:r>
                  <a:endParaRPr lang="zh-CN" altLang="en-US" sz="1845">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290">
                      <a:latin typeface="微软雅黑" panose="020B0503020204020204" charset="-122"/>
                      <a:ea typeface="微软雅黑" panose="020B0503020204020204" charset="-122"/>
                      <a:cs typeface="微软雅黑" panose="020B0503020204020204" charset="-122"/>
                    </a:rPr>
                    <a:t>  编译联结、</a:t>
                  </a:r>
                  <a:endParaRPr lang="zh-CN" altLang="en-US" sz="1845">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290">
                      <a:latin typeface="微软雅黑" panose="020B0503020204020204" charset="-122"/>
                      <a:ea typeface="微软雅黑" panose="020B0503020204020204" charset="-122"/>
                      <a:cs typeface="微软雅黑" panose="020B0503020204020204" charset="-122"/>
                    </a:rPr>
                    <a:t>  测试</a:t>
                  </a:r>
                  <a:endParaRPr lang="zh-CN" altLang="en-US" sz="4060">
                    <a:latin typeface="微软雅黑" panose="020B0503020204020204" charset="-122"/>
                    <a:ea typeface="微软雅黑" panose="020B0503020204020204" charset="-122"/>
                    <a:cs typeface="微软雅黑" panose="020B0503020204020204" charset="-122"/>
                  </a:endParaRPr>
                </a:p>
              </p:txBody>
            </p:sp>
            <p:sp>
              <p:nvSpPr>
                <p:cNvPr id="84101" name="Rectangle 133"/>
                <p:cNvSpPr>
                  <a:spLocks noChangeArrowheads="1"/>
                </p:cNvSpPr>
                <p:nvPr/>
              </p:nvSpPr>
              <p:spPr bwMode="auto">
                <a:xfrm>
                  <a:off x="1611" y="2877"/>
                  <a:ext cx="1380" cy="66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102" name="Group 134"/>
              <p:cNvGrpSpPr/>
              <p:nvPr/>
            </p:nvGrpSpPr>
            <p:grpSpPr bwMode="auto">
              <a:xfrm>
                <a:off x="0" y="3540"/>
                <a:ext cx="334" cy="422"/>
                <a:chOff x="0" y="3540"/>
                <a:chExt cx="334" cy="422"/>
              </a:xfrm>
            </p:grpSpPr>
            <p:sp>
              <p:nvSpPr>
                <p:cNvPr id="84103" name="Rectangle 135"/>
                <p:cNvSpPr>
                  <a:spLocks noChangeArrowheads="1"/>
                </p:cNvSpPr>
                <p:nvPr/>
              </p:nvSpPr>
              <p:spPr bwMode="auto">
                <a:xfrm>
                  <a:off x="43" y="3540"/>
                  <a:ext cx="248"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1110">
                      <a:latin typeface="微软雅黑" panose="020B0503020204020204" charset="-122"/>
                      <a:ea typeface="微软雅黑" panose="020B0503020204020204" charset="-122"/>
                    </a:rPr>
                    <a:t>运行、维护</a:t>
                  </a:r>
                </a:p>
              </p:txBody>
            </p:sp>
            <p:sp>
              <p:nvSpPr>
                <p:cNvPr id="84104" name="Rectangle 136"/>
                <p:cNvSpPr>
                  <a:spLocks noChangeArrowheads="1"/>
                </p:cNvSpPr>
                <p:nvPr/>
              </p:nvSpPr>
              <p:spPr bwMode="auto">
                <a:xfrm>
                  <a:off x="0" y="3540"/>
                  <a:ext cx="334"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105" name="Group 137"/>
              <p:cNvGrpSpPr/>
              <p:nvPr/>
            </p:nvGrpSpPr>
            <p:grpSpPr bwMode="auto">
              <a:xfrm>
                <a:off x="334" y="3540"/>
                <a:ext cx="1277" cy="422"/>
                <a:chOff x="334" y="3540"/>
                <a:chExt cx="1277" cy="422"/>
              </a:xfrm>
            </p:grpSpPr>
            <p:sp>
              <p:nvSpPr>
                <p:cNvPr id="84106" name="Rectangle 138"/>
                <p:cNvSpPr>
                  <a:spLocks noChangeArrowheads="1"/>
                </p:cNvSpPr>
                <p:nvPr/>
              </p:nvSpPr>
              <p:spPr bwMode="auto">
                <a:xfrm>
                  <a:off x="377" y="3540"/>
                  <a:ext cx="119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475">
                      <a:latin typeface="微软雅黑" panose="020B0503020204020204" charset="-122"/>
                      <a:ea typeface="微软雅黑" panose="020B0503020204020204" charset="-122"/>
                      <a:cs typeface="微软雅黑" panose="020B0503020204020204" charset="-122"/>
                    </a:rPr>
                    <a:t>性能监测、转储/恢复</a:t>
                  </a:r>
                  <a:endParaRPr lang="zh-CN" altLang="en-US" sz="1660">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475">
                      <a:latin typeface="微软雅黑" panose="020B0503020204020204" charset="-122"/>
                      <a:ea typeface="微软雅黑" panose="020B0503020204020204" charset="-122"/>
                      <a:cs typeface="微软雅黑" panose="020B0503020204020204" charset="-122"/>
                    </a:rPr>
                    <a:t>  数据库重组和重构</a:t>
                  </a:r>
                  <a:endParaRPr lang="zh-CN" altLang="en-US" sz="4430">
                    <a:latin typeface="微软雅黑" panose="020B0503020204020204" charset="-122"/>
                    <a:ea typeface="微软雅黑" panose="020B0503020204020204" charset="-122"/>
                    <a:cs typeface="微软雅黑" panose="020B0503020204020204" charset="-122"/>
                  </a:endParaRPr>
                </a:p>
              </p:txBody>
            </p:sp>
            <p:sp>
              <p:nvSpPr>
                <p:cNvPr id="84107" name="Rectangle 139"/>
                <p:cNvSpPr>
                  <a:spLocks noChangeArrowheads="1"/>
                </p:cNvSpPr>
                <p:nvPr/>
              </p:nvSpPr>
              <p:spPr bwMode="auto">
                <a:xfrm>
                  <a:off x="334" y="3540"/>
                  <a:ext cx="127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nvGrpSpPr>
              <p:cNvPr id="84108" name="Group 140"/>
              <p:cNvGrpSpPr/>
              <p:nvPr/>
            </p:nvGrpSpPr>
            <p:grpSpPr bwMode="auto">
              <a:xfrm>
                <a:off x="1611" y="3540"/>
                <a:ext cx="1380" cy="422"/>
                <a:chOff x="1611" y="3540"/>
                <a:chExt cx="1380" cy="422"/>
              </a:xfrm>
            </p:grpSpPr>
            <p:sp>
              <p:nvSpPr>
                <p:cNvPr id="84109" name="Rectangle 141"/>
                <p:cNvSpPr>
                  <a:spLocks noChangeArrowheads="1"/>
                </p:cNvSpPr>
                <p:nvPr/>
              </p:nvSpPr>
              <p:spPr bwMode="auto">
                <a:xfrm>
                  <a:off x="1654" y="3540"/>
                  <a:ext cx="1294"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3077" tIns="43200" rIns="83077" bIns="43200"/>
                <a:lstStyle/>
                <a:p>
                  <a:pPr algn="just">
                    <a:spcBef>
                      <a:spcPct val="0"/>
                    </a:spcBef>
                  </a:pPr>
                  <a:r>
                    <a:rPr lang="zh-CN" altLang="en-US" sz="645">
                      <a:latin typeface="微软雅黑" panose="020B0503020204020204" charset="-122"/>
                      <a:ea typeface="微软雅黑" panose="020B0503020204020204" charset="-122"/>
                      <a:cs typeface="微软雅黑" panose="020B0503020204020204" charset="-122"/>
                    </a:rPr>
                    <a:t>  </a:t>
                  </a:r>
                  <a:r>
                    <a:rPr lang="zh-CN" altLang="en-US" sz="1110">
                      <a:latin typeface="微软雅黑" panose="020B0503020204020204" charset="-122"/>
                      <a:ea typeface="微软雅黑" panose="020B0503020204020204" charset="-122"/>
                      <a:cs typeface="微软雅黑" panose="020B0503020204020204" charset="-122"/>
                    </a:rPr>
                    <a:t>新旧系统转换、运行、维护（修正性、适应性、改善性维护）</a:t>
                  </a:r>
                  <a:endParaRPr lang="zh-CN" altLang="en-US" sz="3690">
                    <a:latin typeface="微软雅黑" panose="020B0503020204020204" charset="-122"/>
                    <a:ea typeface="微软雅黑" panose="020B0503020204020204" charset="-122"/>
                    <a:cs typeface="微软雅黑" panose="020B0503020204020204" charset="-122"/>
                  </a:endParaRPr>
                </a:p>
              </p:txBody>
            </p:sp>
            <p:sp>
              <p:nvSpPr>
                <p:cNvPr id="84110" name="Rectangle 142"/>
                <p:cNvSpPr>
                  <a:spLocks noChangeArrowheads="1"/>
                </p:cNvSpPr>
                <p:nvPr/>
              </p:nvSpPr>
              <p:spPr bwMode="auto">
                <a:xfrm>
                  <a:off x="1611" y="3540"/>
                  <a:ext cx="1380"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grpSp>
        <p:sp>
          <p:nvSpPr>
            <p:cNvPr id="84111" name="Rectangle 143"/>
            <p:cNvSpPr>
              <a:spLocks noChangeArrowheads="1"/>
            </p:cNvSpPr>
            <p:nvPr/>
          </p:nvSpPr>
          <p:spPr bwMode="auto">
            <a:xfrm>
              <a:off x="-3" y="-3"/>
              <a:ext cx="2997" cy="3968"/>
            </a:xfrm>
            <a:prstGeom prst="rect">
              <a:avLst/>
            </a:prstGeom>
            <a:noFill/>
            <a:ln w="11112">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077" tIns="43200" rIns="83077" bIns="43200" anchor="ctr"/>
            <a:lstStyle/>
            <a:p>
              <a:endParaRPr lang="zh-CN" altLang="en-US" sz="1660">
                <a:latin typeface="微软雅黑" panose="020B0503020204020204" charset="-122"/>
                <a:ea typeface="微软雅黑" panose="020B0503020204020204" charset="-122"/>
              </a:endParaRPr>
            </a:p>
          </p:txBody>
        </p:sp>
      </p:grpSp>
      <p:sp>
        <p:nvSpPr>
          <p:cNvPr id="84112" name="Rectangle 144"/>
          <p:cNvSpPr>
            <a:spLocks noChangeArrowheads="1"/>
          </p:cNvSpPr>
          <p:nvPr/>
        </p:nvSpPr>
        <p:spPr bwMode="auto">
          <a:xfrm>
            <a:off x="780580" y="6381491"/>
            <a:ext cx="7549662"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
                <a:schemeClr val="folHlink"/>
              </a:buClr>
              <a:buSzPct val="60000"/>
              <a:buFont typeface="Wingdings" panose="05000000000000000000" pitchFamily="2" charset="2"/>
              <a:buNone/>
            </a:pPr>
            <a:r>
              <a:rPr lang="zh-CN" altLang="en-US" sz="2000" dirty="0">
                <a:solidFill>
                  <a:srgbClr val="008000"/>
                </a:solidFill>
                <a:latin typeface="微软雅黑" panose="020B0503020204020204" charset="-122"/>
                <a:ea typeface="微软雅黑" panose="020B0503020204020204" charset="-122"/>
              </a:rPr>
              <a:t>设计一个完善的数据库应用系统往往是上述六个阶段的</a:t>
            </a:r>
            <a:r>
              <a:rPr lang="zh-CN" altLang="en-US" sz="2000" dirty="0">
                <a:solidFill>
                  <a:srgbClr val="FF33CC"/>
                </a:solidFill>
                <a:latin typeface="微软雅黑" panose="020B0503020204020204" charset="-122"/>
                <a:ea typeface="微软雅黑" panose="020B0503020204020204" charset="-122"/>
              </a:rPr>
              <a:t>不断反复</a:t>
            </a:r>
            <a:r>
              <a:rPr lang="zh-CN" altLang="en-US" sz="2000" dirty="0">
                <a:solidFill>
                  <a:srgbClr val="008000"/>
                </a:solidFill>
                <a:latin typeface="微软雅黑" panose="020B0503020204020204" charset="-122"/>
                <a:ea typeface="微软雅黑" panose="020B0503020204020204"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p:cNvSpPr>
            <a:spLocks noGrp="1"/>
          </p:cNvSpPr>
          <p:nvPr>
            <p:ph type="sldNum" sz="quarter" idx="12"/>
          </p:nvPr>
        </p:nvSpPr>
        <p:spPr/>
        <p:txBody>
          <a:bodyPr/>
          <a:lstStyle/>
          <a:p>
            <a:fld id="{B5275187-D3F8-43CE-A031-AB165744A2A5}" type="slidenum">
              <a:rPr lang="zh-CN" altLang="en-GB"/>
              <a:t>18</a:t>
            </a:fld>
            <a:endParaRPr lang="en-GB" altLang="zh-CN"/>
          </a:p>
        </p:txBody>
      </p:sp>
      <p:sp>
        <p:nvSpPr>
          <p:cNvPr id="68610" name="Rectangle 2"/>
          <p:cNvSpPr>
            <a:spLocks noGrp="1" noChangeArrowheads="1"/>
          </p:cNvSpPr>
          <p:nvPr>
            <p:ph type="title"/>
          </p:nvPr>
        </p:nvSpPr>
        <p:spPr>
          <a:xfrm>
            <a:off x="-468623" y="-167263"/>
            <a:ext cx="7772400" cy="1143000"/>
          </a:xfrm>
        </p:spPr>
        <p:txBody>
          <a:bodyPr/>
          <a:lstStyle/>
          <a:p>
            <a:pPr algn="ctr"/>
            <a:r>
              <a:rPr lang="zh-CN" altLang="en-US" dirty="0"/>
              <a:t>数据库设计与应用系统设计的对照</a:t>
            </a:r>
          </a:p>
        </p:txBody>
      </p:sp>
      <p:graphicFrame>
        <p:nvGraphicFramePr>
          <p:cNvPr id="68647" name="Group 39"/>
          <p:cNvGraphicFramePr>
            <a:graphicFrameLocks noGrp="1"/>
          </p:cNvGraphicFramePr>
          <p:nvPr>
            <p:ph type="body" idx="1"/>
            <p:custDataLst>
              <p:tags r:id="rId1"/>
            </p:custDataLst>
          </p:nvPr>
        </p:nvGraphicFramePr>
        <p:xfrm>
          <a:off x="825500" y="1314450"/>
          <a:ext cx="7861935" cy="4445635"/>
        </p:xfrm>
        <a:graphic>
          <a:graphicData uri="http://schemas.openxmlformats.org/drawingml/2006/table">
            <a:tbl>
              <a:tblPr/>
              <a:tblGrid>
                <a:gridCol w="1571625">
                  <a:extLst>
                    <a:ext uri="{9D8B030D-6E8A-4147-A177-3AD203B41FA5}">
                      <a16:colId xmlns:a16="http://schemas.microsoft.com/office/drawing/2014/main" val="20000"/>
                    </a:ext>
                  </a:extLst>
                </a:gridCol>
                <a:gridCol w="3052445">
                  <a:extLst>
                    <a:ext uri="{9D8B030D-6E8A-4147-A177-3AD203B41FA5}">
                      <a16:colId xmlns:a16="http://schemas.microsoft.com/office/drawing/2014/main" val="20001"/>
                    </a:ext>
                  </a:extLst>
                </a:gridCol>
                <a:gridCol w="3237865">
                  <a:extLst>
                    <a:ext uri="{9D8B030D-6E8A-4147-A177-3AD203B41FA5}">
                      <a16:colId xmlns:a16="http://schemas.microsoft.com/office/drawing/2014/main" val="20002"/>
                    </a:ext>
                  </a:extLst>
                </a:gridCol>
              </a:tblGrid>
              <a:tr h="683260">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设计阶段</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数据库设计</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应用系统设计</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220">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需求分析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数据字典</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数据流图</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、判定表（判定树）</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425">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概念结构设计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800" b="1"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rPr>
                        <a:t>E-R</a:t>
                      </a:r>
                      <a:r>
                        <a:rPr kumimoji="0"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rPr>
                        <a:t>图</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系统说明书</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0705">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逻辑结构设计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某种结构模型（</a:t>
                      </a:r>
                      <a:r>
                        <a:rPr kumimoji="0" lang="en-US" altLang="zh-CN" sz="1800" b="1" i="0" u="none" strike="noStrike" cap="none" normalizeH="0" baseline="0">
                          <a:ln>
                            <a:noFill/>
                          </a:ln>
                          <a:solidFill>
                            <a:srgbClr val="FF0000"/>
                          </a:solidFill>
                          <a:effectLst/>
                          <a:latin typeface="微软雅黑" panose="020B0503020204020204" charset="-122"/>
                          <a:ea typeface="微软雅黑" panose="020B0503020204020204" charset="-122"/>
                          <a:cs typeface="微软雅黑" panose="020B0503020204020204" charset="-122"/>
                        </a:rPr>
                        <a:t>关系模式</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系统结构图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3430">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物理设计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存储方法（索引、聚簇）</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、存取路径选择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algn="l" defTabSz="914400" rtl="0" eaLnBrk="1" fontAlgn="base" latinLnBrk="0" hangingPunct="1">
                        <a:lnSpc>
                          <a:spcPct val="100000"/>
                        </a:lnSpc>
                        <a:spcBef>
                          <a:spcPct val="20000"/>
                        </a:spcBef>
                        <a:buClrTx/>
                        <a:buSzTx/>
                        <a:buFontTx/>
                        <a:buNone/>
                      </a:pPr>
                      <a:r>
                        <a:rPr kumimoji="0" lang="zh-CN" altLang="en-US" sz="1800" b="1" i="0" u="none" strike="noStrike" cap="none" normalizeH="0" baseline="0">
                          <a:ln>
                            <a:noFill/>
                          </a:ln>
                          <a:solidFill>
                            <a:srgbClr val="FF0000"/>
                          </a:solidFill>
                          <a:effectLst/>
                          <a:latin typeface="微软雅黑" panose="020B0503020204020204" charset="-122"/>
                          <a:ea typeface="微软雅黑" panose="020B0503020204020204" charset="-122"/>
                        </a:rPr>
                        <a:t>模块设计、IPO表</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7860">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实施阶段</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模式编写、数据载入、数据库试运行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程序编码、编译链接、调试</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00735">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rPr>
                        <a:t>运行维护</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性能监测、转出</a:t>
                      </a:r>
                      <a:r>
                        <a:rPr kumimoji="0" lang="en-US" altLang="zh-CN"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恢复、数据库重组和重构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accent2"/>
                          </a:solidFill>
                          <a:latin typeface="Arial" panose="020B0604020202020204" pitchFamily="34" charset="0"/>
                        </a:defRPr>
                      </a:lvl1pPr>
                      <a:lvl2pPr>
                        <a:spcBef>
                          <a:spcPct val="20000"/>
                        </a:spcBef>
                        <a:defRPr sz="2400">
                          <a:solidFill>
                            <a:schemeClr val="accent2"/>
                          </a:solidFill>
                          <a:latin typeface="Arial" panose="020B0604020202020204" pitchFamily="34" charset="0"/>
                        </a:defRPr>
                      </a:lvl2pPr>
                      <a:lvl3pPr>
                        <a:spcBef>
                          <a:spcPct val="20000"/>
                        </a:spcBef>
                        <a:defRPr sz="2000">
                          <a:solidFill>
                            <a:schemeClr val="accent2"/>
                          </a:solidFill>
                          <a:latin typeface="Arial" panose="020B0604020202020204" pitchFamily="34" charset="0"/>
                        </a:defRPr>
                      </a:lvl3pPr>
                      <a:lvl4pPr>
                        <a:spcBef>
                          <a:spcPct val="20000"/>
                        </a:spcBef>
                        <a:defRPr>
                          <a:solidFill>
                            <a:schemeClr val="accent2"/>
                          </a:solidFill>
                          <a:latin typeface="Arial" panose="020B0604020202020204" pitchFamily="34" charset="0"/>
                        </a:defRPr>
                      </a:lvl4pPr>
                      <a:lvl5pPr>
                        <a:spcBef>
                          <a:spcPct val="20000"/>
                        </a:spcBef>
                        <a:defRPr>
                          <a:solidFill>
                            <a:schemeClr val="accent2"/>
                          </a:solidFill>
                          <a:latin typeface="Arial" panose="020B0604020202020204" pitchFamily="34" charset="0"/>
                        </a:defRPr>
                      </a:lvl5pPr>
                      <a:lvl6pPr fontAlgn="base">
                        <a:spcBef>
                          <a:spcPct val="20000"/>
                        </a:spcBef>
                        <a:spcAft>
                          <a:spcPct val="0"/>
                        </a:spcAft>
                        <a:defRPr>
                          <a:solidFill>
                            <a:schemeClr val="accent2"/>
                          </a:solidFill>
                          <a:latin typeface="Arial" panose="020B0604020202020204" pitchFamily="34" charset="0"/>
                        </a:defRPr>
                      </a:lvl6pPr>
                      <a:lvl7pPr fontAlgn="base">
                        <a:spcBef>
                          <a:spcPct val="20000"/>
                        </a:spcBef>
                        <a:spcAft>
                          <a:spcPct val="0"/>
                        </a:spcAft>
                        <a:defRPr>
                          <a:solidFill>
                            <a:schemeClr val="accent2"/>
                          </a:solidFill>
                          <a:latin typeface="Arial" panose="020B0604020202020204" pitchFamily="34" charset="0"/>
                        </a:defRPr>
                      </a:lvl7pPr>
                      <a:lvl8pPr fontAlgn="base">
                        <a:spcBef>
                          <a:spcPct val="20000"/>
                        </a:spcBef>
                        <a:spcAft>
                          <a:spcPct val="0"/>
                        </a:spcAft>
                        <a:defRPr>
                          <a:solidFill>
                            <a:schemeClr val="accent2"/>
                          </a:solidFill>
                          <a:latin typeface="Arial" panose="020B0604020202020204" pitchFamily="34" charset="0"/>
                        </a:defRPr>
                      </a:lvl8pPr>
                      <a:lvl9pPr fontAlgn="base">
                        <a:spcBef>
                          <a:spcPct val="20000"/>
                        </a:spcBef>
                        <a:spcAft>
                          <a:spcPct val="0"/>
                        </a:spcAft>
                        <a:defRPr>
                          <a:solidFill>
                            <a:schemeClr val="accent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rPr>
                        <a:t>运行、维护</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pSp>
        <p:nvGrpSpPr>
          <p:cNvPr id="84012" name="Group 44"/>
          <p:cNvGrpSpPr/>
          <p:nvPr/>
        </p:nvGrpSpPr>
        <p:grpSpPr bwMode="auto">
          <a:xfrm>
            <a:off x="6967385" y="2959622"/>
            <a:ext cx="1066800" cy="530469"/>
            <a:chOff x="2640" y="9825"/>
            <a:chExt cx="1965" cy="904"/>
          </a:xfrm>
        </p:grpSpPr>
        <p:sp>
          <p:nvSpPr>
            <p:cNvPr id="84013" name="Rectangle 45"/>
            <p:cNvSpPr>
              <a:spLocks noChangeArrowheads="1"/>
            </p:cNvSpPr>
            <p:nvPr/>
          </p:nvSpPr>
          <p:spPr bwMode="auto">
            <a:xfrm>
              <a:off x="2640" y="1021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4" name="Rectangle 46"/>
            <p:cNvSpPr>
              <a:spLocks noChangeArrowheads="1"/>
            </p:cNvSpPr>
            <p:nvPr/>
          </p:nvSpPr>
          <p:spPr bwMode="auto">
            <a:xfrm>
              <a:off x="3363" y="1021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5" name="Rectangle 47"/>
            <p:cNvSpPr>
              <a:spLocks noChangeArrowheads="1"/>
            </p:cNvSpPr>
            <p:nvPr/>
          </p:nvSpPr>
          <p:spPr bwMode="auto">
            <a:xfrm>
              <a:off x="2967" y="10550"/>
              <a:ext cx="478"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6" name="Rectangle 48"/>
            <p:cNvSpPr>
              <a:spLocks noChangeArrowheads="1"/>
            </p:cNvSpPr>
            <p:nvPr/>
          </p:nvSpPr>
          <p:spPr bwMode="auto">
            <a:xfrm>
              <a:off x="4128" y="1021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7" name="Rectangle 49"/>
            <p:cNvSpPr>
              <a:spLocks noChangeArrowheads="1"/>
            </p:cNvSpPr>
            <p:nvPr/>
          </p:nvSpPr>
          <p:spPr bwMode="auto">
            <a:xfrm>
              <a:off x="3363" y="982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8" name="Rectangle 50"/>
            <p:cNvSpPr>
              <a:spLocks noChangeArrowheads="1"/>
            </p:cNvSpPr>
            <p:nvPr/>
          </p:nvSpPr>
          <p:spPr bwMode="auto">
            <a:xfrm>
              <a:off x="3768" y="10549"/>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sz="1660"/>
            </a:p>
          </p:txBody>
        </p:sp>
        <p:sp>
          <p:nvSpPr>
            <p:cNvPr id="84019" name="Line 51"/>
            <p:cNvSpPr>
              <a:spLocks noChangeShapeType="1"/>
            </p:cNvSpPr>
            <p:nvPr/>
          </p:nvSpPr>
          <p:spPr bwMode="auto">
            <a:xfrm flipH="1">
              <a:off x="3607" y="10012"/>
              <a:ext cx="0" cy="19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0" name="Line 52"/>
            <p:cNvSpPr>
              <a:spLocks noChangeShapeType="1"/>
            </p:cNvSpPr>
            <p:nvPr/>
          </p:nvSpPr>
          <p:spPr bwMode="auto">
            <a:xfrm flipH="1">
              <a:off x="4351" y="10118"/>
              <a:ext cx="0" cy="97"/>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1" name="Line 53"/>
            <p:cNvSpPr>
              <a:spLocks noChangeShapeType="1"/>
            </p:cNvSpPr>
            <p:nvPr/>
          </p:nvSpPr>
          <p:spPr bwMode="auto">
            <a:xfrm flipH="1">
              <a:off x="3592" y="10395"/>
              <a:ext cx="0" cy="83"/>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2" name="Line 54"/>
            <p:cNvSpPr>
              <a:spLocks noChangeShapeType="1"/>
            </p:cNvSpPr>
            <p:nvPr/>
          </p:nvSpPr>
          <p:spPr bwMode="auto">
            <a:xfrm>
              <a:off x="2874" y="10110"/>
              <a:ext cx="1478"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3" name="Line 55"/>
            <p:cNvSpPr>
              <a:spLocks noChangeShapeType="1"/>
            </p:cNvSpPr>
            <p:nvPr/>
          </p:nvSpPr>
          <p:spPr bwMode="auto">
            <a:xfrm flipH="1">
              <a:off x="2872" y="10110"/>
              <a:ext cx="0" cy="10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4" name="Line 56"/>
            <p:cNvSpPr>
              <a:spLocks noChangeShapeType="1"/>
            </p:cNvSpPr>
            <p:nvPr/>
          </p:nvSpPr>
          <p:spPr bwMode="auto">
            <a:xfrm>
              <a:off x="3211" y="10467"/>
              <a:ext cx="787"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5" name="Line 57"/>
            <p:cNvSpPr>
              <a:spLocks noChangeShapeType="1"/>
            </p:cNvSpPr>
            <p:nvPr/>
          </p:nvSpPr>
          <p:spPr bwMode="auto">
            <a:xfrm flipH="1">
              <a:off x="3203" y="10467"/>
              <a:ext cx="0" cy="82"/>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84026" name="Line 58"/>
            <p:cNvSpPr>
              <a:spLocks noChangeShapeType="1"/>
            </p:cNvSpPr>
            <p:nvPr/>
          </p:nvSpPr>
          <p:spPr bwMode="auto">
            <a:xfrm flipH="1">
              <a:off x="3997" y="10467"/>
              <a:ext cx="0" cy="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79400" y="-64293"/>
            <a:ext cx="8229600" cy="966787"/>
          </a:xfrm>
        </p:spPr>
        <p:txBody>
          <a:bodyPr/>
          <a:lstStyle/>
          <a:p>
            <a:r>
              <a:rPr lang="zh-CN" altLang="en-US" dirty="0"/>
              <a:t>设计过程中形成的数据库各级模式</a:t>
            </a:r>
          </a:p>
        </p:txBody>
      </p:sp>
      <p:sp>
        <p:nvSpPr>
          <p:cNvPr id="18435" name="Text Box 3"/>
          <p:cNvSpPr txBox="1">
            <a:spLocks noChangeArrowheads="1"/>
          </p:cNvSpPr>
          <p:nvPr/>
        </p:nvSpPr>
        <p:spPr bwMode="auto">
          <a:xfrm>
            <a:off x="2860675" y="2895600"/>
            <a:ext cx="838200" cy="645160"/>
          </a:xfrm>
          <a:prstGeom prst="rect">
            <a:avLst/>
          </a:prstGeom>
          <a:solidFill>
            <a:schemeClr val="accent3">
              <a:lumMod val="75000"/>
            </a:schemeClr>
          </a:solidFill>
          <a:ln w="9525">
            <a:solidFill>
              <a:schemeClr val="tx1"/>
            </a:solidFill>
            <a:miter lim="800000"/>
          </a:ln>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b="1">
                <a:solidFill>
                  <a:schemeClr val="bg1"/>
                </a:solidFill>
                <a:latin typeface="微软雅黑" panose="020B0503020204020204" charset="-122"/>
                <a:ea typeface="微软雅黑" panose="020B0503020204020204" charset="-122"/>
              </a:rPr>
              <a:t>概念模式</a:t>
            </a:r>
          </a:p>
        </p:txBody>
      </p:sp>
      <p:sp>
        <p:nvSpPr>
          <p:cNvPr id="18436" name="Text Box 4"/>
          <p:cNvSpPr txBox="1">
            <a:spLocks noChangeArrowheads="1"/>
          </p:cNvSpPr>
          <p:nvPr/>
        </p:nvSpPr>
        <p:spPr bwMode="auto">
          <a:xfrm>
            <a:off x="4689475" y="2895600"/>
            <a:ext cx="838200" cy="645160"/>
          </a:xfrm>
          <a:prstGeom prst="rect">
            <a:avLst/>
          </a:prstGeom>
          <a:solidFill>
            <a:schemeClr val="accent3">
              <a:lumMod val="75000"/>
            </a:schemeClr>
          </a:solidFill>
          <a:ln w="9525">
            <a:solidFill>
              <a:schemeClr val="tx1"/>
            </a:solidFill>
            <a:miter lim="800000"/>
          </a:ln>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b="1">
                <a:solidFill>
                  <a:schemeClr val="bg1"/>
                </a:solidFill>
                <a:latin typeface="微软雅黑" panose="020B0503020204020204" charset="-122"/>
                <a:ea typeface="微软雅黑" panose="020B0503020204020204" charset="-122"/>
              </a:rPr>
              <a:t>逻辑模式</a:t>
            </a:r>
          </a:p>
        </p:txBody>
      </p:sp>
      <p:sp>
        <p:nvSpPr>
          <p:cNvPr id="18437" name="AutoShape 5"/>
          <p:cNvSpPr>
            <a:spLocks noChangeArrowheads="1"/>
          </p:cNvSpPr>
          <p:nvPr/>
        </p:nvSpPr>
        <p:spPr bwMode="auto">
          <a:xfrm>
            <a:off x="6442075" y="2819400"/>
            <a:ext cx="914400" cy="990600"/>
          </a:xfrm>
          <a:prstGeom prst="can">
            <a:avLst>
              <a:gd name="adj" fmla="val 27083"/>
            </a:avLst>
          </a:prstGeom>
          <a:solidFill>
            <a:schemeClr val="accent3">
              <a:lumMod val="75000"/>
            </a:schemeClr>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800" b="1">
                <a:solidFill>
                  <a:schemeClr val="bg1"/>
                </a:solidFill>
                <a:latin typeface="微软雅黑" panose="020B0503020204020204" charset="-122"/>
                <a:ea typeface="微软雅黑" panose="020B0503020204020204" charset="-122"/>
              </a:rPr>
              <a:t>内模式</a:t>
            </a:r>
          </a:p>
        </p:txBody>
      </p:sp>
      <p:sp>
        <p:nvSpPr>
          <p:cNvPr id="18438" name="Line 6"/>
          <p:cNvSpPr>
            <a:spLocks noChangeShapeType="1"/>
          </p:cNvSpPr>
          <p:nvPr/>
        </p:nvSpPr>
        <p:spPr bwMode="auto">
          <a:xfrm>
            <a:off x="3698875" y="3352800"/>
            <a:ext cx="990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39" name="Line 7"/>
          <p:cNvSpPr>
            <a:spLocks noChangeShapeType="1"/>
          </p:cNvSpPr>
          <p:nvPr/>
        </p:nvSpPr>
        <p:spPr bwMode="auto">
          <a:xfrm>
            <a:off x="5527675" y="3352800"/>
            <a:ext cx="9144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0" name="Text Box 8"/>
          <p:cNvSpPr txBox="1">
            <a:spLocks noChangeArrowheads="1"/>
          </p:cNvSpPr>
          <p:nvPr/>
        </p:nvSpPr>
        <p:spPr bwMode="auto">
          <a:xfrm>
            <a:off x="955675" y="3048000"/>
            <a:ext cx="1219200" cy="368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应用要求</a:t>
            </a:r>
          </a:p>
        </p:txBody>
      </p:sp>
      <p:sp>
        <p:nvSpPr>
          <p:cNvPr id="18441" name="Text Box 9"/>
          <p:cNvSpPr txBox="1">
            <a:spLocks noChangeArrowheads="1"/>
          </p:cNvSpPr>
          <p:nvPr/>
        </p:nvSpPr>
        <p:spPr bwMode="auto">
          <a:xfrm>
            <a:off x="955675" y="3632200"/>
            <a:ext cx="1219200" cy="368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应用要求</a:t>
            </a:r>
          </a:p>
        </p:txBody>
      </p:sp>
      <p:sp>
        <p:nvSpPr>
          <p:cNvPr id="18442" name="Text Box 10"/>
          <p:cNvSpPr txBox="1">
            <a:spLocks noChangeArrowheads="1"/>
          </p:cNvSpPr>
          <p:nvPr/>
        </p:nvSpPr>
        <p:spPr bwMode="auto">
          <a:xfrm>
            <a:off x="955675" y="4165600"/>
            <a:ext cx="1219200" cy="368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应用要求</a:t>
            </a:r>
          </a:p>
        </p:txBody>
      </p:sp>
      <p:sp>
        <p:nvSpPr>
          <p:cNvPr id="18443" name="Text Box 11"/>
          <p:cNvSpPr txBox="1">
            <a:spLocks noChangeArrowheads="1"/>
          </p:cNvSpPr>
          <p:nvPr/>
        </p:nvSpPr>
        <p:spPr bwMode="auto">
          <a:xfrm>
            <a:off x="955675" y="2489200"/>
            <a:ext cx="1219200" cy="368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应用要求</a:t>
            </a:r>
          </a:p>
        </p:txBody>
      </p:sp>
      <p:sp>
        <p:nvSpPr>
          <p:cNvPr id="18444" name="Line 12"/>
          <p:cNvSpPr>
            <a:spLocks noChangeShapeType="1"/>
          </p:cNvSpPr>
          <p:nvPr/>
        </p:nvSpPr>
        <p:spPr bwMode="auto">
          <a:xfrm>
            <a:off x="2174875" y="2743200"/>
            <a:ext cx="685800" cy="304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5" name="Line 13"/>
          <p:cNvSpPr>
            <a:spLocks noChangeShapeType="1"/>
          </p:cNvSpPr>
          <p:nvPr/>
        </p:nvSpPr>
        <p:spPr bwMode="auto">
          <a:xfrm>
            <a:off x="2174875" y="3200400"/>
            <a:ext cx="6858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6" name="Line 14"/>
          <p:cNvSpPr>
            <a:spLocks noChangeShapeType="1"/>
          </p:cNvSpPr>
          <p:nvPr/>
        </p:nvSpPr>
        <p:spPr bwMode="auto">
          <a:xfrm flipV="1">
            <a:off x="2174875" y="3352800"/>
            <a:ext cx="685800" cy="5334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7" name="Line 15"/>
          <p:cNvSpPr>
            <a:spLocks noChangeShapeType="1"/>
          </p:cNvSpPr>
          <p:nvPr/>
        </p:nvSpPr>
        <p:spPr bwMode="auto">
          <a:xfrm flipV="1">
            <a:off x="2174875" y="3581400"/>
            <a:ext cx="685800" cy="762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8" name="Text Box 16"/>
          <p:cNvSpPr txBox="1">
            <a:spLocks noChangeArrowheads="1"/>
          </p:cNvSpPr>
          <p:nvPr/>
        </p:nvSpPr>
        <p:spPr bwMode="auto">
          <a:xfrm>
            <a:off x="4064000" y="1825625"/>
            <a:ext cx="868680" cy="368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rPr>
              <a:t>外模式</a:t>
            </a:r>
          </a:p>
        </p:txBody>
      </p:sp>
      <p:sp>
        <p:nvSpPr>
          <p:cNvPr id="18449" name="Text Box 17"/>
          <p:cNvSpPr txBox="1">
            <a:spLocks noChangeArrowheads="1"/>
          </p:cNvSpPr>
          <p:nvPr/>
        </p:nvSpPr>
        <p:spPr bwMode="auto">
          <a:xfrm>
            <a:off x="5105400" y="1828800"/>
            <a:ext cx="868680" cy="368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rPr>
              <a:t>外模式</a:t>
            </a:r>
          </a:p>
        </p:txBody>
      </p:sp>
      <p:sp>
        <p:nvSpPr>
          <p:cNvPr id="18450" name="Text Box 18"/>
          <p:cNvSpPr txBox="1">
            <a:spLocks noChangeArrowheads="1"/>
          </p:cNvSpPr>
          <p:nvPr/>
        </p:nvSpPr>
        <p:spPr bwMode="auto">
          <a:xfrm>
            <a:off x="6172200" y="1828800"/>
            <a:ext cx="868680" cy="368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rPr>
              <a:t>外模式</a:t>
            </a:r>
          </a:p>
        </p:txBody>
      </p:sp>
      <p:sp>
        <p:nvSpPr>
          <p:cNvPr id="18451" name="Text Box 19"/>
          <p:cNvSpPr txBox="1">
            <a:spLocks noChangeArrowheads="1"/>
          </p:cNvSpPr>
          <p:nvPr/>
        </p:nvSpPr>
        <p:spPr bwMode="auto">
          <a:xfrm>
            <a:off x="3048000" y="1828800"/>
            <a:ext cx="868680" cy="3683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rPr>
              <a:t>外模式</a:t>
            </a:r>
          </a:p>
        </p:txBody>
      </p:sp>
      <p:sp>
        <p:nvSpPr>
          <p:cNvPr id="18452" name="Line 20"/>
          <p:cNvSpPr>
            <a:spLocks noChangeShapeType="1"/>
          </p:cNvSpPr>
          <p:nvPr/>
        </p:nvSpPr>
        <p:spPr bwMode="auto">
          <a:xfrm flipH="1" flipV="1">
            <a:off x="3698875" y="2209800"/>
            <a:ext cx="114300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3" name="Line 21"/>
          <p:cNvSpPr>
            <a:spLocks noChangeShapeType="1"/>
          </p:cNvSpPr>
          <p:nvPr/>
        </p:nvSpPr>
        <p:spPr bwMode="auto">
          <a:xfrm flipH="1" flipV="1">
            <a:off x="4460875" y="2209800"/>
            <a:ext cx="53340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4" name="Line 22"/>
          <p:cNvSpPr>
            <a:spLocks noChangeShapeType="1"/>
          </p:cNvSpPr>
          <p:nvPr/>
        </p:nvSpPr>
        <p:spPr bwMode="auto">
          <a:xfrm flipV="1">
            <a:off x="5070475" y="2209800"/>
            <a:ext cx="30480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23"/>
          <p:cNvSpPr>
            <a:spLocks noChangeShapeType="1"/>
          </p:cNvSpPr>
          <p:nvPr/>
        </p:nvSpPr>
        <p:spPr bwMode="auto">
          <a:xfrm flipV="1">
            <a:off x="5222875" y="2209800"/>
            <a:ext cx="1371600" cy="6858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6" name="Line 24"/>
          <p:cNvSpPr>
            <a:spLocks noChangeShapeType="1"/>
          </p:cNvSpPr>
          <p:nvPr/>
        </p:nvSpPr>
        <p:spPr bwMode="auto">
          <a:xfrm>
            <a:off x="2479675" y="2133600"/>
            <a:ext cx="0" cy="26670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7" name="Text Box 25"/>
          <p:cNvSpPr txBox="1">
            <a:spLocks noChangeArrowheads="1"/>
          </p:cNvSpPr>
          <p:nvPr/>
        </p:nvSpPr>
        <p:spPr bwMode="auto">
          <a:xfrm>
            <a:off x="2082800" y="4668838"/>
            <a:ext cx="640080" cy="368300"/>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folHlink"/>
                </a:solidFill>
                <a:latin typeface="微软雅黑" panose="020B0503020204020204" charset="-122"/>
                <a:ea typeface="微软雅黑" panose="020B0503020204020204" charset="-122"/>
              </a:rPr>
              <a:t>综合</a:t>
            </a:r>
          </a:p>
        </p:txBody>
      </p:sp>
      <p:sp>
        <p:nvSpPr>
          <p:cNvPr id="18458" name="Line 26"/>
          <p:cNvSpPr>
            <a:spLocks noChangeShapeType="1"/>
          </p:cNvSpPr>
          <p:nvPr/>
        </p:nvSpPr>
        <p:spPr bwMode="auto">
          <a:xfrm>
            <a:off x="4156075" y="2743200"/>
            <a:ext cx="0" cy="1447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59" name="Line 27"/>
          <p:cNvSpPr>
            <a:spLocks noChangeShapeType="1"/>
          </p:cNvSpPr>
          <p:nvPr/>
        </p:nvSpPr>
        <p:spPr bwMode="auto">
          <a:xfrm>
            <a:off x="5984875" y="2743200"/>
            <a:ext cx="0" cy="144780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0" name="Text Box 28"/>
          <p:cNvSpPr txBox="1">
            <a:spLocks noChangeArrowheads="1"/>
          </p:cNvSpPr>
          <p:nvPr/>
        </p:nvSpPr>
        <p:spPr bwMode="auto">
          <a:xfrm>
            <a:off x="3775075" y="4135438"/>
            <a:ext cx="640080" cy="368300"/>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folHlink"/>
                </a:solidFill>
                <a:latin typeface="微软雅黑" panose="020B0503020204020204" charset="-122"/>
                <a:ea typeface="微软雅黑" panose="020B0503020204020204" charset="-122"/>
              </a:rPr>
              <a:t>转换</a:t>
            </a:r>
          </a:p>
        </p:txBody>
      </p:sp>
      <p:sp>
        <p:nvSpPr>
          <p:cNvPr id="18461" name="Text Box 29"/>
          <p:cNvSpPr txBox="1">
            <a:spLocks noChangeArrowheads="1"/>
          </p:cNvSpPr>
          <p:nvPr/>
        </p:nvSpPr>
        <p:spPr bwMode="auto">
          <a:xfrm>
            <a:off x="5572125" y="4114800"/>
            <a:ext cx="640080" cy="368300"/>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folHlink"/>
                </a:solidFill>
                <a:latin typeface="微软雅黑" panose="020B0503020204020204" charset="-122"/>
                <a:ea typeface="微软雅黑" panose="020B0503020204020204" charset="-122"/>
              </a:rPr>
              <a:t>映象</a:t>
            </a:r>
          </a:p>
        </p:txBody>
      </p:sp>
      <p:sp>
        <p:nvSpPr>
          <p:cNvPr id="18462" name="Line 30"/>
          <p:cNvSpPr>
            <a:spLocks noChangeShapeType="1"/>
          </p:cNvSpPr>
          <p:nvPr/>
        </p:nvSpPr>
        <p:spPr bwMode="auto">
          <a:xfrm>
            <a:off x="2936875" y="2514600"/>
            <a:ext cx="4200525" cy="0"/>
          </a:xfrm>
          <a:prstGeom prst="line">
            <a:avLst/>
          </a:prstGeom>
          <a:noFill/>
          <a:ln w="9525">
            <a:solidFill>
              <a:schemeClr val="fo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63" name="Text Box 31"/>
          <p:cNvSpPr txBox="1">
            <a:spLocks noChangeArrowheads="1"/>
          </p:cNvSpPr>
          <p:nvPr/>
        </p:nvSpPr>
        <p:spPr bwMode="auto">
          <a:xfrm>
            <a:off x="7137400" y="2286000"/>
            <a:ext cx="640080" cy="368300"/>
          </a:xfrm>
          <a:prstGeom prst="rect">
            <a:avLst/>
          </a:prstGeom>
          <a:noFill/>
          <a:ln w="9525">
            <a:solidFill>
              <a:schemeClr val="fo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folHlink"/>
                </a:solidFill>
                <a:latin typeface="微软雅黑" panose="020B0503020204020204" charset="-122"/>
                <a:ea typeface="微软雅黑" panose="020B0503020204020204" charset="-122"/>
              </a:rPr>
              <a:t>映象</a:t>
            </a:r>
          </a:p>
        </p:txBody>
      </p:sp>
      <p:sp>
        <p:nvSpPr>
          <p:cNvPr id="18464" name="Text Box 32"/>
          <p:cNvSpPr txBox="1">
            <a:spLocks noChangeArrowheads="1"/>
          </p:cNvSpPr>
          <p:nvPr/>
        </p:nvSpPr>
        <p:spPr bwMode="auto">
          <a:xfrm>
            <a:off x="146050" y="2498725"/>
            <a:ext cx="7740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应用</a:t>
            </a:r>
            <a:r>
              <a:rPr lang="en-US" altLang="zh-CN" sz="1800">
                <a:solidFill>
                  <a:schemeClr val="tx1"/>
                </a:solidFill>
                <a:latin typeface="微软雅黑" panose="020B0503020204020204" charset="-122"/>
                <a:ea typeface="微软雅黑" panose="020B0503020204020204" charset="-122"/>
                <a:cs typeface="微软雅黑" panose="020B0503020204020204" charset="-122"/>
              </a:rPr>
              <a:t>1</a:t>
            </a:r>
          </a:p>
        </p:txBody>
      </p:sp>
      <p:sp>
        <p:nvSpPr>
          <p:cNvPr id="18465" name="Text Box 33"/>
          <p:cNvSpPr txBox="1">
            <a:spLocks noChangeArrowheads="1"/>
          </p:cNvSpPr>
          <p:nvPr/>
        </p:nvSpPr>
        <p:spPr bwMode="auto">
          <a:xfrm>
            <a:off x="146050" y="3032125"/>
            <a:ext cx="7740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应用</a:t>
            </a:r>
            <a:r>
              <a:rPr lang="en-US" altLang="zh-CN" sz="1800">
                <a:solidFill>
                  <a:schemeClr val="tx1"/>
                </a:solidFill>
                <a:latin typeface="微软雅黑" panose="020B0503020204020204" charset="-122"/>
                <a:ea typeface="微软雅黑" panose="020B0503020204020204" charset="-122"/>
                <a:cs typeface="微软雅黑" panose="020B0503020204020204" charset="-122"/>
              </a:rPr>
              <a:t>2</a:t>
            </a:r>
          </a:p>
        </p:txBody>
      </p:sp>
      <p:sp>
        <p:nvSpPr>
          <p:cNvPr id="18466" name="Text Box 34"/>
          <p:cNvSpPr txBox="1">
            <a:spLocks noChangeArrowheads="1"/>
          </p:cNvSpPr>
          <p:nvPr/>
        </p:nvSpPr>
        <p:spPr bwMode="auto">
          <a:xfrm>
            <a:off x="146050" y="3641725"/>
            <a:ext cx="7740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应用</a:t>
            </a:r>
            <a:r>
              <a:rPr lang="en-US" altLang="zh-CN" sz="1800">
                <a:solidFill>
                  <a:schemeClr val="tx1"/>
                </a:solidFill>
                <a:latin typeface="微软雅黑" panose="020B0503020204020204" charset="-122"/>
                <a:ea typeface="微软雅黑" panose="020B0503020204020204" charset="-122"/>
                <a:cs typeface="微软雅黑" panose="020B0503020204020204" charset="-122"/>
              </a:rPr>
              <a:t>3</a:t>
            </a:r>
          </a:p>
        </p:txBody>
      </p:sp>
      <p:sp>
        <p:nvSpPr>
          <p:cNvPr id="18467" name="Text Box 35"/>
          <p:cNvSpPr txBox="1">
            <a:spLocks noChangeArrowheads="1"/>
          </p:cNvSpPr>
          <p:nvPr/>
        </p:nvSpPr>
        <p:spPr bwMode="auto">
          <a:xfrm>
            <a:off x="146050" y="4175125"/>
            <a:ext cx="7740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应用</a:t>
            </a:r>
            <a:r>
              <a:rPr lang="en-US" altLang="zh-CN" sz="1800">
                <a:solidFill>
                  <a:schemeClr val="tx1"/>
                </a:solidFill>
                <a:latin typeface="微软雅黑" panose="020B0503020204020204" charset="-122"/>
                <a:ea typeface="微软雅黑" panose="020B0503020204020204" charset="-122"/>
                <a:cs typeface="微软雅黑" panose="020B0503020204020204" charset="-122"/>
              </a:rPr>
              <a:t>4</a:t>
            </a:r>
          </a:p>
        </p:txBody>
      </p:sp>
      <p:sp>
        <p:nvSpPr>
          <p:cNvPr id="18468" name="Text Box 36"/>
          <p:cNvSpPr txBox="1">
            <a:spLocks noChangeArrowheads="1"/>
          </p:cNvSpPr>
          <p:nvPr/>
        </p:nvSpPr>
        <p:spPr bwMode="auto">
          <a:xfrm>
            <a:off x="3117850" y="1371600"/>
            <a:ext cx="7740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应用</a:t>
            </a:r>
            <a:r>
              <a:rPr lang="en-US" altLang="zh-CN" sz="1800">
                <a:solidFill>
                  <a:schemeClr val="tx1"/>
                </a:solidFill>
                <a:latin typeface="微软雅黑" panose="020B0503020204020204" charset="-122"/>
                <a:ea typeface="微软雅黑" panose="020B0503020204020204" charset="-122"/>
                <a:cs typeface="微软雅黑" panose="020B0503020204020204" charset="-122"/>
              </a:rPr>
              <a:t>1</a:t>
            </a:r>
          </a:p>
        </p:txBody>
      </p:sp>
      <p:sp>
        <p:nvSpPr>
          <p:cNvPr id="18469" name="Text Box 37"/>
          <p:cNvSpPr txBox="1">
            <a:spLocks noChangeArrowheads="1"/>
          </p:cNvSpPr>
          <p:nvPr/>
        </p:nvSpPr>
        <p:spPr bwMode="auto">
          <a:xfrm>
            <a:off x="4140200" y="1341438"/>
            <a:ext cx="7740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应用</a:t>
            </a:r>
            <a:r>
              <a:rPr lang="en-US" altLang="zh-CN" sz="1800">
                <a:solidFill>
                  <a:schemeClr val="tx1"/>
                </a:solidFill>
                <a:latin typeface="微软雅黑" panose="020B0503020204020204" charset="-122"/>
                <a:ea typeface="微软雅黑" panose="020B0503020204020204" charset="-122"/>
                <a:cs typeface="微软雅黑" panose="020B0503020204020204" charset="-122"/>
              </a:rPr>
              <a:t>2</a:t>
            </a:r>
          </a:p>
        </p:txBody>
      </p:sp>
      <p:sp>
        <p:nvSpPr>
          <p:cNvPr id="18470" name="Text Box 38"/>
          <p:cNvSpPr txBox="1">
            <a:spLocks noChangeArrowheads="1"/>
          </p:cNvSpPr>
          <p:nvPr/>
        </p:nvSpPr>
        <p:spPr bwMode="auto">
          <a:xfrm>
            <a:off x="5175250" y="1371600"/>
            <a:ext cx="7740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应用</a:t>
            </a:r>
            <a:r>
              <a:rPr lang="en-US" altLang="zh-CN" sz="1800">
                <a:solidFill>
                  <a:schemeClr val="tx1"/>
                </a:solidFill>
                <a:latin typeface="微软雅黑" panose="020B0503020204020204" charset="-122"/>
                <a:ea typeface="微软雅黑" panose="020B0503020204020204" charset="-122"/>
                <a:cs typeface="微软雅黑" panose="020B0503020204020204" charset="-122"/>
              </a:rPr>
              <a:t>3</a:t>
            </a:r>
          </a:p>
        </p:txBody>
      </p:sp>
      <p:sp>
        <p:nvSpPr>
          <p:cNvPr id="18471" name="Text Box 39"/>
          <p:cNvSpPr txBox="1">
            <a:spLocks noChangeArrowheads="1"/>
          </p:cNvSpPr>
          <p:nvPr/>
        </p:nvSpPr>
        <p:spPr bwMode="auto">
          <a:xfrm>
            <a:off x="6223000" y="1371600"/>
            <a:ext cx="77406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应用</a:t>
            </a:r>
            <a:r>
              <a:rPr lang="en-US" altLang="zh-CN" sz="1800">
                <a:solidFill>
                  <a:schemeClr val="tx1"/>
                </a:solidFill>
                <a:latin typeface="微软雅黑" panose="020B0503020204020204" charset="-122"/>
                <a:ea typeface="微软雅黑" panose="020B0503020204020204" charset="-122"/>
                <a:cs typeface="微软雅黑" panose="020B0503020204020204" charset="-122"/>
              </a:rPr>
              <a:t>4</a:t>
            </a:r>
          </a:p>
        </p:txBody>
      </p:sp>
      <p:sp>
        <p:nvSpPr>
          <p:cNvPr id="18472" name="Text Box 40"/>
          <p:cNvSpPr txBox="1">
            <a:spLocks noChangeArrowheads="1"/>
          </p:cNvSpPr>
          <p:nvPr/>
        </p:nvSpPr>
        <p:spPr bwMode="auto">
          <a:xfrm>
            <a:off x="1473835" y="5233988"/>
            <a:ext cx="1097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800">
                <a:solidFill>
                  <a:schemeClr val="tx1"/>
                </a:solidFill>
                <a:latin typeface="微软雅黑" panose="020B0503020204020204" charset="-122"/>
                <a:ea typeface="微软雅黑" panose="020B0503020204020204" charset="-122"/>
              </a:rPr>
              <a:t>需求分析</a:t>
            </a:r>
          </a:p>
          <a:p>
            <a:pPr algn="ctr" eaLnBrk="1" hangingPunct="1">
              <a:buFontTx/>
              <a:buNone/>
            </a:pPr>
            <a:r>
              <a:rPr lang="zh-CN" altLang="en-US" sz="1800">
                <a:solidFill>
                  <a:schemeClr val="tx1"/>
                </a:solidFill>
                <a:latin typeface="微软雅黑" panose="020B0503020204020204" charset="-122"/>
                <a:ea typeface="微软雅黑" panose="020B0503020204020204" charset="-122"/>
              </a:rPr>
              <a:t>阶段</a:t>
            </a:r>
          </a:p>
        </p:txBody>
      </p:sp>
      <p:sp>
        <p:nvSpPr>
          <p:cNvPr id="18473" name="Text Box 41"/>
          <p:cNvSpPr txBox="1">
            <a:spLocks noChangeArrowheads="1"/>
          </p:cNvSpPr>
          <p:nvPr/>
        </p:nvSpPr>
        <p:spPr bwMode="auto">
          <a:xfrm>
            <a:off x="2693035" y="5241925"/>
            <a:ext cx="1097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800">
                <a:solidFill>
                  <a:schemeClr val="tx1"/>
                </a:solidFill>
                <a:latin typeface="微软雅黑" panose="020B0503020204020204" charset="-122"/>
                <a:ea typeface="微软雅黑" panose="020B0503020204020204" charset="-122"/>
              </a:rPr>
              <a:t>概念设计</a:t>
            </a:r>
          </a:p>
          <a:p>
            <a:pPr algn="ctr" eaLnBrk="1" hangingPunct="1">
              <a:buFontTx/>
              <a:buNone/>
            </a:pPr>
            <a:r>
              <a:rPr lang="zh-CN" altLang="en-US" sz="1800">
                <a:solidFill>
                  <a:schemeClr val="tx1"/>
                </a:solidFill>
                <a:latin typeface="微软雅黑" panose="020B0503020204020204" charset="-122"/>
                <a:ea typeface="微软雅黑" panose="020B0503020204020204" charset="-122"/>
              </a:rPr>
              <a:t>阶段</a:t>
            </a:r>
          </a:p>
        </p:txBody>
      </p:sp>
      <p:sp>
        <p:nvSpPr>
          <p:cNvPr id="18474" name="Text Box 42"/>
          <p:cNvSpPr txBox="1">
            <a:spLocks noChangeArrowheads="1"/>
          </p:cNvSpPr>
          <p:nvPr/>
        </p:nvSpPr>
        <p:spPr bwMode="auto">
          <a:xfrm>
            <a:off x="4445635" y="5241925"/>
            <a:ext cx="1097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800">
                <a:solidFill>
                  <a:schemeClr val="tx1"/>
                </a:solidFill>
                <a:latin typeface="微软雅黑" panose="020B0503020204020204" charset="-122"/>
                <a:ea typeface="微软雅黑" panose="020B0503020204020204" charset="-122"/>
              </a:rPr>
              <a:t>逻辑设计</a:t>
            </a:r>
          </a:p>
          <a:p>
            <a:pPr algn="ctr" eaLnBrk="1" hangingPunct="1">
              <a:buFontTx/>
              <a:buNone/>
            </a:pPr>
            <a:r>
              <a:rPr lang="zh-CN" altLang="en-US" sz="1800">
                <a:solidFill>
                  <a:schemeClr val="tx1"/>
                </a:solidFill>
                <a:latin typeface="微软雅黑" panose="020B0503020204020204" charset="-122"/>
                <a:ea typeface="微软雅黑" panose="020B0503020204020204" charset="-122"/>
              </a:rPr>
              <a:t>阶段</a:t>
            </a:r>
          </a:p>
        </p:txBody>
      </p:sp>
      <p:sp>
        <p:nvSpPr>
          <p:cNvPr id="18475" name="Text Box 43"/>
          <p:cNvSpPr txBox="1">
            <a:spLocks noChangeArrowheads="1"/>
          </p:cNvSpPr>
          <p:nvPr/>
        </p:nvSpPr>
        <p:spPr bwMode="auto">
          <a:xfrm>
            <a:off x="7995285" y="2209800"/>
            <a:ext cx="1097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800">
                <a:solidFill>
                  <a:schemeClr val="tx1"/>
                </a:solidFill>
                <a:latin typeface="微软雅黑" panose="020B0503020204020204" charset="-122"/>
                <a:ea typeface="微软雅黑" panose="020B0503020204020204" charset="-122"/>
              </a:rPr>
              <a:t>逻辑设计</a:t>
            </a:r>
          </a:p>
          <a:p>
            <a:pPr algn="ctr" eaLnBrk="1" hangingPunct="1">
              <a:buFontTx/>
              <a:buNone/>
            </a:pPr>
            <a:r>
              <a:rPr lang="zh-CN" altLang="en-US" sz="1800">
                <a:solidFill>
                  <a:schemeClr val="tx1"/>
                </a:solidFill>
                <a:latin typeface="微软雅黑" panose="020B0503020204020204" charset="-122"/>
                <a:ea typeface="微软雅黑" panose="020B0503020204020204" charset="-122"/>
              </a:rPr>
              <a:t>阶段</a:t>
            </a:r>
          </a:p>
        </p:txBody>
      </p:sp>
      <p:sp>
        <p:nvSpPr>
          <p:cNvPr id="18476" name="Text Box 44"/>
          <p:cNvSpPr txBox="1">
            <a:spLocks noChangeArrowheads="1"/>
          </p:cNvSpPr>
          <p:nvPr/>
        </p:nvSpPr>
        <p:spPr bwMode="auto">
          <a:xfrm>
            <a:off x="6395085" y="5257800"/>
            <a:ext cx="109728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800">
                <a:solidFill>
                  <a:schemeClr val="tx1"/>
                </a:solidFill>
                <a:latin typeface="微软雅黑" panose="020B0503020204020204" charset="-122"/>
                <a:ea typeface="微软雅黑" panose="020B0503020204020204" charset="-122"/>
              </a:rPr>
              <a:t>物理设计</a:t>
            </a:r>
          </a:p>
          <a:p>
            <a:pPr algn="ctr" eaLnBrk="1" hangingPunct="1">
              <a:buFontTx/>
              <a:buNone/>
            </a:pPr>
            <a:r>
              <a:rPr lang="zh-CN" altLang="en-US" sz="1800">
                <a:solidFill>
                  <a:schemeClr val="tx1"/>
                </a:solidFill>
                <a:latin typeface="微软雅黑" panose="020B0503020204020204" charset="-122"/>
                <a:ea typeface="微软雅黑" panose="020B0503020204020204" charset="-122"/>
              </a:rPr>
              <a:t>阶段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本章内容</a:t>
            </a:r>
          </a:p>
        </p:txBody>
      </p:sp>
      <p:sp>
        <p:nvSpPr>
          <p:cNvPr id="3" name="内容占位符 2"/>
          <p:cNvSpPr>
            <a:spLocks noGrp="1"/>
          </p:cNvSpPr>
          <p:nvPr>
            <p:ph idx="1"/>
          </p:nvPr>
        </p:nvSpPr>
        <p:spPr>
          <a:xfrm>
            <a:off x="468630" y="1588770"/>
            <a:ext cx="8218170" cy="4566285"/>
          </a:xfrm>
        </p:spPr>
        <p:txBody>
          <a:bodyPr/>
          <a:lstStyle/>
          <a:p>
            <a:pPr marL="85725" indent="0">
              <a:spcBef>
                <a:spcPct val="50000"/>
              </a:spcBef>
              <a:buNone/>
            </a:pPr>
            <a:r>
              <a:rPr lang="en-US" altLang="zh-CN" sz="2400" b="1" dirty="0">
                <a:solidFill>
                  <a:schemeClr val="tx1"/>
                </a:solidFill>
                <a:latin typeface="+mn-ea"/>
              </a:rPr>
              <a:t> </a:t>
            </a:r>
            <a:r>
              <a:rPr lang="zh-CN" altLang="en-US" sz="2400" b="1" dirty="0">
                <a:solidFill>
                  <a:schemeClr val="tx1"/>
                </a:solidFill>
                <a:latin typeface="+mn-ea"/>
              </a:rPr>
              <a:t>一、数据库系统设计概述</a:t>
            </a:r>
          </a:p>
          <a:p>
            <a:pPr marL="85725" indent="0">
              <a:spcBef>
                <a:spcPct val="50000"/>
              </a:spcBef>
              <a:buNone/>
            </a:pPr>
            <a:r>
              <a:rPr lang="zh-CN" altLang="en-US" sz="2400" b="1" dirty="0">
                <a:solidFill>
                  <a:schemeClr val="tx1"/>
                </a:solidFill>
                <a:latin typeface="+mn-ea"/>
              </a:rPr>
              <a:t> 二、系统需求分析</a:t>
            </a:r>
          </a:p>
          <a:p>
            <a:pPr marL="85725" indent="0">
              <a:spcBef>
                <a:spcPct val="50000"/>
              </a:spcBef>
              <a:buNone/>
            </a:pPr>
            <a:r>
              <a:rPr lang="zh-CN" altLang="en-US" sz="2400" b="1" dirty="0">
                <a:solidFill>
                  <a:schemeClr val="tx1"/>
                </a:solidFill>
                <a:latin typeface="+mn-ea"/>
              </a:rPr>
              <a:t> 三、概念结构设计</a:t>
            </a:r>
          </a:p>
          <a:p>
            <a:pPr marL="85725" indent="0">
              <a:spcBef>
                <a:spcPct val="50000"/>
              </a:spcBef>
              <a:buNone/>
            </a:pPr>
            <a:r>
              <a:rPr lang="zh-CN" altLang="en-US" sz="2400" b="1" dirty="0">
                <a:solidFill>
                  <a:schemeClr val="tx1"/>
                </a:solidFill>
                <a:latin typeface="+mn-ea"/>
              </a:rPr>
              <a:t> 四、逻辑结构设计</a:t>
            </a:r>
          </a:p>
          <a:p>
            <a:pPr marL="85725" indent="0">
              <a:spcBef>
                <a:spcPct val="50000"/>
              </a:spcBef>
              <a:buNone/>
            </a:pPr>
            <a:r>
              <a:rPr lang="zh-CN" altLang="en-US" sz="2400" b="1" dirty="0">
                <a:solidFill>
                  <a:schemeClr val="tx1"/>
                </a:solidFill>
                <a:latin typeface="+mn-ea"/>
              </a:rPr>
              <a:t> 五、物理设计</a:t>
            </a:r>
          </a:p>
          <a:p>
            <a:pPr marL="85725" indent="0">
              <a:spcBef>
                <a:spcPct val="50000"/>
              </a:spcBef>
              <a:buNone/>
            </a:pPr>
            <a:r>
              <a:rPr lang="zh-CN" altLang="en-US" sz="2400" b="1" dirty="0">
                <a:solidFill>
                  <a:schemeClr val="tx1"/>
                </a:solidFill>
                <a:latin typeface="+mn-ea"/>
              </a:rPr>
              <a:t> 六、实施和维护</a:t>
            </a:r>
          </a:p>
          <a:p>
            <a:pPr marL="85725" indent="0">
              <a:buNone/>
            </a:pPr>
            <a:r>
              <a:rPr lang="zh-CN" altLang="en-US" sz="2400" b="1" dirty="0">
                <a:solidFill>
                  <a:schemeClr val="tx1"/>
                </a:solidFill>
                <a:latin typeface="幼圆" panose="02010509060101010101" pitchFamily="49" charset="-122"/>
                <a:ea typeface="幼圆" panose="02010509060101010101" pitchFamily="49" charset="-122"/>
              </a:rPr>
              <a:t> 七、小结</a:t>
            </a:r>
          </a:p>
          <a:p>
            <a:pPr marL="85725" indent="0">
              <a:buNone/>
            </a:pPr>
            <a:endParaRPr lang="zh-CN" altLang="en-US" sz="2400" b="1" dirty="0">
              <a:solidFill>
                <a:schemeClr val="tx1"/>
              </a:solidFill>
              <a:latin typeface="幼圆" panose="02010509060101010101" pitchFamily="49" charset="-122"/>
              <a:ea typeface="幼圆" panose="020105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4213" y="298577"/>
            <a:ext cx="4475162" cy="403225"/>
          </a:xfrm>
        </p:spPr>
        <p:txBody>
          <a:bodyPr/>
          <a:lstStyle/>
          <a:p>
            <a:pPr>
              <a:defRPr/>
            </a:pPr>
            <a:r>
              <a:rPr lang="zh-CN" altLang="en-US" dirty="0">
                <a:solidFill>
                  <a:schemeClr val="bg2"/>
                </a:solidFill>
                <a:effectLst>
                  <a:outerShdw blurRad="38100" dist="38100" dir="2700000" algn="tl">
                    <a:srgbClr val="C0C0C0"/>
                  </a:outerShdw>
                </a:effectLst>
                <a:latin typeface="+mj-ea"/>
              </a:rPr>
              <a:t>二、系统需求分析</a:t>
            </a:r>
          </a:p>
        </p:txBody>
      </p:sp>
      <p:sp>
        <p:nvSpPr>
          <p:cNvPr id="4" name="Rectangle 3"/>
          <p:cNvSpPr txBox="1">
            <a:spLocks noChangeArrowheads="1"/>
          </p:cNvSpPr>
          <p:nvPr/>
        </p:nvSpPr>
        <p:spPr bwMode="auto">
          <a:xfrm>
            <a:off x="1116013" y="1844674"/>
            <a:ext cx="7772400" cy="302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55600" indent="-269875" algn="l" rtl="0" eaLnBrk="1" fontAlgn="base" hangingPunct="1">
              <a:spcBef>
                <a:spcPts val="1800"/>
              </a:spcBef>
              <a:spcAft>
                <a:spcPct val="0"/>
              </a:spcAft>
              <a:buClr>
                <a:srgbClr val="003399"/>
              </a:buClr>
              <a:buSzPct val="80000"/>
              <a:buFont typeface="Wingdings 2" panose="05020102010507070707" pitchFamily="18" charset="2"/>
              <a:buChar char=""/>
              <a:defRPr sz="2800" kern="1200">
                <a:solidFill>
                  <a:srgbClr val="003399"/>
                </a:solidFill>
                <a:latin typeface="+mn-lt"/>
                <a:ea typeface="+mn-ea"/>
                <a:cs typeface="+mn-cs"/>
              </a:defRPr>
            </a:lvl1pPr>
            <a:lvl2pPr marL="700405" indent="-342900" algn="l" rtl="0" eaLnBrk="1" fontAlgn="base" hangingPunct="1">
              <a:lnSpc>
                <a:spcPct val="120000"/>
              </a:lnSpc>
              <a:spcBef>
                <a:spcPct val="20000"/>
              </a:spcBef>
              <a:spcAft>
                <a:spcPct val="0"/>
              </a:spcAft>
              <a:buFont typeface="Wingdings" panose="05000000000000000000" pitchFamily="2" charset="2"/>
              <a:buChar char="p"/>
              <a:defRPr sz="2400" kern="1200">
                <a:solidFill>
                  <a:srgbClr val="7030A0"/>
                </a:solidFill>
                <a:latin typeface="+mn-lt"/>
                <a:ea typeface="+mn-ea"/>
                <a:cs typeface="+mn-cs"/>
              </a:defRPr>
            </a:lvl2pPr>
            <a:lvl3pPr marL="1143000" indent="-228600" algn="l" rtl="0" eaLnBrk="1" fontAlgn="base" hangingPunct="1">
              <a:spcBef>
                <a:spcPct val="20000"/>
              </a:spcBef>
              <a:spcAft>
                <a:spcPct val="0"/>
              </a:spcAft>
              <a:buFont typeface="Wingdings" panose="05000000000000000000" pitchFamily="2" charset="2"/>
              <a:buChar char="ü"/>
              <a:defRPr sz="1400" kern="1200">
                <a:solidFill>
                  <a:srgbClr val="4D4D4D"/>
                </a:solidFill>
                <a:latin typeface="+mn-lt"/>
                <a:ea typeface="+mn-ea"/>
                <a:cs typeface="+mn-cs"/>
              </a:defRPr>
            </a:lvl3pPr>
            <a:lvl4pPr marL="1600200" indent="-228600" algn="l" rtl="0" eaLnBrk="1" fontAlgn="base" hangingPunct="1">
              <a:spcBef>
                <a:spcPct val="20000"/>
              </a:spcBef>
              <a:spcAft>
                <a:spcPct val="0"/>
              </a:spcAft>
              <a:buChar char="–"/>
              <a:defRPr sz="1200" kern="1200">
                <a:solidFill>
                  <a:srgbClr val="4D4D4D"/>
                </a:solidFill>
                <a:latin typeface="+mn-lt"/>
                <a:ea typeface="+mn-ea"/>
                <a:cs typeface="+mn-cs"/>
              </a:defRPr>
            </a:lvl4pPr>
            <a:lvl5pPr marL="2057400" indent="-228600" algn="l" rtl="0" eaLnBrk="1" fontAlgn="base" hangingPunct="1">
              <a:spcBef>
                <a:spcPct val="20000"/>
              </a:spcBef>
              <a:spcAft>
                <a:spcPct val="0"/>
              </a:spcAft>
              <a:buChar char="»"/>
              <a:defRPr sz="12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需求分析任务方法</a:t>
            </a:r>
          </a:p>
          <a:p>
            <a:pPr>
              <a:lnSpc>
                <a:spcPct val="130000"/>
              </a:lnSpc>
              <a:buFont typeface="Wingdings" panose="05000000000000000000" pitchFamily="2" charset="2"/>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需求分析描述方式</a:t>
            </a:r>
            <a:endParaRPr lang="en-US" altLang="zh-CN"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需求分析举例分析</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27736" y="253973"/>
            <a:ext cx="4475162" cy="403225"/>
          </a:xfrm>
        </p:spPr>
        <p:txBody>
          <a:bodyPr/>
          <a:lstStyle/>
          <a:p>
            <a:pPr>
              <a:defRPr/>
            </a:pPr>
            <a:r>
              <a:rPr lang="en-US" altLang="zh-CN" dirty="0">
                <a:solidFill>
                  <a:schemeClr val="bg2"/>
                </a:solidFill>
                <a:latin typeface="+mj-ea"/>
              </a:rPr>
              <a:t>1. </a:t>
            </a:r>
            <a:r>
              <a:rPr lang="zh-CN" altLang="en-US" dirty="0">
                <a:solidFill>
                  <a:schemeClr val="bg2"/>
                </a:solidFill>
                <a:latin typeface="+mj-ea"/>
              </a:rPr>
              <a:t>需求分析任务方法</a:t>
            </a:r>
          </a:p>
        </p:txBody>
      </p:sp>
      <p:sp>
        <p:nvSpPr>
          <p:cNvPr id="50181" name="Rectangle 5"/>
          <p:cNvSpPr>
            <a:spLocks noChangeArrowheads="1"/>
          </p:cNvSpPr>
          <p:nvPr/>
        </p:nvSpPr>
        <p:spPr bwMode="auto">
          <a:xfrm>
            <a:off x="1018540" y="1673225"/>
            <a:ext cx="7385685" cy="2383790"/>
          </a:xfrm>
          <a:prstGeom prst="rect">
            <a:avLst/>
          </a:prstGeom>
          <a:noFill/>
          <a:ln w="9525">
            <a:noFill/>
            <a:miter lim="800000"/>
          </a:ln>
          <a:effectLst/>
        </p:spPr>
        <p:txBody>
          <a:bodyPr wrap="square" tIns="76176" bIns="0">
            <a:spAutoFit/>
          </a:bodyPr>
          <a:lstStyle/>
          <a:p>
            <a:pPr algn="just" eaLnBrk="0" fontAlgn="auto" hangingPunct="0">
              <a:lnSpc>
                <a:spcPct val="150000"/>
              </a:lnSpc>
              <a:buFontTx/>
              <a:buNone/>
              <a:defRPr/>
            </a:pPr>
            <a:r>
              <a:rPr lang="zh-CN" altLang="en-US" sz="20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主要任务是</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p>
          <a:p>
            <a:pPr algn="just" eaLnBrk="0" fontAlgn="auto" hangingPunct="0">
              <a:lnSpc>
                <a:spcPct val="150000"/>
              </a:lnSpc>
              <a:buFontTx/>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详细调查现实世界要处理的对象（组织、部门、企业等）；充分了解原系统（手工系统或计算机系统）的概况和发展前景；明确用户的各种需求；收集支持系统目标的基础数据及其处理方法；确定新系统的功能和边界。</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ChangeArrowheads="1"/>
          </p:cNvSpPr>
          <p:nvPr/>
        </p:nvSpPr>
        <p:spPr bwMode="auto">
          <a:xfrm>
            <a:off x="371475" y="1365885"/>
            <a:ext cx="4673600" cy="192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76176"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just">
              <a:lnSpc>
                <a:spcPct val="150000"/>
              </a:lnSpc>
              <a:buFontTx/>
              <a:buNone/>
            </a:pPr>
            <a:r>
              <a:rPr lang="zh-CN" altLang="en-US" sz="2000" b="1" dirty="0">
                <a:solidFill>
                  <a:schemeClr val="tx2"/>
                </a:solidFill>
                <a:latin typeface="微软雅黑" panose="020B0503020204020204" charset="-122"/>
                <a:ea typeface="微软雅黑" panose="020B0503020204020204" charset="-122"/>
                <a:cs typeface="微软雅黑" panose="020B0503020204020204" charset="-122"/>
              </a:rPr>
              <a:t>（</a:t>
            </a:r>
            <a:r>
              <a:rPr lang="en-US" altLang="zh-CN" sz="2000" b="1" dirty="0">
                <a:solidFill>
                  <a:schemeClr val="tx2"/>
                </a:solidFill>
                <a:latin typeface="微软雅黑" panose="020B0503020204020204" charset="-122"/>
                <a:ea typeface="微软雅黑" panose="020B0503020204020204" charset="-122"/>
                <a:cs typeface="微软雅黑" panose="020B0503020204020204" charset="-122"/>
              </a:rPr>
              <a:t>1</a:t>
            </a:r>
            <a:r>
              <a:rPr lang="zh-CN" altLang="en-US" sz="2000" b="1" dirty="0">
                <a:solidFill>
                  <a:schemeClr val="tx2"/>
                </a:solidFill>
                <a:latin typeface="微软雅黑" panose="020B0503020204020204" charset="-122"/>
                <a:ea typeface="微软雅黑" panose="020B0503020204020204" charset="-122"/>
                <a:cs typeface="微软雅黑" panose="020B0503020204020204" charset="-122"/>
              </a:rPr>
              <a:t>）系统需求调查的内容</a:t>
            </a:r>
            <a:endParaRPr lang="zh-CN" altLang="en-US" sz="2000" b="1" u="sng" dirty="0">
              <a:solidFill>
                <a:schemeClr val="tx2"/>
              </a:solidFill>
              <a:latin typeface="微软雅黑" panose="020B0503020204020204" charset="-122"/>
              <a:ea typeface="微软雅黑" panose="020B0503020204020204" charset="-122"/>
              <a:cs typeface="微软雅黑" panose="020B0503020204020204" charset="-122"/>
            </a:endParaRPr>
          </a:p>
          <a:p>
            <a:pPr marL="400050" indent="407035" algn="just">
              <a:lnSpc>
                <a:spcPct val="150000"/>
              </a:lnSpc>
              <a:buFont typeface="Wingdings" panose="05000000000000000000" pitchFamily="2" charset="2"/>
              <a:buChar char="ü"/>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 数据库中的信息内容。</a:t>
            </a:r>
            <a:endParaRPr lang="zh-CN" altLang="en-US" sz="2000" b="1" u="sng" dirty="0">
              <a:solidFill>
                <a:schemeClr val="tx1"/>
              </a:solidFill>
              <a:latin typeface="微软雅黑" panose="020B0503020204020204" charset="-122"/>
              <a:ea typeface="微软雅黑" panose="020B0503020204020204" charset="-122"/>
              <a:cs typeface="微软雅黑" panose="020B0503020204020204" charset="-122"/>
            </a:endParaRPr>
          </a:p>
          <a:p>
            <a:pPr marL="400050" indent="407035" algn="just">
              <a:lnSpc>
                <a:spcPct val="150000"/>
              </a:lnSpc>
              <a:buFont typeface="Wingdings" panose="05000000000000000000" pitchFamily="2" charset="2"/>
              <a:buChar char="ü"/>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 数据处理内容。</a:t>
            </a:r>
            <a:endParaRPr lang="zh-CN" altLang="en-US" sz="2000" b="1" u="sng" dirty="0">
              <a:solidFill>
                <a:schemeClr val="tx1"/>
              </a:solidFill>
              <a:latin typeface="微软雅黑" panose="020B0503020204020204" charset="-122"/>
              <a:ea typeface="微软雅黑" panose="020B0503020204020204" charset="-122"/>
              <a:cs typeface="微软雅黑" panose="020B0503020204020204" charset="-122"/>
            </a:endParaRPr>
          </a:p>
          <a:p>
            <a:pPr marL="400050" indent="407035" algn="just">
              <a:lnSpc>
                <a:spcPct val="150000"/>
              </a:lnSpc>
              <a:buFont typeface="Wingdings" panose="05000000000000000000" pitchFamily="2" charset="2"/>
              <a:buChar char="ü"/>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 数据安全性和完整性要求。</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16" name="Oval 4"/>
          <p:cNvSpPr>
            <a:spLocks noChangeArrowheads="1"/>
          </p:cNvSpPr>
          <p:nvPr/>
        </p:nvSpPr>
        <p:spPr bwMode="gray">
          <a:xfrm>
            <a:off x="4827430" y="1714308"/>
            <a:ext cx="3956050" cy="3881437"/>
          </a:xfrm>
          <a:prstGeom prst="ellipse">
            <a:avLst/>
          </a:prstGeom>
          <a:noFill/>
          <a:ln w="12700">
            <a:solidFill>
              <a:schemeClr val="bg2"/>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eaLnBrk="1" hangingPunct="1"/>
            <a:endParaRPr lang="zh-CN" altLang="en-US" sz="2000">
              <a:latin typeface="微软雅黑" panose="020B0503020204020204" charset="-122"/>
              <a:ea typeface="微软雅黑" panose="020B0503020204020204" charset="-122"/>
            </a:endParaRPr>
          </a:p>
        </p:txBody>
      </p:sp>
      <p:sp>
        <p:nvSpPr>
          <p:cNvPr id="17" name="Oval 5"/>
          <p:cNvSpPr>
            <a:spLocks noChangeArrowheads="1"/>
          </p:cNvSpPr>
          <p:nvPr/>
        </p:nvSpPr>
        <p:spPr bwMode="gray">
          <a:xfrm>
            <a:off x="5044917" y="1920683"/>
            <a:ext cx="3490913" cy="3490912"/>
          </a:xfrm>
          <a:prstGeom prst="ellipse">
            <a:avLst/>
          </a:prstGeom>
          <a:noFill/>
          <a:ln w="12700">
            <a:solidFill>
              <a:schemeClr val="bg2"/>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eaLnBrk="1" hangingPunct="1"/>
            <a:endParaRPr lang="zh-CN" altLang="en-US" sz="2000">
              <a:latin typeface="微软雅黑" panose="020B0503020204020204" charset="-122"/>
              <a:ea typeface="微软雅黑" panose="020B0503020204020204" charset="-122"/>
            </a:endParaRPr>
          </a:p>
        </p:txBody>
      </p:sp>
      <p:sp>
        <p:nvSpPr>
          <p:cNvPr id="18" name="Oval 6"/>
          <p:cNvSpPr>
            <a:spLocks noChangeArrowheads="1"/>
          </p:cNvSpPr>
          <p:nvPr/>
        </p:nvSpPr>
        <p:spPr bwMode="gray">
          <a:xfrm>
            <a:off x="5260817" y="2247708"/>
            <a:ext cx="2973388" cy="2973387"/>
          </a:xfrm>
          <a:prstGeom prst="ellipse">
            <a:avLst/>
          </a:prstGeom>
          <a:noFill/>
          <a:ln w="12700">
            <a:solidFill>
              <a:schemeClr val="bg2"/>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eaLnBrk="1" hangingPunct="1"/>
            <a:endParaRPr lang="zh-CN" altLang="en-US" sz="2000">
              <a:latin typeface="微软雅黑" panose="020B0503020204020204" charset="-122"/>
              <a:ea typeface="微软雅黑" panose="020B0503020204020204" charset="-122"/>
            </a:endParaRPr>
          </a:p>
        </p:txBody>
      </p:sp>
      <p:sp>
        <p:nvSpPr>
          <p:cNvPr id="19" name="AutoShape 7"/>
          <p:cNvSpPr>
            <a:spLocks noChangeArrowheads="1"/>
          </p:cNvSpPr>
          <p:nvPr/>
        </p:nvSpPr>
        <p:spPr bwMode="gray">
          <a:xfrm rot="9044363">
            <a:off x="4358616" y="3769306"/>
            <a:ext cx="1871662" cy="1855787"/>
          </a:xfrm>
          <a:prstGeom prst="chevron">
            <a:avLst>
              <a:gd name="adj" fmla="val 28655"/>
            </a:avLst>
          </a:prstGeom>
          <a:solidFill>
            <a:srgbClr val="99CC00"/>
          </a:solidFill>
          <a:ln w="9525">
            <a:miter lim="800000"/>
          </a:ln>
          <a:scene3d>
            <a:camera prst="legacyObliqueTopRight"/>
            <a:lightRig rig="legacyFlat3" dir="b"/>
          </a:scene3d>
          <a:sp3d extrusionH="163500" prstMaterial="legacyMatte">
            <a:bevelT w="13500" h="13500" prst="angle"/>
            <a:bevelB w="13500" h="13500" prst="angle"/>
            <a:extrusionClr>
              <a:srgbClr val="99CC00"/>
            </a:extrusionClr>
            <a:contourClr>
              <a:srgbClr val="99CC00"/>
            </a:contourClr>
          </a:sp3d>
        </p:spPr>
        <p:txBody>
          <a:bodyPr wrap="none" anchor="ctr">
            <a:flatTx/>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eaLnBrk="1" hangingPunct="1"/>
            <a:endParaRPr lang="zh-CN" altLang="en-US" sz="2000">
              <a:latin typeface="微软雅黑" panose="020B0503020204020204" charset="-122"/>
              <a:ea typeface="微软雅黑" panose="020B0503020204020204" charset="-122"/>
            </a:endParaRPr>
          </a:p>
        </p:txBody>
      </p:sp>
      <p:sp>
        <p:nvSpPr>
          <p:cNvPr id="20" name="AutoShape 8"/>
          <p:cNvSpPr>
            <a:spLocks noChangeArrowheads="1"/>
          </p:cNvSpPr>
          <p:nvPr/>
        </p:nvSpPr>
        <p:spPr bwMode="gray">
          <a:xfrm rot="16200000">
            <a:off x="5781517" y="1352358"/>
            <a:ext cx="1871663" cy="1855787"/>
          </a:xfrm>
          <a:prstGeom prst="chevron">
            <a:avLst>
              <a:gd name="adj" fmla="val 28655"/>
            </a:avLst>
          </a:prstGeom>
          <a:solidFill>
            <a:schemeClr val="accent1"/>
          </a:solidFill>
          <a:ln w="9525">
            <a:miter lim="800000"/>
          </a:ln>
          <a:scene3d>
            <a:camera prst="legacyObliqueTopRight"/>
            <a:lightRig rig="legacyFlat3" dir="b"/>
          </a:scene3d>
          <a:sp3d extrusionH="163500" prstMaterial="legacyPlastic">
            <a:bevelT w="13500" h="13500" prst="angle"/>
            <a:bevelB w="13500" h="13500" prst="angle"/>
            <a:extrusionClr>
              <a:schemeClr val="accent1"/>
            </a:extrusionClr>
            <a:contourClr>
              <a:schemeClr val="accent1"/>
            </a:contourClr>
          </a:sp3d>
        </p:spPr>
        <p:txBody>
          <a:bodyPr wrap="none" anchor="ctr">
            <a:flatTx/>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eaLnBrk="1" hangingPunct="1"/>
            <a:endParaRPr lang="zh-CN" altLang="en-US" sz="2000">
              <a:latin typeface="微软雅黑" panose="020B0503020204020204" charset="-122"/>
              <a:ea typeface="微软雅黑" panose="020B0503020204020204" charset="-122"/>
            </a:endParaRPr>
          </a:p>
        </p:txBody>
      </p:sp>
      <p:sp>
        <p:nvSpPr>
          <p:cNvPr id="21" name="AutoShape 9"/>
          <p:cNvSpPr>
            <a:spLocks noChangeArrowheads="1"/>
          </p:cNvSpPr>
          <p:nvPr/>
        </p:nvSpPr>
        <p:spPr bwMode="gray">
          <a:xfrm rot="1788254">
            <a:off x="7063362" y="3713110"/>
            <a:ext cx="1871662" cy="1855787"/>
          </a:xfrm>
          <a:prstGeom prst="chevron">
            <a:avLst>
              <a:gd name="adj" fmla="val 28655"/>
            </a:avLst>
          </a:prstGeom>
          <a:solidFill>
            <a:schemeClr val="hlink"/>
          </a:solidFill>
          <a:ln w="9525">
            <a:miter lim="800000"/>
          </a:ln>
          <a:scene3d>
            <a:camera prst="legacyObliqueTopRight"/>
            <a:lightRig rig="legacyFlat3" dir="b"/>
          </a:scene3d>
          <a:sp3d extrusionH="163500" prstMaterial="legacyMatte">
            <a:bevelT w="13500" h="13500" prst="angle"/>
            <a:bevelB w="13500" h="13500" prst="angle"/>
            <a:extrusionClr>
              <a:schemeClr val="hlink"/>
            </a:extrusionClr>
            <a:contourClr>
              <a:schemeClr val="hlink"/>
            </a:contourClr>
          </a:sp3d>
        </p:spPr>
        <p:txBody>
          <a:bodyPr wrap="none" anchor="ctr">
            <a:flatTx/>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eaLnBrk="1" hangingPunct="1"/>
            <a:endParaRPr lang="zh-CN" altLang="en-US">
              <a:latin typeface="+mn-ea"/>
              <a:ea typeface="+mn-ea"/>
            </a:endParaRPr>
          </a:p>
        </p:txBody>
      </p:sp>
      <p:sp>
        <p:nvSpPr>
          <p:cNvPr id="22" name="Text Box 10"/>
          <p:cNvSpPr txBox="1">
            <a:spLocks noChangeArrowheads="1"/>
          </p:cNvSpPr>
          <p:nvPr/>
        </p:nvSpPr>
        <p:spPr bwMode="gray">
          <a:xfrm>
            <a:off x="5767865" y="3510752"/>
            <a:ext cx="1855787"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a:r>
              <a:rPr lang="zh-CN" altLang="en-US" sz="2000" b="1" dirty="0">
                <a:solidFill>
                  <a:srgbClr val="1C1C1C"/>
                </a:solidFill>
                <a:latin typeface="微软雅黑" panose="020B0503020204020204" charset="-122"/>
                <a:ea typeface="微软雅黑" panose="020B0503020204020204" charset="-122"/>
              </a:rPr>
              <a:t>系统需求</a:t>
            </a:r>
          </a:p>
          <a:p>
            <a:pPr algn="ctr"/>
            <a:r>
              <a:rPr lang="zh-CN" altLang="en-US" sz="2000" b="1" dirty="0">
                <a:solidFill>
                  <a:srgbClr val="1C1C1C"/>
                </a:solidFill>
                <a:latin typeface="微软雅黑" panose="020B0503020204020204" charset="-122"/>
                <a:ea typeface="微软雅黑" panose="020B0503020204020204" charset="-122"/>
              </a:rPr>
              <a:t>调查</a:t>
            </a:r>
          </a:p>
        </p:txBody>
      </p:sp>
      <p:sp>
        <p:nvSpPr>
          <p:cNvPr id="23" name="Rectangle 11"/>
          <p:cNvSpPr>
            <a:spLocks noChangeArrowheads="1"/>
          </p:cNvSpPr>
          <p:nvPr/>
        </p:nvSpPr>
        <p:spPr bwMode="gray">
          <a:xfrm>
            <a:off x="5858987" y="1671445"/>
            <a:ext cx="176371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fontAlgn="auto">
              <a:lnSpc>
                <a:spcPct val="150000"/>
              </a:lnSpc>
            </a:pPr>
            <a:r>
              <a:rPr lang="zh-CN" altLang="en-US" sz="2000" b="1" dirty="0">
                <a:solidFill>
                  <a:schemeClr val="bg2"/>
                </a:solidFill>
                <a:latin typeface="微软雅黑" panose="020B0503020204020204" charset="-122"/>
                <a:ea typeface="微软雅黑" panose="020B0503020204020204" charset="-122"/>
              </a:rPr>
              <a:t>数据库中的信息内容</a:t>
            </a:r>
          </a:p>
        </p:txBody>
      </p:sp>
      <p:sp>
        <p:nvSpPr>
          <p:cNvPr id="24" name="Rectangle 12"/>
          <p:cNvSpPr>
            <a:spLocks noChangeArrowheads="1"/>
          </p:cNvSpPr>
          <p:nvPr/>
        </p:nvSpPr>
        <p:spPr bwMode="gray">
          <a:xfrm>
            <a:off x="4491832" y="3892993"/>
            <a:ext cx="128587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fontAlgn="auto">
              <a:lnSpc>
                <a:spcPct val="150000"/>
              </a:lnSpc>
            </a:pPr>
            <a:r>
              <a:rPr lang="zh-CN" altLang="en-US" sz="2000" b="1">
                <a:solidFill>
                  <a:srgbClr val="FFFBFC"/>
                </a:solidFill>
                <a:latin typeface="微软雅黑" panose="020B0503020204020204" charset="-122"/>
                <a:ea typeface="微软雅黑" panose="020B0503020204020204" charset="-122"/>
              </a:rPr>
              <a:t>数据安全性和完整性要求</a:t>
            </a:r>
          </a:p>
        </p:txBody>
      </p:sp>
      <p:sp>
        <p:nvSpPr>
          <p:cNvPr id="25" name="Rectangle 13"/>
          <p:cNvSpPr>
            <a:spLocks noChangeArrowheads="1"/>
          </p:cNvSpPr>
          <p:nvPr/>
        </p:nvSpPr>
        <p:spPr bwMode="gray">
          <a:xfrm>
            <a:off x="7573645" y="4003675"/>
            <a:ext cx="124269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fontAlgn="auto">
              <a:lnSpc>
                <a:spcPct val="150000"/>
              </a:lnSpc>
            </a:pPr>
            <a:r>
              <a:rPr lang="zh-CN" altLang="en-US" sz="2000" b="1" dirty="0">
                <a:solidFill>
                  <a:schemeClr val="bg2"/>
                </a:solidFill>
                <a:latin typeface="微软雅黑" panose="020B0503020204020204" charset="-122"/>
                <a:ea typeface="微软雅黑" panose="020B0503020204020204" charset="-122"/>
              </a:rPr>
              <a:t>数据处理内容</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026"/>
          <p:cNvSpPr txBox="1">
            <a:spLocks noChangeArrowheads="1"/>
          </p:cNvSpPr>
          <p:nvPr/>
        </p:nvSpPr>
        <p:spPr bwMode="auto">
          <a:xfrm>
            <a:off x="800735" y="2109470"/>
            <a:ext cx="76866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indent="0" algn="just" fontAlgn="auto">
              <a:lnSpc>
                <a:spcPct val="150000"/>
              </a:lnSpc>
              <a:buFont typeface="Wingdings" panose="05000000000000000000" pitchFamily="2" charset="2"/>
              <a:buChar char="Ø"/>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了解现实世界的组织机构情况。</a:t>
            </a:r>
          </a:p>
          <a:p>
            <a:pPr indent="0" algn="just" fontAlgn="auto">
              <a:lnSpc>
                <a:spcPct val="150000"/>
              </a:lnSpc>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数据库系统与哪些部门有关，这些部门及下属的联系和职责是什么。</a:t>
            </a:r>
          </a:p>
          <a:p>
            <a:pPr indent="0" algn="just" fontAlgn="auto">
              <a:lnSpc>
                <a:spcPct val="150000"/>
              </a:lnSpc>
              <a:buFont typeface="Wingdings" panose="05000000000000000000" pitchFamily="2" charset="2"/>
              <a:buChar char="Ø"/>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了解相关部门的业务活动情况。</a:t>
            </a:r>
          </a:p>
          <a:p>
            <a:pPr indent="0" algn="just" fontAlgn="auto">
              <a:lnSpc>
                <a:spcPct val="150000"/>
              </a:lnSpc>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各部门需要输入和使用什么数据，如何加工处理这些数据，输出数据格式是什么。</a:t>
            </a:r>
          </a:p>
          <a:p>
            <a:pPr marL="342900" indent="0" algn="just" fontAlgn="auto">
              <a:lnSpc>
                <a:spcPct val="150000"/>
              </a:lnSpc>
              <a:buFont typeface="Wingdings" panose="05000000000000000000" pitchFamily="2" charset="2"/>
              <a:buChar char="Ø"/>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确定新系统的边界。</a:t>
            </a:r>
            <a:endParaRPr lang="zh-CN" altLang="en-US" sz="2000" u="sng" dirty="0">
              <a:solidFill>
                <a:schemeClr val="tx1"/>
              </a:solidFill>
              <a:latin typeface="微软雅黑" panose="020B0503020204020204" charset="-122"/>
              <a:ea typeface="微软雅黑" panose="020B0503020204020204" charset="-122"/>
              <a:cs typeface="微软雅黑" panose="020B0503020204020204" charset="-122"/>
            </a:endParaRPr>
          </a:p>
          <a:p>
            <a:pPr indent="0" eaLnBrk="1" fontAlgn="auto" hangingPunct="1">
              <a:lnSpc>
                <a:spcPct val="150000"/>
              </a:lnSpc>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哪些功能由计算机完成，哪些功能由人工完成。</a:t>
            </a:r>
          </a:p>
        </p:txBody>
      </p:sp>
      <p:sp>
        <p:nvSpPr>
          <p:cNvPr id="21507" name="Rectangle 1028"/>
          <p:cNvSpPr>
            <a:spLocks noChangeArrowheads="1"/>
          </p:cNvSpPr>
          <p:nvPr/>
        </p:nvSpPr>
        <p:spPr bwMode="auto">
          <a:xfrm>
            <a:off x="468376" y="1265641"/>
            <a:ext cx="4537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400" dirty="0">
                <a:solidFill>
                  <a:schemeClr val="tx2"/>
                </a:solidFill>
                <a:latin typeface="微软雅黑" panose="020B0503020204020204" charset="-122"/>
                <a:ea typeface="微软雅黑" panose="020B0503020204020204" charset="-122"/>
                <a:cs typeface="微软雅黑" panose="020B0503020204020204" charset="-122"/>
              </a:rPr>
              <a:t>（</a:t>
            </a:r>
            <a:r>
              <a:rPr lang="en-US" altLang="zh-CN" sz="2400" dirty="0">
                <a:solidFill>
                  <a:schemeClr val="tx2"/>
                </a:solidFill>
                <a:latin typeface="微软雅黑" panose="020B0503020204020204" charset="-122"/>
                <a:ea typeface="微软雅黑" panose="020B0503020204020204" charset="-122"/>
                <a:cs typeface="微软雅黑" panose="020B0503020204020204" charset="-122"/>
              </a:rPr>
              <a:t>2</a:t>
            </a:r>
            <a:r>
              <a:rPr lang="zh-CN" altLang="en-US" sz="2400" dirty="0">
                <a:solidFill>
                  <a:schemeClr val="tx2"/>
                </a:solidFill>
                <a:latin typeface="微软雅黑" panose="020B0503020204020204" charset="-122"/>
                <a:ea typeface="微软雅黑" panose="020B0503020204020204" charset="-122"/>
                <a:cs typeface="微软雅黑" panose="020B0503020204020204" charset="-122"/>
              </a:rPr>
              <a:t>）系统需求的调查步骤</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68020" y="2108835"/>
            <a:ext cx="8435340" cy="3938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nSpc>
                <a:spcPct val="150000"/>
              </a:lnSpc>
              <a:spcBef>
                <a:spcPct val="50000"/>
              </a:spcBef>
              <a:buFontTx/>
              <a:buNone/>
            </a:pPr>
            <a:r>
              <a:rPr lang="zh-CN" altLang="en-US" sz="2000" dirty="0">
                <a:solidFill>
                  <a:schemeClr val="tx2"/>
                </a:solidFill>
                <a:latin typeface="微软雅黑" panose="020B0503020204020204" charset="-122"/>
                <a:ea typeface="微软雅黑" panose="020B0503020204020204" charset="-122"/>
                <a:cs typeface="微软雅黑" panose="020B0503020204020204" charset="-122"/>
              </a:rPr>
              <a:t>对新系统的要求</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：信息要求、处理要求、安全性和完整性要求。</a:t>
            </a:r>
            <a:endParaRPr lang="en-US" altLang="zh-CN" sz="2000" i="1"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spcBef>
                <a:spcPct val="50000"/>
              </a:spcBef>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方法：</a:t>
            </a:r>
            <a:endParaRPr lang="zh-CN" altLang="en-US" sz="2000" i="1" dirty="0">
              <a:solidFill>
                <a:schemeClr val="tx1"/>
              </a:solidFill>
              <a:latin typeface="微软雅黑" panose="020B0503020204020204" charset="-122"/>
              <a:ea typeface="微软雅黑" panose="020B0503020204020204" charset="-122"/>
              <a:cs typeface="微软雅黑" panose="020B0503020204020204" charset="-122"/>
            </a:endParaRPr>
          </a:p>
          <a:p>
            <a:pPr lvl="1" eaLnBrk="1" fontAlgn="auto" hangingPunct="1">
              <a:lnSpc>
                <a:spcPct val="150000"/>
              </a:lnSpc>
              <a:spcBef>
                <a:spcPts val="0"/>
              </a:spcBef>
              <a:buFont typeface="Wingdings 2" panose="05020102010507070707" pitchFamily="18" charset="2"/>
              <a:buChar char="ñ"/>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跟班作业</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亲自参加业务工作</a:t>
            </a:r>
          </a:p>
          <a:p>
            <a:pPr lvl="1" eaLnBrk="1" fontAlgn="auto" hangingPunct="1">
              <a:lnSpc>
                <a:spcPct val="150000"/>
              </a:lnSpc>
              <a:spcBef>
                <a:spcPts val="0"/>
              </a:spcBef>
              <a:buFont typeface="Wingdings 2" panose="05020102010507070707" pitchFamily="18" charset="2"/>
              <a:buChar char="ñ"/>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开调查会</a:t>
            </a:r>
          </a:p>
          <a:p>
            <a:pPr lvl="1" eaLnBrk="1" fontAlgn="auto" hangingPunct="1">
              <a:lnSpc>
                <a:spcPct val="150000"/>
              </a:lnSpc>
              <a:spcBef>
                <a:spcPts val="0"/>
              </a:spcBef>
              <a:buFont typeface="Wingdings 2" panose="05020102010507070707" pitchFamily="18" charset="2"/>
              <a:buChar char="ñ"/>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请专人介绍</a:t>
            </a:r>
          </a:p>
          <a:p>
            <a:pPr lvl="1" eaLnBrk="1" fontAlgn="auto" hangingPunct="1">
              <a:lnSpc>
                <a:spcPct val="150000"/>
              </a:lnSpc>
              <a:spcBef>
                <a:spcPts val="0"/>
              </a:spcBef>
              <a:buFont typeface="Wingdings 2" panose="05020102010507070707" pitchFamily="18" charset="2"/>
              <a:buChar char="ñ"/>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询问</a:t>
            </a:r>
          </a:p>
          <a:p>
            <a:pPr lvl="1" eaLnBrk="1" fontAlgn="auto" hangingPunct="1">
              <a:lnSpc>
                <a:spcPct val="150000"/>
              </a:lnSpc>
              <a:spcBef>
                <a:spcPts val="0"/>
              </a:spcBef>
              <a:buFont typeface="Wingdings 2" panose="05020102010507070707" pitchFamily="18" charset="2"/>
              <a:buChar char="ñ"/>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设计调查表</a:t>
            </a:r>
          </a:p>
          <a:p>
            <a:pPr lvl="1" eaLnBrk="1" fontAlgn="auto" hangingPunct="1">
              <a:lnSpc>
                <a:spcPct val="150000"/>
              </a:lnSpc>
              <a:spcBef>
                <a:spcPts val="0"/>
              </a:spcBef>
              <a:buFont typeface="Wingdings 2" panose="05020102010507070707" pitchFamily="18" charset="2"/>
              <a:buChar char="ñ"/>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查阅现实世界的数据记录</a:t>
            </a:r>
          </a:p>
        </p:txBody>
      </p:sp>
      <p:sp>
        <p:nvSpPr>
          <p:cNvPr id="250883" name="Rectangle 3"/>
          <p:cNvSpPr>
            <a:spLocks noChangeArrowheads="1"/>
          </p:cNvSpPr>
          <p:nvPr/>
        </p:nvSpPr>
        <p:spPr bwMode="auto">
          <a:xfrm>
            <a:off x="525779" y="991235"/>
            <a:ext cx="4377689" cy="645160"/>
          </a:xfrm>
          <a:prstGeom prst="rect">
            <a:avLst/>
          </a:prstGeom>
          <a:noFill/>
          <a:ln w="9525">
            <a:noFill/>
            <a:miter lim="800000"/>
          </a:ln>
          <a:effectLst/>
        </p:spPr>
        <p:txBody>
          <a:bodyPr wrap="square">
            <a:spAutoFit/>
          </a:bodyPr>
          <a:lstStyle/>
          <a:p>
            <a:pPr eaLnBrk="0" hangingPunct="0">
              <a:lnSpc>
                <a:spcPct val="150000"/>
              </a:lnSpc>
              <a:spcBef>
                <a:spcPct val="50000"/>
              </a:spcBef>
              <a:buFontTx/>
              <a:buNone/>
              <a:defRPr/>
            </a:pPr>
            <a:r>
              <a:rPr kumimoji="1" lang="zh-CN" altLang="en-US" sz="2400" dirty="0">
                <a:solidFill>
                  <a:schemeClr val="tx2"/>
                </a:solidFill>
                <a:latin typeface="微软雅黑" panose="020B0503020204020204" charset="-122"/>
                <a:ea typeface="微软雅黑" panose="020B0503020204020204" charset="-122"/>
                <a:cs typeface="微软雅黑" panose="020B0503020204020204" charset="-122"/>
              </a:rPr>
              <a:t>（</a:t>
            </a:r>
            <a:r>
              <a:rPr kumimoji="1" lang="en-US" altLang="zh-CN" sz="2400" dirty="0">
                <a:solidFill>
                  <a:schemeClr val="tx2"/>
                </a:solidFill>
                <a:latin typeface="微软雅黑" panose="020B0503020204020204" charset="-122"/>
                <a:ea typeface="微软雅黑" panose="020B0503020204020204" charset="-122"/>
                <a:cs typeface="微软雅黑" panose="020B0503020204020204" charset="-122"/>
              </a:rPr>
              <a:t>3</a:t>
            </a:r>
            <a:r>
              <a:rPr kumimoji="1" lang="zh-CN" altLang="en-US" sz="2400" dirty="0">
                <a:solidFill>
                  <a:schemeClr val="tx2"/>
                </a:solidFill>
                <a:latin typeface="微软雅黑" panose="020B0503020204020204" charset="-122"/>
                <a:ea typeface="微软雅黑" panose="020B0503020204020204" charset="-122"/>
                <a:cs typeface="微软雅黑" panose="020B0503020204020204" charset="-122"/>
              </a:rPr>
              <a:t>）系统需求调查的方法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0"/>
          <p:cNvSpPr>
            <a:spLocks noChangeArrowheads="1"/>
          </p:cNvSpPr>
          <p:nvPr/>
        </p:nvSpPr>
        <p:spPr bwMode="auto">
          <a:xfrm>
            <a:off x="609600" y="2106930"/>
            <a:ext cx="777875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nSpc>
                <a:spcPct val="150000"/>
              </a:lnSpc>
              <a:spcBef>
                <a:spcPct val="50000"/>
              </a:spcBef>
              <a:buFontTx/>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常用的有结构化分析方法（</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Structure Analysis</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，简称</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SA</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方法）</a:t>
            </a:r>
          </a:p>
          <a:p>
            <a:pPr>
              <a:lnSpc>
                <a:spcPct val="150000"/>
              </a:lnSpc>
              <a:spcBef>
                <a:spcPct val="50000"/>
              </a:spcBef>
              <a:buFontTx/>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SA</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方法从最上层的系统组织机构入手，采用自顶向下、逐层分解的方式分析系统。</a:t>
            </a:r>
          </a:p>
        </p:txBody>
      </p:sp>
      <p:sp>
        <p:nvSpPr>
          <p:cNvPr id="248835" name="Rectangle 2051"/>
          <p:cNvSpPr>
            <a:spLocks noChangeArrowheads="1"/>
          </p:cNvSpPr>
          <p:nvPr/>
        </p:nvSpPr>
        <p:spPr bwMode="auto">
          <a:xfrm>
            <a:off x="667385" y="1292543"/>
            <a:ext cx="4013200" cy="737235"/>
          </a:xfrm>
          <a:prstGeom prst="rect">
            <a:avLst/>
          </a:prstGeom>
          <a:noFill/>
          <a:ln w="9525">
            <a:noFill/>
            <a:miter lim="800000"/>
          </a:ln>
          <a:effectLst/>
        </p:spPr>
        <p:txBody>
          <a:bodyPr>
            <a:spAutoFit/>
          </a:bodyPr>
          <a:lstStyle/>
          <a:p>
            <a:pPr eaLnBrk="0" hangingPunct="0">
              <a:lnSpc>
                <a:spcPct val="150000"/>
              </a:lnSpc>
              <a:spcBef>
                <a:spcPct val="50000"/>
              </a:spcBef>
              <a:buFontTx/>
              <a:buNone/>
              <a:defRPr/>
            </a:pPr>
            <a:r>
              <a:rPr kumimoji="1" lang="zh-CN" altLang="en-US" sz="2800" dirty="0">
                <a:solidFill>
                  <a:schemeClr val="tx2"/>
                </a:solidFill>
                <a:latin typeface="微软雅黑" panose="020B0503020204020204" charset="-122"/>
                <a:ea typeface="微软雅黑" panose="020B0503020204020204" charset="-122"/>
                <a:cs typeface="微软雅黑" panose="020B0503020204020204" charset="-122"/>
              </a:rPr>
              <a:t>（</a:t>
            </a:r>
            <a:r>
              <a:rPr kumimoji="1" lang="en-US" altLang="zh-CN" sz="2800" dirty="0">
                <a:solidFill>
                  <a:schemeClr val="tx2"/>
                </a:solidFill>
                <a:latin typeface="微软雅黑" panose="020B0503020204020204" charset="-122"/>
                <a:ea typeface="微软雅黑" panose="020B0503020204020204" charset="-122"/>
                <a:cs typeface="微软雅黑" panose="020B0503020204020204" charset="-122"/>
              </a:rPr>
              <a:t>4</a:t>
            </a:r>
            <a:r>
              <a:rPr kumimoji="1" lang="zh-CN" altLang="en-US" sz="2800" dirty="0">
                <a:solidFill>
                  <a:schemeClr val="tx2"/>
                </a:solidFill>
                <a:latin typeface="微软雅黑" panose="020B0503020204020204" charset="-122"/>
                <a:ea typeface="微软雅黑" panose="020B0503020204020204" charset="-122"/>
                <a:cs typeface="微软雅黑" panose="020B0503020204020204" charset="-122"/>
              </a:rPr>
              <a:t>）系统需求分析方法</a:t>
            </a:r>
          </a:p>
        </p:txBody>
      </p:sp>
      <p:grpSp>
        <p:nvGrpSpPr>
          <p:cNvPr id="2" name="Group 2061"/>
          <p:cNvGrpSpPr/>
          <p:nvPr/>
        </p:nvGrpSpPr>
        <p:grpSpPr bwMode="auto">
          <a:xfrm>
            <a:off x="1403350" y="4288155"/>
            <a:ext cx="6121400" cy="1727200"/>
            <a:chOff x="624" y="2832"/>
            <a:chExt cx="3792" cy="1056"/>
          </a:xfrm>
        </p:grpSpPr>
        <p:sp>
          <p:nvSpPr>
            <p:cNvPr id="23557" name="Rectangle 2052"/>
            <p:cNvSpPr>
              <a:spLocks noChangeArrowheads="1"/>
            </p:cNvSpPr>
            <p:nvPr/>
          </p:nvSpPr>
          <p:spPr bwMode="auto">
            <a:xfrm>
              <a:off x="2016" y="2832"/>
              <a:ext cx="1008" cy="288"/>
            </a:xfrm>
            <a:prstGeom prst="rect">
              <a:avLst/>
            </a:prstGeom>
            <a:solidFill>
              <a:srgbClr val="86B036"/>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400" b="1" dirty="0">
                  <a:solidFill>
                    <a:schemeClr val="bg2"/>
                  </a:solidFill>
                  <a:latin typeface="Tahoma" panose="020B0604030504040204" pitchFamily="34" charset="0"/>
                </a:rPr>
                <a:t>数据存储</a:t>
              </a:r>
            </a:p>
          </p:txBody>
        </p:sp>
        <p:sp>
          <p:nvSpPr>
            <p:cNvPr id="23558" name="Rectangle 2053"/>
            <p:cNvSpPr>
              <a:spLocks noChangeArrowheads="1"/>
            </p:cNvSpPr>
            <p:nvPr/>
          </p:nvSpPr>
          <p:spPr bwMode="auto">
            <a:xfrm>
              <a:off x="624" y="3552"/>
              <a:ext cx="1008" cy="288"/>
            </a:xfrm>
            <a:prstGeom prst="rect">
              <a:avLst/>
            </a:prstGeom>
            <a:solidFill>
              <a:srgbClr val="86B036"/>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400" b="1" dirty="0">
                  <a:solidFill>
                    <a:schemeClr val="bg2"/>
                  </a:solidFill>
                  <a:latin typeface="Tahoma" panose="020B0604030504040204" pitchFamily="34" charset="0"/>
                </a:rPr>
                <a:t>数据来源</a:t>
              </a:r>
            </a:p>
          </p:txBody>
        </p:sp>
        <p:sp>
          <p:nvSpPr>
            <p:cNvPr id="23559" name="Rectangle 2054"/>
            <p:cNvSpPr>
              <a:spLocks noChangeArrowheads="1"/>
            </p:cNvSpPr>
            <p:nvPr/>
          </p:nvSpPr>
          <p:spPr bwMode="auto">
            <a:xfrm>
              <a:off x="3408" y="3552"/>
              <a:ext cx="1008" cy="288"/>
            </a:xfrm>
            <a:prstGeom prst="rect">
              <a:avLst/>
            </a:prstGeom>
            <a:solidFill>
              <a:srgbClr val="86B036"/>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400" b="1" dirty="0">
                  <a:solidFill>
                    <a:schemeClr val="bg2"/>
                  </a:solidFill>
                  <a:latin typeface="Tahoma" panose="020B0604030504040204" pitchFamily="34" charset="0"/>
                </a:rPr>
                <a:t>数据输出</a:t>
              </a:r>
            </a:p>
          </p:txBody>
        </p:sp>
        <p:sp>
          <p:nvSpPr>
            <p:cNvPr id="23560" name="Oval 2055"/>
            <p:cNvSpPr>
              <a:spLocks noChangeArrowheads="1"/>
            </p:cNvSpPr>
            <p:nvPr/>
          </p:nvSpPr>
          <p:spPr bwMode="auto">
            <a:xfrm>
              <a:off x="2304" y="3504"/>
              <a:ext cx="432" cy="384"/>
            </a:xfrm>
            <a:prstGeom prst="ellipse">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400" b="1">
                  <a:solidFill>
                    <a:schemeClr val="bg1"/>
                  </a:solidFill>
                  <a:latin typeface="Tahoma" panose="020B0604030504040204" pitchFamily="34" charset="0"/>
                </a:rPr>
                <a:t>处理</a:t>
              </a:r>
            </a:p>
          </p:txBody>
        </p:sp>
        <p:sp>
          <p:nvSpPr>
            <p:cNvPr id="23561" name="Line 2056"/>
            <p:cNvSpPr>
              <a:spLocks noChangeShapeType="1"/>
            </p:cNvSpPr>
            <p:nvPr/>
          </p:nvSpPr>
          <p:spPr bwMode="auto">
            <a:xfrm>
              <a:off x="1632" y="3696"/>
              <a:ext cx="67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62" name="Line 2057"/>
            <p:cNvSpPr>
              <a:spLocks noChangeShapeType="1"/>
            </p:cNvSpPr>
            <p:nvPr/>
          </p:nvSpPr>
          <p:spPr bwMode="auto">
            <a:xfrm>
              <a:off x="2736" y="3696"/>
              <a:ext cx="672" cy="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3563" name="Text Box 2058"/>
            <p:cNvSpPr txBox="1">
              <a:spLocks noChangeArrowheads="1"/>
            </p:cNvSpPr>
            <p:nvPr/>
          </p:nvSpPr>
          <p:spPr bwMode="auto">
            <a:xfrm>
              <a:off x="1680" y="3424"/>
              <a:ext cx="72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b="1">
                  <a:solidFill>
                    <a:srgbClr val="0000CC"/>
                  </a:solidFill>
                  <a:latin typeface="Tahoma" panose="020B0604030504040204" pitchFamily="34" charset="0"/>
                </a:rPr>
                <a:t>数据流</a:t>
              </a:r>
            </a:p>
          </p:txBody>
        </p:sp>
        <p:sp>
          <p:nvSpPr>
            <p:cNvPr id="23564" name="Text Box 2059"/>
            <p:cNvSpPr txBox="1">
              <a:spLocks noChangeArrowheads="1"/>
            </p:cNvSpPr>
            <p:nvPr/>
          </p:nvSpPr>
          <p:spPr bwMode="auto">
            <a:xfrm>
              <a:off x="2744" y="3440"/>
              <a:ext cx="72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b="1">
                  <a:solidFill>
                    <a:srgbClr val="0000CC"/>
                  </a:solidFill>
                  <a:latin typeface="Tahoma" panose="020B0604030504040204" pitchFamily="34" charset="0"/>
                </a:rPr>
                <a:t>数据流</a:t>
              </a:r>
            </a:p>
          </p:txBody>
        </p:sp>
        <p:sp>
          <p:nvSpPr>
            <p:cNvPr id="23565" name="AutoShape 2060"/>
            <p:cNvSpPr>
              <a:spLocks noChangeArrowheads="1"/>
            </p:cNvSpPr>
            <p:nvPr/>
          </p:nvSpPr>
          <p:spPr bwMode="auto">
            <a:xfrm>
              <a:off x="2496" y="3120"/>
              <a:ext cx="48" cy="384"/>
            </a:xfrm>
            <a:prstGeom prst="upDownArrow">
              <a:avLst>
                <a:gd name="adj1" fmla="val 50000"/>
                <a:gd name="adj2" fmla="val 160000"/>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25CE6061-424D-4BB9-94B6-95CED0A7A13B}" type="slidenum">
              <a:rPr lang="zh-CN" altLang="en-GB"/>
              <a:t>26</a:t>
            </a:fld>
            <a:endParaRPr lang="en-GB" altLang="zh-CN"/>
          </a:p>
        </p:txBody>
      </p:sp>
      <p:sp>
        <p:nvSpPr>
          <p:cNvPr id="74754" name="Rectangle 2"/>
          <p:cNvSpPr>
            <a:spLocks noGrp="1" noChangeArrowheads="1"/>
          </p:cNvSpPr>
          <p:nvPr>
            <p:ph type="body" idx="1"/>
          </p:nvPr>
        </p:nvSpPr>
        <p:spPr>
          <a:xfrm>
            <a:off x="251466" y="150019"/>
            <a:ext cx="7620000" cy="5334000"/>
          </a:xfrm>
        </p:spPr>
        <p:txBody>
          <a:bodyPr/>
          <a:lstStyle/>
          <a:p>
            <a:pPr marL="85725" indent="0">
              <a:buNone/>
            </a:pPr>
            <a:r>
              <a:rPr lang="zh-CN" altLang="en-US" sz="3200" dirty="0">
                <a:solidFill>
                  <a:schemeClr val="bg2"/>
                </a:solidFill>
                <a:latin typeface="+mj-ea"/>
                <a:ea typeface="+mj-ea"/>
              </a:rPr>
              <a:t>自顶向下的方法举例</a:t>
            </a:r>
          </a:p>
        </p:txBody>
      </p:sp>
      <p:sp>
        <p:nvSpPr>
          <p:cNvPr id="74755" name="Rectangle 3"/>
          <p:cNvSpPr>
            <a:spLocks noChangeArrowheads="1"/>
          </p:cNvSpPr>
          <p:nvPr/>
        </p:nvSpPr>
        <p:spPr bwMode="auto">
          <a:xfrm>
            <a:off x="1374775" y="2051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56" name="Rectangle 4"/>
          <p:cNvSpPr>
            <a:spLocks noChangeArrowheads="1"/>
          </p:cNvSpPr>
          <p:nvPr/>
        </p:nvSpPr>
        <p:spPr bwMode="auto">
          <a:xfrm>
            <a:off x="1374775" y="2051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58" name="Rectangle 6"/>
          <p:cNvSpPr>
            <a:spLocks noChangeArrowheads="1"/>
          </p:cNvSpPr>
          <p:nvPr/>
        </p:nvSpPr>
        <p:spPr bwMode="auto">
          <a:xfrm>
            <a:off x="2583180" y="5604627"/>
            <a:ext cx="335280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400" dirty="0">
                <a:solidFill>
                  <a:srgbClr val="000080"/>
                </a:solidFill>
                <a:latin typeface="微软雅黑" panose="020B0503020204020204" charset="-122"/>
                <a:ea typeface="微软雅黑" panose="020B0503020204020204" charset="-122"/>
              </a:rPr>
              <a:t>逐层分解后的数据流图</a:t>
            </a:r>
          </a:p>
          <a:p>
            <a:pPr eaLnBrk="0" hangingPunct="0"/>
            <a:endParaRPr kumimoji="1" lang="zh-CN" altLang="en-US" sz="2400" dirty="0">
              <a:latin typeface="微软雅黑" panose="020B0503020204020204" charset="-122"/>
              <a:ea typeface="微软雅黑" panose="020B0503020204020204" charset="-122"/>
            </a:endParaRPr>
          </a:p>
        </p:txBody>
      </p:sp>
      <p:sp>
        <p:nvSpPr>
          <p:cNvPr id="74759" name="Rectangle 7"/>
          <p:cNvSpPr>
            <a:spLocks noChangeArrowheads="1"/>
          </p:cNvSpPr>
          <p:nvPr/>
        </p:nvSpPr>
        <p:spPr bwMode="auto">
          <a:xfrm>
            <a:off x="-136525" y="3017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74760" name="Rectangle 8"/>
          <p:cNvSpPr>
            <a:spLocks noChangeArrowheads="1"/>
          </p:cNvSpPr>
          <p:nvPr/>
        </p:nvSpPr>
        <p:spPr bwMode="auto">
          <a:xfrm>
            <a:off x="1143000" y="5715000"/>
            <a:ext cx="9144000" cy="15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2" name="图片 1"/>
          <p:cNvPicPr>
            <a:picLocks noChangeAspect="1"/>
          </p:cNvPicPr>
          <p:nvPr/>
        </p:nvPicPr>
        <p:blipFill>
          <a:blip r:embed="rId2"/>
          <a:stretch>
            <a:fillRect/>
          </a:stretch>
        </p:blipFill>
        <p:spPr>
          <a:xfrm>
            <a:off x="575610" y="1458300"/>
            <a:ext cx="8247150" cy="3742813"/>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39"/>
          <p:cNvGrpSpPr/>
          <p:nvPr/>
        </p:nvGrpSpPr>
        <p:grpSpPr bwMode="auto">
          <a:xfrm>
            <a:off x="250825" y="1673225"/>
            <a:ext cx="8674100" cy="3698875"/>
            <a:chOff x="92" y="1009"/>
            <a:chExt cx="5464" cy="2330"/>
          </a:xfrm>
        </p:grpSpPr>
        <p:grpSp>
          <p:nvGrpSpPr>
            <p:cNvPr id="24579" name="Group 16"/>
            <p:cNvGrpSpPr/>
            <p:nvPr/>
          </p:nvGrpSpPr>
          <p:grpSpPr bwMode="auto">
            <a:xfrm>
              <a:off x="2381" y="1009"/>
              <a:ext cx="952" cy="767"/>
              <a:chOff x="2064" y="1235"/>
              <a:chExt cx="952" cy="767"/>
            </a:xfrm>
          </p:grpSpPr>
          <p:sp>
            <p:nvSpPr>
              <p:cNvPr id="24601" name="Rectangle 4"/>
              <p:cNvSpPr>
                <a:spLocks noChangeArrowheads="1"/>
              </p:cNvSpPr>
              <p:nvPr/>
            </p:nvSpPr>
            <p:spPr bwMode="auto">
              <a:xfrm>
                <a:off x="2064" y="1235"/>
                <a:ext cx="952" cy="251"/>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0</a:t>
                </a:r>
              </a:p>
            </p:txBody>
          </p:sp>
          <p:sp>
            <p:nvSpPr>
              <p:cNvPr id="24602" name="Rectangle 5"/>
              <p:cNvSpPr>
                <a:spLocks noChangeArrowheads="1"/>
              </p:cNvSpPr>
              <p:nvPr/>
            </p:nvSpPr>
            <p:spPr bwMode="auto">
              <a:xfrm>
                <a:off x="2064" y="1582"/>
                <a:ext cx="952" cy="420"/>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dirty="0">
                    <a:solidFill>
                      <a:schemeClr val="tx1"/>
                    </a:solidFill>
                    <a:latin typeface="微软雅黑" panose="020B0503020204020204" charset="-122"/>
                    <a:ea typeface="微软雅黑" panose="020B0503020204020204" charset="-122"/>
                  </a:rPr>
                  <a:t>学校管理系统</a:t>
                </a:r>
              </a:p>
            </p:txBody>
          </p:sp>
        </p:grpSp>
        <p:grpSp>
          <p:nvGrpSpPr>
            <p:cNvPr id="24580" name="Group 17"/>
            <p:cNvGrpSpPr/>
            <p:nvPr/>
          </p:nvGrpSpPr>
          <p:grpSpPr bwMode="auto">
            <a:xfrm>
              <a:off x="92" y="2554"/>
              <a:ext cx="952" cy="768"/>
              <a:chOff x="2064" y="1238"/>
              <a:chExt cx="952" cy="768"/>
            </a:xfrm>
          </p:grpSpPr>
          <p:sp>
            <p:nvSpPr>
              <p:cNvPr id="24599" name="Rectangle 18"/>
              <p:cNvSpPr>
                <a:spLocks noChangeArrowheads="1"/>
              </p:cNvSpPr>
              <p:nvPr/>
            </p:nvSpPr>
            <p:spPr bwMode="auto">
              <a:xfrm>
                <a:off x="2064" y="1238"/>
                <a:ext cx="952" cy="2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1</a:t>
                </a:r>
              </a:p>
            </p:txBody>
          </p:sp>
          <p:sp>
            <p:nvSpPr>
              <p:cNvPr id="24600" name="Rectangle 19"/>
              <p:cNvSpPr>
                <a:spLocks noChangeArrowheads="1"/>
              </p:cNvSpPr>
              <p:nvPr/>
            </p:nvSpPr>
            <p:spPr bwMode="auto">
              <a:xfrm>
                <a:off x="2064" y="1596"/>
                <a:ext cx="952" cy="410"/>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人事管理子系统</a:t>
                </a:r>
              </a:p>
            </p:txBody>
          </p:sp>
        </p:grpSp>
        <p:grpSp>
          <p:nvGrpSpPr>
            <p:cNvPr id="24581" name="Group 20"/>
            <p:cNvGrpSpPr/>
            <p:nvPr/>
          </p:nvGrpSpPr>
          <p:grpSpPr bwMode="auto">
            <a:xfrm>
              <a:off x="1202" y="2554"/>
              <a:ext cx="952" cy="768"/>
              <a:chOff x="2064" y="1238"/>
              <a:chExt cx="952" cy="768"/>
            </a:xfrm>
          </p:grpSpPr>
          <p:sp>
            <p:nvSpPr>
              <p:cNvPr id="24597" name="Rectangle 21"/>
              <p:cNvSpPr>
                <a:spLocks noChangeArrowheads="1"/>
              </p:cNvSpPr>
              <p:nvPr/>
            </p:nvSpPr>
            <p:spPr bwMode="auto">
              <a:xfrm>
                <a:off x="2064" y="1238"/>
                <a:ext cx="952" cy="2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2</a:t>
                </a:r>
              </a:p>
            </p:txBody>
          </p:sp>
          <p:sp>
            <p:nvSpPr>
              <p:cNvPr id="24598" name="Rectangle 22"/>
              <p:cNvSpPr>
                <a:spLocks noChangeArrowheads="1"/>
              </p:cNvSpPr>
              <p:nvPr/>
            </p:nvSpPr>
            <p:spPr bwMode="auto">
              <a:xfrm>
                <a:off x="2064" y="1596"/>
                <a:ext cx="952" cy="410"/>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a:solidFill>
                      <a:srgbClr val="FF0000"/>
                    </a:solidFill>
                    <a:latin typeface="微软雅黑" panose="020B0503020204020204" charset="-122"/>
                    <a:ea typeface="微软雅黑" panose="020B0503020204020204" charset="-122"/>
                  </a:rPr>
                  <a:t>教务管理子系统</a:t>
                </a:r>
              </a:p>
            </p:txBody>
          </p:sp>
        </p:grpSp>
        <p:grpSp>
          <p:nvGrpSpPr>
            <p:cNvPr id="24582" name="Group 23"/>
            <p:cNvGrpSpPr/>
            <p:nvPr/>
          </p:nvGrpSpPr>
          <p:grpSpPr bwMode="auto">
            <a:xfrm>
              <a:off x="2336" y="2554"/>
              <a:ext cx="952" cy="768"/>
              <a:chOff x="2064" y="1238"/>
              <a:chExt cx="952" cy="768"/>
            </a:xfrm>
          </p:grpSpPr>
          <p:sp>
            <p:nvSpPr>
              <p:cNvPr id="24595" name="Rectangle 24"/>
              <p:cNvSpPr>
                <a:spLocks noChangeArrowheads="1"/>
              </p:cNvSpPr>
              <p:nvPr/>
            </p:nvSpPr>
            <p:spPr bwMode="auto">
              <a:xfrm>
                <a:off x="2064" y="1238"/>
                <a:ext cx="952" cy="2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3</a:t>
                </a:r>
              </a:p>
            </p:txBody>
          </p:sp>
          <p:sp>
            <p:nvSpPr>
              <p:cNvPr id="24596" name="Rectangle 25"/>
              <p:cNvSpPr>
                <a:spLocks noChangeArrowheads="1"/>
              </p:cNvSpPr>
              <p:nvPr/>
            </p:nvSpPr>
            <p:spPr bwMode="auto">
              <a:xfrm>
                <a:off x="2064" y="1596"/>
                <a:ext cx="952" cy="410"/>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总务管理子系统</a:t>
                </a:r>
              </a:p>
            </p:txBody>
          </p:sp>
        </p:grpSp>
        <p:grpSp>
          <p:nvGrpSpPr>
            <p:cNvPr id="24583" name="Group 26"/>
            <p:cNvGrpSpPr/>
            <p:nvPr/>
          </p:nvGrpSpPr>
          <p:grpSpPr bwMode="auto">
            <a:xfrm>
              <a:off x="3470" y="2554"/>
              <a:ext cx="952" cy="768"/>
              <a:chOff x="2064" y="1238"/>
              <a:chExt cx="952" cy="768"/>
            </a:xfrm>
          </p:grpSpPr>
          <p:sp>
            <p:nvSpPr>
              <p:cNvPr id="24593" name="Rectangle 27"/>
              <p:cNvSpPr>
                <a:spLocks noChangeArrowheads="1"/>
              </p:cNvSpPr>
              <p:nvPr/>
            </p:nvSpPr>
            <p:spPr bwMode="auto">
              <a:xfrm>
                <a:off x="2064" y="1238"/>
                <a:ext cx="952" cy="2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4</a:t>
                </a:r>
              </a:p>
            </p:txBody>
          </p:sp>
          <p:sp>
            <p:nvSpPr>
              <p:cNvPr id="24594" name="Rectangle 28"/>
              <p:cNvSpPr>
                <a:spLocks noChangeArrowheads="1"/>
              </p:cNvSpPr>
              <p:nvPr/>
            </p:nvSpPr>
            <p:spPr bwMode="auto">
              <a:xfrm>
                <a:off x="2064" y="1596"/>
                <a:ext cx="952" cy="410"/>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学生管理子系统</a:t>
                </a:r>
              </a:p>
            </p:txBody>
          </p:sp>
        </p:grpSp>
        <p:grpSp>
          <p:nvGrpSpPr>
            <p:cNvPr id="24584" name="Group 29"/>
            <p:cNvGrpSpPr/>
            <p:nvPr/>
          </p:nvGrpSpPr>
          <p:grpSpPr bwMode="auto">
            <a:xfrm>
              <a:off x="4604" y="2554"/>
              <a:ext cx="952" cy="785"/>
              <a:chOff x="2064" y="1238"/>
              <a:chExt cx="952" cy="785"/>
            </a:xfrm>
          </p:grpSpPr>
          <p:sp>
            <p:nvSpPr>
              <p:cNvPr id="24591" name="Rectangle 30"/>
              <p:cNvSpPr>
                <a:spLocks noChangeArrowheads="1"/>
              </p:cNvSpPr>
              <p:nvPr/>
            </p:nvSpPr>
            <p:spPr bwMode="auto">
              <a:xfrm>
                <a:off x="2064" y="1238"/>
                <a:ext cx="952" cy="2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5</a:t>
                </a:r>
              </a:p>
            </p:txBody>
          </p:sp>
          <p:sp>
            <p:nvSpPr>
              <p:cNvPr id="24592" name="Rectangle 31"/>
              <p:cNvSpPr>
                <a:spLocks noChangeArrowheads="1"/>
              </p:cNvSpPr>
              <p:nvPr/>
            </p:nvSpPr>
            <p:spPr bwMode="auto">
              <a:xfrm>
                <a:off x="2064" y="1578"/>
                <a:ext cx="952" cy="4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科技管理子系统</a:t>
                </a:r>
              </a:p>
            </p:txBody>
          </p:sp>
        </p:grpSp>
        <p:sp>
          <p:nvSpPr>
            <p:cNvPr id="24585" name="Line 33"/>
            <p:cNvSpPr>
              <a:spLocks noChangeShapeType="1"/>
            </p:cNvSpPr>
            <p:nvPr/>
          </p:nvSpPr>
          <p:spPr bwMode="auto">
            <a:xfrm>
              <a:off x="521" y="2115"/>
              <a:ext cx="4536" cy="0"/>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4586" name="Line 34"/>
            <p:cNvSpPr>
              <a:spLocks noChangeShapeType="1"/>
            </p:cNvSpPr>
            <p:nvPr/>
          </p:nvSpPr>
          <p:spPr bwMode="auto">
            <a:xfrm>
              <a:off x="521" y="2115"/>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4587" name="Line 35"/>
            <p:cNvSpPr>
              <a:spLocks noChangeShapeType="1"/>
            </p:cNvSpPr>
            <p:nvPr/>
          </p:nvSpPr>
          <p:spPr bwMode="auto">
            <a:xfrm>
              <a:off x="1701" y="2115"/>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4588" name="Line 36"/>
            <p:cNvSpPr>
              <a:spLocks noChangeShapeType="1"/>
            </p:cNvSpPr>
            <p:nvPr/>
          </p:nvSpPr>
          <p:spPr bwMode="auto">
            <a:xfrm>
              <a:off x="2835" y="1842"/>
              <a:ext cx="0" cy="681"/>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anchor="ctr">
              <a:spAutoFit/>
            </a:bodyPr>
            <a:lstStyle/>
            <a:p>
              <a:endParaRPr lang="zh-CN" altLang="en-US">
                <a:latin typeface="+mn-ea"/>
              </a:endParaRPr>
            </a:p>
          </p:txBody>
        </p:sp>
        <p:sp>
          <p:nvSpPr>
            <p:cNvPr id="24589" name="Line 37"/>
            <p:cNvSpPr>
              <a:spLocks noChangeShapeType="1"/>
            </p:cNvSpPr>
            <p:nvPr/>
          </p:nvSpPr>
          <p:spPr bwMode="auto">
            <a:xfrm>
              <a:off x="3923" y="2115"/>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4590" name="Line 38"/>
            <p:cNvSpPr>
              <a:spLocks noChangeShapeType="1"/>
            </p:cNvSpPr>
            <p:nvPr/>
          </p:nvSpPr>
          <p:spPr bwMode="auto">
            <a:xfrm>
              <a:off x="5057" y="2115"/>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3" name="Group 5"/>
          <p:cNvGrpSpPr/>
          <p:nvPr/>
        </p:nvGrpSpPr>
        <p:grpSpPr bwMode="auto">
          <a:xfrm>
            <a:off x="250825" y="1673225"/>
            <a:ext cx="8674100" cy="3698875"/>
            <a:chOff x="92" y="1009"/>
            <a:chExt cx="5464" cy="2330"/>
          </a:xfrm>
        </p:grpSpPr>
        <p:grpSp>
          <p:nvGrpSpPr>
            <p:cNvPr id="25604" name="Group 6"/>
            <p:cNvGrpSpPr/>
            <p:nvPr/>
          </p:nvGrpSpPr>
          <p:grpSpPr bwMode="auto">
            <a:xfrm>
              <a:off x="2381" y="1009"/>
              <a:ext cx="952" cy="767"/>
              <a:chOff x="2064" y="1235"/>
              <a:chExt cx="952" cy="767"/>
            </a:xfrm>
          </p:grpSpPr>
          <p:sp>
            <p:nvSpPr>
              <p:cNvPr id="25626" name="Rectangle 7"/>
              <p:cNvSpPr>
                <a:spLocks noChangeArrowheads="1"/>
              </p:cNvSpPr>
              <p:nvPr/>
            </p:nvSpPr>
            <p:spPr bwMode="auto">
              <a:xfrm>
                <a:off x="2064" y="1235"/>
                <a:ext cx="952" cy="251"/>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2</a:t>
                </a:r>
              </a:p>
            </p:txBody>
          </p:sp>
          <p:sp>
            <p:nvSpPr>
              <p:cNvPr id="25627" name="Rectangle 8"/>
              <p:cNvSpPr>
                <a:spLocks noChangeArrowheads="1"/>
              </p:cNvSpPr>
              <p:nvPr/>
            </p:nvSpPr>
            <p:spPr bwMode="auto">
              <a:xfrm>
                <a:off x="2064" y="1582"/>
                <a:ext cx="952" cy="420"/>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a:solidFill>
                      <a:srgbClr val="FF0000"/>
                    </a:solidFill>
                    <a:latin typeface="微软雅黑" panose="020B0503020204020204" charset="-122"/>
                    <a:ea typeface="微软雅黑" panose="020B0503020204020204" charset="-122"/>
                  </a:rPr>
                  <a:t>教务管理子系统</a:t>
                </a:r>
              </a:p>
            </p:txBody>
          </p:sp>
        </p:grpSp>
        <p:grpSp>
          <p:nvGrpSpPr>
            <p:cNvPr id="25605" name="Group 9"/>
            <p:cNvGrpSpPr/>
            <p:nvPr/>
          </p:nvGrpSpPr>
          <p:grpSpPr bwMode="auto">
            <a:xfrm>
              <a:off x="92" y="2554"/>
              <a:ext cx="952" cy="768"/>
              <a:chOff x="2064" y="1238"/>
              <a:chExt cx="952" cy="768"/>
            </a:xfrm>
          </p:grpSpPr>
          <p:sp>
            <p:nvSpPr>
              <p:cNvPr id="25624" name="Rectangle 10"/>
              <p:cNvSpPr>
                <a:spLocks noChangeArrowheads="1"/>
              </p:cNvSpPr>
              <p:nvPr/>
            </p:nvSpPr>
            <p:spPr bwMode="auto">
              <a:xfrm>
                <a:off x="2064" y="1238"/>
                <a:ext cx="952" cy="2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2.1</a:t>
                </a:r>
              </a:p>
            </p:txBody>
          </p:sp>
          <p:sp>
            <p:nvSpPr>
              <p:cNvPr id="25625" name="Rectangle 11"/>
              <p:cNvSpPr>
                <a:spLocks noChangeArrowheads="1"/>
              </p:cNvSpPr>
              <p:nvPr/>
            </p:nvSpPr>
            <p:spPr bwMode="auto">
              <a:xfrm>
                <a:off x="2064" y="1596"/>
                <a:ext cx="952" cy="410"/>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教学计划管理</a:t>
                </a:r>
              </a:p>
            </p:txBody>
          </p:sp>
        </p:grpSp>
        <p:grpSp>
          <p:nvGrpSpPr>
            <p:cNvPr id="25606" name="Group 12"/>
            <p:cNvGrpSpPr/>
            <p:nvPr/>
          </p:nvGrpSpPr>
          <p:grpSpPr bwMode="auto">
            <a:xfrm>
              <a:off x="1202" y="2554"/>
              <a:ext cx="952" cy="768"/>
              <a:chOff x="2064" y="1238"/>
              <a:chExt cx="952" cy="768"/>
            </a:xfrm>
          </p:grpSpPr>
          <p:sp>
            <p:nvSpPr>
              <p:cNvPr id="25622" name="Rectangle 13"/>
              <p:cNvSpPr>
                <a:spLocks noChangeArrowheads="1"/>
              </p:cNvSpPr>
              <p:nvPr/>
            </p:nvSpPr>
            <p:spPr bwMode="auto">
              <a:xfrm>
                <a:off x="2064" y="1238"/>
                <a:ext cx="952" cy="2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2.2</a:t>
                </a:r>
              </a:p>
            </p:txBody>
          </p:sp>
          <p:sp>
            <p:nvSpPr>
              <p:cNvPr id="25623" name="Rectangle 14"/>
              <p:cNvSpPr>
                <a:spLocks noChangeArrowheads="1"/>
              </p:cNvSpPr>
              <p:nvPr/>
            </p:nvSpPr>
            <p:spPr bwMode="auto">
              <a:xfrm>
                <a:off x="2064" y="1596"/>
                <a:ext cx="952" cy="410"/>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教师排课管理</a:t>
                </a:r>
              </a:p>
            </p:txBody>
          </p:sp>
        </p:grpSp>
        <p:grpSp>
          <p:nvGrpSpPr>
            <p:cNvPr id="25607" name="Group 15"/>
            <p:cNvGrpSpPr/>
            <p:nvPr/>
          </p:nvGrpSpPr>
          <p:grpSpPr bwMode="auto">
            <a:xfrm>
              <a:off x="2336" y="2554"/>
              <a:ext cx="952" cy="768"/>
              <a:chOff x="2064" y="1238"/>
              <a:chExt cx="952" cy="768"/>
            </a:xfrm>
          </p:grpSpPr>
          <p:sp>
            <p:nvSpPr>
              <p:cNvPr id="25620" name="Rectangle 16"/>
              <p:cNvSpPr>
                <a:spLocks noChangeArrowheads="1"/>
              </p:cNvSpPr>
              <p:nvPr/>
            </p:nvSpPr>
            <p:spPr bwMode="auto">
              <a:xfrm>
                <a:off x="2064" y="1238"/>
                <a:ext cx="952" cy="2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2.3</a:t>
                </a:r>
              </a:p>
            </p:txBody>
          </p:sp>
          <p:sp>
            <p:nvSpPr>
              <p:cNvPr id="25621" name="Rectangle 17"/>
              <p:cNvSpPr>
                <a:spLocks noChangeArrowheads="1"/>
              </p:cNvSpPr>
              <p:nvPr/>
            </p:nvSpPr>
            <p:spPr bwMode="auto">
              <a:xfrm>
                <a:off x="2064" y="1596"/>
                <a:ext cx="952" cy="410"/>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a:solidFill>
                      <a:srgbClr val="FF0000"/>
                    </a:solidFill>
                    <a:latin typeface="微软雅黑" panose="020B0503020204020204" charset="-122"/>
                    <a:ea typeface="微软雅黑" panose="020B0503020204020204" charset="-122"/>
                  </a:rPr>
                  <a:t>学生选修课程管理</a:t>
                </a:r>
              </a:p>
            </p:txBody>
          </p:sp>
        </p:grpSp>
        <p:grpSp>
          <p:nvGrpSpPr>
            <p:cNvPr id="25608" name="Group 18"/>
            <p:cNvGrpSpPr/>
            <p:nvPr/>
          </p:nvGrpSpPr>
          <p:grpSpPr bwMode="auto">
            <a:xfrm>
              <a:off x="3470" y="2554"/>
              <a:ext cx="952" cy="768"/>
              <a:chOff x="2064" y="1238"/>
              <a:chExt cx="952" cy="768"/>
            </a:xfrm>
          </p:grpSpPr>
          <p:sp>
            <p:nvSpPr>
              <p:cNvPr id="25618" name="Rectangle 19"/>
              <p:cNvSpPr>
                <a:spLocks noChangeArrowheads="1"/>
              </p:cNvSpPr>
              <p:nvPr/>
            </p:nvSpPr>
            <p:spPr bwMode="auto">
              <a:xfrm>
                <a:off x="2064" y="1238"/>
                <a:ext cx="952" cy="2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2.4</a:t>
                </a:r>
              </a:p>
            </p:txBody>
          </p:sp>
          <p:sp>
            <p:nvSpPr>
              <p:cNvPr id="25619" name="Rectangle 20"/>
              <p:cNvSpPr>
                <a:spLocks noChangeArrowheads="1"/>
              </p:cNvSpPr>
              <p:nvPr/>
            </p:nvSpPr>
            <p:spPr bwMode="auto">
              <a:xfrm>
                <a:off x="2064" y="1596"/>
                <a:ext cx="952" cy="410"/>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教学进程管理</a:t>
                </a:r>
              </a:p>
            </p:txBody>
          </p:sp>
        </p:grpSp>
        <p:grpSp>
          <p:nvGrpSpPr>
            <p:cNvPr id="25609" name="Group 21"/>
            <p:cNvGrpSpPr/>
            <p:nvPr/>
          </p:nvGrpSpPr>
          <p:grpSpPr bwMode="auto">
            <a:xfrm>
              <a:off x="4604" y="2554"/>
              <a:ext cx="952" cy="785"/>
              <a:chOff x="2064" y="1238"/>
              <a:chExt cx="952" cy="785"/>
            </a:xfrm>
          </p:grpSpPr>
          <p:sp>
            <p:nvSpPr>
              <p:cNvPr id="25616" name="Rectangle 22"/>
              <p:cNvSpPr>
                <a:spLocks noChangeArrowheads="1"/>
              </p:cNvSpPr>
              <p:nvPr/>
            </p:nvSpPr>
            <p:spPr bwMode="auto">
              <a:xfrm>
                <a:off x="2064" y="1238"/>
                <a:ext cx="952" cy="2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000">
                    <a:solidFill>
                      <a:schemeClr val="tx1"/>
                    </a:solidFill>
                    <a:latin typeface="微软雅黑" panose="020B0503020204020204" charset="-122"/>
                    <a:ea typeface="微软雅黑" panose="020B0503020204020204" charset="-122"/>
                  </a:rPr>
                  <a:t>2.5</a:t>
                </a:r>
              </a:p>
            </p:txBody>
          </p:sp>
          <p:sp>
            <p:nvSpPr>
              <p:cNvPr id="25617" name="Rectangle 23"/>
              <p:cNvSpPr>
                <a:spLocks noChangeArrowheads="1"/>
              </p:cNvSpPr>
              <p:nvPr/>
            </p:nvSpPr>
            <p:spPr bwMode="auto">
              <a:xfrm>
                <a:off x="2064" y="1578"/>
                <a:ext cx="952" cy="445"/>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教师考绩管理</a:t>
                </a:r>
              </a:p>
            </p:txBody>
          </p:sp>
        </p:grpSp>
        <p:sp>
          <p:nvSpPr>
            <p:cNvPr id="25610" name="Line 24"/>
            <p:cNvSpPr>
              <a:spLocks noChangeShapeType="1"/>
            </p:cNvSpPr>
            <p:nvPr/>
          </p:nvSpPr>
          <p:spPr bwMode="auto">
            <a:xfrm>
              <a:off x="521" y="2115"/>
              <a:ext cx="4536" cy="0"/>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5611" name="Line 25"/>
            <p:cNvSpPr>
              <a:spLocks noChangeShapeType="1"/>
            </p:cNvSpPr>
            <p:nvPr/>
          </p:nvSpPr>
          <p:spPr bwMode="auto">
            <a:xfrm>
              <a:off x="521" y="2115"/>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5612" name="Line 26"/>
            <p:cNvSpPr>
              <a:spLocks noChangeShapeType="1"/>
            </p:cNvSpPr>
            <p:nvPr/>
          </p:nvSpPr>
          <p:spPr bwMode="auto">
            <a:xfrm>
              <a:off x="1701" y="2115"/>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5613" name="Line 27"/>
            <p:cNvSpPr>
              <a:spLocks noChangeShapeType="1"/>
            </p:cNvSpPr>
            <p:nvPr/>
          </p:nvSpPr>
          <p:spPr bwMode="auto">
            <a:xfrm>
              <a:off x="2835" y="1842"/>
              <a:ext cx="0" cy="681"/>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anchor="ctr">
              <a:spAutoFit/>
            </a:bodyPr>
            <a:lstStyle/>
            <a:p>
              <a:endParaRPr lang="zh-CN" altLang="en-US">
                <a:latin typeface="+mn-ea"/>
              </a:endParaRPr>
            </a:p>
          </p:txBody>
        </p:sp>
        <p:sp>
          <p:nvSpPr>
            <p:cNvPr id="25614" name="Line 28"/>
            <p:cNvSpPr>
              <a:spLocks noChangeShapeType="1"/>
            </p:cNvSpPr>
            <p:nvPr/>
          </p:nvSpPr>
          <p:spPr bwMode="auto">
            <a:xfrm>
              <a:off x="3923" y="2115"/>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5615" name="Line 29"/>
            <p:cNvSpPr>
              <a:spLocks noChangeShapeType="1"/>
            </p:cNvSpPr>
            <p:nvPr/>
          </p:nvSpPr>
          <p:spPr bwMode="auto">
            <a:xfrm>
              <a:off x="5057" y="2115"/>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31"/>
          <p:cNvGrpSpPr/>
          <p:nvPr/>
        </p:nvGrpSpPr>
        <p:grpSpPr bwMode="auto">
          <a:xfrm>
            <a:off x="250825" y="1658938"/>
            <a:ext cx="8674100" cy="3738563"/>
            <a:chOff x="158" y="1045"/>
            <a:chExt cx="5464" cy="2355"/>
          </a:xfrm>
        </p:grpSpPr>
        <p:grpSp>
          <p:nvGrpSpPr>
            <p:cNvPr id="26627" name="Group 5"/>
            <p:cNvGrpSpPr/>
            <p:nvPr/>
          </p:nvGrpSpPr>
          <p:grpSpPr bwMode="auto">
            <a:xfrm>
              <a:off x="2447" y="1045"/>
              <a:ext cx="952" cy="802"/>
              <a:chOff x="2064" y="1226"/>
              <a:chExt cx="952" cy="802"/>
            </a:xfrm>
          </p:grpSpPr>
          <p:sp>
            <p:nvSpPr>
              <p:cNvPr id="26646" name="Rectangle 6"/>
              <p:cNvSpPr>
                <a:spLocks noChangeArrowheads="1"/>
              </p:cNvSpPr>
              <p:nvPr/>
            </p:nvSpPr>
            <p:spPr bwMode="auto">
              <a:xfrm>
                <a:off x="2064" y="1226"/>
                <a:ext cx="952" cy="271"/>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200">
                    <a:solidFill>
                      <a:schemeClr val="tx1"/>
                    </a:solidFill>
                    <a:latin typeface="微软雅黑" panose="020B0503020204020204" charset="-122"/>
                    <a:ea typeface="微软雅黑" panose="020B0503020204020204" charset="-122"/>
                  </a:rPr>
                  <a:t>2.3</a:t>
                </a:r>
              </a:p>
            </p:txBody>
          </p:sp>
          <p:sp>
            <p:nvSpPr>
              <p:cNvPr id="26647" name="Rectangle 7"/>
              <p:cNvSpPr>
                <a:spLocks noChangeArrowheads="1"/>
              </p:cNvSpPr>
              <p:nvPr/>
            </p:nvSpPr>
            <p:spPr bwMode="auto">
              <a:xfrm>
                <a:off x="2064" y="1559"/>
                <a:ext cx="952" cy="469"/>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200">
                    <a:solidFill>
                      <a:srgbClr val="FF0000"/>
                    </a:solidFill>
                    <a:latin typeface="微软雅黑" panose="020B0503020204020204" charset="-122"/>
                    <a:ea typeface="微软雅黑" panose="020B0503020204020204" charset="-122"/>
                  </a:rPr>
                  <a:t>学生选修课程管理</a:t>
                </a:r>
              </a:p>
            </p:txBody>
          </p:sp>
        </p:grpSp>
        <p:grpSp>
          <p:nvGrpSpPr>
            <p:cNvPr id="26628" name="Group 8"/>
            <p:cNvGrpSpPr/>
            <p:nvPr/>
          </p:nvGrpSpPr>
          <p:grpSpPr bwMode="auto">
            <a:xfrm>
              <a:off x="158" y="2588"/>
              <a:ext cx="952" cy="800"/>
              <a:chOff x="2064" y="1227"/>
              <a:chExt cx="952" cy="800"/>
            </a:xfrm>
          </p:grpSpPr>
          <p:sp>
            <p:nvSpPr>
              <p:cNvPr id="26644" name="Rectangle 9"/>
              <p:cNvSpPr>
                <a:spLocks noChangeArrowheads="1"/>
              </p:cNvSpPr>
              <p:nvPr/>
            </p:nvSpPr>
            <p:spPr bwMode="auto">
              <a:xfrm>
                <a:off x="2064" y="1227"/>
                <a:ext cx="952" cy="268"/>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200">
                    <a:solidFill>
                      <a:schemeClr val="tx1"/>
                    </a:solidFill>
                    <a:latin typeface="微软雅黑" panose="020B0503020204020204" charset="-122"/>
                    <a:ea typeface="微软雅黑" panose="020B0503020204020204" charset="-122"/>
                  </a:rPr>
                  <a:t>2.3.1</a:t>
                </a:r>
              </a:p>
            </p:txBody>
          </p:sp>
          <p:sp>
            <p:nvSpPr>
              <p:cNvPr id="26645" name="Rectangle 10"/>
              <p:cNvSpPr>
                <a:spLocks noChangeArrowheads="1"/>
              </p:cNvSpPr>
              <p:nvPr/>
            </p:nvSpPr>
            <p:spPr bwMode="auto">
              <a:xfrm>
                <a:off x="2064" y="1565"/>
                <a:ext cx="952" cy="462"/>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200">
                    <a:solidFill>
                      <a:schemeClr val="tx1"/>
                    </a:solidFill>
                    <a:latin typeface="微软雅黑" panose="020B0503020204020204" charset="-122"/>
                    <a:ea typeface="微软雅黑" panose="020B0503020204020204" charset="-122"/>
                  </a:rPr>
                  <a:t>课程情况管理</a:t>
                </a:r>
              </a:p>
            </p:txBody>
          </p:sp>
        </p:grpSp>
        <p:grpSp>
          <p:nvGrpSpPr>
            <p:cNvPr id="26629" name="Group 11"/>
            <p:cNvGrpSpPr/>
            <p:nvPr/>
          </p:nvGrpSpPr>
          <p:grpSpPr bwMode="auto">
            <a:xfrm>
              <a:off x="1565" y="2588"/>
              <a:ext cx="952" cy="800"/>
              <a:chOff x="2064" y="1227"/>
              <a:chExt cx="952" cy="800"/>
            </a:xfrm>
          </p:grpSpPr>
          <p:sp>
            <p:nvSpPr>
              <p:cNvPr id="26642" name="Rectangle 12"/>
              <p:cNvSpPr>
                <a:spLocks noChangeArrowheads="1"/>
              </p:cNvSpPr>
              <p:nvPr/>
            </p:nvSpPr>
            <p:spPr bwMode="auto">
              <a:xfrm>
                <a:off x="2064" y="1227"/>
                <a:ext cx="952" cy="268"/>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200">
                    <a:solidFill>
                      <a:schemeClr val="tx1"/>
                    </a:solidFill>
                    <a:latin typeface="微软雅黑" panose="020B0503020204020204" charset="-122"/>
                    <a:ea typeface="微软雅黑" panose="020B0503020204020204" charset="-122"/>
                  </a:rPr>
                  <a:t>2.3.2</a:t>
                </a:r>
              </a:p>
            </p:txBody>
          </p:sp>
          <p:sp>
            <p:nvSpPr>
              <p:cNvPr id="26643" name="Rectangle 13"/>
              <p:cNvSpPr>
                <a:spLocks noChangeArrowheads="1"/>
              </p:cNvSpPr>
              <p:nvPr/>
            </p:nvSpPr>
            <p:spPr bwMode="auto">
              <a:xfrm>
                <a:off x="2064" y="1565"/>
                <a:ext cx="952" cy="462"/>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200">
                    <a:solidFill>
                      <a:schemeClr val="tx1"/>
                    </a:solidFill>
                    <a:latin typeface="微软雅黑" panose="020B0503020204020204" charset="-122"/>
                    <a:ea typeface="微软雅黑" panose="020B0503020204020204" charset="-122"/>
                  </a:rPr>
                  <a:t>教师任课管理</a:t>
                </a:r>
              </a:p>
            </p:txBody>
          </p:sp>
        </p:grpSp>
        <p:grpSp>
          <p:nvGrpSpPr>
            <p:cNvPr id="26630" name="Group 17"/>
            <p:cNvGrpSpPr/>
            <p:nvPr/>
          </p:nvGrpSpPr>
          <p:grpSpPr bwMode="auto">
            <a:xfrm>
              <a:off x="3198" y="2588"/>
              <a:ext cx="952" cy="800"/>
              <a:chOff x="2064" y="1227"/>
              <a:chExt cx="952" cy="800"/>
            </a:xfrm>
          </p:grpSpPr>
          <p:sp>
            <p:nvSpPr>
              <p:cNvPr id="26640" name="Rectangle 18"/>
              <p:cNvSpPr>
                <a:spLocks noChangeArrowheads="1"/>
              </p:cNvSpPr>
              <p:nvPr/>
            </p:nvSpPr>
            <p:spPr bwMode="auto">
              <a:xfrm>
                <a:off x="2064" y="1227"/>
                <a:ext cx="952" cy="268"/>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200">
                    <a:solidFill>
                      <a:schemeClr val="tx1"/>
                    </a:solidFill>
                    <a:latin typeface="微软雅黑" panose="020B0503020204020204" charset="-122"/>
                    <a:ea typeface="微软雅黑" panose="020B0503020204020204" charset="-122"/>
                  </a:rPr>
                  <a:t>2.3.3</a:t>
                </a:r>
              </a:p>
            </p:txBody>
          </p:sp>
          <p:sp>
            <p:nvSpPr>
              <p:cNvPr id="26641" name="Rectangle 19"/>
              <p:cNvSpPr>
                <a:spLocks noChangeArrowheads="1"/>
              </p:cNvSpPr>
              <p:nvPr/>
            </p:nvSpPr>
            <p:spPr bwMode="auto">
              <a:xfrm>
                <a:off x="2064" y="1565"/>
                <a:ext cx="952" cy="462"/>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200">
                    <a:solidFill>
                      <a:schemeClr val="tx1"/>
                    </a:solidFill>
                    <a:latin typeface="微软雅黑" panose="020B0503020204020204" charset="-122"/>
                    <a:ea typeface="微软雅黑" panose="020B0503020204020204" charset="-122"/>
                  </a:rPr>
                  <a:t>学生选课管理</a:t>
                </a:r>
              </a:p>
            </p:txBody>
          </p:sp>
        </p:grpSp>
        <p:grpSp>
          <p:nvGrpSpPr>
            <p:cNvPr id="26631" name="Group 20"/>
            <p:cNvGrpSpPr/>
            <p:nvPr/>
          </p:nvGrpSpPr>
          <p:grpSpPr bwMode="auto">
            <a:xfrm>
              <a:off x="4670" y="2588"/>
              <a:ext cx="952" cy="812"/>
              <a:chOff x="2064" y="1227"/>
              <a:chExt cx="952" cy="812"/>
            </a:xfrm>
          </p:grpSpPr>
          <p:sp>
            <p:nvSpPr>
              <p:cNvPr id="26638" name="Rectangle 21"/>
              <p:cNvSpPr>
                <a:spLocks noChangeArrowheads="1"/>
              </p:cNvSpPr>
              <p:nvPr/>
            </p:nvSpPr>
            <p:spPr bwMode="auto">
              <a:xfrm>
                <a:off x="2064" y="1227"/>
                <a:ext cx="952" cy="268"/>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2200">
                    <a:solidFill>
                      <a:schemeClr val="tx1"/>
                    </a:solidFill>
                    <a:latin typeface="微软雅黑" panose="020B0503020204020204" charset="-122"/>
                    <a:ea typeface="微软雅黑" panose="020B0503020204020204" charset="-122"/>
                  </a:rPr>
                  <a:t>2.3.4</a:t>
                </a:r>
              </a:p>
            </p:txBody>
          </p:sp>
          <p:sp>
            <p:nvSpPr>
              <p:cNvPr id="26639" name="Rectangle 22"/>
              <p:cNvSpPr>
                <a:spLocks noChangeArrowheads="1"/>
              </p:cNvSpPr>
              <p:nvPr/>
            </p:nvSpPr>
            <p:spPr bwMode="auto">
              <a:xfrm>
                <a:off x="2064" y="1555"/>
                <a:ext cx="952" cy="484"/>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2200">
                    <a:solidFill>
                      <a:schemeClr val="tx1"/>
                    </a:solidFill>
                    <a:latin typeface="微软雅黑" panose="020B0503020204020204" charset="-122"/>
                    <a:ea typeface="微软雅黑" panose="020B0503020204020204" charset="-122"/>
                  </a:rPr>
                  <a:t>学生成绩管理</a:t>
                </a:r>
              </a:p>
            </p:txBody>
          </p:sp>
        </p:grpSp>
        <p:sp>
          <p:nvSpPr>
            <p:cNvPr id="26632" name="Line 23"/>
            <p:cNvSpPr>
              <a:spLocks noChangeShapeType="1"/>
            </p:cNvSpPr>
            <p:nvPr/>
          </p:nvSpPr>
          <p:spPr bwMode="auto">
            <a:xfrm>
              <a:off x="587" y="2160"/>
              <a:ext cx="4536" cy="0"/>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6633" name="Line 24"/>
            <p:cNvSpPr>
              <a:spLocks noChangeShapeType="1"/>
            </p:cNvSpPr>
            <p:nvPr/>
          </p:nvSpPr>
          <p:spPr bwMode="auto">
            <a:xfrm>
              <a:off x="587" y="2160"/>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6634" name="Line 25"/>
            <p:cNvSpPr>
              <a:spLocks noChangeShapeType="1"/>
            </p:cNvSpPr>
            <p:nvPr/>
          </p:nvSpPr>
          <p:spPr bwMode="auto">
            <a:xfrm>
              <a:off x="2064" y="2160"/>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6635" name="Line 27"/>
            <p:cNvSpPr>
              <a:spLocks noChangeShapeType="1"/>
            </p:cNvSpPr>
            <p:nvPr/>
          </p:nvSpPr>
          <p:spPr bwMode="auto">
            <a:xfrm>
              <a:off x="3651" y="2160"/>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6636" name="Line 28"/>
            <p:cNvSpPr>
              <a:spLocks noChangeShapeType="1"/>
            </p:cNvSpPr>
            <p:nvPr/>
          </p:nvSpPr>
          <p:spPr bwMode="auto">
            <a:xfrm>
              <a:off x="5123" y="2160"/>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6637" name="Line 30"/>
            <p:cNvSpPr>
              <a:spLocks noChangeShapeType="1"/>
            </p:cNvSpPr>
            <p:nvPr/>
          </p:nvSpPr>
          <p:spPr bwMode="auto">
            <a:xfrm>
              <a:off x="2925" y="1888"/>
              <a:ext cx="0" cy="272"/>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18301" y="-26482"/>
            <a:ext cx="8229600" cy="863600"/>
          </a:xfrm>
        </p:spPr>
        <p:txBody>
          <a:bodyPr/>
          <a:lstStyle/>
          <a:p>
            <a:pPr>
              <a:defRPr/>
            </a:pPr>
            <a:r>
              <a:rPr lang="zh-CN" altLang="en-US" dirty="0"/>
              <a:t>一、数据库系统设计概述</a:t>
            </a:r>
          </a:p>
        </p:txBody>
      </p:sp>
      <p:sp>
        <p:nvSpPr>
          <p:cNvPr id="5" name="Rectangle 3"/>
          <p:cNvSpPr txBox="1">
            <a:spLocks noChangeArrowheads="1"/>
          </p:cNvSpPr>
          <p:nvPr/>
        </p:nvSpPr>
        <p:spPr bwMode="auto">
          <a:xfrm>
            <a:off x="1504315" y="1831340"/>
            <a:ext cx="6136005" cy="2509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55600" indent="-269875" algn="l" rtl="0" eaLnBrk="1" fontAlgn="base" hangingPunct="1">
              <a:spcBef>
                <a:spcPts val="1800"/>
              </a:spcBef>
              <a:spcAft>
                <a:spcPct val="0"/>
              </a:spcAft>
              <a:buClr>
                <a:srgbClr val="003399"/>
              </a:buClr>
              <a:buSzPct val="80000"/>
              <a:buFont typeface="Wingdings 2" panose="05020102010507070707" pitchFamily="18" charset="2"/>
              <a:buChar char=""/>
              <a:defRPr sz="2800" kern="1200">
                <a:solidFill>
                  <a:srgbClr val="003399"/>
                </a:solidFill>
                <a:latin typeface="+mn-lt"/>
                <a:ea typeface="+mn-ea"/>
                <a:cs typeface="+mn-cs"/>
              </a:defRPr>
            </a:lvl1pPr>
            <a:lvl2pPr marL="700405" indent="-342900" algn="l" rtl="0" eaLnBrk="1" fontAlgn="base" hangingPunct="1">
              <a:lnSpc>
                <a:spcPct val="120000"/>
              </a:lnSpc>
              <a:spcBef>
                <a:spcPct val="20000"/>
              </a:spcBef>
              <a:spcAft>
                <a:spcPct val="0"/>
              </a:spcAft>
              <a:buFont typeface="Wingdings" panose="05000000000000000000" pitchFamily="2" charset="2"/>
              <a:buChar char="p"/>
              <a:defRPr sz="2400" kern="1200">
                <a:solidFill>
                  <a:srgbClr val="7030A0"/>
                </a:solidFill>
                <a:latin typeface="+mn-lt"/>
                <a:ea typeface="+mn-ea"/>
                <a:cs typeface="+mn-cs"/>
              </a:defRPr>
            </a:lvl2pPr>
            <a:lvl3pPr marL="1143000" indent="-228600" algn="l" rtl="0" eaLnBrk="1" fontAlgn="base" hangingPunct="1">
              <a:spcBef>
                <a:spcPct val="20000"/>
              </a:spcBef>
              <a:spcAft>
                <a:spcPct val="0"/>
              </a:spcAft>
              <a:buFont typeface="Wingdings" panose="05000000000000000000" pitchFamily="2" charset="2"/>
              <a:buChar char="ü"/>
              <a:defRPr sz="1400" kern="1200">
                <a:solidFill>
                  <a:srgbClr val="4D4D4D"/>
                </a:solidFill>
                <a:latin typeface="+mn-lt"/>
                <a:ea typeface="+mn-ea"/>
                <a:cs typeface="+mn-cs"/>
              </a:defRPr>
            </a:lvl3pPr>
            <a:lvl4pPr marL="1600200" indent="-228600" algn="l" rtl="0" eaLnBrk="1" fontAlgn="base" hangingPunct="1">
              <a:spcBef>
                <a:spcPct val="20000"/>
              </a:spcBef>
              <a:spcAft>
                <a:spcPct val="0"/>
              </a:spcAft>
              <a:buChar char="–"/>
              <a:defRPr sz="1200" kern="1200">
                <a:solidFill>
                  <a:srgbClr val="4D4D4D"/>
                </a:solidFill>
                <a:latin typeface="+mn-lt"/>
                <a:ea typeface="+mn-ea"/>
                <a:cs typeface="+mn-cs"/>
              </a:defRPr>
            </a:lvl4pPr>
            <a:lvl5pPr marL="2057400" indent="-228600" algn="l" rtl="0" eaLnBrk="1" fontAlgn="base" hangingPunct="1">
              <a:spcBef>
                <a:spcPct val="20000"/>
              </a:spcBef>
              <a:spcAft>
                <a:spcPct val="0"/>
              </a:spcAft>
              <a:buChar char="»"/>
              <a:defRPr sz="12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5725" algn="l">
              <a:lnSpc>
                <a:spcPct val="100000"/>
              </a:lnSpc>
              <a:spcBef>
                <a:spcPct val="50000"/>
              </a:spcBef>
              <a:buNone/>
            </a:pPr>
            <a:r>
              <a:rPr lang="zh-CN" altLang="en-US" sz="2400" b="1" dirty="0">
                <a:solidFill>
                  <a:schemeClr val="tx1"/>
                </a:solidFill>
                <a:latin typeface="+mn-ea"/>
              </a:rPr>
              <a:t>1.设计目标和特点</a:t>
            </a:r>
          </a:p>
          <a:p>
            <a:pPr marL="85725" algn="l">
              <a:lnSpc>
                <a:spcPct val="100000"/>
              </a:lnSpc>
              <a:spcBef>
                <a:spcPct val="50000"/>
              </a:spcBef>
              <a:buNone/>
            </a:pPr>
            <a:r>
              <a:rPr lang="zh-CN" altLang="en-US" sz="2400" b="1" dirty="0">
                <a:solidFill>
                  <a:schemeClr val="tx1"/>
                </a:solidFill>
                <a:latin typeface="+mn-ea"/>
              </a:rPr>
              <a:t>2.设计内容</a:t>
            </a:r>
          </a:p>
          <a:p>
            <a:pPr marL="85725" algn="l">
              <a:lnSpc>
                <a:spcPct val="100000"/>
              </a:lnSpc>
              <a:spcBef>
                <a:spcPct val="50000"/>
              </a:spcBef>
              <a:buNone/>
            </a:pPr>
            <a:r>
              <a:rPr lang="zh-CN" altLang="en-US" sz="2400" b="1" dirty="0">
                <a:solidFill>
                  <a:schemeClr val="tx1"/>
                </a:solidFill>
                <a:latin typeface="+mn-ea"/>
              </a:rPr>
              <a:t>3.设计方法</a:t>
            </a:r>
          </a:p>
          <a:p>
            <a:pPr marL="85725" algn="l">
              <a:lnSpc>
                <a:spcPct val="100000"/>
              </a:lnSpc>
              <a:spcBef>
                <a:spcPct val="50000"/>
              </a:spcBef>
              <a:buNone/>
            </a:pPr>
            <a:r>
              <a:rPr lang="zh-CN" altLang="en-US" sz="2400" b="1" dirty="0">
                <a:solidFill>
                  <a:schemeClr val="tx1"/>
                </a:solidFill>
                <a:latin typeface="+mn-ea"/>
              </a:rPr>
              <a:t>4.基本步骤</a:t>
            </a:r>
            <a:endParaRPr lang="zh-CN" altLang="en-US" dirty="0">
              <a:solidFill>
                <a:schemeClr val="hlink"/>
              </a:solidFill>
              <a:latin typeface="+mn-ea"/>
            </a:endParaRPr>
          </a:p>
          <a:p>
            <a:pPr>
              <a:lnSpc>
                <a:spcPct val="130000"/>
              </a:lnSpc>
              <a:buFont typeface="Wingdings" panose="05000000000000000000" pitchFamily="2" charset="2"/>
              <a:buNone/>
            </a:pPr>
            <a:endParaRPr lang="en-US" altLang="zh-CN" dirty="0">
              <a:solidFill>
                <a:schemeClr val="hlink"/>
              </a:solidFill>
              <a:latin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ChangeArrowheads="1"/>
          </p:cNvSpPr>
          <p:nvPr>
            <p:ph idx="1"/>
          </p:nvPr>
        </p:nvSpPr>
        <p:spPr>
          <a:xfrm>
            <a:off x="571500" y="1379855"/>
            <a:ext cx="7915275" cy="4445635"/>
          </a:xfrm>
        </p:spPr>
        <p:txBody>
          <a:bodyPr/>
          <a:lstStyle/>
          <a:p>
            <a:pPr marL="85725" indent="0" latinLnBrk="0">
              <a:lnSpc>
                <a:spcPct val="150000"/>
              </a:lnSpc>
              <a:spcBef>
                <a:spcPts val="0"/>
              </a:spcBef>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）数据流图（</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Data Flow Diagram</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，简称 </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DFD)</a:t>
            </a:r>
          </a:p>
          <a:p>
            <a:pPr indent="0" latinLnBrk="0">
              <a:lnSpc>
                <a:spcPct val="150000"/>
              </a:lnSpc>
              <a:spcBef>
                <a:spcPts val="0"/>
              </a:spcBef>
              <a:buFont typeface="Wingdings" panose="05000000000000000000" pitchFamily="2" charset="2"/>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从数据和对数据的加工两方面表达数据处理系统工作过程的一种图形表示法，具有直观、易于被用户和软件人员都理解的一种表达系统功能的描述方式。</a:t>
            </a:r>
          </a:p>
          <a:p>
            <a:pPr indent="0" latinLnBrk="0">
              <a:lnSpc>
                <a:spcPct val="150000"/>
              </a:lnSpc>
              <a:spcBef>
                <a:spcPts val="0"/>
              </a:spcBef>
              <a:buFont typeface="Wingdings" panose="05000000000000000000" pitchFamily="2" charset="2"/>
              <a:buChar char="Ø"/>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DFD</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有四种成分</a:t>
            </a:r>
          </a:p>
          <a:p>
            <a:pPr marL="698500" indent="159385" latinLnBrk="0">
              <a:lnSpc>
                <a:spcPct val="150000"/>
              </a:lnSpc>
              <a:spcBef>
                <a:spcPts val="0"/>
              </a:spcBef>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数据流用箭头表示；</a:t>
            </a:r>
          </a:p>
          <a:p>
            <a:pPr marL="698500" indent="159385" latinLnBrk="0">
              <a:lnSpc>
                <a:spcPct val="150000"/>
              </a:lnSpc>
              <a:spcBef>
                <a:spcPts val="0"/>
              </a:spcBef>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加工和处理用圆圈表示；</a:t>
            </a:r>
          </a:p>
          <a:p>
            <a:pPr marL="698500" indent="159385" latinLnBrk="0">
              <a:lnSpc>
                <a:spcPct val="150000"/>
              </a:lnSpc>
              <a:spcBef>
                <a:spcPts val="0"/>
              </a:spcBef>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文件或数据库用双线段表示</a:t>
            </a:r>
          </a:p>
          <a:p>
            <a:pPr marL="698500" indent="159385" latinLnBrk="0">
              <a:lnSpc>
                <a:spcPct val="150000"/>
              </a:lnSpc>
              <a:spcBef>
                <a:spcPts val="0"/>
              </a:spcBef>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数据流的源点或终点用方框表示。</a:t>
            </a:r>
          </a:p>
        </p:txBody>
      </p:sp>
      <p:sp>
        <p:nvSpPr>
          <p:cNvPr id="3" name="Rectangle 2"/>
          <p:cNvSpPr>
            <a:spLocks noGrp="1" noChangeArrowheads="1"/>
          </p:cNvSpPr>
          <p:nvPr>
            <p:ph type="title"/>
          </p:nvPr>
        </p:nvSpPr>
        <p:spPr>
          <a:xfrm>
            <a:off x="427736" y="253973"/>
            <a:ext cx="4475162" cy="403225"/>
          </a:xfrm>
        </p:spPr>
        <p:txBody>
          <a:bodyPr/>
          <a:lstStyle/>
          <a:p>
            <a:pPr>
              <a:defRPr/>
            </a:pPr>
            <a:r>
              <a:rPr lang="en-US" altLang="zh-CN" dirty="0">
                <a:solidFill>
                  <a:schemeClr val="bg2"/>
                </a:solidFill>
                <a:latin typeface="+mj-ea"/>
              </a:rPr>
              <a:t>2. </a:t>
            </a:r>
            <a:r>
              <a:rPr lang="zh-CN" altLang="en-US" dirty="0">
                <a:solidFill>
                  <a:schemeClr val="bg2"/>
                </a:solidFill>
                <a:latin typeface="+mj-ea"/>
              </a:rPr>
              <a:t>需求分析描述方式</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fld id="{6DC6D0F3-2F3D-4BD4-A2C6-0FE9644AD761}" type="slidenum">
              <a:rPr lang="zh-CN" altLang="en-US"/>
              <a:t>31</a:t>
            </a:fld>
            <a:endParaRPr lang="en-US" altLang="zh-CN"/>
          </a:p>
        </p:txBody>
      </p:sp>
      <p:sp>
        <p:nvSpPr>
          <p:cNvPr id="193540" name="Rectangle 1028"/>
          <p:cNvSpPr>
            <a:spLocks noChangeArrowheads="1"/>
          </p:cNvSpPr>
          <p:nvPr/>
        </p:nvSpPr>
        <p:spPr bwMode="auto">
          <a:xfrm>
            <a:off x="1143000" y="2053971"/>
            <a:ext cx="1044820" cy="696058"/>
          </a:xfrm>
          <a:prstGeom prst="rect">
            <a:avLst/>
          </a:prstGeom>
          <a:solidFill>
            <a:srgbClr val="FFFFFF"/>
          </a:solidFill>
          <a:ln w="9525">
            <a:solidFill>
              <a:srgbClr val="000000"/>
            </a:solidFill>
            <a:miter lim="800000"/>
          </a:ln>
        </p:spPr>
        <p:txBody>
          <a:bodyPr/>
          <a:lstStyle/>
          <a:p>
            <a:endParaRPr lang="zh-CN" altLang="en-US" sz="1660">
              <a:latin typeface="微软雅黑" panose="020B0503020204020204" charset="-122"/>
              <a:ea typeface="微软雅黑" panose="020B0503020204020204" charset="-122"/>
            </a:endParaRPr>
          </a:p>
        </p:txBody>
      </p:sp>
      <p:sp>
        <p:nvSpPr>
          <p:cNvPr id="193542" name="Oval 1030"/>
          <p:cNvSpPr>
            <a:spLocks noChangeArrowheads="1"/>
          </p:cNvSpPr>
          <p:nvPr/>
        </p:nvSpPr>
        <p:spPr bwMode="auto">
          <a:xfrm>
            <a:off x="7316666" y="1908898"/>
            <a:ext cx="783980" cy="867508"/>
          </a:xfrm>
          <a:prstGeom prst="ellipse">
            <a:avLst/>
          </a:prstGeom>
          <a:solidFill>
            <a:srgbClr val="FFFFFF"/>
          </a:solidFill>
          <a:ln w="9525">
            <a:solidFill>
              <a:srgbClr val="000000"/>
            </a:solidFill>
            <a:round/>
          </a:ln>
        </p:spPr>
        <p:txBody>
          <a:bodyPr/>
          <a:lstStyle/>
          <a:p>
            <a:endParaRPr lang="zh-CN" altLang="en-US" sz="1660">
              <a:latin typeface="微软雅黑" panose="020B0503020204020204" charset="-122"/>
              <a:ea typeface="微软雅黑" panose="020B0503020204020204" charset="-122"/>
            </a:endParaRPr>
          </a:p>
        </p:txBody>
      </p:sp>
      <p:grpSp>
        <p:nvGrpSpPr>
          <p:cNvPr id="193543" name="Group 1031"/>
          <p:cNvGrpSpPr/>
          <p:nvPr/>
        </p:nvGrpSpPr>
        <p:grpSpPr bwMode="auto">
          <a:xfrm>
            <a:off x="1459523" y="3869583"/>
            <a:ext cx="1460989" cy="501162"/>
            <a:chOff x="7230" y="11811"/>
            <a:chExt cx="1267" cy="393"/>
          </a:xfrm>
        </p:grpSpPr>
        <p:sp>
          <p:nvSpPr>
            <p:cNvPr id="193544" name="Line 1032"/>
            <p:cNvSpPr>
              <a:spLocks noChangeShapeType="1"/>
            </p:cNvSpPr>
            <p:nvPr/>
          </p:nvSpPr>
          <p:spPr bwMode="auto">
            <a:xfrm>
              <a:off x="7230" y="12204"/>
              <a:ext cx="126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193545" name="Line 1033"/>
            <p:cNvSpPr>
              <a:spLocks noChangeShapeType="1"/>
            </p:cNvSpPr>
            <p:nvPr/>
          </p:nvSpPr>
          <p:spPr bwMode="auto">
            <a:xfrm>
              <a:off x="7230" y="11811"/>
              <a:ext cx="1267"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grpSp>
      <p:grpSp>
        <p:nvGrpSpPr>
          <p:cNvPr id="193546" name="Group 1034"/>
          <p:cNvGrpSpPr/>
          <p:nvPr/>
        </p:nvGrpSpPr>
        <p:grpSpPr bwMode="auto">
          <a:xfrm>
            <a:off x="3547697" y="3869583"/>
            <a:ext cx="1263162" cy="505557"/>
            <a:chOff x="4153" y="13296"/>
            <a:chExt cx="1094" cy="397"/>
          </a:xfrm>
        </p:grpSpPr>
        <p:sp>
          <p:nvSpPr>
            <p:cNvPr id="193547" name="Line 1035"/>
            <p:cNvSpPr>
              <a:spLocks noChangeShapeType="1"/>
            </p:cNvSpPr>
            <p:nvPr/>
          </p:nvSpPr>
          <p:spPr bwMode="auto">
            <a:xfrm>
              <a:off x="4153" y="13689"/>
              <a:ext cx="109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193548" name="Line 1036"/>
            <p:cNvSpPr>
              <a:spLocks noChangeShapeType="1"/>
            </p:cNvSpPr>
            <p:nvPr/>
          </p:nvSpPr>
          <p:spPr bwMode="auto">
            <a:xfrm>
              <a:off x="4153" y="13296"/>
              <a:ext cx="1094"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sp>
          <p:nvSpPr>
            <p:cNvPr id="193549" name="Line 1037"/>
            <p:cNvSpPr>
              <a:spLocks noChangeShapeType="1"/>
            </p:cNvSpPr>
            <p:nvPr/>
          </p:nvSpPr>
          <p:spPr bwMode="auto">
            <a:xfrm>
              <a:off x="4153" y="13296"/>
              <a:ext cx="0" cy="39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1660"/>
            </a:p>
          </p:txBody>
        </p:sp>
      </p:grpSp>
      <p:sp>
        <p:nvSpPr>
          <p:cNvPr id="193550" name="Line 1038"/>
          <p:cNvSpPr>
            <a:spLocks noChangeShapeType="1"/>
          </p:cNvSpPr>
          <p:nvPr/>
        </p:nvSpPr>
        <p:spPr bwMode="auto">
          <a:xfrm>
            <a:off x="6062297" y="4068875"/>
            <a:ext cx="1462454" cy="0"/>
          </a:xfrm>
          <a:prstGeom prst="line">
            <a:avLst/>
          </a:prstGeom>
          <a:noFill/>
          <a:ln w="9525">
            <a:solidFill>
              <a:srgbClr val="000000"/>
            </a:solidFill>
            <a:round/>
            <a:tailEnd type="triangle" w="sm" len="lg"/>
          </a:ln>
          <a:extLst>
            <a:ext uri="{909E8E84-426E-40DD-AFC4-6F175D3DCCD1}">
              <a14:hiddenFill xmlns:a14="http://schemas.microsoft.com/office/drawing/2010/main">
                <a:noFill/>
              </a14:hiddenFill>
            </a:ext>
          </a:extLst>
        </p:spPr>
        <p:txBody>
          <a:bodyPr/>
          <a:lstStyle/>
          <a:p>
            <a:endParaRPr lang="zh-CN" altLang="en-US" sz="1660"/>
          </a:p>
        </p:txBody>
      </p:sp>
      <p:sp>
        <p:nvSpPr>
          <p:cNvPr id="193551" name="Text Box 1039"/>
          <p:cNvSpPr txBox="1">
            <a:spLocks noChangeArrowheads="1"/>
          </p:cNvSpPr>
          <p:nvPr/>
        </p:nvSpPr>
        <p:spPr bwMode="auto">
          <a:xfrm>
            <a:off x="1258766" y="2974232"/>
            <a:ext cx="3237034" cy="39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pPr>
            <a:r>
              <a:rPr lang="zh-CN" altLang="en-US" sz="1660">
                <a:latin typeface="微软雅黑" panose="020B0503020204020204" charset="-122"/>
                <a:ea typeface="微软雅黑" panose="020B0503020204020204" charset="-122"/>
                <a:cs typeface="微软雅黑" panose="020B0503020204020204" charset="-122"/>
              </a:rPr>
              <a:t>(</a:t>
            </a:r>
            <a:r>
              <a:rPr lang="en-US" altLang="zh-CN" sz="1660">
                <a:latin typeface="微软雅黑" panose="020B0503020204020204" charset="-122"/>
                <a:ea typeface="微软雅黑" panose="020B0503020204020204" charset="-122"/>
                <a:cs typeface="微软雅黑" panose="020B0503020204020204" charset="-122"/>
              </a:rPr>
              <a:t>a)</a:t>
            </a:r>
            <a:r>
              <a:rPr lang="zh-CN" altLang="en-US" sz="1660">
                <a:latin typeface="微软雅黑" panose="020B0503020204020204" charset="-122"/>
                <a:ea typeface="微软雅黑" panose="020B0503020204020204" charset="-122"/>
                <a:cs typeface="微软雅黑" panose="020B0503020204020204" charset="-122"/>
              </a:rPr>
              <a:t>外部实体(</a:t>
            </a:r>
            <a:r>
              <a:rPr lang="en-US" altLang="zh-CN" sz="1660">
                <a:latin typeface="微软雅黑" panose="020B0503020204020204" charset="-122"/>
                <a:ea typeface="微软雅黑" panose="020B0503020204020204" charset="-122"/>
                <a:cs typeface="微软雅黑" panose="020B0503020204020204" charset="-122"/>
              </a:rPr>
              <a:t>external agent)</a:t>
            </a:r>
          </a:p>
        </p:txBody>
      </p:sp>
      <p:sp>
        <p:nvSpPr>
          <p:cNvPr id="193552" name="Text Box 1040"/>
          <p:cNvSpPr txBox="1">
            <a:spLocks noChangeArrowheads="1"/>
          </p:cNvSpPr>
          <p:nvPr/>
        </p:nvSpPr>
        <p:spPr bwMode="auto">
          <a:xfrm>
            <a:off x="5644662" y="2974232"/>
            <a:ext cx="1880089" cy="39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pPr>
            <a:r>
              <a:rPr lang="zh-CN" altLang="en-US" sz="1660">
                <a:latin typeface="微软雅黑" panose="020B0503020204020204" charset="-122"/>
                <a:ea typeface="微软雅黑" panose="020B0503020204020204" charset="-122"/>
                <a:cs typeface="微软雅黑" panose="020B0503020204020204" charset="-122"/>
              </a:rPr>
              <a:t>(</a:t>
            </a:r>
            <a:r>
              <a:rPr lang="en-US" altLang="zh-CN" sz="1660">
                <a:latin typeface="微软雅黑" panose="020B0503020204020204" charset="-122"/>
                <a:ea typeface="微软雅黑" panose="020B0503020204020204" charset="-122"/>
                <a:cs typeface="微软雅黑" panose="020B0503020204020204" charset="-122"/>
              </a:rPr>
              <a:t>b)</a:t>
            </a:r>
            <a:r>
              <a:rPr lang="zh-CN" altLang="en-US" sz="1660">
                <a:latin typeface="微软雅黑" panose="020B0503020204020204" charset="-122"/>
                <a:ea typeface="微软雅黑" panose="020B0503020204020204" charset="-122"/>
                <a:cs typeface="微软雅黑" panose="020B0503020204020204" charset="-122"/>
              </a:rPr>
              <a:t>加工(</a:t>
            </a:r>
            <a:r>
              <a:rPr lang="en-US" altLang="zh-CN" sz="1660">
                <a:latin typeface="微软雅黑" panose="020B0503020204020204" charset="-122"/>
                <a:ea typeface="微软雅黑" panose="020B0503020204020204" charset="-122"/>
                <a:cs typeface="微软雅黑" panose="020B0503020204020204" charset="-122"/>
              </a:rPr>
              <a:t>process)</a:t>
            </a:r>
          </a:p>
        </p:txBody>
      </p:sp>
      <p:sp>
        <p:nvSpPr>
          <p:cNvPr id="193553" name="Text Box 1041"/>
          <p:cNvSpPr txBox="1">
            <a:spLocks noChangeArrowheads="1"/>
          </p:cNvSpPr>
          <p:nvPr/>
        </p:nvSpPr>
        <p:spPr bwMode="auto">
          <a:xfrm>
            <a:off x="1676401" y="4665286"/>
            <a:ext cx="2716823" cy="39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pPr>
            <a:r>
              <a:rPr lang="zh-CN" altLang="en-US" sz="1660">
                <a:latin typeface="微软雅黑" panose="020B0503020204020204" charset="-122"/>
                <a:ea typeface="微软雅黑" panose="020B0503020204020204" charset="-122"/>
                <a:cs typeface="微软雅黑" panose="020B0503020204020204" charset="-122"/>
              </a:rPr>
              <a:t>(</a:t>
            </a:r>
            <a:r>
              <a:rPr lang="en-US" altLang="zh-CN" sz="1660">
                <a:latin typeface="微软雅黑" panose="020B0503020204020204" charset="-122"/>
                <a:ea typeface="微软雅黑" panose="020B0503020204020204" charset="-122"/>
                <a:cs typeface="微软雅黑" panose="020B0503020204020204" charset="-122"/>
              </a:rPr>
              <a:t>c)</a:t>
            </a:r>
            <a:r>
              <a:rPr lang="zh-CN" altLang="en-US" sz="1660">
                <a:latin typeface="微软雅黑" panose="020B0503020204020204" charset="-122"/>
                <a:ea typeface="微软雅黑" panose="020B0503020204020204" charset="-122"/>
                <a:cs typeface="微软雅黑" panose="020B0503020204020204" charset="-122"/>
              </a:rPr>
              <a:t>数据存储(</a:t>
            </a:r>
            <a:r>
              <a:rPr lang="en-US" altLang="zh-CN" sz="1660">
                <a:latin typeface="微软雅黑" panose="020B0503020204020204" charset="-122"/>
                <a:ea typeface="微软雅黑" panose="020B0503020204020204" charset="-122"/>
                <a:cs typeface="微软雅黑" panose="020B0503020204020204" charset="-122"/>
              </a:rPr>
              <a:t>data store)</a:t>
            </a:r>
          </a:p>
        </p:txBody>
      </p:sp>
      <p:sp>
        <p:nvSpPr>
          <p:cNvPr id="193554" name="Text Box 1042"/>
          <p:cNvSpPr txBox="1">
            <a:spLocks noChangeArrowheads="1"/>
          </p:cNvSpPr>
          <p:nvPr/>
        </p:nvSpPr>
        <p:spPr bwMode="auto">
          <a:xfrm>
            <a:off x="5644662" y="4665286"/>
            <a:ext cx="2297723" cy="39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pPr>
            <a:r>
              <a:rPr lang="zh-CN" altLang="en-US" sz="1660">
                <a:latin typeface="微软雅黑" panose="020B0503020204020204" charset="-122"/>
                <a:ea typeface="微软雅黑" panose="020B0503020204020204" charset="-122"/>
                <a:cs typeface="微软雅黑" panose="020B0503020204020204" charset="-122"/>
              </a:rPr>
              <a:t>(</a:t>
            </a:r>
            <a:r>
              <a:rPr lang="en-US" altLang="zh-CN" sz="1660">
                <a:latin typeface="微软雅黑" panose="020B0503020204020204" charset="-122"/>
                <a:ea typeface="微软雅黑" panose="020B0503020204020204" charset="-122"/>
                <a:cs typeface="微软雅黑" panose="020B0503020204020204" charset="-122"/>
              </a:rPr>
              <a:t>d)</a:t>
            </a:r>
            <a:r>
              <a:rPr lang="zh-CN" altLang="en-US" sz="1660">
                <a:latin typeface="微软雅黑" panose="020B0503020204020204" charset="-122"/>
                <a:ea typeface="微软雅黑" panose="020B0503020204020204" charset="-122"/>
                <a:cs typeface="微软雅黑" panose="020B0503020204020204" charset="-122"/>
              </a:rPr>
              <a:t>数据流(</a:t>
            </a:r>
            <a:r>
              <a:rPr lang="en-US" altLang="zh-CN" sz="1660">
                <a:latin typeface="微软雅黑" panose="020B0503020204020204" charset="-122"/>
                <a:ea typeface="微软雅黑" panose="020B0503020204020204" charset="-122"/>
                <a:cs typeface="微软雅黑" panose="020B0503020204020204" charset="-122"/>
              </a:rPr>
              <a:t>data flow)</a:t>
            </a:r>
          </a:p>
        </p:txBody>
      </p:sp>
      <p:sp>
        <p:nvSpPr>
          <p:cNvPr id="193555" name="Text Box 1043"/>
          <p:cNvSpPr txBox="1">
            <a:spLocks noChangeArrowheads="1"/>
          </p:cNvSpPr>
          <p:nvPr/>
        </p:nvSpPr>
        <p:spPr bwMode="auto">
          <a:xfrm>
            <a:off x="3479507" y="5562150"/>
            <a:ext cx="2507273" cy="39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pPr>
            <a:r>
              <a:rPr lang="en-US" altLang="zh-CN" sz="2200" dirty="0">
                <a:latin typeface="微软雅黑" panose="020B0503020204020204" charset="-122"/>
                <a:ea typeface="微软雅黑" panose="020B0503020204020204" charset="-122"/>
                <a:cs typeface="微软雅黑" panose="020B0503020204020204" charset="-122"/>
              </a:rPr>
              <a:t>DFD</a:t>
            </a:r>
            <a:r>
              <a:rPr lang="zh-CN" altLang="en-US" sz="2200" dirty="0">
                <a:latin typeface="微软雅黑" panose="020B0503020204020204" charset="-122"/>
                <a:ea typeface="微软雅黑" panose="020B0503020204020204" charset="-122"/>
                <a:cs typeface="微软雅黑" panose="020B0503020204020204" charset="-122"/>
              </a:rPr>
              <a:t>的基本成分</a:t>
            </a:r>
          </a:p>
        </p:txBody>
      </p:sp>
      <p:sp>
        <p:nvSpPr>
          <p:cNvPr id="193556" name="Text Box 1044"/>
          <p:cNvSpPr txBox="1">
            <a:spLocks noChangeArrowheads="1"/>
          </p:cNvSpPr>
          <p:nvPr/>
        </p:nvSpPr>
        <p:spPr bwMode="auto">
          <a:xfrm>
            <a:off x="3116874" y="3936990"/>
            <a:ext cx="208085" cy="39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pPr>
            <a:r>
              <a:rPr lang="zh-CN" altLang="en-US" sz="1660">
                <a:latin typeface="微软雅黑" panose="020B0503020204020204" charset="-122"/>
                <a:ea typeface="微软雅黑" panose="020B0503020204020204" charset="-122"/>
              </a:rPr>
              <a:t>或</a:t>
            </a:r>
          </a:p>
        </p:txBody>
      </p:sp>
      <p:sp>
        <p:nvSpPr>
          <p:cNvPr id="193557" name="Text Box 1045"/>
          <p:cNvSpPr txBox="1">
            <a:spLocks noChangeArrowheads="1"/>
          </p:cNvSpPr>
          <p:nvPr/>
        </p:nvSpPr>
        <p:spPr bwMode="auto">
          <a:xfrm>
            <a:off x="6894635" y="2250332"/>
            <a:ext cx="208085" cy="39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pPr>
            <a:r>
              <a:rPr lang="zh-CN" altLang="en-US" sz="1660">
                <a:latin typeface="微软雅黑" panose="020B0503020204020204" charset="-122"/>
                <a:ea typeface="微软雅黑" panose="020B0503020204020204" charset="-122"/>
              </a:rPr>
              <a:t>或</a:t>
            </a:r>
          </a:p>
        </p:txBody>
      </p:sp>
      <p:sp>
        <p:nvSpPr>
          <p:cNvPr id="193558" name="Rectangle 1046"/>
          <p:cNvSpPr>
            <a:spLocks noChangeArrowheads="1"/>
          </p:cNvSpPr>
          <p:nvPr/>
        </p:nvSpPr>
        <p:spPr bwMode="auto">
          <a:xfrm>
            <a:off x="2895600" y="2124309"/>
            <a:ext cx="762000" cy="63304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60">
              <a:latin typeface="微软雅黑" panose="020B0503020204020204" charset="-122"/>
              <a:ea typeface="微软雅黑" panose="020B0503020204020204" charset="-122"/>
            </a:endParaRPr>
          </a:p>
        </p:txBody>
      </p:sp>
      <p:sp>
        <p:nvSpPr>
          <p:cNvPr id="193560" name="Line 1048"/>
          <p:cNvSpPr>
            <a:spLocks noChangeShapeType="1"/>
          </p:cNvSpPr>
          <p:nvPr/>
        </p:nvSpPr>
        <p:spPr bwMode="auto">
          <a:xfrm>
            <a:off x="2819400" y="2053971"/>
            <a:ext cx="304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0"/>
          </a:p>
        </p:txBody>
      </p:sp>
      <p:sp>
        <p:nvSpPr>
          <p:cNvPr id="193562" name="Line 1050"/>
          <p:cNvSpPr>
            <a:spLocks noChangeShapeType="1"/>
          </p:cNvSpPr>
          <p:nvPr/>
        </p:nvSpPr>
        <p:spPr bwMode="auto">
          <a:xfrm>
            <a:off x="2819400" y="2053970"/>
            <a:ext cx="0" cy="28135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0"/>
          </a:p>
        </p:txBody>
      </p:sp>
      <p:sp>
        <p:nvSpPr>
          <p:cNvPr id="193563" name="Rectangle 1051"/>
          <p:cNvSpPr>
            <a:spLocks noChangeArrowheads="1"/>
          </p:cNvSpPr>
          <p:nvPr/>
        </p:nvSpPr>
        <p:spPr bwMode="auto">
          <a:xfrm>
            <a:off x="5562600" y="1772617"/>
            <a:ext cx="914400" cy="977412"/>
          </a:xfrm>
          <a:prstGeom prst="rect">
            <a:avLst/>
          </a:prstGeom>
          <a:solidFill>
            <a:srgbClr val="FFFFFF"/>
          </a:solidFill>
          <a:ln w="9525">
            <a:solidFill>
              <a:srgbClr val="000000"/>
            </a:solidFill>
            <a:miter lim="800000"/>
          </a:ln>
        </p:spPr>
        <p:txBody>
          <a:bodyPr/>
          <a:lstStyle/>
          <a:p>
            <a:endParaRPr lang="zh-CN" altLang="en-US" sz="1660">
              <a:latin typeface="微软雅黑" panose="020B0503020204020204" charset="-122"/>
              <a:ea typeface="微软雅黑" panose="020B0503020204020204" charset="-122"/>
            </a:endParaRPr>
          </a:p>
        </p:txBody>
      </p:sp>
      <p:sp>
        <p:nvSpPr>
          <p:cNvPr id="193564" name="Line 1052"/>
          <p:cNvSpPr>
            <a:spLocks noChangeShapeType="1"/>
          </p:cNvSpPr>
          <p:nvPr/>
        </p:nvSpPr>
        <p:spPr bwMode="auto">
          <a:xfrm>
            <a:off x="5562600" y="2124309"/>
            <a:ext cx="914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0"/>
          </a:p>
        </p:txBody>
      </p:sp>
      <p:sp>
        <p:nvSpPr>
          <p:cNvPr id="193565" name="Text Box 1053"/>
          <p:cNvSpPr txBox="1">
            <a:spLocks noChangeArrowheads="1"/>
          </p:cNvSpPr>
          <p:nvPr/>
        </p:nvSpPr>
        <p:spPr bwMode="auto">
          <a:xfrm>
            <a:off x="2362200" y="2194647"/>
            <a:ext cx="208085" cy="398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spcBef>
                <a:spcPct val="0"/>
              </a:spcBef>
            </a:pPr>
            <a:r>
              <a:rPr lang="zh-CN" altLang="en-US" sz="1660">
                <a:latin typeface="微软雅黑" panose="020B0503020204020204" charset="-122"/>
                <a:ea typeface="微软雅黑" panose="020B0503020204020204" charset="-122"/>
              </a:rPr>
              <a:t>或</a:t>
            </a: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29" name="Text Box 1109"/>
          <p:cNvSpPr txBox="1">
            <a:spLocks noChangeArrowheads="1"/>
          </p:cNvSpPr>
          <p:nvPr/>
        </p:nvSpPr>
        <p:spPr bwMode="auto">
          <a:xfrm>
            <a:off x="332189" y="140445"/>
            <a:ext cx="5943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zh-CN" altLang="en-US" sz="3200" dirty="0">
                <a:solidFill>
                  <a:schemeClr val="bg2"/>
                </a:solidFill>
                <a:latin typeface="+mj-ea"/>
                <a:ea typeface="+mj-ea"/>
              </a:rPr>
              <a:t>一个数据流图的实例 </a:t>
            </a:r>
          </a:p>
        </p:txBody>
      </p:sp>
      <p:sp>
        <p:nvSpPr>
          <p:cNvPr id="84" name="灯片编号占位符 5"/>
          <p:cNvSpPr>
            <a:spLocks noGrp="1"/>
          </p:cNvSpPr>
          <p:nvPr>
            <p:ph type="sldNum" sz="quarter" idx="12"/>
          </p:nvPr>
        </p:nvSpPr>
        <p:spPr>
          <a:xfrm>
            <a:off x="6865127" y="6148032"/>
            <a:ext cx="2063750" cy="457200"/>
          </a:xfrm>
        </p:spPr>
        <p:txBody>
          <a:bodyPr/>
          <a:lstStyle/>
          <a:p>
            <a:fld id="{244119BF-C4C0-481D-A7DD-A347162AE06E}" type="slidenum">
              <a:rPr lang="zh-CN" altLang="en-US"/>
              <a:t>32</a:t>
            </a:fld>
            <a:endParaRPr lang="en-US" altLang="zh-CN"/>
          </a:p>
        </p:txBody>
      </p:sp>
      <p:pic>
        <p:nvPicPr>
          <p:cNvPr id="2" name="图片 1"/>
          <p:cNvPicPr>
            <a:picLocks noChangeAspect="1"/>
          </p:cNvPicPr>
          <p:nvPr/>
        </p:nvPicPr>
        <p:blipFill>
          <a:blip r:embed="rId2"/>
          <a:stretch>
            <a:fillRect/>
          </a:stretch>
        </p:blipFill>
        <p:spPr>
          <a:xfrm>
            <a:off x="798195" y="1313180"/>
            <a:ext cx="7546975" cy="4373245"/>
          </a:xfrm>
          <a:prstGeom prst="rect">
            <a:avLst/>
          </a:prstGeom>
        </p:spPr>
      </p:pic>
      <p:sp>
        <p:nvSpPr>
          <p:cNvPr id="3" name="矩形标注 2"/>
          <p:cNvSpPr/>
          <p:nvPr/>
        </p:nvSpPr>
        <p:spPr>
          <a:xfrm>
            <a:off x="4572000" y="2019935"/>
            <a:ext cx="1653540" cy="720090"/>
          </a:xfrm>
          <a:prstGeom prst="wedgeRectCallout">
            <a:avLst>
              <a:gd name="adj1" fmla="val -72663"/>
              <a:gd name="adj2" fmla="val -66225"/>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bg1"/>
                </a:solidFill>
              </a:rPr>
              <a:t>ER</a:t>
            </a:r>
            <a:r>
              <a:rPr lang="zh-CN" altLang="en-US" sz="1600" b="1">
                <a:solidFill>
                  <a:schemeClr val="bg1"/>
                </a:solidFill>
              </a:rPr>
              <a:t>图中的实体，逻辑模型中的表</a:t>
            </a:r>
          </a:p>
        </p:txBody>
      </p:sp>
      <p:sp>
        <p:nvSpPr>
          <p:cNvPr id="4" name="矩形标注 3"/>
          <p:cNvSpPr/>
          <p:nvPr/>
        </p:nvSpPr>
        <p:spPr>
          <a:xfrm>
            <a:off x="2023110" y="5753735"/>
            <a:ext cx="1653540" cy="720090"/>
          </a:xfrm>
          <a:prstGeom prst="wedgeRectCallout">
            <a:avLst>
              <a:gd name="adj1" fmla="val -72663"/>
              <a:gd name="adj2" fmla="val -66225"/>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bg1"/>
                </a:solidFill>
              </a:rPr>
              <a:t>ER</a:t>
            </a:r>
            <a:r>
              <a:rPr lang="zh-CN" altLang="en-US" sz="1600" b="1">
                <a:solidFill>
                  <a:schemeClr val="bg1"/>
                </a:solidFill>
              </a:rPr>
              <a:t>图中无对应</a:t>
            </a:r>
          </a:p>
        </p:txBody>
      </p:sp>
      <p:sp>
        <p:nvSpPr>
          <p:cNvPr id="5" name="矩形标注 4"/>
          <p:cNvSpPr/>
          <p:nvPr/>
        </p:nvSpPr>
        <p:spPr>
          <a:xfrm>
            <a:off x="4025900" y="3931920"/>
            <a:ext cx="1113155" cy="648970"/>
          </a:xfrm>
          <a:prstGeom prst="wedgeRectCallout">
            <a:avLst>
              <a:gd name="adj1" fmla="val -72663"/>
              <a:gd name="adj2" fmla="val -66225"/>
            </a:avLst>
          </a:prstGeom>
          <a:solidFill>
            <a:srgbClr val="2D5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bg1"/>
                </a:solidFill>
              </a:rPr>
              <a:t>对应一个应用程序</a:t>
            </a:r>
          </a:p>
        </p:txBody>
      </p:sp>
      <p:sp>
        <p:nvSpPr>
          <p:cNvPr id="7" name="矩形 6"/>
          <p:cNvSpPr/>
          <p:nvPr/>
        </p:nvSpPr>
        <p:spPr>
          <a:xfrm>
            <a:off x="4448175" y="5791835"/>
            <a:ext cx="2837180" cy="720090"/>
          </a:xfrm>
          <a:prstGeom prst="rect">
            <a:avLst/>
          </a:prstGeom>
          <a:solidFill>
            <a:srgbClr val="003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bg1"/>
                </a:solidFill>
              </a:rPr>
              <a:t>搞清楚外部实体和</a:t>
            </a:r>
            <a:r>
              <a:rPr lang="en-US" altLang="zh-CN" sz="1600" b="1">
                <a:solidFill>
                  <a:schemeClr val="bg1"/>
                </a:solidFill>
              </a:rPr>
              <a:t>ER</a:t>
            </a:r>
            <a:r>
              <a:rPr lang="zh-CN" altLang="en-US" sz="1600" b="1">
                <a:solidFill>
                  <a:schemeClr val="bg1"/>
                </a:solidFill>
              </a:rPr>
              <a:t>图中实体之间的区别</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2"/>
          </p:nvPr>
        </p:nvSpPr>
        <p:spPr>
          <a:xfrm>
            <a:off x="6627035" y="6069227"/>
            <a:ext cx="2133600" cy="476250"/>
          </a:xfrm>
        </p:spPr>
        <p:txBody>
          <a:bodyPr/>
          <a:lstStyle/>
          <a:p>
            <a:fld id="{43EF7AC3-CBB2-41BD-A2EE-896226CC9D36}" type="slidenum">
              <a:rPr lang="zh-CN" altLang="en-US"/>
              <a:t>33</a:t>
            </a:fld>
            <a:endParaRPr lang="en-US" altLang="zh-CN"/>
          </a:p>
        </p:txBody>
      </p:sp>
      <p:grpSp>
        <p:nvGrpSpPr>
          <p:cNvPr id="99332" name="Group 1028"/>
          <p:cNvGrpSpPr/>
          <p:nvPr/>
        </p:nvGrpSpPr>
        <p:grpSpPr bwMode="auto">
          <a:xfrm>
            <a:off x="734060" y="773278"/>
            <a:ext cx="6363817" cy="2039815"/>
            <a:chOff x="5939" y="12792"/>
            <a:chExt cx="4474" cy="1560"/>
          </a:xfrm>
        </p:grpSpPr>
        <p:sp>
          <p:nvSpPr>
            <p:cNvPr id="99333" name="Rectangle 1029"/>
            <p:cNvSpPr>
              <a:spLocks noChangeArrowheads="1"/>
            </p:cNvSpPr>
            <p:nvPr/>
          </p:nvSpPr>
          <p:spPr bwMode="auto">
            <a:xfrm>
              <a:off x="5939" y="13104"/>
              <a:ext cx="720" cy="1092"/>
            </a:xfrm>
            <a:prstGeom prst="rect">
              <a:avLst/>
            </a:prstGeom>
            <a:solidFill>
              <a:srgbClr val="FFFFFF"/>
            </a:solidFill>
            <a:ln w="9525">
              <a:solidFill>
                <a:srgbClr val="000000"/>
              </a:solidFill>
              <a:miter lim="800000"/>
            </a:ln>
          </p:spPr>
          <p:txBody>
            <a:bodyPr/>
            <a:lstStyle/>
            <a:p>
              <a:pPr algn="just" eaLnBrk="0" fontAlgn="auto" hangingPunct="0">
                <a:lnSpc>
                  <a:spcPct val="150000"/>
                </a:lnSpc>
                <a:spcBef>
                  <a:spcPct val="0"/>
                </a:spcBef>
              </a:pPr>
              <a:r>
                <a:rPr lang="en-US" altLang="zh-CN">
                  <a:latin typeface="微软雅黑" panose="020B0503020204020204" charset="-122"/>
                  <a:ea typeface="微软雅黑" panose="020B0503020204020204" charset="-122"/>
                  <a:cs typeface="微软雅黑" panose="020B0503020204020204" charset="-122"/>
                </a:rPr>
                <a:t>   </a:t>
              </a:r>
              <a:r>
                <a:rPr lang="zh-CN" altLang="en-US">
                  <a:latin typeface="微软雅黑" panose="020B0503020204020204" charset="-122"/>
                  <a:ea typeface="微软雅黑" panose="020B0503020204020204" charset="-122"/>
                  <a:cs typeface="微软雅黑" panose="020B0503020204020204" charset="-122"/>
                </a:rPr>
                <a:t>院</a:t>
              </a:r>
            </a:p>
            <a:p>
              <a:pPr algn="just" eaLnBrk="0" fontAlgn="auto" hangingPunct="0">
                <a:lnSpc>
                  <a:spcPct val="150000"/>
                </a:lnSpc>
                <a:spcBef>
                  <a:spcPct val="0"/>
                </a:spcBef>
              </a:pPr>
              <a:r>
                <a:rPr lang="zh-CN" altLang="en-US">
                  <a:latin typeface="微软雅黑" panose="020B0503020204020204" charset="-122"/>
                  <a:ea typeface="微软雅黑" panose="020B0503020204020204" charset="-122"/>
                  <a:cs typeface="微软雅黑" panose="020B0503020204020204" charset="-122"/>
                </a:rPr>
                <a:t>   系</a:t>
              </a:r>
            </a:p>
          </p:txBody>
        </p:sp>
        <p:sp>
          <p:nvSpPr>
            <p:cNvPr id="99334" name="Line 1030"/>
            <p:cNvSpPr>
              <a:spLocks noChangeShapeType="1"/>
            </p:cNvSpPr>
            <p:nvPr/>
          </p:nvSpPr>
          <p:spPr bwMode="auto">
            <a:xfrm>
              <a:off x="6659" y="13416"/>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60"/>
            </a:p>
          </p:txBody>
        </p:sp>
        <p:sp>
          <p:nvSpPr>
            <p:cNvPr id="99335" name="Oval 1031"/>
            <p:cNvSpPr>
              <a:spLocks noChangeArrowheads="1"/>
            </p:cNvSpPr>
            <p:nvPr/>
          </p:nvSpPr>
          <p:spPr bwMode="auto">
            <a:xfrm>
              <a:off x="7559" y="12792"/>
              <a:ext cx="1080" cy="1560"/>
            </a:xfrm>
            <a:prstGeom prst="ellipse">
              <a:avLst/>
            </a:prstGeom>
            <a:solidFill>
              <a:srgbClr val="FFFFFF"/>
            </a:solidFill>
            <a:ln w="9525">
              <a:solidFill>
                <a:srgbClr val="000000"/>
              </a:solidFill>
              <a:round/>
            </a:ln>
          </p:spPr>
          <p:txBody>
            <a:bodyPr/>
            <a:lstStyle/>
            <a:p>
              <a:pPr algn="ctr" eaLnBrk="0" fontAlgn="auto" hangingPunct="0">
                <a:lnSpc>
                  <a:spcPct val="150000"/>
                </a:lnSpc>
                <a:spcBef>
                  <a:spcPct val="0"/>
                </a:spcBef>
              </a:pPr>
              <a:r>
                <a:rPr lang="en-US" altLang="zh-CN">
                  <a:latin typeface="微软雅黑" panose="020B0503020204020204" charset="-122"/>
                  <a:ea typeface="微软雅黑" panose="020B0503020204020204" charset="-122"/>
                  <a:cs typeface="微软雅黑" panose="020B0503020204020204" charset="-122"/>
                </a:rPr>
                <a:t> </a:t>
              </a:r>
              <a:endParaRPr lang="zh-CN" altLang="en-US">
                <a:latin typeface="微软雅黑" panose="020B0503020204020204" charset="-122"/>
                <a:ea typeface="微软雅黑" panose="020B0503020204020204" charset="-122"/>
                <a:cs typeface="微软雅黑" panose="020B0503020204020204" charset="-122"/>
              </a:endParaRPr>
            </a:p>
          </p:txBody>
        </p:sp>
        <p:sp>
          <p:nvSpPr>
            <p:cNvPr id="99336" name="Line 1032"/>
            <p:cNvSpPr>
              <a:spLocks noChangeShapeType="1"/>
            </p:cNvSpPr>
            <p:nvPr/>
          </p:nvSpPr>
          <p:spPr bwMode="auto">
            <a:xfrm>
              <a:off x="8639" y="13416"/>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60"/>
            </a:p>
          </p:txBody>
        </p:sp>
        <p:sp>
          <p:nvSpPr>
            <p:cNvPr id="99337" name="Rectangle 1033"/>
            <p:cNvSpPr>
              <a:spLocks noChangeArrowheads="1"/>
            </p:cNvSpPr>
            <p:nvPr/>
          </p:nvSpPr>
          <p:spPr bwMode="auto">
            <a:xfrm>
              <a:off x="9689" y="13217"/>
              <a:ext cx="724" cy="1058"/>
            </a:xfrm>
            <a:prstGeom prst="rect">
              <a:avLst/>
            </a:prstGeom>
            <a:solidFill>
              <a:srgbClr val="FFFFFF"/>
            </a:solidFill>
            <a:ln w="9525">
              <a:solidFill>
                <a:srgbClr val="000000"/>
              </a:solidFill>
              <a:miter lim="800000"/>
            </a:ln>
          </p:spPr>
          <p:txBody>
            <a:bodyPr/>
            <a:lstStyle/>
            <a:p>
              <a:pPr algn="just" eaLnBrk="0" fontAlgn="auto" hangingPunct="0">
                <a:lnSpc>
                  <a:spcPct val="150000"/>
                </a:lnSpc>
                <a:spcBef>
                  <a:spcPct val="0"/>
                </a:spcBef>
              </a:pPr>
              <a:endParaRPr lang="zh-CN" altLang="en-US">
                <a:latin typeface="微软雅黑" panose="020B0503020204020204" charset="-122"/>
                <a:ea typeface="微软雅黑" panose="020B0503020204020204" charset="-122"/>
              </a:endParaRPr>
            </a:p>
          </p:txBody>
        </p:sp>
        <p:sp>
          <p:nvSpPr>
            <p:cNvPr id="99338" name="Line 1034"/>
            <p:cNvSpPr>
              <a:spLocks noChangeShapeType="1"/>
            </p:cNvSpPr>
            <p:nvPr/>
          </p:nvSpPr>
          <p:spPr bwMode="auto">
            <a:xfrm flipH="1">
              <a:off x="8582" y="14061"/>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60"/>
            </a:p>
          </p:txBody>
        </p:sp>
        <p:sp>
          <p:nvSpPr>
            <p:cNvPr id="99339" name="Line 1035"/>
            <p:cNvSpPr>
              <a:spLocks noChangeShapeType="1"/>
            </p:cNvSpPr>
            <p:nvPr/>
          </p:nvSpPr>
          <p:spPr bwMode="auto">
            <a:xfrm flipH="1">
              <a:off x="6659" y="14055"/>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60"/>
            </a:p>
          </p:txBody>
        </p:sp>
      </p:grpSp>
      <p:sp>
        <p:nvSpPr>
          <p:cNvPr id="99340" name="Text Box 1036"/>
          <p:cNvSpPr txBox="1">
            <a:spLocks noChangeArrowheads="1"/>
          </p:cNvSpPr>
          <p:nvPr/>
        </p:nvSpPr>
        <p:spPr bwMode="auto">
          <a:xfrm>
            <a:off x="1981200" y="2049145"/>
            <a:ext cx="108521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领书单                                 </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99341" name="Text Box 1037"/>
          <p:cNvSpPr txBox="1">
            <a:spLocks noChangeArrowheads="1"/>
          </p:cNvSpPr>
          <p:nvPr/>
        </p:nvSpPr>
        <p:spPr bwMode="auto">
          <a:xfrm>
            <a:off x="1971675" y="1246505"/>
            <a:ext cx="11112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购书单                                 </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99343" name="Arc 1039"/>
          <p:cNvSpPr/>
          <p:nvPr/>
        </p:nvSpPr>
        <p:spPr bwMode="auto">
          <a:xfrm flipH="1">
            <a:off x="4443047" y="5332676"/>
            <a:ext cx="819150" cy="858715"/>
          </a:xfrm>
          <a:custGeom>
            <a:avLst/>
            <a:gdLst>
              <a:gd name="G0" fmla="+- 0 0 0"/>
              <a:gd name="G1" fmla="+- 20641 0 0"/>
              <a:gd name="G2" fmla="+- 21600 0 0"/>
              <a:gd name="T0" fmla="*/ 6364 w 21600"/>
              <a:gd name="T1" fmla="*/ 0 h 20641"/>
              <a:gd name="T2" fmla="*/ 21600 w 21600"/>
              <a:gd name="T3" fmla="*/ 20641 h 20641"/>
              <a:gd name="T4" fmla="*/ 0 w 21600"/>
              <a:gd name="T5" fmla="*/ 20641 h 20641"/>
            </a:gdLst>
            <a:ahLst/>
            <a:cxnLst>
              <a:cxn ang="0">
                <a:pos x="T0" y="T1"/>
              </a:cxn>
              <a:cxn ang="0">
                <a:pos x="T2" y="T3"/>
              </a:cxn>
              <a:cxn ang="0">
                <a:pos x="T4" y="T5"/>
              </a:cxn>
            </a:cxnLst>
            <a:rect l="0" t="0" r="r" b="b"/>
            <a:pathLst>
              <a:path w="21600" h="20641" fill="none" extrusionOk="0">
                <a:moveTo>
                  <a:pt x="6364" y="-1"/>
                </a:moveTo>
                <a:cubicBezTo>
                  <a:pt x="15421" y="2792"/>
                  <a:pt x="21600" y="11163"/>
                  <a:pt x="21600" y="20641"/>
                </a:cubicBezTo>
              </a:path>
              <a:path w="21600" h="20641" stroke="0" extrusionOk="0">
                <a:moveTo>
                  <a:pt x="6364" y="-1"/>
                </a:moveTo>
                <a:cubicBezTo>
                  <a:pt x="15421" y="2792"/>
                  <a:pt x="21600" y="11163"/>
                  <a:pt x="21600" y="20641"/>
                </a:cubicBezTo>
                <a:lnTo>
                  <a:pt x="0" y="20641"/>
                </a:lnTo>
                <a:close/>
              </a:path>
            </a:pathLst>
          </a:custGeom>
          <a:noFill/>
          <a:ln w="9525">
            <a:solidFill>
              <a:srgbClr val="000000"/>
            </a:solidFill>
            <a:round/>
            <a:head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latin typeface="微软雅黑" panose="020B0503020204020204" charset="-122"/>
              <a:ea typeface="微软雅黑" panose="020B0503020204020204" charset="-122"/>
            </a:endParaRPr>
          </a:p>
        </p:txBody>
      </p:sp>
      <p:grpSp>
        <p:nvGrpSpPr>
          <p:cNvPr id="99344" name="Group 1040"/>
          <p:cNvGrpSpPr/>
          <p:nvPr/>
        </p:nvGrpSpPr>
        <p:grpSpPr bwMode="auto">
          <a:xfrm>
            <a:off x="990600" y="3175092"/>
            <a:ext cx="6553200" cy="3587262"/>
            <a:chOff x="2159" y="312"/>
            <a:chExt cx="7200" cy="2496"/>
          </a:xfrm>
        </p:grpSpPr>
        <p:sp>
          <p:nvSpPr>
            <p:cNvPr id="99345" name="Line 1041"/>
            <p:cNvSpPr>
              <a:spLocks noChangeShapeType="1"/>
            </p:cNvSpPr>
            <p:nvPr/>
          </p:nvSpPr>
          <p:spPr bwMode="auto">
            <a:xfrm>
              <a:off x="5039" y="312"/>
              <a:ext cx="144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0"/>
            </a:p>
          </p:txBody>
        </p:sp>
        <p:sp>
          <p:nvSpPr>
            <p:cNvPr id="99346" name="Line 1042"/>
            <p:cNvSpPr>
              <a:spLocks noChangeShapeType="1"/>
            </p:cNvSpPr>
            <p:nvPr/>
          </p:nvSpPr>
          <p:spPr bwMode="auto">
            <a:xfrm>
              <a:off x="5039" y="624"/>
              <a:ext cx="144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0"/>
            </a:p>
          </p:txBody>
        </p:sp>
        <p:sp>
          <p:nvSpPr>
            <p:cNvPr id="99347" name="Oval 1043"/>
            <p:cNvSpPr>
              <a:spLocks noChangeArrowheads="1"/>
            </p:cNvSpPr>
            <p:nvPr/>
          </p:nvSpPr>
          <p:spPr bwMode="auto">
            <a:xfrm>
              <a:off x="4139" y="936"/>
              <a:ext cx="900" cy="93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spcBef>
                  <a:spcPct val="0"/>
                </a:spcBef>
              </a:pPr>
              <a:r>
                <a:rPr lang="zh-CN" altLang="en-US" sz="1600">
                  <a:latin typeface="微软雅黑" panose="020B0503020204020204" charset="-122"/>
                  <a:ea typeface="微软雅黑" panose="020B0503020204020204" charset="-122"/>
                  <a:cs typeface="微软雅黑" panose="020B0503020204020204" charset="-122"/>
                </a:rPr>
                <a:t>1</a:t>
              </a:r>
            </a:p>
            <a:p>
              <a:pPr algn="ctr" eaLnBrk="0" hangingPunct="0">
                <a:spcBef>
                  <a:spcPct val="0"/>
                </a:spcBef>
              </a:pPr>
              <a:r>
                <a:rPr lang="zh-CN" altLang="en-US" sz="1600">
                  <a:latin typeface="微软雅黑" panose="020B0503020204020204" charset="-122"/>
                  <a:ea typeface="微软雅黑" panose="020B0503020204020204" charset="-122"/>
                  <a:cs typeface="微软雅黑" panose="020B0503020204020204" charset="-122"/>
                </a:rPr>
                <a:t>销售</a:t>
              </a:r>
            </a:p>
          </p:txBody>
        </p:sp>
        <p:sp>
          <p:nvSpPr>
            <p:cNvPr id="99348" name="Oval 1044"/>
            <p:cNvSpPr>
              <a:spLocks noChangeArrowheads="1"/>
            </p:cNvSpPr>
            <p:nvPr/>
          </p:nvSpPr>
          <p:spPr bwMode="auto">
            <a:xfrm>
              <a:off x="6479" y="936"/>
              <a:ext cx="900" cy="936"/>
            </a:xfrm>
            <a:prstGeom prst="ellipse">
              <a:avLst/>
            </a:prstGeom>
            <a:solidFill>
              <a:srgbClr val="FFFFFF"/>
            </a:solidFill>
            <a:ln w="9525">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spcBef>
                  <a:spcPct val="0"/>
                </a:spcBef>
              </a:pPr>
              <a:r>
                <a:rPr lang="zh-CN" altLang="en-US" sz="1600">
                  <a:latin typeface="微软雅黑" panose="020B0503020204020204" charset="-122"/>
                  <a:ea typeface="微软雅黑" panose="020B0503020204020204" charset="-122"/>
                  <a:cs typeface="微软雅黑" panose="020B0503020204020204" charset="-122"/>
                </a:rPr>
                <a:t>2</a:t>
              </a:r>
            </a:p>
            <a:p>
              <a:pPr algn="ctr" eaLnBrk="0" hangingPunct="0">
                <a:spcBef>
                  <a:spcPct val="0"/>
                </a:spcBef>
              </a:pPr>
              <a:r>
                <a:rPr lang="zh-CN" altLang="en-US" sz="1600">
                  <a:latin typeface="微软雅黑" panose="020B0503020204020204" charset="-122"/>
                  <a:ea typeface="微软雅黑" panose="020B0503020204020204" charset="-122"/>
                  <a:cs typeface="微软雅黑" panose="020B0503020204020204" charset="-122"/>
                </a:rPr>
                <a:t>采购</a:t>
              </a:r>
            </a:p>
          </p:txBody>
        </p:sp>
        <p:sp>
          <p:nvSpPr>
            <p:cNvPr id="99349" name="Rectangle 1045"/>
            <p:cNvSpPr>
              <a:spLocks noChangeArrowheads="1"/>
            </p:cNvSpPr>
            <p:nvPr/>
          </p:nvSpPr>
          <p:spPr bwMode="auto">
            <a:xfrm>
              <a:off x="8459" y="936"/>
              <a:ext cx="900" cy="1092"/>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endParaRPr lang="zh-CN" altLang="en-US" sz="1600">
                <a:latin typeface="微软雅黑" panose="020B0503020204020204" charset="-122"/>
                <a:ea typeface="微软雅黑" panose="020B0503020204020204" charset="-122"/>
              </a:endParaRPr>
            </a:p>
          </p:txBody>
        </p:sp>
        <p:sp>
          <p:nvSpPr>
            <p:cNvPr id="99350" name="Rectangle 1046"/>
            <p:cNvSpPr>
              <a:spLocks noChangeArrowheads="1"/>
            </p:cNvSpPr>
            <p:nvPr/>
          </p:nvSpPr>
          <p:spPr bwMode="auto">
            <a:xfrm>
              <a:off x="2159" y="936"/>
              <a:ext cx="900" cy="1092"/>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r>
                <a:rPr lang="zh-CN" altLang="en-US" sz="1600">
                  <a:latin typeface="微软雅黑" panose="020B0503020204020204" charset="-122"/>
                  <a:ea typeface="微软雅黑" panose="020B0503020204020204" charset="-122"/>
                  <a:cs typeface="微软雅黑" panose="020B0503020204020204" charset="-122"/>
                </a:rPr>
                <a:t>　</a:t>
              </a:r>
            </a:p>
            <a:p>
              <a:pPr algn="just" eaLnBrk="0" hangingPunct="0">
                <a:spcBef>
                  <a:spcPct val="0"/>
                </a:spcBef>
              </a:pPr>
              <a:r>
                <a:rPr lang="zh-CN" altLang="en-US" sz="1600">
                  <a:latin typeface="微软雅黑" panose="020B0503020204020204" charset="-122"/>
                  <a:ea typeface="微软雅黑" panose="020B0503020204020204" charset="-122"/>
                  <a:cs typeface="微软雅黑" panose="020B0503020204020204" charset="-122"/>
                </a:rPr>
                <a:t>    院</a:t>
              </a:r>
            </a:p>
            <a:p>
              <a:pPr algn="just" eaLnBrk="0" hangingPunct="0">
                <a:spcBef>
                  <a:spcPct val="0"/>
                </a:spcBef>
              </a:pPr>
              <a:endParaRPr lang="zh-CN" altLang="en-US" sz="1600">
                <a:latin typeface="微软雅黑" panose="020B0503020204020204" charset="-122"/>
                <a:ea typeface="微软雅黑" panose="020B0503020204020204" charset="-122"/>
                <a:cs typeface="微软雅黑" panose="020B0503020204020204" charset="-122"/>
              </a:endParaRPr>
            </a:p>
            <a:p>
              <a:pPr algn="just" eaLnBrk="0" hangingPunct="0">
                <a:spcBef>
                  <a:spcPct val="0"/>
                </a:spcBef>
              </a:pPr>
              <a:r>
                <a:rPr lang="zh-CN" altLang="en-US" sz="1600">
                  <a:latin typeface="微软雅黑" panose="020B0503020204020204" charset="-122"/>
                  <a:ea typeface="微软雅黑" panose="020B0503020204020204" charset="-122"/>
                  <a:cs typeface="微软雅黑" panose="020B0503020204020204" charset="-122"/>
                </a:rPr>
                <a:t>　系</a:t>
              </a:r>
            </a:p>
          </p:txBody>
        </p:sp>
        <p:sp>
          <p:nvSpPr>
            <p:cNvPr id="99351" name="Line 1047"/>
            <p:cNvSpPr>
              <a:spLocks noChangeShapeType="1"/>
            </p:cNvSpPr>
            <p:nvPr/>
          </p:nvSpPr>
          <p:spPr bwMode="auto">
            <a:xfrm>
              <a:off x="7379" y="1248"/>
              <a:ext cx="108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0"/>
            </a:p>
          </p:txBody>
        </p:sp>
        <p:sp>
          <p:nvSpPr>
            <p:cNvPr id="99352" name="Line 1048"/>
            <p:cNvSpPr>
              <a:spLocks noChangeShapeType="1"/>
            </p:cNvSpPr>
            <p:nvPr/>
          </p:nvSpPr>
          <p:spPr bwMode="auto">
            <a:xfrm>
              <a:off x="3059" y="1248"/>
              <a:ext cx="108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0"/>
            </a:p>
          </p:txBody>
        </p:sp>
        <p:sp>
          <p:nvSpPr>
            <p:cNvPr id="99353" name="Line 1049"/>
            <p:cNvSpPr>
              <a:spLocks noChangeShapeType="1"/>
            </p:cNvSpPr>
            <p:nvPr/>
          </p:nvSpPr>
          <p:spPr bwMode="auto">
            <a:xfrm flipH="1">
              <a:off x="7379" y="1560"/>
              <a:ext cx="108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0"/>
            </a:p>
          </p:txBody>
        </p:sp>
        <p:sp>
          <p:nvSpPr>
            <p:cNvPr id="99354" name="Line 1050"/>
            <p:cNvSpPr>
              <a:spLocks noChangeShapeType="1"/>
            </p:cNvSpPr>
            <p:nvPr/>
          </p:nvSpPr>
          <p:spPr bwMode="auto">
            <a:xfrm flipH="1">
              <a:off x="5039" y="1560"/>
              <a:ext cx="1440" cy="0"/>
            </a:xfrm>
            <a:prstGeom prst="line">
              <a:avLst/>
            </a:prstGeom>
            <a:noFill/>
            <a:ln w="952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0"/>
            </a:p>
          </p:txBody>
        </p:sp>
        <p:sp>
          <p:nvSpPr>
            <p:cNvPr id="99355" name="Line 1051"/>
            <p:cNvSpPr>
              <a:spLocks noChangeShapeType="1"/>
            </p:cNvSpPr>
            <p:nvPr/>
          </p:nvSpPr>
          <p:spPr bwMode="auto">
            <a:xfrm>
              <a:off x="5039" y="2496"/>
              <a:ext cx="1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0"/>
            </a:p>
          </p:txBody>
        </p:sp>
        <p:sp>
          <p:nvSpPr>
            <p:cNvPr id="99356" name="Line 1052"/>
            <p:cNvSpPr>
              <a:spLocks noChangeShapeType="1"/>
            </p:cNvSpPr>
            <p:nvPr/>
          </p:nvSpPr>
          <p:spPr bwMode="auto">
            <a:xfrm>
              <a:off x="5039" y="2808"/>
              <a:ext cx="1620"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60"/>
            </a:p>
          </p:txBody>
        </p:sp>
      </p:grpSp>
      <p:sp>
        <p:nvSpPr>
          <p:cNvPr id="99357" name="Text Box 1053"/>
          <p:cNvSpPr txBox="1">
            <a:spLocks noChangeArrowheads="1"/>
          </p:cNvSpPr>
          <p:nvPr/>
        </p:nvSpPr>
        <p:spPr bwMode="auto">
          <a:xfrm>
            <a:off x="1981200" y="4652010"/>
            <a:ext cx="90868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1600">
                <a:solidFill>
                  <a:srgbClr val="000000"/>
                </a:solidFill>
                <a:latin typeface="微软雅黑" panose="020B0503020204020204" charset="-122"/>
                <a:ea typeface="微软雅黑" panose="020B0503020204020204" charset="-122"/>
                <a:cs typeface="微软雅黑" panose="020B0503020204020204" charset="-122"/>
              </a:rPr>
              <a:t>领书单　　　　                　　　            </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99358" name="Text Box 1054"/>
          <p:cNvSpPr txBox="1">
            <a:spLocks noChangeArrowheads="1"/>
          </p:cNvSpPr>
          <p:nvPr/>
        </p:nvSpPr>
        <p:spPr bwMode="auto">
          <a:xfrm>
            <a:off x="1768475" y="4130040"/>
            <a:ext cx="1024255"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zh-CN" altLang="en-US" sz="1600">
                <a:solidFill>
                  <a:srgbClr val="000000"/>
                </a:solidFill>
                <a:latin typeface="微软雅黑" panose="020B0503020204020204" charset="-122"/>
                <a:ea typeface="微软雅黑" panose="020B0503020204020204" charset="-122"/>
                <a:cs typeface="微软雅黑" panose="020B0503020204020204" charset="-122"/>
              </a:rPr>
              <a:t>　购书单　　　　　　　　　　　              </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99359" name="Text Box 1055"/>
          <p:cNvSpPr txBox="1">
            <a:spLocks noChangeArrowheads="1"/>
          </p:cNvSpPr>
          <p:nvPr/>
        </p:nvSpPr>
        <p:spPr bwMode="auto">
          <a:xfrm>
            <a:off x="3581400" y="3245431"/>
            <a:ext cx="1820008"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1600">
                <a:solidFill>
                  <a:srgbClr val="000000"/>
                </a:solidFill>
                <a:latin typeface="微软雅黑" panose="020B0503020204020204" charset="-122"/>
                <a:ea typeface="微软雅黑" panose="020B0503020204020204" charset="-122"/>
                <a:cs typeface="微软雅黑" panose="020B0503020204020204" charset="-122"/>
              </a:rPr>
              <a:t>F1</a:t>
            </a:r>
            <a:r>
              <a:rPr lang="zh-CN" altLang="en-US" sz="1600">
                <a:solidFill>
                  <a:srgbClr val="000000"/>
                </a:solidFill>
                <a:latin typeface="微软雅黑" panose="020B0503020204020204" charset="-122"/>
                <a:ea typeface="微软雅黑" panose="020B0503020204020204" charset="-122"/>
                <a:cs typeface="微软雅黑" panose="020B0503020204020204" charset="-122"/>
              </a:rPr>
              <a:t>教材存量表</a:t>
            </a:r>
            <a:r>
              <a:rPr lang="zh-CN" altLang="en-US" sz="1600">
                <a:latin typeface="微软雅黑" panose="020B0503020204020204" charset="-122"/>
                <a:ea typeface="微软雅黑" panose="020B0503020204020204" charset="-122"/>
                <a:cs typeface="微软雅黑" panose="020B0503020204020204" charset="-122"/>
              </a:rPr>
              <a:t> </a:t>
            </a:r>
          </a:p>
        </p:txBody>
      </p:sp>
      <p:sp>
        <p:nvSpPr>
          <p:cNvPr id="99360" name="Text Box 1056"/>
          <p:cNvSpPr txBox="1">
            <a:spLocks noChangeArrowheads="1"/>
          </p:cNvSpPr>
          <p:nvPr/>
        </p:nvSpPr>
        <p:spPr bwMode="auto">
          <a:xfrm>
            <a:off x="3657600" y="6340323"/>
            <a:ext cx="1820008"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1600">
                <a:solidFill>
                  <a:srgbClr val="000000"/>
                </a:solidFill>
                <a:latin typeface="微软雅黑" panose="020B0503020204020204" charset="-122"/>
                <a:ea typeface="微软雅黑" panose="020B0503020204020204" charset="-122"/>
                <a:cs typeface="微软雅黑" panose="020B0503020204020204" charset="-122"/>
              </a:rPr>
              <a:t>F2</a:t>
            </a:r>
            <a:r>
              <a:rPr lang="zh-CN" altLang="en-US" sz="1600">
                <a:solidFill>
                  <a:srgbClr val="000000"/>
                </a:solidFill>
                <a:latin typeface="微软雅黑" panose="020B0503020204020204" charset="-122"/>
                <a:ea typeface="微软雅黑" panose="020B0503020204020204" charset="-122"/>
                <a:cs typeface="微软雅黑" panose="020B0503020204020204" charset="-122"/>
              </a:rPr>
              <a:t>缺书登记表</a:t>
            </a:r>
            <a:r>
              <a:rPr lang="zh-CN" altLang="en-US" sz="1600">
                <a:latin typeface="微软雅黑" panose="020B0503020204020204" charset="-122"/>
                <a:ea typeface="微软雅黑" panose="020B0503020204020204" charset="-122"/>
                <a:cs typeface="微软雅黑" panose="020B0503020204020204" charset="-122"/>
              </a:rPr>
              <a:t> </a:t>
            </a:r>
          </a:p>
        </p:txBody>
      </p:sp>
      <p:sp>
        <p:nvSpPr>
          <p:cNvPr id="99361" name="Line 1057"/>
          <p:cNvSpPr>
            <a:spLocks noChangeShapeType="1"/>
          </p:cNvSpPr>
          <p:nvPr/>
        </p:nvSpPr>
        <p:spPr bwMode="auto">
          <a:xfrm flipH="1">
            <a:off x="1905000" y="5074230"/>
            <a:ext cx="8382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60"/>
          </a:p>
        </p:txBody>
      </p:sp>
      <p:sp>
        <p:nvSpPr>
          <p:cNvPr id="99362" name="Arc 1058"/>
          <p:cNvSpPr/>
          <p:nvPr/>
        </p:nvSpPr>
        <p:spPr bwMode="auto">
          <a:xfrm flipV="1">
            <a:off x="3657600" y="3667461"/>
            <a:ext cx="662354" cy="10199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latin typeface="微软雅黑" panose="020B0503020204020204" charset="-122"/>
              <a:ea typeface="微软雅黑" panose="020B0503020204020204" charset="-122"/>
            </a:endParaRPr>
          </a:p>
        </p:txBody>
      </p:sp>
      <p:sp>
        <p:nvSpPr>
          <p:cNvPr id="99363" name="Arc 1059"/>
          <p:cNvSpPr/>
          <p:nvPr/>
        </p:nvSpPr>
        <p:spPr bwMode="auto">
          <a:xfrm flipH="1" flipV="1">
            <a:off x="4506059" y="3742196"/>
            <a:ext cx="331177" cy="10199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latin typeface="微软雅黑" panose="020B0503020204020204" charset="-122"/>
              <a:ea typeface="微软雅黑" panose="020B0503020204020204" charset="-122"/>
            </a:endParaRPr>
          </a:p>
        </p:txBody>
      </p:sp>
      <p:sp>
        <p:nvSpPr>
          <p:cNvPr id="99364" name="Arc 1060"/>
          <p:cNvSpPr/>
          <p:nvPr/>
        </p:nvSpPr>
        <p:spPr bwMode="auto">
          <a:xfrm>
            <a:off x="3442189" y="5270592"/>
            <a:ext cx="819150" cy="1274885"/>
          </a:xfrm>
          <a:custGeom>
            <a:avLst/>
            <a:gdLst>
              <a:gd name="G0" fmla="+- 1781 0 0"/>
              <a:gd name="G1" fmla="+- 21600 0 0"/>
              <a:gd name="G2" fmla="+- 21600 0 0"/>
              <a:gd name="T0" fmla="*/ 0 w 22877"/>
              <a:gd name="T1" fmla="*/ 74 h 21600"/>
              <a:gd name="T2" fmla="*/ 22877 w 22877"/>
              <a:gd name="T3" fmla="*/ 16959 h 21600"/>
              <a:gd name="T4" fmla="*/ 1781 w 22877"/>
              <a:gd name="T5" fmla="*/ 21600 h 21600"/>
            </a:gdLst>
            <a:ahLst/>
            <a:cxnLst>
              <a:cxn ang="0">
                <a:pos x="T0" y="T1"/>
              </a:cxn>
              <a:cxn ang="0">
                <a:pos x="T2" y="T3"/>
              </a:cxn>
              <a:cxn ang="0">
                <a:pos x="T4" y="T5"/>
              </a:cxn>
            </a:cxnLst>
            <a:rect l="0" t="0" r="r" b="b"/>
            <a:pathLst>
              <a:path w="22877" h="21600" fill="none" extrusionOk="0">
                <a:moveTo>
                  <a:pt x="-1" y="73"/>
                </a:moveTo>
                <a:cubicBezTo>
                  <a:pt x="592" y="24"/>
                  <a:pt x="1186" y="0"/>
                  <a:pt x="1781" y="0"/>
                </a:cubicBezTo>
                <a:cubicBezTo>
                  <a:pt x="11922" y="0"/>
                  <a:pt x="20697" y="7054"/>
                  <a:pt x="22876" y="16959"/>
                </a:cubicBezTo>
              </a:path>
              <a:path w="22877" h="21600" stroke="0" extrusionOk="0">
                <a:moveTo>
                  <a:pt x="-1" y="73"/>
                </a:moveTo>
                <a:cubicBezTo>
                  <a:pt x="592" y="24"/>
                  <a:pt x="1186" y="0"/>
                  <a:pt x="1781" y="0"/>
                </a:cubicBezTo>
                <a:cubicBezTo>
                  <a:pt x="11922" y="0"/>
                  <a:pt x="20697" y="7054"/>
                  <a:pt x="22876" y="16959"/>
                </a:cubicBezTo>
                <a:lnTo>
                  <a:pt x="1781" y="21600"/>
                </a:lnTo>
                <a:close/>
              </a:path>
            </a:pathLst>
          </a:custGeom>
          <a:noFill/>
          <a:ln w="9525">
            <a:solidFill>
              <a:srgbClr val="000000"/>
            </a:solidFill>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600">
              <a:latin typeface="微软雅黑" panose="020B0503020204020204" charset="-122"/>
              <a:ea typeface="微软雅黑" panose="020B0503020204020204" charset="-122"/>
            </a:endParaRPr>
          </a:p>
        </p:txBody>
      </p:sp>
      <p:sp>
        <p:nvSpPr>
          <p:cNvPr id="2" name="文本框 1"/>
          <p:cNvSpPr txBox="1"/>
          <p:nvPr/>
        </p:nvSpPr>
        <p:spPr>
          <a:xfrm>
            <a:off x="5728970" y="4575810"/>
            <a:ext cx="995680" cy="337185"/>
          </a:xfrm>
          <a:prstGeom prst="rect">
            <a:avLst/>
          </a:prstGeom>
          <a:noFill/>
        </p:spPr>
        <p:txBody>
          <a:bodyPr wrap="none" rtlCol="0">
            <a:spAutoFit/>
          </a:bodyPr>
          <a:lstStyle/>
          <a:p>
            <a:pPr algn="l">
              <a:spcBef>
                <a:spcPct val="0"/>
              </a:spcBef>
            </a:pPr>
            <a:r>
              <a:rPr lang="zh-CN" altLang="en-US" sz="1600">
                <a:solidFill>
                  <a:srgbClr val="000000"/>
                </a:solidFill>
                <a:latin typeface="微软雅黑" panose="020B0503020204020204" charset="-122"/>
                <a:ea typeface="微软雅黑" panose="020B0503020204020204" charset="-122"/>
                <a:cs typeface="微软雅黑" panose="020B0503020204020204" charset="-122"/>
                <a:sym typeface="+mn-ea"/>
              </a:rPr>
              <a:t>进书通知</a:t>
            </a:r>
            <a:r>
              <a:rPr lang="zh-CN" altLang="en-US" sz="1600">
                <a:latin typeface="微软雅黑" panose="020B0503020204020204" charset="-122"/>
                <a:ea typeface="微软雅黑" panose="020B0503020204020204" charset="-122"/>
                <a:cs typeface="微软雅黑" panose="020B0503020204020204" charset="-122"/>
                <a:sym typeface="+mn-ea"/>
              </a:rPr>
              <a:t> </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5779135" y="4083685"/>
            <a:ext cx="792480" cy="337185"/>
          </a:xfrm>
          <a:prstGeom prst="rect">
            <a:avLst/>
          </a:prstGeom>
          <a:noFill/>
        </p:spPr>
        <p:txBody>
          <a:bodyPr wrap="none" rtlCol="0">
            <a:spAutoFit/>
          </a:bodyPr>
          <a:lstStyle/>
          <a:p>
            <a:pPr algn="l"/>
            <a:r>
              <a:rPr lang="zh-CN" altLang="en-US" sz="1600">
                <a:solidFill>
                  <a:srgbClr val="000000"/>
                </a:solidFill>
                <a:latin typeface="微软雅黑" panose="020B0503020204020204" charset="-122"/>
                <a:ea typeface="微软雅黑" panose="020B0503020204020204" charset="-122"/>
                <a:cs typeface="微软雅黑" panose="020B0503020204020204" charset="-122"/>
                <a:sym typeface="+mn-ea"/>
              </a:rPr>
              <a:t>缺书单</a:t>
            </a:r>
            <a:r>
              <a:rPr lang="zh-CN" altLang="en-US" sz="1600">
                <a:latin typeface="微软雅黑" panose="020B0503020204020204" charset="-122"/>
                <a:ea typeface="微软雅黑" panose="020B0503020204020204" charset="-122"/>
                <a:cs typeface="微软雅黑" panose="020B0503020204020204" charset="-122"/>
                <a:sym typeface="+mn-ea"/>
              </a:rPr>
              <a:t> </a:t>
            </a:r>
            <a:endParaRPr lang="zh-CN" altLang="en-US" sz="1600">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6755765" y="4349750"/>
            <a:ext cx="792480" cy="829945"/>
          </a:xfrm>
          <a:prstGeom prst="rect">
            <a:avLst/>
          </a:prstGeom>
          <a:noFill/>
        </p:spPr>
        <p:txBody>
          <a:bodyPr wrap="none" rtlCol="0">
            <a:spAutoFit/>
          </a:bodyPr>
          <a:lstStyle/>
          <a:p>
            <a:pPr algn="ctr" eaLnBrk="0" fontAlgn="auto" hangingPunct="0">
              <a:lnSpc>
                <a:spcPct val="150000"/>
              </a:lnSpc>
              <a:spcBef>
                <a:spcPct val="0"/>
              </a:spcBef>
            </a:pPr>
            <a:r>
              <a:rPr lang="zh-CN" altLang="en-US" sz="1600">
                <a:latin typeface="微软雅黑" panose="020B0503020204020204" charset="-122"/>
                <a:ea typeface="微软雅黑" panose="020B0503020204020204" charset="-122"/>
                <a:sym typeface="+mn-ea"/>
              </a:rPr>
              <a:t>书库</a:t>
            </a:r>
            <a:endParaRPr lang="zh-CN" altLang="en-US" sz="1600">
              <a:latin typeface="微软雅黑" panose="020B0503020204020204" charset="-122"/>
              <a:ea typeface="微软雅黑" panose="020B0503020204020204" charset="-122"/>
            </a:endParaRPr>
          </a:p>
          <a:p>
            <a:pPr algn="ctr" eaLnBrk="0" fontAlgn="auto" hangingPunct="0">
              <a:lnSpc>
                <a:spcPct val="150000"/>
              </a:lnSpc>
              <a:spcBef>
                <a:spcPct val="0"/>
              </a:spcBef>
            </a:pPr>
            <a:r>
              <a:rPr lang="zh-CN" altLang="en-US" sz="1600">
                <a:latin typeface="微软雅黑" panose="020B0503020204020204" charset="-122"/>
                <a:ea typeface="微软雅黑" panose="020B0503020204020204" charset="-122"/>
                <a:sym typeface="+mn-ea"/>
              </a:rPr>
              <a:t>保管员</a:t>
            </a:r>
            <a:endParaRPr lang="zh-CN" altLang="en-US" sz="1600">
              <a:latin typeface="微软雅黑" panose="020B0503020204020204" charset="-122"/>
              <a:ea typeface="微软雅黑" panose="020B0503020204020204" charset="-122"/>
            </a:endParaRPr>
          </a:p>
        </p:txBody>
      </p:sp>
      <p:sp>
        <p:nvSpPr>
          <p:cNvPr id="5" name="文本框 4"/>
          <p:cNvSpPr txBox="1"/>
          <p:nvPr/>
        </p:nvSpPr>
        <p:spPr>
          <a:xfrm>
            <a:off x="6182360" y="1535430"/>
            <a:ext cx="868680" cy="922020"/>
          </a:xfrm>
          <a:prstGeom prst="rect">
            <a:avLst/>
          </a:prstGeom>
          <a:noFill/>
        </p:spPr>
        <p:txBody>
          <a:bodyPr wrap="none" rtlCol="0">
            <a:spAutoFit/>
          </a:bodyPr>
          <a:lstStyle/>
          <a:p>
            <a:pPr algn="ctr" fontAlgn="auto">
              <a:lnSpc>
                <a:spcPct val="150000"/>
              </a:lnSpc>
            </a:pPr>
            <a:r>
              <a:rPr lang="zh-CN" altLang="en-US">
                <a:latin typeface="微软雅黑" panose="020B0503020204020204" charset="-122"/>
                <a:ea typeface="微软雅黑" panose="020B0503020204020204" charset="-122"/>
                <a:sym typeface="+mn-ea"/>
              </a:rPr>
              <a:t>书库</a:t>
            </a:r>
          </a:p>
          <a:p>
            <a:pPr algn="ctr" fontAlgn="auto">
              <a:lnSpc>
                <a:spcPct val="150000"/>
              </a:lnSpc>
            </a:pPr>
            <a:r>
              <a:rPr lang="zh-CN" altLang="en-US">
                <a:latin typeface="微软雅黑" panose="020B0503020204020204" charset="-122"/>
                <a:ea typeface="微软雅黑" panose="020B0503020204020204" charset="-122"/>
                <a:sym typeface="+mn-ea"/>
              </a:rPr>
              <a:t>保管员</a:t>
            </a:r>
            <a:endParaRPr lang="zh-CN" altLang="en-US">
              <a:latin typeface="微软雅黑" panose="020B0503020204020204" charset="-122"/>
              <a:ea typeface="微软雅黑" panose="020B0503020204020204" charset="-122"/>
            </a:endParaRPr>
          </a:p>
        </p:txBody>
      </p:sp>
      <p:sp>
        <p:nvSpPr>
          <p:cNvPr id="6" name="文本框 5"/>
          <p:cNvSpPr txBox="1"/>
          <p:nvPr/>
        </p:nvSpPr>
        <p:spPr>
          <a:xfrm>
            <a:off x="4783455" y="2049145"/>
            <a:ext cx="1097280" cy="368300"/>
          </a:xfrm>
          <a:prstGeom prst="rect">
            <a:avLst/>
          </a:prstGeom>
          <a:noFill/>
        </p:spPr>
        <p:txBody>
          <a:bodyPr wrap="none" rtlCol="0">
            <a:spAutoFit/>
          </a:bodyPr>
          <a:lstStyle/>
          <a:p>
            <a:pPr algn="l"/>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进书通知</a:t>
            </a:r>
            <a:r>
              <a:rPr lang="zh-CN" altLang="en-US" dirty="0">
                <a:latin typeface="微软雅黑" panose="020B0503020204020204" charset="-122"/>
                <a:ea typeface="微软雅黑" panose="020B0503020204020204" charset="-122"/>
                <a:cs typeface="微软雅黑" panose="020B0503020204020204" charset="-122"/>
                <a:sym typeface="+mn-ea"/>
              </a:rPr>
              <a:t> </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4792345" y="1257300"/>
            <a:ext cx="936625" cy="368300"/>
          </a:xfrm>
          <a:prstGeom prst="rect">
            <a:avLst/>
          </a:prstGeom>
          <a:noFill/>
        </p:spPr>
        <p:txBody>
          <a:bodyPr wrap="none" rtlCol="0">
            <a:spAutoFit/>
          </a:bodyPr>
          <a:lstStyle/>
          <a:p>
            <a:pPr algn="l">
              <a:spcBef>
                <a:spcPct val="0"/>
              </a:spcBef>
            </a:pP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 缺书单</a:t>
            </a:r>
            <a:r>
              <a:rPr lang="zh-CN" altLang="en-US" dirty="0">
                <a:latin typeface="微软雅黑" panose="020B0503020204020204" charset="-122"/>
                <a:ea typeface="微软雅黑" panose="020B0503020204020204" charset="-122"/>
                <a:cs typeface="微软雅黑" panose="020B0503020204020204" charset="-122"/>
                <a:sym typeface="+mn-ea"/>
              </a:rPr>
              <a:t> </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3373120" y="1257300"/>
            <a:ext cx="888365" cy="922020"/>
          </a:xfrm>
          <a:prstGeom prst="rect">
            <a:avLst/>
          </a:prstGeom>
          <a:noFill/>
        </p:spPr>
        <p:txBody>
          <a:bodyPr wrap="square" rtlCol="0">
            <a:spAutoFit/>
          </a:bodyPr>
          <a:lstStyle/>
          <a:p>
            <a:pPr algn="ctr" eaLnBrk="0" fontAlgn="auto" hangingPunct="0">
              <a:lnSpc>
                <a:spcPct val="150000"/>
              </a:lnSpc>
              <a:spcBef>
                <a:spcPct val="0"/>
              </a:spcBef>
            </a:pPr>
            <a:r>
              <a:rPr lang="zh-CN" altLang="en-US">
                <a:latin typeface="微软雅黑" panose="020B0503020204020204" charset="-122"/>
                <a:ea typeface="微软雅黑" panose="020B0503020204020204" charset="-122"/>
                <a:cs typeface="微软雅黑" panose="020B0503020204020204" charset="-122"/>
                <a:sym typeface="+mn-ea"/>
              </a:rPr>
              <a:t>教材购销系统</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0"/>
          <p:cNvGrpSpPr/>
          <p:nvPr/>
        </p:nvGrpSpPr>
        <p:grpSpPr bwMode="auto">
          <a:xfrm>
            <a:off x="965386" y="2133600"/>
            <a:ext cx="6708425" cy="2781514"/>
            <a:chOff x="607" y="1344"/>
            <a:chExt cx="4169" cy="1765"/>
          </a:xfrm>
        </p:grpSpPr>
        <p:sp>
          <p:nvSpPr>
            <p:cNvPr id="28675" name="Oval 4"/>
            <p:cNvSpPr>
              <a:spLocks noChangeArrowheads="1"/>
            </p:cNvSpPr>
            <p:nvPr/>
          </p:nvSpPr>
          <p:spPr bwMode="auto">
            <a:xfrm>
              <a:off x="2017" y="1605"/>
              <a:ext cx="1226" cy="1022"/>
            </a:xfrm>
            <a:prstGeom prst="ellipse">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en-US" altLang="zh-CN" sz="1800">
                  <a:solidFill>
                    <a:schemeClr val="tx1"/>
                  </a:solidFill>
                  <a:latin typeface="微软雅黑" panose="020B0503020204020204" charset="-122"/>
                  <a:ea typeface="微软雅黑" panose="020B0503020204020204" charset="-122"/>
                  <a:cs typeface="微软雅黑" panose="020B0503020204020204" charset="-122"/>
                </a:rPr>
                <a:t>1</a:t>
              </a:r>
            </a:p>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学生选课</a:t>
              </a:r>
            </a:p>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管理系统</a:t>
              </a:r>
            </a:p>
          </p:txBody>
        </p:sp>
        <p:sp>
          <p:nvSpPr>
            <p:cNvPr id="28676" name="Rectangle 5"/>
            <p:cNvSpPr>
              <a:spLocks noChangeArrowheads="1"/>
            </p:cNvSpPr>
            <p:nvPr/>
          </p:nvSpPr>
          <p:spPr bwMode="auto">
            <a:xfrm>
              <a:off x="607" y="1426"/>
              <a:ext cx="540" cy="234"/>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教务处</a:t>
              </a:r>
            </a:p>
          </p:txBody>
        </p:sp>
        <p:sp>
          <p:nvSpPr>
            <p:cNvPr id="28677" name="Rectangle 6"/>
            <p:cNvSpPr>
              <a:spLocks noChangeArrowheads="1"/>
            </p:cNvSpPr>
            <p:nvPr/>
          </p:nvSpPr>
          <p:spPr bwMode="auto">
            <a:xfrm>
              <a:off x="607" y="2061"/>
              <a:ext cx="540" cy="234"/>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人事处</a:t>
              </a:r>
            </a:p>
          </p:txBody>
        </p:sp>
        <p:sp>
          <p:nvSpPr>
            <p:cNvPr id="28678" name="Rectangle 7"/>
            <p:cNvSpPr>
              <a:spLocks noChangeArrowheads="1"/>
            </p:cNvSpPr>
            <p:nvPr/>
          </p:nvSpPr>
          <p:spPr bwMode="auto">
            <a:xfrm>
              <a:off x="607" y="2832"/>
              <a:ext cx="540" cy="234"/>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学生处</a:t>
              </a:r>
            </a:p>
          </p:txBody>
        </p:sp>
        <p:sp>
          <p:nvSpPr>
            <p:cNvPr id="28679" name="Rectangle 8"/>
            <p:cNvSpPr>
              <a:spLocks noChangeArrowheads="1"/>
            </p:cNvSpPr>
            <p:nvPr/>
          </p:nvSpPr>
          <p:spPr bwMode="auto">
            <a:xfrm>
              <a:off x="4236" y="1970"/>
              <a:ext cx="540" cy="234"/>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教务处</a:t>
              </a:r>
            </a:p>
          </p:txBody>
        </p:sp>
        <p:sp>
          <p:nvSpPr>
            <p:cNvPr id="28680" name="Line 10"/>
            <p:cNvSpPr>
              <a:spLocks noChangeShapeType="1"/>
            </p:cNvSpPr>
            <p:nvPr/>
          </p:nvSpPr>
          <p:spPr bwMode="auto">
            <a:xfrm>
              <a:off x="1247" y="1525"/>
              <a:ext cx="817" cy="317"/>
            </a:xfrm>
            <a:prstGeom prst="line">
              <a:avLst/>
            </a:prstGeom>
            <a:noFill/>
            <a:ln w="28575" cap="sq">
              <a:solidFill>
                <a:srgbClr val="0000CC"/>
              </a:solidFill>
              <a:miter lim="800000"/>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latin typeface="+mn-ea"/>
              </a:endParaRPr>
            </a:p>
          </p:txBody>
        </p:sp>
        <p:sp>
          <p:nvSpPr>
            <p:cNvPr id="28681" name="Line 11"/>
            <p:cNvSpPr>
              <a:spLocks noChangeShapeType="1"/>
            </p:cNvSpPr>
            <p:nvPr/>
          </p:nvSpPr>
          <p:spPr bwMode="auto">
            <a:xfrm flipV="1">
              <a:off x="1247" y="2523"/>
              <a:ext cx="862" cy="453"/>
            </a:xfrm>
            <a:prstGeom prst="line">
              <a:avLst/>
            </a:prstGeom>
            <a:noFill/>
            <a:ln w="28575" cap="sq">
              <a:solidFill>
                <a:srgbClr val="0000CC"/>
              </a:solidFill>
              <a:miter lim="800000"/>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latin typeface="+mn-ea"/>
              </a:endParaRPr>
            </a:p>
          </p:txBody>
        </p:sp>
        <p:sp>
          <p:nvSpPr>
            <p:cNvPr id="28682" name="Line 12"/>
            <p:cNvSpPr>
              <a:spLocks noChangeShapeType="1"/>
            </p:cNvSpPr>
            <p:nvPr/>
          </p:nvSpPr>
          <p:spPr bwMode="auto">
            <a:xfrm>
              <a:off x="1247" y="2205"/>
              <a:ext cx="771" cy="0"/>
            </a:xfrm>
            <a:prstGeom prst="line">
              <a:avLst/>
            </a:prstGeom>
            <a:noFill/>
            <a:ln w="28575" cap="sq">
              <a:solidFill>
                <a:srgbClr val="0000CC"/>
              </a:solidFill>
              <a:miter lim="800000"/>
              <a:tailEnd type="triangle" w="med" len="lg"/>
            </a:ln>
            <a:extLst>
              <a:ext uri="{909E8E84-426E-40DD-AFC4-6F175D3DCCD1}">
                <a14:hiddenFill xmlns:a14="http://schemas.microsoft.com/office/drawing/2010/main">
                  <a:noFill/>
                </a14:hiddenFill>
              </a:ext>
            </a:extLst>
          </p:spPr>
          <p:txBody>
            <a:bodyPr wrap="none" anchor="ctr">
              <a:spAutoFit/>
            </a:bodyPr>
            <a:lstStyle/>
            <a:p>
              <a:endParaRPr lang="zh-CN" altLang="en-US">
                <a:latin typeface="+mn-ea"/>
              </a:endParaRPr>
            </a:p>
          </p:txBody>
        </p:sp>
        <p:sp>
          <p:nvSpPr>
            <p:cNvPr id="28683" name="Text Box 13"/>
            <p:cNvSpPr txBox="1">
              <a:spLocks noChangeArrowheads="1"/>
            </p:cNvSpPr>
            <p:nvPr/>
          </p:nvSpPr>
          <p:spPr bwMode="auto">
            <a:xfrm>
              <a:off x="1474" y="1344"/>
              <a:ext cx="816"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课程信息</a:t>
              </a:r>
            </a:p>
          </p:txBody>
        </p:sp>
        <p:sp>
          <p:nvSpPr>
            <p:cNvPr id="28684" name="Text Box 14"/>
            <p:cNvSpPr txBox="1">
              <a:spLocks noChangeArrowheads="1"/>
            </p:cNvSpPr>
            <p:nvPr/>
          </p:nvSpPr>
          <p:spPr bwMode="auto">
            <a:xfrm>
              <a:off x="1247" y="1888"/>
              <a:ext cx="99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教师信息</a:t>
              </a:r>
            </a:p>
          </p:txBody>
        </p:sp>
        <p:sp>
          <p:nvSpPr>
            <p:cNvPr id="28685" name="Text Box 15"/>
            <p:cNvSpPr txBox="1">
              <a:spLocks noChangeArrowheads="1"/>
            </p:cNvSpPr>
            <p:nvPr/>
          </p:nvSpPr>
          <p:spPr bwMode="auto">
            <a:xfrm>
              <a:off x="1156" y="2432"/>
              <a:ext cx="997"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学生信息</a:t>
              </a:r>
            </a:p>
          </p:txBody>
        </p:sp>
        <p:sp>
          <p:nvSpPr>
            <p:cNvPr id="28686" name="Text Box 16"/>
            <p:cNvSpPr txBox="1">
              <a:spLocks noChangeArrowheads="1"/>
            </p:cNvSpPr>
            <p:nvPr/>
          </p:nvSpPr>
          <p:spPr bwMode="auto">
            <a:xfrm>
              <a:off x="3288" y="1842"/>
              <a:ext cx="771"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学生成绩</a:t>
              </a:r>
            </a:p>
          </p:txBody>
        </p:sp>
        <p:sp>
          <p:nvSpPr>
            <p:cNvPr id="28687" name="Line 17"/>
            <p:cNvSpPr>
              <a:spLocks noChangeShapeType="1"/>
            </p:cNvSpPr>
            <p:nvPr/>
          </p:nvSpPr>
          <p:spPr bwMode="auto">
            <a:xfrm>
              <a:off x="3243" y="2115"/>
              <a:ext cx="907" cy="0"/>
            </a:xfrm>
            <a:prstGeom prst="line">
              <a:avLst/>
            </a:prstGeom>
            <a:noFill/>
            <a:ln w="28575" cap="sq">
              <a:solidFill>
                <a:srgbClr val="0000CC"/>
              </a:solidFill>
              <a:miter lim="800000"/>
              <a:tailEnd type="triangle" w="med" len="lg"/>
            </a:ln>
            <a:extLst>
              <a:ext uri="{909E8E84-426E-40DD-AFC4-6F175D3DCCD1}">
                <a14:hiddenFill xmlns:a14="http://schemas.microsoft.com/office/drawing/2010/main">
                  <a:noFill/>
                </a14:hiddenFill>
              </a:ext>
            </a:extLst>
          </p:spPr>
          <p:txBody>
            <a:bodyPr anchor="ctr">
              <a:spAutoFit/>
            </a:bodyPr>
            <a:lstStyle/>
            <a:p>
              <a:endParaRPr lang="zh-CN" altLang="en-US">
                <a:latin typeface="+mn-ea"/>
              </a:endParaRPr>
            </a:p>
          </p:txBody>
        </p:sp>
        <p:sp>
          <p:nvSpPr>
            <p:cNvPr id="28688" name="Text Box 19"/>
            <p:cNvSpPr txBox="1">
              <a:spLocks noChangeArrowheads="1"/>
            </p:cNvSpPr>
            <p:nvPr/>
          </p:nvSpPr>
          <p:spPr bwMode="auto">
            <a:xfrm>
              <a:off x="1722" y="2875"/>
              <a:ext cx="290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学生选课管理系统数据流顶层图</a:t>
              </a:r>
            </a:p>
          </p:txBody>
        </p:sp>
      </p:grpSp>
      <p:sp>
        <p:nvSpPr>
          <p:cNvPr id="2" name="标题 1"/>
          <p:cNvSpPr>
            <a:spLocks noGrp="1"/>
          </p:cNvSpPr>
          <p:nvPr>
            <p:ph type="title"/>
          </p:nvPr>
        </p:nvSpPr>
        <p:spPr/>
        <p:txBody>
          <a:bodyPr/>
          <a:lstStyle/>
          <a:p>
            <a:endParaRPr lang="zh-CN" altLang="en-US"/>
          </a:p>
        </p:txBody>
      </p:sp>
      <p:sp>
        <p:nvSpPr>
          <p:cNvPr id="5" name="矩形标注 4"/>
          <p:cNvSpPr/>
          <p:nvPr/>
        </p:nvSpPr>
        <p:spPr>
          <a:xfrm>
            <a:off x="4678045" y="5182870"/>
            <a:ext cx="2994660" cy="648970"/>
          </a:xfrm>
          <a:prstGeom prst="wedgeRectCallout">
            <a:avLst>
              <a:gd name="adj1" fmla="val -22943"/>
              <a:gd name="adj2" fmla="val -102837"/>
            </a:avLst>
          </a:prstGeom>
          <a:solidFill>
            <a:srgbClr val="2D5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bg1"/>
                </a:solidFill>
              </a:rPr>
              <a:t>给出此系统的外部用户是谁</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2">
            <a:extLst>
              <a:ext uri="{28A0092B-C50C-407E-A947-70E740481C1C}">
                <a14:useLocalDpi xmlns:a14="http://schemas.microsoft.com/office/drawing/2010/main" val="0"/>
              </a:ext>
            </a:extLst>
          </a:blip>
          <a:srcRect t="34105"/>
          <a:stretch>
            <a:fillRect/>
          </a:stretch>
        </p:blipFill>
        <p:spPr bwMode="auto">
          <a:xfrm>
            <a:off x="114300" y="1700213"/>
            <a:ext cx="8748713" cy="363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标注 4"/>
          <p:cNvSpPr/>
          <p:nvPr/>
        </p:nvSpPr>
        <p:spPr>
          <a:xfrm>
            <a:off x="3011170" y="5629275"/>
            <a:ext cx="4947285" cy="648970"/>
          </a:xfrm>
          <a:prstGeom prst="wedgeRectCallout">
            <a:avLst>
              <a:gd name="adj1" fmla="val -1533"/>
              <a:gd name="adj2" fmla="val -102152"/>
            </a:avLst>
          </a:prstGeom>
          <a:solidFill>
            <a:srgbClr val="2D5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bg1"/>
                </a:solidFill>
              </a:rPr>
              <a:t>零层图：给出此系统针对几种用户的几大主要功能</a:t>
            </a:r>
          </a:p>
        </p:txBody>
      </p:sp>
      <p:sp>
        <p:nvSpPr>
          <p:cNvPr id="4" name="矩形标注 3"/>
          <p:cNvSpPr/>
          <p:nvPr/>
        </p:nvSpPr>
        <p:spPr>
          <a:xfrm>
            <a:off x="6922135" y="1125855"/>
            <a:ext cx="1894840" cy="1129030"/>
          </a:xfrm>
          <a:prstGeom prst="wedgeRectCallout">
            <a:avLst>
              <a:gd name="adj1" fmla="val -95282"/>
              <a:gd name="adj2" fmla="val 30483"/>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bg1"/>
                </a:solidFill>
              </a:rPr>
              <a:t>与信息系统无关，为了完整表述业务流程，可以包含此部分</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514489" y="933427"/>
            <a:ext cx="6934200" cy="398780"/>
          </a:xfrm>
          <a:prstGeom prst="rect">
            <a:avLst/>
          </a:prstGeom>
          <a:noFill/>
          <a:ln w="9525">
            <a:noFill/>
            <a:miter lim="800000"/>
          </a:ln>
          <a:effectLst/>
        </p:spPr>
        <p:txBody>
          <a:bodyPr>
            <a:spAutoFit/>
          </a:bodyPr>
          <a:lstStyle/>
          <a:p>
            <a:pPr>
              <a:spcBef>
                <a:spcPct val="20000"/>
              </a:spcBef>
              <a:buFontTx/>
              <a:buNone/>
              <a:defRPr/>
            </a:pPr>
            <a:r>
              <a:rPr lang="zh-CN" altLang="en-US" sz="2000" b="1" dirty="0">
                <a:solidFill>
                  <a:schemeClr val="tx1"/>
                </a:solidFill>
                <a:latin typeface="+mn-ea"/>
              </a:rPr>
              <a:t>（</a:t>
            </a:r>
            <a:r>
              <a:rPr lang="en-US" altLang="zh-CN" sz="2000" b="1" dirty="0">
                <a:solidFill>
                  <a:schemeClr val="tx1"/>
                </a:solidFill>
                <a:latin typeface="+mn-ea"/>
              </a:rPr>
              <a:t>2</a:t>
            </a:r>
            <a:r>
              <a:rPr lang="zh-CN" altLang="en-US" sz="2000" b="1" dirty="0">
                <a:solidFill>
                  <a:schemeClr val="tx1"/>
                </a:solidFill>
                <a:latin typeface="+mn-ea"/>
              </a:rPr>
              <a:t>）数据字典及其表示</a:t>
            </a:r>
          </a:p>
        </p:txBody>
      </p:sp>
      <p:sp>
        <p:nvSpPr>
          <p:cNvPr id="21507" name="Text Box 3"/>
          <p:cNvSpPr txBox="1">
            <a:spLocks noChangeArrowheads="1"/>
          </p:cNvSpPr>
          <p:nvPr/>
        </p:nvSpPr>
        <p:spPr bwMode="auto">
          <a:xfrm>
            <a:off x="861060" y="2358390"/>
            <a:ext cx="7595870" cy="1783715"/>
          </a:xfrm>
          <a:prstGeom prst="rect">
            <a:avLst/>
          </a:prstGeom>
          <a:noFill/>
          <a:ln w="9525">
            <a:noFill/>
            <a:miter lim="800000"/>
          </a:ln>
          <a:effectLst/>
        </p:spPr>
        <p:txBody>
          <a:bodyPr wrap="square">
            <a:spAutoFit/>
          </a:bodyPr>
          <a:lstStyle/>
          <a:p>
            <a:pPr algn="just">
              <a:spcBef>
                <a:spcPct val="50000"/>
              </a:spcBef>
              <a:buFont typeface="Wingdings" panose="05000000000000000000" pitchFamily="2" charset="2"/>
              <a:buChar char="Ø"/>
              <a:defRPr/>
            </a:pPr>
            <a:r>
              <a:rPr lang="en-US" altLang="zh-CN" sz="2000"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数据项</a:t>
            </a:r>
            <a:endParaRPr lang="zh-CN" altLang="en-US" sz="2000" b="1" u="sng" dirty="0">
              <a:solidFill>
                <a:schemeClr val="tx1"/>
              </a:solidFill>
              <a:latin typeface="微软雅黑" panose="020B0503020204020204" charset="-122"/>
              <a:ea typeface="微软雅黑" panose="020B0503020204020204" charset="-122"/>
              <a:cs typeface="微软雅黑" panose="020B0503020204020204" charset="-122"/>
            </a:endParaRPr>
          </a:p>
          <a:p>
            <a:pPr algn="just">
              <a:spcBef>
                <a:spcPct val="50000"/>
              </a:spcBef>
              <a:buFontTx/>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数据项是不可再分的数据单位。它的描述为：</a:t>
            </a:r>
          </a:p>
          <a:p>
            <a:pPr algn="just" fontAlgn="auto">
              <a:lnSpc>
                <a:spcPct val="150000"/>
              </a:lnSpc>
              <a:spcBef>
                <a:spcPts val="0"/>
              </a:spcBef>
              <a:buFontTx/>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数据项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数据项名，数据项含义说明，别名，类型，长度，取值范围，与其他数据项的逻辑关系</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p>
        </p:txBody>
      </p:sp>
      <p:sp>
        <p:nvSpPr>
          <p:cNvPr id="30724" name="AutoShape 6"/>
          <p:cNvSpPr>
            <a:spLocks noChangeArrowheads="1"/>
          </p:cNvSpPr>
          <p:nvPr/>
        </p:nvSpPr>
        <p:spPr bwMode="auto">
          <a:xfrm>
            <a:off x="6650355" y="2221230"/>
            <a:ext cx="2195830" cy="903605"/>
          </a:xfrm>
          <a:prstGeom prst="wedgeRoundRectCallout">
            <a:avLst>
              <a:gd name="adj1" fmla="val -47281"/>
              <a:gd name="adj2" fmla="val 76774"/>
              <a:gd name="adj3" fmla="val 16667"/>
            </a:avLst>
          </a:prstGeom>
          <a:solidFill>
            <a:srgbClr val="FFFFE5"/>
          </a:solidFill>
          <a:ln w="9525">
            <a:solidFill>
              <a:schemeClr val="tx1"/>
            </a:solidFill>
            <a:miter lim="800000"/>
          </a:ln>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定义数据完整性约束条件，是数据完整性检验依据</a:t>
            </a:r>
          </a:p>
        </p:txBody>
      </p:sp>
      <p:sp>
        <p:nvSpPr>
          <p:cNvPr id="30725" name="Text Box 8"/>
          <p:cNvSpPr txBox="1">
            <a:spLocks noChangeArrowheads="1"/>
          </p:cNvSpPr>
          <p:nvPr/>
        </p:nvSpPr>
        <p:spPr bwMode="auto">
          <a:xfrm>
            <a:off x="890270" y="1436370"/>
            <a:ext cx="737489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fontAlgn="auto" hangingPunct="1">
              <a:lnSpc>
                <a:spcPct val="150000"/>
              </a:lnSpc>
              <a:spcBef>
                <a:spcPts val="0"/>
              </a:spcBef>
              <a:buFontTx/>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数据字典是进行详细的数据收集和数据分析所获得的主要结果。它是各类数据描述的集合，一般由下面五部分组成。 </a:t>
            </a:r>
          </a:p>
        </p:txBody>
      </p:sp>
      <p:sp>
        <p:nvSpPr>
          <p:cNvPr id="30726" name="Rectangle 9"/>
          <p:cNvSpPr>
            <a:spLocks noChangeArrowheads="1"/>
          </p:cNvSpPr>
          <p:nvPr/>
        </p:nvSpPr>
        <p:spPr bwMode="auto">
          <a:xfrm>
            <a:off x="605790" y="4326255"/>
            <a:ext cx="6120765" cy="2120900"/>
          </a:xfrm>
          <a:prstGeom prst="rect">
            <a:avLst/>
          </a:prstGeom>
          <a:solidFill>
            <a:srgbClr val="FFFFE5"/>
          </a:solidFill>
          <a:ln w="25400" algn="ctr">
            <a:solidFill>
              <a:schemeClr val="accent2"/>
            </a:solidFill>
            <a:miter lim="800000"/>
          </a:ln>
        </p:spPr>
        <p:txBody>
          <a:bodyPr wrap="square" anchor="ctr">
            <a:spAutoFit/>
          </a:bodyPr>
          <a:lstStyle>
            <a:lvl1pPr indent="266700"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lnSpc>
                <a:spcPct val="120000"/>
              </a:lnSpc>
              <a:buFontTx/>
              <a:buChar char="•"/>
            </a:pPr>
            <a:r>
              <a:rPr lang="zh-CN" altLang="en-US" sz="2200" b="1" dirty="0">
                <a:solidFill>
                  <a:schemeClr val="tx1"/>
                </a:solidFill>
              </a:rPr>
              <a:t>数据项名：</a:t>
            </a:r>
            <a:r>
              <a:rPr lang="en-US" altLang="zh-CN" sz="2200" b="1" dirty="0">
                <a:solidFill>
                  <a:schemeClr val="tx1"/>
                </a:solidFill>
              </a:rPr>
              <a:t>borrow-id</a:t>
            </a:r>
          </a:p>
          <a:p>
            <a:pPr eaLnBrk="1" hangingPunct="1">
              <a:lnSpc>
                <a:spcPct val="120000"/>
              </a:lnSpc>
              <a:buFontTx/>
              <a:buChar char="•"/>
            </a:pPr>
            <a:r>
              <a:rPr lang="zh-CN" altLang="en-US" sz="2200" b="1" dirty="0">
                <a:solidFill>
                  <a:schemeClr val="tx1"/>
                </a:solidFill>
              </a:rPr>
              <a:t>数据项含义：唯一地标识学生借阅身份的号码</a:t>
            </a:r>
          </a:p>
          <a:p>
            <a:pPr eaLnBrk="1" hangingPunct="1">
              <a:lnSpc>
                <a:spcPct val="120000"/>
              </a:lnSpc>
              <a:buFontTx/>
              <a:buChar char="•"/>
            </a:pPr>
            <a:r>
              <a:rPr lang="zh-CN" altLang="en-US" sz="2200" b="1" dirty="0">
                <a:solidFill>
                  <a:schemeClr val="tx1"/>
                </a:solidFill>
              </a:rPr>
              <a:t>别  名：借书证号</a:t>
            </a:r>
          </a:p>
          <a:p>
            <a:pPr eaLnBrk="1" hangingPunct="1">
              <a:lnSpc>
                <a:spcPct val="120000"/>
              </a:lnSpc>
              <a:buFontTx/>
              <a:buChar char="•"/>
            </a:pPr>
            <a:r>
              <a:rPr lang="zh-CN" altLang="en-US" sz="2200" b="1" dirty="0">
                <a:solidFill>
                  <a:schemeClr val="tx1"/>
                </a:solidFill>
              </a:rPr>
              <a:t>定  义：借书证号＝</a:t>
            </a:r>
            <a:r>
              <a:rPr lang="en-US" altLang="zh-CN" sz="2200" b="1" dirty="0">
                <a:solidFill>
                  <a:schemeClr val="tx1"/>
                </a:solidFill>
              </a:rPr>
              <a:t>6{</a:t>
            </a:r>
            <a:r>
              <a:rPr lang="zh-CN" altLang="en-US" sz="2200" b="1" dirty="0">
                <a:solidFill>
                  <a:schemeClr val="tx1"/>
                </a:solidFill>
              </a:rPr>
              <a:t>数字字符</a:t>
            </a:r>
            <a:r>
              <a:rPr lang="en-US" altLang="zh-CN" sz="2200" b="1" dirty="0">
                <a:solidFill>
                  <a:schemeClr val="tx1"/>
                </a:solidFill>
              </a:rPr>
              <a:t>}6</a:t>
            </a:r>
          </a:p>
          <a:p>
            <a:pPr eaLnBrk="1" hangingPunct="1">
              <a:lnSpc>
                <a:spcPct val="120000"/>
              </a:lnSpc>
              <a:buFontTx/>
              <a:buChar char="•"/>
            </a:pPr>
            <a:r>
              <a:rPr lang="zh-CN" altLang="en-US" sz="2200" b="1" dirty="0">
                <a:solidFill>
                  <a:schemeClr val="tx1"/>
                </a:solidFill>
              </a:rPr>
              <a:t>位  置：学生信息、借阅信息</a:t>
            </a:r>
          </a:p>
        </p:txBody>
      </p:sp>
      <p:sp>
        <p:nvSpPr>
          <p:cNvPr id="5" name="矩形标注 4"/>
          <p:cNvSpPr/>
          <p:nvPr/>
        </p:nvSpPr>
        <p:spPr>
          <a:xfrm>
            <a:off x="6852285" y="3921125"/>
            <a:ext cx="2291715" cy="1683385"/>
          </a:xfrm>
          <a:prstGeom prst="wedgeRectCallout">
            <a:avLst>
              <a:gd name="adj1" fmla="val -75337"/>
              <a:gd name="adj2" fmla="val -71186"/>
            </a:avLst>
          </a:prstGeom>
          <a:solidFill>
            <a:srgbClr val="2D5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600"/>
              </a:spcBef>
              <a:spcAft>
                <a:spcPts val="600"/>
              </a:spcAft>
            </a:pPr>
            <a:r>
              <a:rPr lang="zh-CN" altLang="en-US" sz="1600" b="1">
                <a:solidFill>
                  <a:schemeClr val="bg1"/>
                </a:solidFill>
              </a:rPr>
              <a:t>类比与关系型数据库中某个关系的一个属性。</a:t>
            </a:r>
          </a:p>
          <a:p>
            <a:pPr algn="ctr" fontAlgn="auto">
              <a:spcBef>
                <a:spcPts val="600"/>
              </a:spcBef>
              <a:spcAft>
                <a:spcPts val="600"/>
              </a:spcAft>
            </a:pPr>
            <a:r>
              <a:rPr lang="zh-CN" altLang="en-US" sz="1600" b="1">
                <a:solidFill>
                  <a:schemeClr val="bg1"/>
                </a:solidFill>
              </a:rPr>
              <a:t>设计阶段，还未确定采取什么类型数据库，数据项就是最小单位</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603250" y="1295400"/>
            <a:ext cx="7921625" cy="1938020"/>
          </a:xfrm>
          <a:prstGeom prst="rect">
            <a:avLst/>
          </a:prstGeom>
          <a:noFill/>
          <a:ln w="9525">
            <a:noFill/>
            <a:miter lim="800000"/>
          </a:ln>
          <a:effectLst/>
        </p:spPr>
        <p:txBody>
          <a:bodyPr wrap="square">
            <a:spAutoFit/>
          </a:bodyPr>
          <a:lstStyle/>
          <a:p>
            <a:pPr algn="just" fontAlgn="auto">
              <a:lnSpc>
                <a:spcPct val="150000"/>
              </a:lnSpc>
              <a:spcBef>
                <a:spcPts val="0"/>
              </a:spcBef>
              <a:buFont typeface="Wingdings" panose="05000000000000000000" pitchFamily="2" charset="2"/>
              <a:buChar char="Ø"/>
              <a:defRPr/>
            </a:pPr>
            <a:r>
              <a:rPr lang="en-US" altLang="zh-CN" sz="20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数据结构</a:t>
            </a:r>
            <a:endParaRPr lang="zh-CN" altLang="en-US" sz="2000" u="sng" dirty="0">
              <a:solidFill>
                <a:schemeClr val="tx1"/>
              </a:solidFill>
              <a:latin typeface="微软雅黑" panose="020B0503020204020204" charset="-122"/>
              <a:ea typeface="微软雅黑" panose="020B0503020204020204" charset="-122"/>
              <a:cs typeface="微软雅黑" panose="020B0503020204020204" charset="-122"/>
            </a:endParaRPr>
          </a:p>
          <a:p>
            <a:pPr algn="just" fontAlgn="auto">
              <a:lnSpc>
                <a:spcPct val="150000"/>
              </a:lnSpc>
              <a:spcBef>
                <a:spcPts val="0"/>
              </a:spcBef>
              <a:buFontTx/>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数据结构的描述为：</a:t>
            </a:r>
          </a:p>
          <a:p>
            <a:pPr algn="just" fontAlgn="auto">
              <a:lnSpc>
                <a:spcPct val="150000"/>
              </a:lnSpc>
              <a:spcBef>
                <a:spcPts val="0"/>
              </a:spcBef>
              <a:buFontTx/>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数据结构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数据结构名，含义说明，组成，</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数据项或数据结构</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p>
          <a:p>
            <a:pPr algn="just" fontAlgn="auto">
              <a:lnSpc>
                <a:spcPct val="150000"/>
              </a:lnSpc>
              <a:spcBef>
                <a:spcPts val="0"/>
              </a:spcBef>
              <a:buFontTx/>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数据结构反映数据之间的组合关系。</a:t>
            </a:r>
          </a:p>
        </p:txBody>
      </p:sp>
      <p:sp>
        <p:nvSpPr>
          <p:cNvPr id="31747" name="Rectangle 3"/>
          <p:cNvSpPr>
            <a:spLocks noChangeArrowheads="1"/>
          </p:cNvSpPr>
          <p:nvPr/>
        </p:nvSpPr>
        <p:spPr bwMode="auto">
          <a:xfrm>
            <a:off x="335915" y="3497898"/>
            <a:ext cx="6051550" cy="1476375"/>
          </a:xfrm>
          <a:prstGeom prst="rect">
            <a:avLst/>
          </a:prstGeom>
          <a:noFill/>
          <a:ln w="25400" algn="ctr">
            <a:solidFill>
              <a:srgbClr val="0000CC"/>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indent="266700"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fontAlgn="auto" hangingPunct="1">
              <a:lnSpc>
                <a:spcPct val="150000"/>
              </a:lnSpc>
              <a:buFontTx/>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数据结构名称：</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BORROW</a:t>
            </a:r>
          </a:p>
          <a:p>
            <a:pPr eaLnBrk="1" fontAlgn="auto" hangingPunct="1">
              <a:lnSpc>
                <a:spcPct val="150000"/>
              </a:lnSpc>
              <a:buFontTx/>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含义说明：学生到图书管理员那里完成借阅图书</a:t>
            </a:r>
          </a:p>
          <a:p>
            <a:pPr eaLnBrk="1" fontAlgn="auto" hangingPunct="1">
              <a:lnSpc>
                <a:spcPct val="150000"/>
              </a:lnSpc>
              <a:buFontTx/>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数据组成：借书证号＋</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ISBN</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＋借书时间</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应还时间</a:t>
            </a:r>
          </a:p>
        </p:txBody>
      </p:sp>
      <p:sp>
        <p:nvSpPr>
          <p:cNvPr id="2" name="标题 1"/>
          <p:cNvSpPr>
            <a:spLocks noGrp="1"/>
          </p:cNvSpPr>
          <p:nvPr>
            <p:ph type="title"/>
          </p:nvPr>
        </p:nvSpPr>
        <p:spPr/>
        <p:txBody>
          <a:bodyPr/>
          <a:lstStyle/>
          <a:p>
            <a:endParaRPr lang="zh-CN" altLang="en-US"/>
          </a:p>
        </p:txBody>
      </p:sp>
      <p:sp>
        <p:nvSpPr>
          <p:cNvPr id="5" name="矩形标注 4"/>
          <p:cNvSpPr/>
          <p:nvPr/>
        </p:nvSpPr>
        <p:spPr>
          <a:xfrm>
            <a:off x="6852285" y="2933065"/>
            <a:ext cx="2291715" cy="1939925"/>
          </a:xfrm>
          <a:prstGeom prst="wedgeRectCallout">
            <a:avLst>
              <a:gd name="adj1" fmla="val -75337"/>
              <a:gd name="adj2" fmla="val -71186"/>
            </a:avLst>
          </a:prstGeom>
          <a:solidFill>
            <a:srgbClr val="2D5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spcBef>
                <a:spcPts val="600"/>
              </a:spcBef>
              <a:spcAft>
                <a:spcPts val="600"/>
              </a:spcAft>
            </a:pPr>
            <a:r>
              <a:rPr lang="zh-CN" altLang="en-US" sz="1600">
                <a:solidFill>
                  <a:schemeClr val="bg1"/>
                </a:solidFill>
                <a:latin typeface="微软雅黑" panose="020B0503020204020204" charset="-122"/>
                <a:ea typeface="微软雅黑" panose="020B0503020204020204" charset="-122"/>
              </a:rPr>
              <a:t>由多个数据项组成，表示逻辑上相关的数据项</a:t>
            </a:r>
          </a:p>
          <a:p>
            <a:pPr algn="l" fontAlgn="auto">
              <a:spcBef>
                <a:spcPts val="600"/>
              </a:spcBef>
              <a:spcAft>
                <a:spcPts val="600"/>
              </a:spcAft>
            </a:pPr>
            <a:r>
              <a:rPr lang="zh-CN" altLang="en-US" sz="1600">
                <a:solidFill>
                  <a:schemeClr val="bg1"/>
                </a:solidFill>
                <a:latin typeface="微软雅黑" panose="020B0503020204020204" charset="-122"/>
                <a:ea typeface="微软雅黑" panose="020B0503020204020204" charset="-122"/>
              </a:rPr>
              <a:t>可以类比于关系数据库中的模式，或者表</a:t>
            </a:r>
          </a:p>
          <a:p>
            <a:pPr algn="l" fontAlgn="auto">
              <a:spcBef>
                <a:spcPts val="600"/>
              </a:spcBef>
              <a:spcAft>
                <a:spcPts val="600"/>
              </a:spcAft>
            </a:pPr>
            <a:r>
              <a:rPr lang="zh-CN" altLang="en-US" sz="1600">
                <a:solidFill>
                  <a:schemeClr val="bg1"/>
                </a:solidFill>
                <a:latin typeface="微软雅黑" panose="020B0503020204020204" charset="-122"/>
                <a:ea typeface="微软雅黑" panose="020B0503020204020204" charset="-122"/>
              </a:rPr>
              <a:t>也可能是关系表的一部分属性</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6" name="Text Box 4"/>
          <p:cNvSpPr txBox="1">
            <a:spLocks noChangeArrowheads="1"/>
          </p:cNvSpPr>
          <p:nvPr/>
        </p:nvSpPr>
        <p:spPr bwMode="auto">
          <a:xfrm>
            <a:off x="802640" y="1040765"/>
            <a:ext cx="7772400" cy="1876425"/>
          </a:xfrm>
          <a:prstGeom prst="rect">
            <a:avLst/>
          </a:prstGeom>
          <a:noFill/>
          <a:ln w="9525">
            <a:noFill/>
            <a:miter lim="800000"/>
          </a:ln>
          <a:effectLst/>
        </p:spPr>
        <p:txBody>
          <a:bodyPr>
            <a:spAutoFit/>
          </a:bodyPr>
          <a:lstStyle/>
          <a:p>
            <a:pPr marL="342900" indent="-303530" algn="just" fontAlgn="auto">
              <a:lnSpc>
                <a:spcPct val="130000"/>
              </a:lnSpc>
              <a:spcBef>
                <a:spcPts val="0"/>
              </a:spcBef>
              <a:buFont typeface="Wingdings" panose="05000000000000000000" pitchFamily="2" charset="2"/>
              <a:buChar char="Ø"/>
              <a:defRPr/>
            </a:pPr>
            <a:r>
              <a:rPr lang="zh-CN" altLang="en-US" sz="2000" b="1" dirty="0">
                <a:solidFill>
                  <a:schemeClr val="tx2"/>
                </a:solidFill>
                <a:latin typeface="微软雅黑" panose="020B0503020204020204" charset="-122"/>
                <a:ea typeface="微软雅黑" panose="020B0503020204020204" charset="-122"/>
                <a:cs typeface="微软雅黑" panose="020B0503020204020204" charset="-122"/>
              </a:rPr>
              <a:t>数据流</a:t>
            </a:r>
          </a:p>
          <a:p>
            <a:pPr indent="0" algn="just" fontAlgn="auto">
              <a:lnSpc>
                <a:spcPct val="150000"/>
              </a:lnSpc>
              <a:spcBef>
                <a:spcPts val="0"/>
              </a:spcBef>
              <a:buFontTx/>
              <a:buNone/>
              <a:defRPr/>
            </a:pPr>
            <a:r>
              <a:rPr lang="zh-CN" altLang="en-US" sz="2000" dirty="0">
                <a:latin typeface="微软雅黑" panose="020B0503020204020204" charset="-122"/>
                <a:ea typeface="微软雅黑" panose="020B0503020204020204" charset="-122"/>
                <a:cs typeface="微软雅黑" panose="020B0503020204020204" charset="-122"/>
              </a:rPr>
              <a:t>数据流是</a:t>
            </a:r>
            <a:r>
              <a:rPr lang="zh-CN" altLang="en-US" sz="2000" dirty="0">
                <a:solidFill>
                  <a:srgbClr val="0000CC"/>
                </a:solidFill>
                <a:latin typeface="微软雅黑" panose="020B0503020204020204" charset="-122"/>
                <a:ea typeface="微软雅黑" panose="020B0503020204020204" charset="-122"/>
                <a:cs typeface="微软雅黑" panose="020B0503020204020204" charset="-122"/>
              </a:rPr>
              <a:t>数据结构</a:t>
            </a:r>
            <a:r>
              <a:rPr lang="zh-CN" altLang="en-US" sz="2000" dirty="0">
                <a:latin typeface="微软雅黑" panose="020B0503020204020204" charset="-122"/>
                <a:ea typeface="微软雅黑" panose="020B0503020204020204" charset="-122"/>
                <a:cs typeface="微软雅黑" panose="020B0503020204020204" charset="-122"/>
              </a:rPr>
              <a:t>在系统内传输的</a:t>
            </a:r>
            <a:r>
              <a:rPr lang="zh-CN" altLang="en-US" sz="2000" dirty="0">
                <a:solidFill>
                  <a:srgbClr val="0000CC"/>
                </a:solidFill>
                <a:latin typeface="微软雅黑" panose="020B0503020204020204" charset="-122"/>
                <a:ea typeface="微软雅黑" panose="020B0503020204020204" charset="-122"/>
                <a:cs typeface="微软雅黑" panose="020B0503020204020204" charset="-122"/>
              </a:rPr>
              <a:t>路径</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。数据流的描述通常为：</a:t>
            </a:r>
          </a:p>
          <a:p>
            <a:pPr indent="0" algn="just" fontAlgn="auto">
              <a:lnSpc>
                <a:spcPct val="150000"/>
              </a:lnSpc>
              <a:spcBef>
                <a:spcPts val="0"/>
              </a:spcBef>
              <a:buFontTx/>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数据流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数据流名，说明，流出过程，流入过程，组成：</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数据结构</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，平均流量，高峰期流量</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p>
        </p:txBody>
      </p:sp>
      <p:sp>
        <p:nvSpPr>
          <p:cNvPr id="32771" name="Rectangle 5"/>
          <p:cNvSpPr>
            <a:spLocks noChangeArrowheads="1"/>
          </p:cNvSpPr>
          <p:nvPr/>
        </p:nvSpPr>
        <p:spPr bwMode="auto">
          <a:xfrm>
            <a:off x="251460" y="2964498"/>
            <a:ext cx="7772400" cy="3415030"/>
          </a:xfrm>
          <a:prstGeom prst="rect">
            <a:avLst/>
          </a:prstGeom>
          <a:noFill/>
          <a:ln w="25400" algn="ctr">
            <a:solidFill>
              <a:srgbClr val="0000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indent="266700"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fontAlgn="auto" hangingPunct="1">
              <a:lnSpc>
                <a:spcPct val="150000"/>
              </a:lnSpc>
              <a:buFontTx/>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数据流名称：借书</a:t>
            </a:r>
          </a:p>
          <a:p>
            <a:pPr eaLnBrk="1" fontAlgn="auto" hangingPunct="1">
              <a:lnSpc>
                <a:spcPct val="150000"/>
              </a:lnSpc>
              <a:buFontTx/>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说     明 ：学生到图书管理员那里完成借阅图书</a:t>
            </a:r>
          </a:p>
          <a:p>
            <a:pPr eaLnBrk="1" fontAlgn="auto" hangingPunct="1">
              <a:lnSpc>
                <a:spcPct val="150000"/>
              </a:lnSpc>
              <a:buFontTx/>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数据流来源：图书管理员</a:t>
            </a:r>
          </a:p>
          <a:p>
            <a:pPr eaLnBrk="1" fontAlgn="auto" hangingPunct="1">
              <a:lnSpc>
                <a:spcPct val="150000"/>
              </a:lnSpc>
              <a:buFontTx/>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数据流去向：图书管理系统</a:t>
            </a:r>
          </a:p>
          <a:p>
            <a:pPr eaLnBrk="1" fontAlgn="auto" hangingPunct="1">
              <a:lnSpc>
                <a:spcPct val="150000"/>
              </a:lnSpc>
              <a:buFontTx/>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平均流量  ：</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200</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次</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天</a:t>
            </a:r>
          </a:p>
          <a:p>
            <a:pPr eaLnBrk="1" fontAlgn="auto" hangingPunct="1">
              <a:lnSpc>
                <a:spcPct val="150000"/>
              </a:lnSpc>
              <a:buFontTx/>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高峰流量  ：</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280</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次</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天</a:t>
            </a:r>
          </a:p>
          <a:p>
            <a:pPr eaLnBrk="1" fontAlgn="auto" hangingPunct="1">
              <a:lnSpc>
                <a:spcPct val="150000"/>
              </a:lnSpc>
              <a:buFontTx/>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数据组成  ：借书证号＋</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ISBN</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＋借书时间</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应还时间（可以是数据项或者数据结构）</a:t>
            </a:r>
          </a:p>
        </p:txBody>
      </p:sp>
      <p:sp>
        <p:nvSpPr>
          <p:cNvPr id="5" name="矩形标注 4"/>
          <p:cNvSpPr/>
          <p:nvPr/>
        </p:nvSpPr>
        <p:spPr>
          <a:xfrm>
            <a:off x="6012180" y="2527935"/>
            <a:ext cx="2966085" cy="3038475"/>
          </a:xfrm>
          <a:prstGeom prst="wedgeRectCallout">
            <a:avLst>
              <a:gd name="adj1" fmla="val -93973"/>
              <a:gd name="adj2" fmla="val -56269"/>
            </a:avLst>
          </a:prstGeom>
          <a:solidFill>
            <a:srgbClr val="2D5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ts val="2400"/>
              </a:lnSpc>
              <a:spcBef>
                <a:spcPts val="600"/>
              </a:spcBef>
              <a:spcAft>
                <a:spcPts val="600"/>
              </a:spcAft>
            </a:pPr>
            <a:r>
              <a:rPr lang="zh-CN" altLang="en-US" sz="1600">
                <a:solidFill>
                  <a:schemeClr val="bg1"/>
                </a:solidFill>
                <a:latin typeface="+mj-ea"/>
                <a:ea typeface="+mj-ea"/>
              </a:rPr>
              <a:t>可以表示多个数据项内容的流动情况</a:t>
            </a:r>
          </a:p>
          <a:p>
            <a:pPr algn="l" fontAlgn="auto">
              <a:lnSpc>
                <a:spcPts val="2400"/>
              </a:lnSpc>
              <a:spcBef>
                <a:spcPts val="600"/>
              </a:spcBef>
              <a:spcAft>
                <a:spcPts val="600"/>
              </a:spcAft>
            </a:pPr>
            <a:r>
              <a:rPr lang="zh-CN" altLang="en-US" sz="1600">
                <a:solidFill>
                  <a:schemeClr val="bg1"/>
                </a:solidFill>
                <a:latin typeface="+mj-ea"/>
                <a:ea typeface="+mj-ea"/>
              </a:rPr>
              <a:t>类比与关系型数据库中，某个或者某几个关系模式表的增、删、改</a:t>
            </a:r>
          </a:p>
          <a:p>
            <a:pPr algn="l" fontAlgn="auto">
              <a:lnSpc>
                <a:spcPts val="2400"/>
              </a:lnSpc>
              <a:spcBef>
                <a:spcPts val="600"/>
              </a:spcBef>
              <a:spcAft>
                <a:spcPts val="600"/>
              </a:spcAft>
            </a:pPr>
            <a:r>
              <a:rPr lang="zh-CN" altLang="en-US" sz="1600">
                <a:solidFill>
                  <a:schemeClr val="bg1"/>
                </a:solidFill>
                <a:latin typeface="+mj-ea"/>
                <a:ea typeface="+mj-ea"/>
              </a:rPr>
              <a:t>数据流可以表示某个事务引起了哪些表格或者哪些数据的变化。这样的事务发生的频度</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462915" y="855345"/>
            <a:ext cx="8218805" cy="2168525"/>
          </a:xfrm>
          <a:prstGeom prst="rect">
            <a:avLst/>
          </a:prstGeom>
          <a:noFill/>
          <a:ln w="9525">
            <a:noFill/>
            <a:miter lim="800000"/>
          </a:ln>
          <a:effectLst/>
        </p:spPr>
        <p:txBody>
          <a:bodyPr wrap="square">
            <a:spAutoFit/>
          </a:bodyPr>
          <a:lstStyle/>
          <a:p>
            <a:pPr algn="just" fontAlgn="auto">
              <a:lnSpc>
                <a:spcPct val="150000"/>
              </a:lnSpc>
              <a:spcBef>
                <a:spcPts val="0"/>
              </a:spcBef>
              <a:buFont typeface="Wingdings" panose="05000000000000000000" pitchFamily="2" charset="2"/>
              <a:buChar char="Ø"/>
              <a:defRPr/>
            </a:pPr>
            <a:r>
              <a:rPr lang="en-US" altLang="zh-CN" b="1" dirty="0">
                <a:solidFill>
                  <a:schemeClr val="tx2"/>
                </a:solidFill>
                <a:latin typeface="微软雅黑" panose="020B0503020204020204" charset="-122"/>
                <a:ea typeface="微软雅黑" panose="020B0503020204020204" charset="-122"/>
                <a:cs typeface="微软雅黑" panose="020B0503020204020204" charset="-122"/>
              </a:rPr>
              <a:t> </a:t>
            </a:r>
            <a:r>
              <a:rPr lang="zh-CN" altLang="en-US" b="1" dirty="0">
                <a:solidFill>
                  <a:schemeClr val="tx2"/>
                </a:solidFill>
                <a:latin typeface="微软雅黑" panose="020B0503020204020204" charset="-122"/>
                <a:ea typeface="微软雅黑" panose="020B0503020204020204" charset="-122"/>
                <a:cs typeface="微软雅黑" panose="020B0503020204020204" charset="-122"/>
              </a:rPr>
              <a:t>数据存储</a:t>
            </a:r>
            <a:endParaRPr lang="zh-CN" altLang="en-US" b="1" u="sng" dirty="0">
              <a:solidFill>
                <a:schemeClr val="tx2"/>
              </a:solidFill>
              <a:latin typeface="微软雅黑" panose="020B0503020204020204" charset="-122"/>
              <a:ea typeface="微软雅黑" panose="020B0503020204020204" charset="-122"/>
              <a:cs typeface="微软雅黑" panose="020B0503020204020204" charset="-122"/>
            </a:endParaRPr>
          </a:p>
          <a:p>
            <a:pPr algn="just" fontAlgn="auto">
              <a:lnSpc>
                <a:spcPct val="150000"/>
              </a:lnSpc>
              <a:spcBef>
                <a:spcPts val="0"/>
              </a:spcBef>
              <a:buFontTx/>
              <a:buNone/>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    数据存储是</a:t>
            </a:r>
            <a:r>
              <a:rPr lang="zh-CN" altLang="en-US" dirty="0">
                <a:latin typeface="微软雅黑" panose="020B0503020204020204" charset="-122"/>
                <a:ea typeface="微软雅黑" panose="020B0503020204020204" charset="-122"/>
                <a:cs typeface="微软雅黑" panose="020B0503020204020204" charset="-122"/>
              </a:rPr>
              <a:t>数据及其结构停留或保存的地方</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，也是数据流的来源和去向之一。数据存储可以是手工文档、手工凭单或计算机文档。数据存储的描述为：</a:t>
            </a:r>
          </a:p>
          <a:p>
            <a:pPr algn="just" fontAlgn="auto">
              <a:lnSpc>
                <a:spcPct val="150000"/>
              </a:lnSpc>
              <a:spcBef>
                <a:spcPts val="0"/>
              </a:spcBef>
              <a:buFontTx/>
              <a:buNone/>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数据存储 </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数据结构名，说明，编号，输入的数据流，输出的数据流，组成：</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数据结构</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数据量。存取频度，存取方式</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 </a:t>
            </a:r>
          </a:p>
        </p:txBody>
      </p:sp>
      <p:sp>
        <p:nvSpPr>
          <p:cNvPr id="23557" name="Rectangle 5"/>
          <p:cNvSpPr>
            <a:spLocks noChangeArrowheads="1"/>
          </p:cNvSpPr>
          <p:nvPr/>
        </p:nvSpPr>
        <p:spPr bwMode="auto">
          <a:xfrm>
            <a:off x="532136" y="3299135"/>
            <a:ext cx="5848350" cy="2968625"/>
          </a:xfrm>
          <a:prstGeom prst="rect">
            <a:avLst/>
          </a:prstGeom>
          <a:solidFill>
            <a:srgbClr val="FFFFE5"/>
          </a:solidFill>
          <a:ln w="25400" algn="ctr">
            <a:solidFill>
              <a:srgbClr val="0000CC"/>
            </a:solidFill>
            <a:miter lim="800000"/>
          </a:ln>
          <a:effectLst/>
        </p:spPr>
        <p:txBody>
          <a:bodyPr wrap="none" anchor="ctr">
            <a:spAutoFit/>
          </a:bodyPr>
          <a:lstStyle/>
          <a:p>
            <a:pPr indent="266700" fontAlgn="auto">
              <a:lnSpc>
                <a:spcPct val="130000"/>
              </a:lnSpc>
              <a:buFontTx/>
              <a:buChar char="•"/>
              <a:defRPr/>
            </a:pPr>
            <a:r>
              <a:rPr kumimoji="1" lang="zh-CN" altLang="en-US" dirty="0">
                <a:latin typeface="微软雅黑" panose="020B0503020204020204" charset="-122"/>
                <a:ea typeface="微软雅黑" panose="020B0503020204020204" charset="-122"/>
                <a:cs typeface="微软雅黑" panose="020B0503020204020204" charset="-122"/>
              </a:rPr>
              <a:t>数据存储名：图书信息表</a:t>
            </a:r>
          </a:p>
          <a:p>
            <a:pPr indent="266700" fontAlgn="auto">
              <a:lnSpc>
                <a:spcPct val="130000"/>
              </a:lnSpc>
              <a:buFontTx/>
              <a:buChar char="•"/>
              <a:defRPr/>
            </a:pPr>
            <a:r>
              <a:rPr kumimoji="1" lang="zh-CN" altLang="en-US" dirty="0">
                <a:latin typeface="微软雅黑" panose="020B0503020204020204" charset="-122"/>
                <a:ea typeface="微软雅黑" panose="020B0503020204020204" charset="-122"/>
                <a:cs typeface="微软雅黑" panose="020B0503020204020204" charset="-122"/>
              </a:rPr>
              <a:t>说      明：数据库存放，记录图书的详细信息</a:t>
            </a:r>
          </a:p>
          <a:p>
            <a:pPr indent="266700" fontAlgn="auto">
              <a:lnSpc>
                <a:spcPct val="130000"/>
              </a:lnSpc>
              <a:buFontTx/>
              <a:buChar char="•"/>
              <a:defRPr/>
            </a:pPr>
            <a:r>
              <a:rPr kumimoji="1" lang="zh-CN" altLang="en-US" dirty="0">
                <a:latin typeface="微软雅黑" panose="020B0503020204020204" charset="-122"/>
                <a:ea typeface="微软雅黑" panose="020B0503020204020204" charset="-122"/>
                <a:cs typeface="微软雅黑" panose="020B0503020204020204" charset="-122"/>
              </a:rPr>
              <a:t>编      号：</a:t>
            </a:r>
            <a:r>
              <a:rPr kumimoji="1" lang="en-US" altLang="zh-CN" dirty="0">
                <a:latin typeface="微软雅黑" panose="020B0503020204020204" charset="-122"/>
                <a:ea typeface="微软雅黑" panose="020B0503020204020204" charset="-122"/>
                <a:cs typeface="微软雅黑" panose="020B0503020204020204" charset="-122"/>
              </a:rPr>
              <a:t>D2</a:t>
            </a:r>
          </a:p>
          <a:p>
            <a:pPr indent="266700" fontAlgn="auto">
              <a:lnSpc>
                <a:spcPct val="130000"/>
              </a:lnSpc>
              <a:buFontTx/>
              <a:buChar char="•"/>
              <a:defRPr/>
            </a:pPr>
            <a:r>
              <a:rPr kumimoji="1" lang="zh-CN" altLang="en-US" dirty="0">
                <a:latin typeface="微软雅黑" panose="020B0503020204020204" charset="-122"/>
                <a:ea typeface="微软雅黑" panose="020B0503020204020204" charset="-122"/>
                <a:cs typeface="微软雅黑" panose="020B0503020204020204" charset="-122"/>
              </a:rPr>
              <a:t>数据流来源：图书管理员</a:t>
            </a:r>
          </a:p>
          <a:p>
            <a:pPr indent="266700" fontAlgn="auto">
              <a:lnSpc>
                <a:spcPct val="130000"/>
              </a:lnSpc>
              <a:buFontTx/>
              <a:buChar char="•"/>
              <a:defRPr/>
            </a:pPr>
            <a:r>
              <a:rPr kumimoji="1" lang="zh-CN" altLang="en-US" dirty="0">
                <a:latin typeface="微软雅黑" panose="020B0503020204020204" charset="-122"/>
                <a:ea typeface="微软雅黑" panose="020B0503020204020204" charset="-122"/>
                <a:cs typeface="微软雅黑" panose="020B0503020204020204" charset="-122"/>
              </a:rPr>
              <a:t>数据流去向：图书管理系统</a:t>
            </a:r>
          </a:p>
          <a:p>
            <a:pPr indent="266700" fontAlgn="auto">
              <a:lnSpc>
                <a:spcPct val="130000"/>
              </a:lnSpc>
              <a:buFontTx/>
              <a:buChar char="•"/>
              <a:defRPr/>
            </a:pPr>
            <a:r>
              <a:rPr kumimoji="1" lang="zh-CN" altLang="en-US" dirty="0">
                <a:latin typeface="微软雅黑" panose="020B0503020204020204" charset="-122"/>
                <a:ea typeface="微软雅黑" panose="020B0503020204020204" charset="-122"/>
                <a:cs typeface="微软雅黑" panose="020B0503020204020204" charset="-122"/>
              </a:rPr>
              <a:t>数据组成  ：</a:t>
            </a:r>
            <a:r>
              <a:rPr kumimoji="1" lang="en-US" altLang="zh-CN" dirty="0">
                <a:latin typeface="微软雅黑" panose="020B0503020204020204" charset="-122"/>
                <a:ea typeface="微软雅黑" panose="020B0503020204020204" charset="-122"/>
                <a:cs typeface="微软雅黑" panose="020B0503020204020204" charset="-122"/>
              </a:rPr>
              <a:t>ISBN+</a:t>
            </a:r>
            <a:r>
              <a:rPr kumimoji="1" lang="zh-CN" altLang="en-US" dirty="0">
                <a:latin typeface="微软雅黑" panose="020B0503020204020204" charset="-122"/>
                <a:ea typeface="微软雅黑" panose="020B0503020204020204" charset="-122"/>
                <a:cs typeface="微软雅黑" panose="020B0503020204020204" charset="-122"/>
              </a:rPr>
              <a:t>书名</a:t>
            </a:r>
            <a:r>
              <a:rPr kumimoji="1" lang="en-US" altLang="zh-CN" dirty="0">
                <a:latin typeface="微软雅黑" panose="020B0503020204020204" charset="-122"/>
                <a:ea typeface="微软雅黑" panose="020B0503020204020204" charset="-122"/>
                <a:cs typeface="微软雅黑" panose="020B0503020204020204" charset="-122"/>
              </a:rPr>
              <a:t>+</a:t>
            </a:r>
            <a:r>
              <a:rPr kumimoji="1" lang="zh-CN" altLang="en-US" dirty="0">
                <a:latin typeface="微软雅黑" panose="020B0503020204020204" charset="-122"/>
                <a:ea typeface="微软雅黑" panose="020B0503020204020204" charset="-122"/>
                <a:cs typeface="微软雅黑" panose="020B0503020204020204" charset="-122"/>
              </a:rPr>
              <a:t>作者</a:t>
            </a:r>
            <a:r>
              <a:rPr kumimoji="1" lang="en-US" altLang="zh-CN" dirty="0">
                <a:latin typeface="微软雅黑" panose="020B0503020204020204" charset="-122"/>
                <a:ea typeface="微软雅黑" panose="020B0503020204020204" charset="-122"/>
                <a:cs typeface="微软雅黑" panose="020B0503020204020204" charset="-122"/>
              </a:rPr>
              <a:t>+</a:t>
            </a:r>
            <a:r>
              <a:rPr kumimoji="1" lang="zh-CN" altLang="en-US" dirty="0">
                <a:latin typeface="微软雅黑" panose="020B0503020204020204" charset="-122"/>
                <a:ea typeface="微软雅黑" panose="020B0503020204020204" charset="-122"/>
                <a:cs typeface="微软雅黑" panose="020B0503020204020204" charset="-122"/>
              </a:rPr>
              <a:t>价格</a:t>
            </a:r>
            <a:r>
              <a:rPr kumimoji="1" lang="en-US" altLang="zh-CN" dirty="0">
                <a:latin typeface="微软雅黑" panose="020B0503020204020204" charset="-122"/>
                <a:ea typeface="微软雅黑" panose="020B0503020204020204" charset="-122"/>
                <a:cs typeface="微软雅黑" panose="020B0503020204020204" charset="-122"/>
              </a:rPr>
              <a:t>+</a:t>
            </a:r>
            <a:r>
              <a:rPr kumimoji="1" lang="zh-CN" altLang="en-US" dirty="0">
                <a:latin typeface="微软雅黑" panose="020B0503020204020204" charset="-122"/>
                <a:ea typeface="微软雅黑" panose="020B0503020204020204" charset="-122"/>
                <a:cs typeface="微软雅黑" panose="020B0503020204020204" charset="-122"/>
              </a:rPr>
              <a:t>复本数</a:t>
            </a:r>
            <a:r>
              <a:rPr kumimoji="1" lang="en-US" altLang="zh-CN" dirty="0">
                <a:latin typeface="微软雅黑" panose="020B0503020204020204" charset="-122"/>
                <a:ea typeface="微软雅黑" panose="020B0503020204020204" charset="-122"/>
                <a:cs typeface="微软雅黑" panose="020B0503020204020204" charset="-122"/>
              </a:rPr>
              <a:t>+</a:t>
            </a:r>
            <a:r>
              <a:rPr kumimoji="1" lang="zh-CN" altLang="en-US" dirty="0">
                <a:latin typeface="微软雅黑" panose="020B0503020204020204" charset="-122"/>
                <a:ea typeface="微软雅黑" panose="020B0503020204020204" charset="-122"/>
                <a:cs typeface="微软雅黑" panose="020B0503020204020204" charset="-122"/>
              </a:rPr>
              <a:t>库存量</a:t>
            </a:r>
          </a:p>
          <a:p>
            <a:pPr indent="266700" fontAlgn="auto">
              <a:lnSpc>
                <a:spcPct val="130000"/>
              </a:lnSpc>
              <a:buFontTx/>
              <a:buChar char="•"/>
              <a:defRPr/>
            </a:pPr>
            <a:r>
              <a:rPr kumimoji="1" lang="zh-CN" altLang="en-US" dirty="0">
                <a:latin typeface="微软雅黑" panose="020B0503020204020204" charset="-122"/>
                <a:ea typeface="微软雅黑" panose="020B0503020204020204" charset="-122"/>
                <a:cs typeface="微软雅黑" panose="020B0503020204020204" charset="-122"/>
              </a:rPr>
              <a:t>数据量：</a:t>
            </a:r>
            <a:r>
              <a:rPr kumimoji="1" lang="en-US" altLang="zh-CN" dirty="0">
                <a:latin typeface="微软雅黑" panose="020B0503020204020204" charset="-122"/>
                <a:ea typeface="微软雅黑" panose="020B0503020204020204" charset="-122"/>
                <a:cs typeface="微软雅黑" panose="020B0503020204020204" charset="-122"/>
              </a:rPr>
              <a:t>850</a:t>
            </a:r>
            <a:r>
              <a:rPr kumimoji="1" lang="zh-CN" altLang="en-US" dirty="0">
                <a:latin typeface="微软雅黑" panose="020B0503020204020204" charset="-122"/>
                <a:ea typeface="微软雅黑" panose="020B0503020204020204" charset="-122"/>
                <a:cs typeface="微软雅黑" panose="020B0503020204020204" charset="-122"/>
              </a:rPr>
              <a:t>本</a:t>
            </a:r>
            <a:r>
              <a:rPr kumimoji="1" lang="en-US" altLang="zh-CN" dirty="0">
                <a:latin typeface="微软雅黑" panose="020B0503020204020204" charset="-122"/>
                <a:ea typeface="微软雅黑" panose="020B0503020204020204" charset="-122"/>
                <a:cs typeface="微软雅黑" panose="020B0503020204020204" charset="-122"/>
              </a:rPr>
              <a:t>/</a:t>
            </a:r>
            <a:r>
              <a:rPr kumimoji="1" lang="zh-CN" altLang="en-US" dirty="0">
                <a:latin typeface="微软雅黑" panose="020B0503020204020204" charset="-122"/>
                <a:ea typeface="微软雅黑" panose="020B0503020204020204" charset="-122"/>
                <a:cs typeface="微软雅黑" panose="020B0503020204020204" charset="-122"/>
              </a:rPr>
              <a:t>天</a:t>
            </a:r>
          </a:p>
          <a:p>
            <a:pPr indent="266700" fontAlgn="auto">
              <a:lnSpc>
                <a:spcPct val="130000"/>
              </a:lnSpc>
              <a:buFontTx/>
              <a:buChar char="•"/>
              <a:defRPr/>
            </a:pPr>
            <a:r>
              <a:rPr kumimoji="1" lang="zh-CN" altLang="en-US" dirty="0">
                <a:latin typeface="微软雅黑" panose="020B0503020204020204" charset="-122"/>
                <a:ea typeface="微软雅黑" panose="020B0503020204020204" charset="-122"/>
                <a:cs typeface="微软雅黑" panose="020B0503020204020204" charset="-122"/>
              </a:rPr>
              <a:t>存取频率  ：</a:t>
            </a:r>
            <a:r>
              <a:rPr kumimoji="1" lang="en-US" altLang="zh-CN" dirty="0">
                <a:latin typeface="微软雅黑" panose="020B0503020204020204" charset="-122"/>
                <a:ea typeface="微软雅黑" panose="020B0503020204020204" charset="-122"/>
                <a:cs typeface="微软雅黑" panose="020B0503020204020204" charset="-122"/>
              </a:rPr>
              <a:t>450</a:t>
            </a:r>
            <a:r>
              <a:rPr kumimoji="1" lang="zh-CN" altLang="en-US" dirty="0">
                <a:latin typeface="微软雅黑" panose="020B0503020204020204" charset="-122"/>
                <a:ea typeface="微软雅黑" panose="020B0503020204020204" charset="-122"/>
                <a:cs typeface="微软雅黑" panose="020B0503020204020204" charset="-122"/>
              </a:rPr>
              <a:t>次</a:t>
            </a:r>
            <a:r>
              <a:rPr kumimoji="1" lang="en-US" altLang="zh-CN" dirty="0">
                <a:latin typeface="微软雅黑" panose="020B0503020204020204" charset="-122"/>
                <a:ea typeface="微软雅黑" panose="020B0503020204020204" charset="-122"/>
                <a:cs typeface="微软雅黑" panose="020B0503020204020204" charset="-122"/>
              </a:rPr>
              <a:t>/</a:t>
            </a:r>
            <a:r>
              <a:rPr kumimoji="1" lang="zh-CN" altLang="en-US" dirty="0">
                <a:latin typeface="微软雅黑" panose="020B0503020204020204" charset="-122"/>
                <a:ea typeface="微软雅黑" panose="020B0503020204020204" charset="-122"/>
                <a:cs typeface="微软雅黑" panose="020B0503020204020204" charset="-122"/>
              </a:rPr>
              <a:t>天 </a:t>
            </a:r>
          </a:p>
        </p:txBody>
      </p:sp>
      <p:sp>
        <p:nvSpPr>
          <p:cNvPr id="2" name="文本框 1"/>
          <p:cNvSpPr txBox="1"/>
          <p:nvPr/>
        </p:nvSpPr>
        <p:spPr>
          <a:xfrm>
            <a:off x="6489065" y="2708910"/>
            <a:ext cx="2395220" cy="1599565"/>
          </a:xfrm>
          <a:prstGeom prst="rect">
            <a:avLst/>
          </a:prstGeom>
          <a:solidFill>
            <a:schemeClr val="bg1">
              <a:lumMod val="65000"/>
            </a:schemeClr>
          </a:solidFill>
        </p:spPr>
        <p:txBody>
          <a:bodyPr wrap="square" rtlCol="0" anchor="t">
            <a:spAutoFit/>
          </a:bodyPr>
          <a:lstStyle/>
          <a:p>
            <a:pPr marL="140335" indent="-140335">
              <a:buFont typeface="Arial" panose="020B0604020202020204" pitchFamily="34" charset="0"/>
              <a:buChar char="•"/>
            </a:pPr>
            <a:r>
              <a:rPr lang="zh-CN" altLang="en-US" sz="1400" b="1">
                <a:solidFill>
                  <a:schemeClr val="bg1"/>
                </a:solidFill>
                <a:effectLst/>
                <a:sym typeface="+mn-ea"/>
              </a:rPr>
              <a:t>数据量：每次存取多少数据信息 </a:t>
            </a:r>
          </a:p>
          <a:p>
            <a:pPr marL="140335" indent="-140335">
              <a:buFont typeface="Arial" panose="020B0604020202020204" pitchFamily="34" charset="0"/>
              <a:buChar char="•"/>
            </a:pPr>
            <a:r>
              <a:rPr lang="zh-CN" altLang="en-US" sz="1400" b="1">
                <a:solidFill>
                  <a:schemeClr val="bg1"/>
                </a:solidFill>
                <a:effectLst/>
                <a:sym typeface="+mn-ea"/>
              </a:rPr>
              <a:t>存取频度：每小时（天）存取几次，每次存取多少数据。</a:t>
            </a:r>
          </a:p>
          <a:p>
            <a:pPr marL="140335" indent="-140335">
              <a:buFont typeface="Arial" panose="020B0604020202020204" pitchFamily="34" charset="0"/>
              <a:buChar char="•"/>
            </a:pPr>
            <a:r>
              <a:rPr lang="zh-CN" altLang="en-US" sz="1400" b="1">
                <a:solidFill>
                  <a:schemeClr val="bg1"/>
                </a:solidFill>
                <a:effectLst/>
                <a:sym typeface="+mn-ea"/>
              </a:rPr>
              <a:t>存取方式：批处理还是联机？是检索还是更新？</a:t>
            </a:r>
          </a:p>
        </p:txBody>
      </p:sp>
      <p:sp>
        <p:nvSpPr>
          <p:cNvPr id="5" name="矩形标注 4"/>
          <p:cNvSpPr/>
          <p:nvPr/>
        </p:nvSpPr>
        <p:spPr>
          <a:xfrm>
            <a:off x="6592570" y="4425315"/>
            <a:ext cx="2291715" cy="1677670"/>
          </a:xfrm>
          <a:prstGeom prst="wedgeRectCallout">
            <a:avLst>
              <a:gd name="adj1" fmla="val -72416"/>
              <a:gd name="adj2" fmla="val -34254"/>
            </a:avLst>
          </a:prstGeom>
          <a:solidFill>
            <a:srgbClr val="2D5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ts val="2200"/>
              </a:lnSpc>
              <a:spcBef>
                <a:spcPts val="600"/>
              </a:spcBef>
              <a:spcAft>
                <a:spcPts val="600"/>
              </a:spcAft>
            </a:pPr>
            <a:r>
              <a:rPr lang="zh-CN" altLang="en-US" sz="1600">
                <a:solidFill>
                  <a:schemeClr val="bg1"/>
                </a:solidFill>
                <a:latin typeface="微软雅黑" panose="020B0503020204020204" charset="-122"/>
                <a:ea typeface="微软雅黑" panose="020B0503020204020204" charset="-122"/>
              </a:rPr>
              <a:t>类比于关系数据库中的模式，或者表</a:t>
            </a:r>
          </a:p>
          <a:p>
            <a:pPr algn="l" fontAlgn="auto">
              <a:lnSpc>
                <a:spcPts val="2200"/>
              </a:lnSpc>
              <a:spcBef>
                <a:spcPts val="600"/>
              </a:spcBef>
              <a:spcAft>
                <a:spcPts val="600"/>
              </a:spcAft>
            </a:pPr>
            <a:r>
              <a:rPr lang="zh-CN" altLang="en-US" sz="1600">
                <a:solidFill>
                  <a:schemeClr val="bg1"/>
                </a:solidFill>
                <a:latin typeface="微软雅黑" panose="020B0503020204020204" charset="-122"/>
                <a:ea typeface="微软雅黑" panose="020B0503020204020204" charset="-122"/>
              </a:rPr>
              <a:t>与数据结构相似，但是属于永久保存的内容。</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18301" y="-26482"/>
            <a:ext cx="8229600" cy="863600"/>
          </a:xfrm>
        </p:spPr>
        <p:txBody>
          <a:bodyPr/>
          <a:lstStyle/>
          <a:p>
            <a:pPr>
              <a:defRPr/>
            </a:pPr>
            <a:r>
              <a:rPr lang="en-US" altLang="zh-CN" dirty="0"/>
              <a:t>1. </a:t>
            </a:r>
            <a:r>
              <a:rPr lang="zh-CN" altLang="en-US" dirty="0"/>
              <a:t>设计目标和特点</a:t>
            </a:r>
          </a:p>
        </p:txBody>
      </p:sp>
      <p:sp>
        <p:nvSpPr>
          <p:cNvPr id="49156" name="Text Box 4"/>
          <p:cNvSpPr txBox="1">
            <a:spLocks noChangeArrowheads="1"/>
          </p:cNvSpPr>
          <p:nvPr/>
        </p:nvSpPr>
        <p:spPr bwMode="auto">
          <a:xfrm>
            <a:off x="539750" y="1458071"/>
            <a:ext cx="8137525" cy="829945"/>
          </a:xfrm>
          <a:prstGeom prst="rect">
            <a:avLst/>
          </a:prstGeom>
          <a:solidFill>
            <a:schemeClr val="bg1"/>
          </a:solidFill>
          <a:ln w="9525">
            <a:noFill/>
            <a:miter lim="800000"/>
          </a:ln>
          <a:effectLst/>
        </p:spPr>
        <p:txBody>
          <a:bodyPr wrap="square">
            <a:spAutoFit/>
          </a:bodyPr>
          <a:lstStyle/>
          <a:p>
            <a:pPr marL="457200" indent="-457200" eaLnBrk="0" hangingPunct="0">
              <a:lnSpc>
                <a:spcPct val="150000"/>
              </a:lnSpc>
              <a:buFontTx/>
              <a:buNone/>
              <a:defRPr/>
            </a:pPr>
            <a:r>
              <a:rPr lang="zh-CN" altLang="en-US" sz="2800" dirty="0">
                <a:solidFill>
                  <a:schemeClr val="tx1"/>
                </a:solidFill>
                <a:latin typeface="幼圆" panose="02010509060101010101" pitchFamily="49" charset="-122"/>
                <a:ea typeface="幼圆" panose="02010509060101010101" pitchFamily="49" charset="-122"/>
              </a:rPr>
              <a:t>数据库系统设计的</a:t>
            </a:r>
            <a:r>
              <a:rPr lang="zh-CN" altLang="en-US" sz="2800" b="1" dirty="0">
                <a:solidFill>
                  <a:schemeClr val="accent1"/>
                </a:solidFill>
                <a:effectLst>
                  <a:outerShdw blurRad="38100" dist="38100" dir="2700000" algn="tl">
                    <a:srgbClr val="C0C0C0"/>
                  </a:outerShdw>
                </a:effectLst>
                <a:latin typeface="幼圆" panose="02010509060101010101" pitchFamily="49" charset="-122"/>
                <a:ea typeface="幼圆" panose="02010509060101010101" pitchFamily="49" charset="-122"/>
              </a:rPr>
              <a:t>目标</a:t>
            </a:r>
            <a:r>
              <a:rPr lang="zh-CN" altLang="en-US" sz="3200" i="1" dirty="0">
                <a:solidFill>
                  <a:srgbClr val="0000CC"/>
                </a:solidFill>
                <a:effectLst>
                  <a:outerShdw blurRad="38100" dist="38100" dir="2700000" algn="tl">
                    <a:srgbClr val="C0C0C0"/>
                  </a:outerShdw>
                </a:effectLst>
                <a:latin typeface="幼圆" panose="02010509060101010101" pitchFamily="49" charset="-122"/>
                <a:ea typeface="幼圆" panose="02010509060101010101" pitchFamily="49" charset="-122"/>
              </a:rPr>
              <a:t>：</a:t>
            </a:r>
            <a:endParaRPr lang="zh-CN" altLang="en-US" sz="3200" dirty="0">
              <a:solidFill>
                <a:srgbClr val="0000CC"/>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7172" name="Rectangle 6"/>
          <p:cNvSpPr>
            <a:spLocks noChangeArrowheads="1"/>
          </p:cNvSpPr>
          <p:nvPr/>
        </p:nvSpPr>
        <p:spPr bwMode="auto">
          <a:xfrm>
            <a:off x="915670" y="2486660"/>
            <a:ext cx="6944360" cy="2861310"/>
          </a:xfrm>
          <a:prstGeom prst="rect">
            <a:avLst/>
          </a:prstGeom>
          <a:solidFill>
            <a:srgbClr val="E1FFFF"/>
          </a:solidFill>
          <a:ln w="19050" cap="sq">
            <a:solidFill>
              <a:srgbClr val="0000CC"/>
            </a:solidFill>
            <a:miter lim="800000"/>
          </a:ln>
        </p:spPr>
        <p:txBody>
          <a:bodyPr wrap="squar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marL="610870" indent="-417830" fontAlgn="auto">
              <a:lnSpc>
                <a:spcPct val="150000"/>
              </a:lnSpc>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性能良好的</a:t>
            </a:r>
          </a:p>
          <a:p>
            <a:pPr marL="610870" indent="-417830" fontAlgn="auto">
              <a:lnSpc>
                <a:spcPct val="150000"/>
              </a:lnSpc>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满足不同用户使用要求</a:t>
            </a:r>
          </a:p>
          <a:p>
            <a:pPr marL="610870" indent="-417830" fontAlgn="auto">
              <a:lnSpc>
                <a:spcPct val="150000"/>
              </a:lnSpc>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能被选定的</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DBMS</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所接受</a:t>
            </a:r>
          </a:p>
          <a:p>
            <a:pPr marL="610870" indent="-417830" fontAlgn="auto">
              <a:lnSpc>
                <a:spcPct val="150000"/>
              </a:lnSpc>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完整反映现实世界中信息及信息之间的联系</a:t>
            </a:r>
          </a:p>
          <a:p>
            <a:pPr marL="610870" indent="-417830" fontAlgn="auto">
              <a:lnSpc>
                <a:spcPct val="150000"/>
              </a:lnSpc>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有效进行数据存储，方便执行各种数据检索和处理操作</a:t>
            </a:r>
          </a:p>
          <a:p>
            <a:pPr marL="610870" indent="-417830" fontAlgn="auto">
              <a:lnSpc>
                <a:spcPct val="150000"/>
              </a:lnSpc>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有利于数据维护和数据控制</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1026"/>
          <p:cNvSpPr>
            <a:spLocks noChangeArrowheads="1"/>
          </p:cNvSpPr>
          <p:nvPr/>
        </p:nvSpPr>
        <p:spPr bwMode="auto">
          <a:xfrm>
            <a:off x="708025" y="1345248"/>
            <a:ext cx="7543800" cy="2584450"/>
          </a:xfrm>
          <a:prstGeom prst="rect">
            <a:avLst/>
          </a:prstGeom>
          <a:noFill/>
          <a:ln w="9525">
            <a:noFill/>
            <a:miter lim="800000"/>
          </a:ln>
          <a:effectLst/>
        </p:spPr>
        <p:txBody>
          <a:bodyPr>
            <a:spAutoFit/>
          </a:bodyPr>
          <a:lstStyle/>
          <a:p>
            <a:pPr fontAlgn="auto">
              <a:lnSpc>
                <a:spcPct val="150000"/>
              </a:lnSpc>
              <a:spcBef>
                <a:spcPts val="0"/>
              </a:spcBef>
              <a:buFont typeface="Wingdings" panose="05000000000000000000" pitchFamily="2" charset="2"/>
              <a:buChar char="Ø"/>
              <a:defRPr/>
            </a:pPr>
            <a:r>
              <a:rPr lang="en-US" altLang="zh-CN" b="1" dirty="0">
                <a:solidFill>
                  <a:schemeClr val="tx2"/>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 </a:t>
            </a:r>
            <a:r>
              <a:rPr lang="zh-CN" altLang="en-US" b="1" dirty="0">
                <a:solidFill>
                  <a:schemeClr val="tx2"/>
                </a:solidFill>
                <a:latin typeface="微软雅黑" panose="020B0503020204020204" charset="-122"/>
                <a:ea typeface="微软雅黑" panose="020B0503020204020204" charset="-122"/>
                <a:cs typeface="微软雅黑" panose="020B0503020204020204" charset="-122"/>
              </a:rPr>
              <a:t>处理过程</a:t>
            </a:r>
          </a:p>
          <a:p>
            <a:pPr fontAlgn="auto">
              <a:lnSpc>
                <a:spcPct val="150000"/>
              </a:lnSpc>
              <a:spcBef>
                <a:spcPts val="0"/>
              </a:spcBef>
              <a:buFontTx/>
              <a:buNone/>
              <a:defRPr/>
            </a:pPr>
            <a:r>
              <a:rPr lang="zh-CN" altLang="en-US"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     </a:t>
            </a:r>
            <a:r>
              <a:rPr lang="zh-CN" altLang="en-US" dirty="0">
                <a:latin typeface="微软雅黑" panose="020B0503020204020204" charset="-122"/>
                <a:ea typeface="微软雅黑" panose="020B0503020204020204" charset="-122"/>
                <a:cs typeface="微软雅黑" panose="020B0503020204020204" charset="-122"/>
              </a:rPr>
              <a:t>处理过程的具体处理逻辑一般用</a:t>
            </a:r>
            <a:r>
              <a:rPr lang="zh-CN" altLang="en-US" dirty="0">
                <a:solidFill>
                  <a:schemeClr val="tx2"/>
                </a:solidFill>
                <a:latin typeface="微软雅黑" panose="020B0503020204020204" charset="-122"/>
                <a:ea typeface="微软雅黑" panose="020B0503020204020204" charset="-122"/>
                <a:cs typeface="微软雅黑" panose="020B0503020204020204" charset="-122"/>
              </a:rPr>
              <a:t>判定表</a:t>
            </a:r>
            <a:r>
              <a:rPr lang="zh-CN" altLang="en-US" dirty="0">
                <a:latin typeface="微软雅黑" panose="020B0503020204020204" charset="-122"/>
                <a:ea typeface="微软雅黑" panose="020B0503020204020204" charset="-122"/>
                <a:cs typeface="微软雅黑" panose="020B0503020204020204" charset="-122"/>
              </a:rPr>
              <a:t>或</a:t>
            </a:r>
            <a:r>
              <a:rPr lang="zh-CN" altLang="en-US" dirty="0">
                <a:solidFill>
                  <a:schemeClr val="tx2"/>
                </a:solidFill>
                <a:latin typeface="微软雅黑" panose="020B0503020204020204" charset="-122"/>
                <a:ea typeface="微软雅黑" panose="020B0503020204020204" charset="-122"/>
                <a:cs typeface="微软雅黑" panose="020B0503020204020204" charset="-122"/>
              </a:rPr>
              <a:t>判定树</a:t>
            </a:r>
            <a:r>
              <a:rPr lang="zh-CN" altLang="en-US" dirty="0">
                <a:latin typeface="微软雅黑" panose="020B0503020204020204" charset="-122"/>
                <a:ea typeface="微软雅黑" panose="020B0503020204020204" charset="-122"/>
                <a:cs typeface="微软雅黑" panose="020B0503020204020204" charset="-122"/>
              </a:rPr>
              <a:t>来描述。数据字典中只需要描述处理过程的</a:t>
            </a:r>
            <a:r>
              <a:rPr lang="zh-CN" altLang="en-US" dirty="0">
                <a:solidFill>
                  <a:schemeClr val="tx2"/>
                </a:solidFill>
                <a:latin typeface="微软雅黑" panose="020B0503020204020204" charset="-122"/>
                <a:ea typeface="微软雅黑" panose="020B0503020204020204" charset="-122"/>
                <a:cs typeface="微软雅黑" panose="020B0503020204020204" charset="-122"/>
              </a:rPr>
              <a:t>说明性信息</a:t>
            </a:r>
            <a:r>
              <a:rPr lang="zh-CN" altLang="en-US" dirty="0">
                <a:latin typeface="微软雅黑" panose="020B0503020204020204" charset="-122"/>
                <a:ea typeface="微软雅黑" panose="020B0503020204020204" charset="-122"/>
                <a:cs typeface="微软雅黑" panose="020B0503020204020204" charset="-122"/>
              </a:rPr>
              <a:t>。</a:t>
            </a:r>
          </a:p>
          <a:p>
            <a:pPr fontAlgn="auto">
              <a:lnSpc>
                <a:spcPct val="150000"/>
              </a:lnSpc>
              <a:spcBef>
                <a:spcPts val="0"/>
              </a:spcBef>
              <a:buFontTx/>
              <a:buNone/>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   处理过程说明性信息，通常为：</a:t>
            </a:r>
          </a:p>
          <a:p>
            <a:pPr fontAlgn="auto">
              <a:lnSpc>
                <a:spcPct val="150000"/>
              </a:lnSpc>
              <a:spcBef>
                <a:spcPts val="0"/>
              </a:spcBef>
              <a:buFontTx/>
              <a:buNone/>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   处理过程 </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处理过程名，说明，输入：</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数据流</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，输出：</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数据流</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，处理：</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简要说明</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a:t>
            </a:r>
          </a:p>
        </p:txBody>
      </p:sp>
      <p:sp>
        <p:nvSpPr>
          <p:cNvPr id="2" name="标题 1"/>
          <p:cNvSpPr>
            <a:spLocks noGrp="1"/>
          </p:cNvSpPr>
          <p:nvPr>
            <p:ph type="title"/>
          </p:nvPr>
        </p:nvSpPr>
        <p:spPr/>
        <p:txBody>
          <a:bodyPr/>
          <a:lstStyle/>
          <a:p>
            <a:endParaRPr lang="zh-CN" altLang="en-US"/>
          </a:p>
        </p:txBody>
      </p:sp>
      <p:sp>
        <p:nvSpPr>
          <p:cNvPr id="3" name="文本框 2"/>
          <p:cNvSpPr txBox="1"/>
          <p:nvPr/>
        </p:nvSpPr>
        <p:spPr>
          <a:xfrm>
            <a:off x="1285240" y="4434205"/>
            <a:ext cx="6355080" cy="368300"/>
          </a:xfrm>
          <a:prstGeom prst="rect">
            <a:avLst/>
          </a:prstGeom>
          <a:noFill/>
        </p:spPr>
        <p:txBody>
          <a:bodyPr wrap="none" rtlCol="0" anchor="t">
            <a:spAutoFit/>
          </a:bodyPr>
          <a:lstStyle/>
          <a:p>
            <a:pPr eaLnBrk="1" hangingPunct="1">
              <a:defRPr/>
            </a:pPr>
            <a:r>
              <a:rPr lang="zh-CN" altLang="en-US">
                <a:effectLst/>
                <a:latin typeface="微软雅黑" panose="020B0503020204020204" charset="-122"/>
                <a:ea typeface="微软雅黑" panose="020B0503020204020204" charset="-122"/>
                <a:sym typeface="+mn-ea"/>
              </a:rPr>
              <a:t>简要说明：主要说明该处理过程用来做什么及处理频度要求。</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a:spLocks noGrp="1"/>
          </p:cNvSpPr>
          <p:nvPr>
            <p:ph type="sldNum" sz="quarter" idx="12"/>
          </p:nvPr>
        </p:nvSpPr>
        <p:spPr/>
        <p:txBody>
          <a:bodyPr/>
          <a:lstStyle/>
          <a:p>
            <a:fld id="{8FB7CF8B-0EC0-4325-8C90-776AA95277C8}" type="slidenum">
              <a:rPr lang="zh-CN" altLang="en-GB"/>
              <a:t>41</a:t>
            </a:fld>
            <a:endParaRPr lang="en-GB" altLang="zh-CN"/>
          </a:p>
        </p:txBody>
      </p:sp>
      <p:sp>
        <p:nvSpPr>
          <p:cNvPr id="87042" name="Rectangle 2"/>
          <p:cNvSpPr>
            <a:spLocks noGrp="1" noChangeArrowheads="1"/>
          </p:cNvSpPr>
          <p:nvPr>
            <p:ph type="body" idx="1"/>
          </p:nvPr>
        </p:nvSpPr>
        <p:spPr>
          <a:xfrm>
            <a:off x="326390" y="1212850"/>
            <a:ext cx="7920990" cy="4002405"/>
          </a:xfrm>
        </p:spPr>
        <p:txBody>
          <a:bodyPr/>
          <a:lstStyle/>
          <a:p>
            <a:pPr marL="85725" indent="0">
              <a:lnSpc>
                <a:spcPct val="150000"/>
              </a:lnSpc>
              <a:buNone/>
            </a:pPr>
            <a:r>
              <a:rPr lang="zh-CN" altLang="en-US" sz="2000" b="1" dirty="0">
                <a:solidFill>
                  <a:schemeClr val="tx1"/>
                </a:solidFill>
                <a:latin typeface="+mn-ea"/>
              </a:rPr>
              <a:t>处理过程“分配宿舍”可如下描述：</a:t>
            </a:r>
          </a:p>
          <a:p>
            <a:pPr marL="632460" indent="-260350" latinLnBrk="0">
              <a:lnSpc>
                <a:spcPct val="150000"/>
              </a:lnSpc>
              <a:spcBef>
                <a:spcPts val="0"/>
              </a:spcBef>
              <a:buFont typeface="Arial" panose="020B0604020202020204" pitchFamily="34" charset="0"/>
              <a:buChar char="•"/>
            </a:pPr>
            <a:endParaRPr lang="zh-CN" altLang="en-US" sz="2000" b="1" dirty="0">
              <a:solidFill>
                <a:schemeClr val="tx1"/>
              </a:solidFill>
              <a:latin typeface="+mn-ea"/>
            </a:endParaRPr>
          </a:p>
        </p:txBody>
      </p:sp>
      <p:sp>
        <p:nvSpPr>
          <p:cNvPr id="2" name="文本框 1"/>
          <p:cNvSpPr txBox="1"/>
          <p:nvPr/>
        </p:nvSpPr>
        <p:spPr>
          <a:xfrm>
            <a:off x="464185" y="2052320"/>
            <a:ext cx="7925435" cy="2999740"/>
          </a:xfrm>
          <a:prstGeom prst="rect">
            <a:avLst/>
          </a:prstGeom>
          <a:solidFill>
            <a:schemeClr val="accent5">
              <a:lumMod val="20000"/>
              <a:lumOff val="80000"/>
            </a:schemeClr>
          </a:solidFill>
          <a:ln>
            <a:solidFill>
              <a:srgbClr val="0000FF"/>
            </a:solidFill>
          </a:ln>
        </p:spPr>
        <p:txBody>
          <a:bodyPr wrap="square" rtlCol="0">
            <a:spAutoFit/>
          </a:bodyPr>
          <a:lstStyle/>
          <a:p>
            <a:pPr marL="632460" indent="-260350" algn="l" latinLnBrk="0">
              <a:lnSpc>
                <a:spcPct val="150000"/>
              </a:lnSpc>
              <a:spcBef>
                <a:spcPts val="0"/>
              </a:spcBef>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sym typeface="+mn-ea"/>
              </a:rPr>
              <a:t> 处理过程：分配宿舍 </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marL="632460" indent="-260350" algn="l" latinLnBrk="0">
              <a:lnSpc>
                <a:spcPct val="150000"/>
              </a:lnSpc>
              <a:spcBef>
                <a:spcPts val="0"/>
              </a:spcBef>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sym typeface="+mn-ea"/>
              </a:rPr>
              <a:t> 说明：为所有新生分配学生宿舍 </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marL="632460" indent="-260350" algn="l" latinLnBrk="0">
              <a:lnSpc>
                <a:spcPct val="150000"/>
              </a:lnSpc>
              <a:spcBef>
                <a:spcPts val="0"/>
              </a:spcBef>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sym typeface="+mn-ea"/>
              </a:rPr>
              <a:t> 输入：学生信息（例如学号、姓名、性别），宿舍信息（房号、面积）</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marL="632460" indent="-260350" algn="l" latinLnBrk="0">
              <a:lnSpc>
                <a:spcPct val="150000"/>
              </a:lnSpc>
              <a:spcBef>
                <a:spcPts val="0"/>
              </a:spcBef>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sym typeface="+mn-ea"/>
              </a:rPr>
              <a:t> 输出：宿舍安排 </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a:p>
            <a:pPr marL="800735" indent="-427990" algn="l" latinLnBrk="0">
              <a:lnSpc>
                <a:spcPct val="150000"/>
              </a:lnSpc>
              <a:spcBef>
                <a:spcPts val="0"/>
              </a:spcBef>
              <a:buFont typeface="Arial" panose="020B0604020202020204" pitchFamily="34" charset="0"/>
              <a:buChar char="•"/>
            </a:pPr>
            <a:r>
              <a:rPr lang="zh-CN" altLang="en-US" dirty="0">
                <a:latin typeface="微软雅黑" panose="020B0503020204020204" charset="-122"/>
                <a:ea typeface="微软雅黑" panose="020B0503020204020204" charset="-122"/>
                <a:cs typeface="微软雅黑" panose="020B0503020204020204" charset="-122"/>
                <a:sym typeface="+mn-ea"/>
              </a:rPr>
              <a:t>处理：在新生报到后，为所有新生分配学生宿舍。要求同一间宿舍只能安排同一性别的学生，同一个学生只能安排在一个宿舍中。每个学生的居住面积不小于</a:t>
            </a:r>
            <a:r>
              <a:rPr lang="en-US" altLang="zh-CN" dirty="0">
                <a:latin typeface="微软雅黑" panose="020B0503020204020204" charset="-122"/>
                <a:ea typeface="微软雅黑" panose="020B0503020204020204" charset="-122"/>
                <a:cs typeface="微软雅黑" panose="020B0503020204020204" charset="-122"/>
                <a:sym typeface="+mn-ea"/>
              </a:rPr>
              <a:t>3</a:t>
            </a:r>
            <a:r>
              <a:rPr lang="zh-CN" altLang="en-US" dirty="0">
                <a:latin typeface="微软雅黑" panose="020B0503020204020204" charset="-122"/>
                <a:ea typeface="微软雅黑" panose="020B0503020204020204" charset="-122"/>
                <a:cs typeface="微软雅黑" panose="020B0503020204020204" charset="-122"/>
                <a:sym typeface="+mn-ea"/>
              </a:rPr>
              <a:t>平方米。</a:t>
            </a:r>
            <a:endParaRPr lang="zh-CN" altLang="en-US"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dirty="0"/>
              <a:t>需求分析注意</a:t>
            </a:r>
          </a:p>
        </p:txBody>
      </p:sp>
      <p:sp>
        <p:nvSpPr>
          <p:cNvPr id="35843" name="Rectangle 3"/>
          <p:cNvSpPr>
            <a:spLocks noGrp="1" noChangeArrowheads="1"/>
          </p:cNvSpPr>
          <p:nvPr>
            <p:ph idx="1"/>
          </p:nvPr>
        </p:nvSpPr>
        <p:spPr>
          <a:xfrm>
            <a:off x="468313" y="2205038"/>
            <a:ext cx="8153400" cy="1668462"/>
          </a:xfrm>
        </p:spPr>
        <p:txBody>
          <a:bodyPr/>
          <a:lstStyle/>
          <a:p>
            <a:r>
              <a:rPr lang="zh-CN" altLang="en-US" sz="2400" dirty="0">
                <a:latin typeface="微软雅黑" panose="020B0503020204020204" charset="-122"/>
                <a:ea typeface="微软雅黑" panose="020B0503020204020204" charset="-122"/>
              </a:rPr>
              <a:t>需求分析阶段一定要收集将来应用所涉及的数据。</a:t>
            </a:r>
          </a:p>
          <a:p>
            <a:r>
              <a:rPr lang="zh-CN" altLang="en-US" sz="2400" dirty="0">
                <a:latin typeface="微软雅黑" panose="020B0503020204020204" charset="-122"/>
                <a:ea typeface="微软雅黑" panose="020B0503020204020204" charset="-122"/>
              </a:rPr>
              <a:t>需求分析必须要有用户参与。</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971550" y="1268730"/>
            <a:ext cx="7200900" cy="7200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solidFill>
                <a:latin typeface="微软雅黑" panose="020B0503020204020204" charset="-122"/>
                <a:ea typeface="微软雅黑" panose="020B0503020204020204" charset="-122"/>
              </a:rPr>
              <a:t>需求分析：</a:t>
            </a:r>
            <a:r>
              <a:rPr lang="en-US" altLang="zh-CN" b="1">
                <a:solidFill>
                  <a:schemeClr val="tx1"/>
                </a:solidFill>
                <a:latin typeface="微软雅黑" panose="020B0503020204020204" charset="-122"/>
                <a:ea typeface="微软雅黑" panose="020B0503020204020204" charset="-122"/>
              </a:rPr>
              <a:t>              </a:t>
            </a:r>
            <a:endParaRPr lang="zh-CN" altLang="en-US" b="1">
              <a:solidFill>
                <a:schemeClr val="tx1"/>
              </a:solidFill>
              <a:latin typeface="微软雅黑" panose="020B0503020204020204" charset="-122"/>
              <a:ea typeface="微软雅黑" panose="020B0503020204020204" charset="-122"/>
            </a:endParaRPr>
          </a:p>
        </p:txBody>
      </p:sp>
      <p:sp>
        <p:nvSpPr>
          <p:cNvPr id="5" name="矩形 4"/>
          <p:cNvSpPr/>
          <p:nvPr/>
        </p:nvSpPr>
        <p:spPr>
          <a:xfrm>
            <a:off x="971550" y="2842895"/>
            <a:ext cx="7200900" cy="7200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solidFill>
                <a:latin typeface="微软雅黑" panose="020B0503020204020204" charset="-122"/>
                <a:ea typeface="微软雅黑" panose="020B0503020204020204" charset="-122"/>
              </a:rPr>
              <a:t>逻辑设计</a:t>
            </a:r>
          </a:p>
        </p:txBody>
      </p:sp>
      <p:sp>
        <p:nvSpPr>
          <p:cNvPr id="6" name="矩形 5"/>
          <p:cNvSpPr/>
          <p:nvPr/>
        </p:nvSpPr>
        <p:spPr>
          <a:xfrm>
            <a:off x="971550" y="2058035"/>
            <a:ext cx="7200900" cy="7200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solidFill>
                <a:latin typeface="微软雅黑" panose="020B0503020204020204" charset="-122"/>
                <a:ea typeface="微软雅黑" panose="020B0503020204020204" charset="-122"/>
              </a:rPr>
              <a:t>概念设计</a:t>
            </a:r>
          </a:p>
        </p:txBody>
      </p:sp>
      <p:sp>
        <p:nvSpPr>
          <p:cNvPr id="7" name="矩形 6"/>
          <p:cNvSpPr/>
          <p:nvPr/>
        </p:nvSpPr>
        <p:spPr>
          <a:xfrm>
            <a:off x="971550" y="3624580"/>
            <a:ext cx="7200900" cy="7200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solidFill>
                <a:latin typeface="微软雅黑" panose="020B0503020204020204" charset="-122"/>
                <a:ea typeface="微软雅黑" panose="020B0503020204020204" charset="-122"/>
              </a:rPr>
              <a:t>物理设计</a:t>
            </a:r>
          </a:p>
        </p:txBody>
      </p:sp>
      <p:sp>
        <p:nvSpPr>
          <p:cNvPr id="8" name="矩形 7"/>
          <p:cNvSpPr/>
          <p:nvPr/>
        </p:nvSpPr>
        <p:spPr>
          <a:xfrm>
            <a:off x="971550" y="4417060"/>
            <a:ext cx="7200900" cy="7200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solidFill>
                <a:latin typeface="微软雅黑" panose="020B0503020204020204" charset="-122"/>
                <a:ea typeface="微软雅黑" panose="020B0503020204020204" charset="-122"/>
              </a:rPr>
              <a:t>实施</a:t>
            </a:r>
          </a:p>
        </p:txBody>
      </p:sp>
      <p:sp>
        <p:nvSpPr>
          <p:cNvPr id="9" name="矩形 8"/>
          <p:cNvSpPr/>
          <p:nvPr/>
        </p:nvSpPr>
        <p:spPr>
          <a:xfrm>
            <a:off x="971550" y="5209540"/>
            <a:ext cx="7200900" cy="720090"/>
          </a:xfrm>
          <a:prstGeom prst="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b="1">
                <a:solidFill>
                  <a:schemeClr val="tx1"/>
                </a:solidFill>
                <a:latin typeface="微软雅黑" panose="020B0503020204020204" charset="-122"/>
                <a:ea typeface="微软雅黑" panose="020B0503020204020204" charset="-122"/>
              </a:rPr>
              <a:t>运行维护</a:t>
            </a:r>
          </a:p>
        </p:txBody>
      </p:sp>
      <p:sp>
        <p:nvSpPr>
          <p:cNvPr id="10" name="文本框 9"/>
          <p:cNvSpPr txBox="1"/>
          <p:nvPr/>
        </p:nvSpPr>
        <p:spPr>
          <a:xfrm>
            <a:off x="3357245" y="1444625"/>
            <a:ext cx="1410970" cy="36830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数据字典</a:t>
            </a:r>
            <a:endParaRPr lang="zh-CN" altLang="en-US" b="1">
              <a:latin typeface="微软雅黑" panose="020B0503020204020204" charset="-122"/>
              <a:ea typeface="微软雅黑" panose="020B0503020204020204" charset="-122"/>
            </a:endParaRPr>
          </a:p>
        </p:txBody>
      </p:sp>
      <p:sp>
        <p:nvSpPr>
          <p:cNvPr id="11" name="文本框 10"/>
          <p:cNvSpPr txBox="1"/>
          <p:nvPr/>
        </p:nvSpPr>
        <p:spPr>
          <a:xfrm>
            <a:off x="6012180" y="1444625"/>
            <a:ext cx="1410970" cy="36830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数据流图</a:t>
            </a:r>
          </a:p>
        </p:txBody>
      </p:sp>
      <p:sp>
        <p:nvSpPr>
          <p:cNvPr id="12" name="文本框 11"/>
          <p:cNvSpPr txBox="1"/>
          <p:nvPr/>
        </p:nvSpPr>
        <p:spPr>
          <a:xfrm>
            <a:off x="3315970" y="2232025"/>
            <a:ext cx="1410970" cy="368300"/>
          </a:xfrm>
          <a:prstGeom prst="rect">
            <a:avLst/>
          </a:prstGeom>
          <a:noFill/>
        </p:spPr>
        <p:txBody>
          <a:bodyPr wrap="square" rtlCol="0">
            <a:spAutoFit/>
          </a:bodyPr>
          <a:lstStyle/>
          <a:p>
            <a:pPr algn="ctr"/>
            <a:r>
              <a:rPr lang="en-US" altLang="zh-CN" b="1">
                <a:latin typeface="微软雅黑" panose="020B0503020204020204" charset="-122"/>
                <a:ea typeface="微软雅黑" panose="020B0503020204020204" charset="-122"/>
                <a:sym typeface="+mn-ea"/>
              </a:rPr>
              <a:t>ER</a:t>
            </a:r>
            <a:r>
              <a:rPr lang="zh-CN" altLang="en-US" b="1">
                <a:latin typeface="微软雅黑" panose="020B0503020204020204" charset="-122"/>
                <a:ea typeface="微软雅黑" panose="020B0503020204020204" charset="-122"/>
                <a:sym typeface="+mn-ea"/>
              </a:rPr>
              <a:t>图</a:t>
            </a:r>
          </a:p>
        </p:txBody>
      </p:sp>
      <p:sp>
        <p:nvSpPr>
          <p:cNvPr id="13" name="文本框 12"/>
          <p:cNvSpPr txBox="1"/>
          <p:nvPr/>
        </p:nvSpPr>
        <p:spPr>
          <a:xfrm>
            <a:off x="6012180" y="2232025"/>
            <a:ext cx="1410970" cy="36830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系统模块图</a:t>
            </a:r>
          </a:p>
        </p:txBody>
      </p:sp>
      <p:sp>
        <p:nvSpPr>
          <p:cNvPr id="14" name="文本框 13"/>
          <p:cNvSpPr txBox="1"/>
          <p:nvPr/>
        </p:nvSpPr>
        <p:spPr>
          <a:xfrm>
            <a:off x="3357245" y="3019425"/>
            <a:ext cx="1410970" cy="36830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数据关系表</a:t>
            </a:r>
          </a:p>
        </p:txBody>
      </p:sp>
      <p:sp>
        <p:nvSpPr>
          <p:cNvPr id="16" name="下箭头 15"/>
          <p:cNvSpPr/>
          <p:nvPr/>
        </p:nvSpPr>
        <p:spPr>
          <a:xfrm>
            <a:off x="3834130" y="2535555"/>
            <a:ext cx="374650" cy="483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10" name="文本框 9"/>
          <p:cNvSpPr txBox="1"/>
          <p:nvPr>
            <p:custDataLst>
              <p:tags r:id="rId1"/>
            </p:custDataLst>
          </p:nvPr>
        </p:nvSpPr>
        <p:spPr>
          <a:xfrm>
            <a:off x="705485" y="1268730"/>
            <a:ext cx="1410970" cy="36830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数据字典</a:t>
            </a:r>
            <a:endParaRPr lang="zh-CN" altLang="en-US" b="1">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1944370" y="2157730"/>
            <a:ext cx="1463040" cy="36830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数据项</a:t>
            </a:r>
          </a:p>
        </p:txBody>
      </p:sp>
      <p:sp>
        <p:nvSpPr>
          <p:cNvPr id="5" name="文本框 4"/>
          <p:cNvSpPr txBox="1"/>
          <p:nvPr>
            <p:custDataLst>
              <p:tags r:id="rId3"/>
            </p:custDataLst>
          </p:nvPr>
        </p:nvSpPr>
        <p:spPr>
          <a:xfrm>
            <a:off x="3629660" y="1773555"/>
            <a:ext cx="1463040" cy="36830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数据结构</a:t>
            </a:r>
          </a:p>
        </p:txBody>
      </p:sp>
      <p:sp>
        <p:nvSpPr>
          <p:cNvPr id="6" name="右箭头 5"/>
          <p:cNvSpPr/>
          <p:nvPr/>
        </p:nvSpPr>
        <p:spPr>
          <a:xfrm rot="20280000">
            <a:off x="3183890" y="1958340"/>
            <a:ext cx="606425" cy="274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4"/>
            </p:custDataLst>
          </p:nvPr>
        </p:nvSpPr>
        <p:spPr>
          <a:xfrm>
            <a:off x="3669665" y="2574925"/>
            <a:ext cx="1463040" cy="36830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数据存储</a:t>
            </a:r>
          </a:p>
        </p:txBody>
      </p:sp>
      <p:sp>
        <p:nvSpPr>
          <p:cNvPr id="8" name="右箭头 7"/>
          <p:cNvSpPr/>
          <p:nvPr/>
        </p:nvSpPr>
        <p:spPr>
          <a:xfrm rot="1920000">
            <a:off x="3187065" y="2476500"/>
            <a:ext cx="606425" cy="274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4940300" y="1763395"/>
            <a:ext cx="606425" cy="379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custDataLst>
              <p:tags r:id="rId5"/>
            </p:custDataLst>
          </p:nvPr>
        </p:nvSpPr>
        <p:spPr>
          <a:xfrm>
            <a:off x="5671185" y="1758315"/>
            <a:ext cx="939800" cy="36830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数据流</a:t>
            </a:r>
          </a:p>
        </p:txBody>
      </p:sp>
      <p:grpSp>
        <p:nvGrpSpPr>
          <p:cNvPr id="25" name="组合 24"/>
          <p:cNvGrpSpPr/>
          <p:nvPr/>
        </p:nvGrpSpPr>
        <p:grpSpPr>
          <a:xfrm>
            <a:off x="1520825" y="3429000"/>
            <a:ext cx="5760720" cy="2341245"/>
            <a:chOff x="3798" y="6534"/>
            <a:chExt cx="9072" cy="3687"/>
          </a:xfrm>
        </p:grpSpPr>
        <p:sp>
          <p:nvSpPr>
            <p:cNvPr id="14" name="椭圆 13"/>
            <p:cNvSpPr/>
            <p:nvPr/>
          </p:nvSpPr>
          <p:spPr>
            <a:xfrm>
              <a:off x="7200" y="6534"/>
              <a:ext cx="2268" cy="2268"/>
            </a:xfrm>
            <a:prstGeom prst="ellipse">
              <a:avLst/>
            </a:prstGeom>
            <a:solidFill>
              <a:srgbClr val="00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latin typeface="微软雅黑" panose="020B0503020204020204" charset="-122"/>
                  <a:ea typeface="微软雅黑" panose="020B0503020204020204" charset="-122"/>
                </a:rPr>
                <a:t>过程</a:t>
              </a:r>
            </a:p>
          </p:txBody>
        </p:sp>
        <p:cxnSp>
          <p:nvCxnSpPr>
            <p:cNvPr id="16" name="直接箭头连接符 15"/>
            <p:cNvCxnSpPr/>
            <p:nvPr/>
          </p:nvCxnSpPr>
          <p:spPr>
            <a:xfrm>
              <a:off x="3798" y="7668"/>
              <a:ext cx="34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custDataLst>
                <p:tags r:id="rId6"/>
              </p:custDataLst>
            </p:nvPr>
          </p:nvSpPr>
          <p:spPr>
            <a:xfrm>
              <a:off x="4347" y="6827"/>
              <a:ext cx="2304" cy="58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数据流</a:t>
              </a:r>
            </a:p>
          </p:txBody>
        </p:sp>
        <p:sp>
          <p:nvSpPr>
            <p:cNvPr id="18" name="文本框 17"/>
            <p:cNvSpPr txBox="1"/>
            <p:nvPr>
              <p:custDataLst>
                <p:tags r:id="rId7"/>
              </p:custDataLst>
            </p:nvPr>
          </p:nvSpPr>
          <p:spPr>
            <a:xfrm>
              <a:off x="7164" y="9546"/>
              <a:ext cx="2304" cy="58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数据存储</a:t>
              </a:r>
            </a:p>
          </p:txBody>
        </p:sp>
        <p:cxnSp>
          <p:nvCxnSpPr>
            <p:cNvPr id="19" name="直接箭头连接符 18"/>
            <p:cNvCxnSpPr/>
            <p:nvPr/>
          </p:nvCxnSpPr>
          <p:spPr>
            <a:xfrm>
              <a:off x="9468" y="7668"/>
              <a:ext cx="340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8"/>
              </p:custDataLst>
            </p:nvPr>
          </p:nvSpPr>
          <p:spPr>
            <a:xfrm>
              <a:off x="9872" y="6952"/>
              <a:ext cx="2304" cy="58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数据流</a:t>
              </a:r>
            </a:p>
          </p:txBody>
        </p:sp>
        <p:cxnSp>
          <p:nvCxnSpPr>
            <p:cNvPr id="21" name="直接连接符 20"/>
            <p:cNvCxnSpPr/>
            <p:nvPr/>
          </p:nvCxnSpPr>
          <p:spPr>
            <a:xfrm flipV="1">
              <a:off x="7023" y="9451"/>
              <a:ext cx="2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7027" y="10221"/>
              <a:ext cx="2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8334" y="8802"/>
              <a:ext cx="0" cy="6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custDataLst>
                <p:tags r:id="rId9"/>
              </p:custDataLst>
            </p:nvPr>
          </p:nvSpPr>
          <p:spPr>
            <a:xfrm>
              <a:off x="8571" y="8802"/>
              <a:ext cx="2304" cy="580"/>
            </a:xfrm>
            <a:prstGeom prst="rect">
              <a:avLst/>
            </a:prstGeom>
            <a:noFill/>
          </p:spPr>
          <p:txBody>
            <a:bodyPr wrap="square" rtlCol="0">
              <a:spAutoFit/>
            </a:bodyPr>
            <a:lstStyle/>
            <a:p>
              <a:pPr algn="ctr"/>
              <a:r>
                <a:rPr lang="zh-CN" altLang="en-US" b="1">
                  <a:latin typeface="微软雅黑" panose="020B0503020204020204" charset="-122"/>
                  <a:ea typeface="微软雅黑" panose="020B0503020204020204" charset="-122"/>
                  <a:sym typeface="+mn-ea"/>
                </a:rPr>
                <a:t>数据流</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611505" y="1875155"/>
            <a:ext cx="8103870" cy="4149090"/>
          </a:xfrm>
        </p:spPr>
        <p:txBody>
          <a:bodyPr/>
          <a:lstStyle/>
          <a:p>
            <a:pPr latinLnBrk="0">
              <a:lnSpc>
                <a:spcPct val="150000"/>
              </a:lnSpc>
            </a:pPr>
            <a:r>
              <a:rPr lang="zh-CN" altLang="en-US" sz="1800" dirty="0">
                <a:solidFill>
                  <a:schemeClr val="tx1"/>
                </a:solidFill>
                <a:latin typeface="微软雅黑" panose="020B0503020204020204" charset="-122"/>
                <a:ea typeface="微软雅黑" panose="020B0503020204020204" charset="-122"/>
              </a:rPr>
              <a:t>图书管理员要为每个学生建立学生借阅账户，并给学生发放不同类别的借阅卡，账户内存储学生的</a:t>
            </a:r>
            <a:r>
              <a:rPr lang="zh-CN" altLang="en-US" sz="1800" dirty="0">
                <a:solidFill>
                  <a:srgbClr val="0000FF"/>
                </a:solidFill>
                <a:latin typeface="微软雅黑" panose="020B0503020204020204" charset="-122"/>
                <a:ea typeface="微软雅黑" panose="020B0503020204020204" charset="-122"/>
              </a:rPr>
              <a:t>个人基本信息</a:t>
            </a:r>
            <a:r>
              <a:rPr lang="zh-CN" altLang="en-US" sz="1800" dirty="0">
                <a:solidFill>
                  <a:schemeClr val="tx1"/>
                </a:solidFill>
                <a:latin typeface="微软雅黑" panose="020B0503020204020204" charset="-122"/>
                <a:ea typeface="微软雅黑" panose="020B0503020204020204" charset="-122"/>
              </a:rPr>
              <a:t>和</a:t>
            </a:r>
            <a:r>
              <a:rPr lang="zh-CN" altLang="en-US" sz="1800" dirty="0">
                <a:solidFill>
                  <a:srgbClr val="0000FF"/>
                </a:solidFill>
                <a:latin typeface="微软雅黑" panose="020B0503020204020204" charset="-122"/>
                <a:ea typeface="微软雅黑" panose="020B0503020204020204" charset="-122"/>
              </a:rPr>
              <a:t>借阅记录信息</a:t>
            </a:r>
            <a:r>
              <a:rPr lang="zh-CN" altLang="en-US" sz="1800" dirty="0">
                <a:solidFill>
                  <a:schemeClr val="tx1"/>
                </a:solidFill>
                <a:latin typeface="微软雅黑" panose="020B0503020204020204" charset="-122"/>
                <a:ea typeface="微软雅黑" panose="020B0503020204020204" charset="-122"/>
              </a:rPr>
              <a:t>。</a:t>
            </a:r>
          </a:p>
          <a:p>
            <a:pPr latinLnBrk="0">
              <a:lnSpc>
                <a:spcPct val="150000"/>
              </a:lnSpc>
            </a:pPr>
            <a:r>
              <a:rPr lang="zh-CN" altLang="en-US" sz="1800" dirty="0">
                <a:solidFill>
                  <a:schemeClr val="tx1"/>
                </a:solidFill>
                <a:latin typeface="微软雅黑" panose="020B0503020204020204" charset="-122"/>
                <a:ea typeface="微软雅黑" panose="020B0503020204020204" charset="-122"/>
              </a:rPr>
              <a:t>持有借阅卡的学生可以通过管理员（作为学生的代理人与系统交互）借阅、归还图书，不同类别的学生可借阅图书的范围、数量和期限不同。（</a:t>
            </a:r>
            <a:r>
              <a:rPr lang="zh-CN" altLang="en-US" sz="1800" dirty="0">
                <a:solidFill>
                  <a:schemeClr val="accent1"/>
                </a:solidFill>
                <a:latin typeface="微软雅黑" panose="020B0503020204020204" charset="-122"/>
                <a:ea typeface="微软雅黑" panose="020B0503020204020204" charset="-122"/>
              </a:rPr>
              <a:t>借阅的时候，必须管理员操作</a:t>
            </a:r>
            <a:r>
              <a:rPr lang="zh-CN" altLang="en-US" sz="1800" dirty="0">
                <a:solidFill>
                  <a:schemeClr val="tx1"/>
                </a:solidFill>
                <a:latin typeface="微软雅黑" panose="020B0503020204020204" charset="-122"/>
                <a:ea typeface="微软雅黑" panose="020B0503020204020204" charset="-122"/>
              </a:rPr>
              <a:t>）</a:t>
            </a:r>
          </a:p>
          <a:p>
            <a:pPr latinLnBrk="0">
              <a:lnSpc>
                <a:spcPct val="150000"/>
              </a:lnSpc>
            </a:pPr>
            <a:r>
              <a:rPr lang="zh-CN" altLang="en-US" sz="1800" dirty="0">
                <a:solidFill>
                  <a:schemeClr val="tx1"/>
                </a:solidFill>
                <a:latin typeface="微软雅黑" panose="020B0503020204020204" charset="-122"/>
                <a:ea typeface="微软雅黑" panose="020B0503020204020204" charset="-122"/>
              </a:rPr>
              <a:t>学生可通过互联网或图书馆内查询终端查询图书信息和个人借阅情况，以及进行续借图书（系统审核符合续借条件）。</a:t>
            </a:r>
          </a:p>
          <a:p>
            <a:pPr latinLnBrk="0">
              <a:lnSpc>
                <a:spcPct val="150000"/>
              </a:lnSpc>
            </a:pPr>
            <a:r>
              <a:rPr lang="zh-CN" altLang="en-US" sz="1800" dirty="0">
                <a:solidFill>
                  <a:schemeClr val="accent1"/>
                </a:solidFill>
                <a:latin typeface="微软雅黑" panose="020B0503020204020204" charset="-122"/>
                <a:ea typeface="微软雅黑" panose="020B0503020204020204" charset="-122"/>
              </a:rPr>
              <a:t>学生账户的权限：查询图书信息、</a:t>
            </a:r>
            <a:r>
              <a:rPr lang="zh-CN" altLang="en-US" sz="1800" dirty="0">
                <a:solidFill>
                  <a:schemeClr val="accent1"/>
                </a:solidFill>
                <a:latin typeface="微软雅黑" panose="020B0503020204020204" charset="-122"/>
                <a:ea typeface="微软雅黑" panose="020B0503020204020204" charset="-122"/>
                <a:sym typeface="+mn-ea"/>
              </a:rPr>
              <a:t>查询</a:t>
            </a:r>
            <a:r>
              <a:rPr lang="zh-CN" altLang="en-US" sz="1800" dirty="0">
                <a:solidFill>
                  <a:schemeClr val="accent1"/>
                </a:solidFill>
                <a:latin typeface="微软雅黑" panose="020B0503020204020204" charset="-122"/>
                <a:ea typeface="微软雅黑" panose="020B0503020204020204" charset="-122"/>
              </a:rPr>
              <a:t>个人借阅记录、续借图书申请</a:t>
            </a:r>
          </a:p>
        </p:txBody>
      </p:sp>
      <p:sp>
        <p:nvSpPr>
          <p:cNvPr id="307203" name="Rectangle 3"/>
          <p:cNvSpPr>
            <a:spLocks noChangeArrowheads="1"/>
          </p:cNvSpPr>
          <p:nvPr/>
        </p:nvSpPr>
        <p:spPr bwMode="auto">
          <a:xfrm>
            <a:off x="485458" y="1182233"/>
            <a:ext cx="1960880" cy="521970"/>
          </a:xfrm>
          <a:prstGeom prst="rect">
            <a:avLst/>
          </a:prstGeom>
          <a:noFill/>
          <a:ln w="9525">
            <a:noFill/>
            <a:miter lim="800000"/>
          </a:ln>
          <a:effectLst/>
        </p:spPr>
        <p:txBody>
          <a:bodyPr wrap="none">
            <a:spAutoFit/>
          </a:bodyPr>
          <a:lstStyle/>
          <a:p>
            <a:pPr>
              <a:spcBef>
                <a:spcPct val="20000"/>
              </a:spcBef>
              <a:buClr>
                <a:schemeClr val="folHlink"/>
              </a:buClr>
              <a:buFont typeface="Wingdings" panose="05000000000000000000" pitchFamily="2" charset="2"/>
              <a:buNone/>
              <a:defRPr/>
            </a:pPr>
            <a:r>
              <a:rPr lang="zh-CN" altLang="en-US" sz="2800" dirty="0">
                <a:solidFill>
                  <a:srgbClr val="0000FF"/>
                </a:solidFill>
                <a:latin typeface="微软雅黑" panose="020B0503020204020204" charset="-122"/>
                <a:ea typeface="微软雅黑" panose="020B0503020204020204" charset="-122"/>
              </a:rPr>
              <a:t>业务流程：</a:t>
            </a:r>
          </a:p>
        </p:txBody>
      </p:sp>
      <p:sp>
        <p:nvSpPr>
          <p:cNvPr id="4" name="Rectangle 2"/>
          <p:cNvSpPr>
            <a:spLocks noGrp="1" noChangeArrowheads="1"/>
          </p:cNvSpPr>
          <p:nvPr>
            <p:ph type="title"/>
          </p:nvPr>
        </p:nvSpPr>
        <p:spPr>
          <a:xfrm>
            <a:off x="485638" y="7028"/>
            <a:ext cx="8229600" cy="863600"/>
          </a:xfrm>
        </p:spPr>
        <p:txBody>
          <a:bodyPr/>
          <a:lstStyle/>
          <a:p>
            <a:r>
              <a:rPr lang="en-US" altLang="zh-CN" dirty="0"/>
              <a:t>3. </a:t>
            </a:r>
            <a:r>
              <a:rPr lang="zh-CN" altLang="en-US" dirty="0"/>
              <a:t>需求分析举例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123190" y="927735"/>
            <a:ext cx="8647430" cy="3056890"/>
          </a:xfrm>
        </p:spPr>
        <p:txBody>
          <a:bodyPr/>
          <a:lstStyle/>
          <a:p>
            <a:pPr latinLnBrk="0">
              <a:lnSpc>
                <a:spcPct val="150000"/>
              </a:lnSpc>
              <a:spcBef>
                <a:spcPct val="0"/>
              </a:spcBef>
            </a:pPr>
            <a:r>
              <a:rPr lang="zh-CN" altLang="en-US" sz="1800" dirty="0">
                <a:solidFill>
                  <a:schemeClr val="tx1"/>
                </a:solidFill>
                <a:latin typeface="微软雅黑" panose="020B0503020204020204" charset="-122"/>
                <a:ea typeface="微软雅黑" panose="020B0503020204020204" charset="-122"/>
              </a:rPr>
              <a:t>借阅图书时：</a:t>
            </a:r>
          </a:p>
          <a:p>
            <a:pPr marL="594995" indent="-360680" latinLnBrk="0">
              <a:lnSpc>
                <a:spcPct val="150000"/>
              </a:lnSpc>
              <a:spcBef>
                <a:spcPct val="0"/>
              </a:spcBef>
              <a:buFont typeface="+mj-ea"/>
              <a:buAutoNum type="circleNumDbPlain"/>
            </a:pPr>
            <a:r>
              <a:rPr lang="zh-CN" altLang="en-US" sz="1800" dirty="0">
                <a:solidFill>
                  <a:schemeClr val="accent1"/>
                </a:solidFill>
                <a:latin typeface="微软雅黑" panose="020B0503020204020204" charset="-122"/>
                <a:ea typeface="微软雅黑" panose="020B0503020204020204" charset="-122"/>
              </a:rPr>
              <a:t>管理员</a:t>
            </a:r>
            <a:r>
              <a:rPr lang="zh-CN" altLang="en-US" sz="1800" dirty="0">
                <a:solidFill>
                  <a:schemeClr val="tx1"/>
                </a:solidFill>
                <a:latin typeface="微软雅黑" panose="020B0503020204020204" charset="-122"/>
                <a:ea typeface="微软雅黑" panose="020B0503020204020204" charset="-122"/>
              </a:rPr>
              <a:t>输入学生的借阅卡号</a:t>
            </a:r>
          </a:p>
          <a:p>
            <a:pPr marL="594995" indent="-360680" latinLnBrk="0">
              <a:lnSpc>
                <a:spcPct val="150000"/>
              </a:lnSpc>
              <a:spcBef>
                <a:spcPct val="0"/>
              </a:spcBef>
              <a:buFont typeface="+mj-ea"/>
              <a:buAutoNum type="circleNumDbPlain"/>
            </a:pPr>
            <a:r>
              <a:rPr lang="zh-CN" altLang="en-US" sz="1800" dirty="0">
                <a:solidFill>
                  <a:schemeClr val="tx1"/>
                </a:solidFill>
                <a:latin typeface="微软雅黑" panose="020B0503020204020204" charset="-122"/>
                <a:ea typeface="微软雅黑" panose="020B0503020204020204" charset="-122"/>
              </a:rPr>
              <a:t>系统验证借阅卡的有效性和学生是否可继续借阅图书，无效则提示其原因，有效则显示学生的基本信息（包括照片），供管理员人工核对。</a:t>
            </a:r>
          </a:p>
          <a:p>
            <a:pPr marL="594995" indent="-360680" latinLnBrk="0">
              <a:lnSpc>
                <a:spcPct val="150000"/>
              </a:lnSpc>
              <a:spcBef>
                <a:spcPct val="0"/>
              </a:spcBef>
              <a:buFont typeface="+mj-ea"/>
              <a:buAutoNum type="circleNumDbPlain"/>
            </a:pPr>
            <a:r>
              <a:rPr lang="zh-CN" altLang="en-US" sz="1800" dirty="0">
                <a:solidFill>
                  <a:schemeClr val="tx1"/>
                </a:solidFill>
                <a:latin typeface="微软雅黑" panose="020B0503020204020204" charset="-122"/>
                <a:ea typeface="微软雅黑" panose="020B0503020204020204" charset="-122"/>
              </a:rPr>
              <a:t>输入要借阅的书号，系统查阅图书信息数据库，显示图书的基本信息，供管理员人工核对。</a:t>
            </a:r>
          </a:p>
          <a:p>
            <a:pPr marL="594995" indent="-360680" latinLnBrk="0">
              <a:lnSpc>
                <a:spcPct val="150000"/>
              </a:lnSpc>
              <a:spcBef>
                <a:spcPct val="0"/>
              </a:spcBef>
              <a:buFont typeface="+mj-ea"/>
              <a:buAutoNum type="circleNumDbPlain"/>
            </a:pPr>
            <a:r>
              <a:rPr lang="zh-CN" altLang="en-US" sz="1800" dirty="0">
                <a:solidFill>
                  <a:schemeClr val="tx1"/>
                </a:solidFill>
                <a:latin typeface="微软雅黑" panose="020B0503020204020204" charset="-122"/>
                <a:ea typeface="微软雅黑" panose="020B0503020204020204" charset="-122"/>
              </a:rPr>
              <a:t>提交借阅请求，若被系统接受则存储</a:t>
            </a:r>
            <a:r>
              <a:rPr lang="zh-CN" altLang="en-US" sz="1800" dirty="0">
                <a:solidFill>
                  <a:schemeClr val="accent1"/>
                </a:solidFill>
                <a:latin typeface="微软雅黑" panose="020B0503020204020204" charset="-122"/>
                <a:ea typeface="微软雅黑" panose="020B0503020204020204" charset="-122"/>
              </a:rPr>
              <a:t>借阅纪录</a:t>
            </a:r>
            <a:r>
              <a:rPr lang="zh-CN" altLang="en-US" sz="1800" dirty="0">
                <a:solidFill>
                  <a:schemeClr val="tx1"/>
                </a:solidFill>
                <a:latin typeface="微软雅黑" panose="020B0503020204020204" charset="-122"/>
                <a:ea typeface="微软雅黑" panose="020B0503020204020204" charset="-122"/>
              </a:rPr>
              <a:t>，并修改可借阅图书的数量。</a:t>
            </a:r>
          </a:p>
        </p:txBody>
      </p:sp>
      <p:sp>
        <p:nvSpPr>
          <p:cNvPr id="2" name="文本框 1"/>
          <p:cNvSpPr txBox="1"/>
          <p:nvPr/>
        </p:nvSpPr>
        <p:spPr>
          <a:xfrm>
            <a:off x="332740" y="3984625"/>
            <a:ext cx="8477885" cy="2676525"/>
          </a:xfrm>
          <a:prstGeom prst="rect">
            <a:avLst/>
          </a:prstGeom>
          <a:noFill/>
        </p:spPr>
        <p:txBody>
          <a:bodyPr wrap="square" rtlCol="0">
            <a:spAutoFit/>
          </a:bodyPr>
          <a:lstStyle/>
          <a:p>
            <a:pPr marL="234315" indent="0" algn="l" latinLnBrk="0">
              <a:lnSpc>
                <a:spcPct val="150000"/>
              </a:lnSpc>
              <a:spcBef>
                <a:spcPct val="0"/>
              </a:spcBef>
              <a:buFont typeface="+mj-ea"/>
              <a:buNone/>
            </a:pPr>
            <a:r>
              <a:rPr lang="zh-CN" altLang="en-US" sz="1600" dirty="0">
                <a:solidFill>
                  <a:srgbClr val="0000FF"/>
                </a:solidFill>
                <a:latin typeface="微软雅黑" panose="020B0503020204020204" charset="-122"/>
                <a:ea typeface="微软雅黑" panose="020B0503020204020204" charset="-122"/>
                <a:sym typeface="+mn-ea"/>
              </a:rPr>
              <a:t>分析：</a:t>
            </a:r>
            <a:endParaRPr lang="zh-CN" altLang="en-US" sz="1600" dirty="0">
              <a:solidFill>
                <a:srgbClr val="0000FF"/>
              </a:solidFill>
              <a:latin typeface="微软雅黑" panose="020B0503020204020204" charset="-122"/>
              <a:ea typeface="微软雅黑" panose="020B0503020204020204" charset="-122"/>
            </a:endParaRPr>
          </a:p>
          <a:p>
            <a:pPr marL="520065" indent="-285750" algn="l" latinLnBrk="0">
              <a:lnSpc>
                <a:spcPct val="150000"/>
              </a:lnSpc>
              <a:spcBef>
                <a:spcPct val="0"/>
              </a:spcBef>
              <a:buFont typeface="Arial" panose="020B0604020202020204" pitchFamily="34" charset="0"/>
              <a:buChar char="•"/>
            </a:pPr>
            <a:r>
              <a:rPr lang="zh-CN" altLang="en-US" sz="1600" dirty="0">
                <a:solidFill>
                  <a:srgbClr val="0000FF"/>
                </a:solidFill>
                <a:latin typeface="微软雅黑" panose="020B0503020204020204" charset="-122"/>
                <a:ea typeface="微软雅黑" panose="020B0503020204020204" charset="-122"/>
                <a:sym typeface="+mn-ea"/>
              </a:rPr>
              <a:t>输入信息：学生借阅卡号、图书号</a:t>
            </a:r>
          </a:p>
          <a:p>
            <a:pPr marL="520065" indent="-285750" algn="l" latinLnBrk="0">
              <a:lnSpc>
                <a:spcPct val="150000"/>
              </a:lnSpc>
              <a:spcBef>
                <a:spcPct val="0"/>
              </a:spcBef>
              <a:buFont typeface="Arial" panose="020B0604020202020204" pitchFamily="34" charset="0"/>
              <a:buChar char="•"/>
            </a:pPr>
            <a:r>
              <a:rPr lang="zh-CN" altLang="en-US" sz="1600" dirty="0">
                <a:solidFill>
                  <a:srgbClr val="0000FF"/>
                </a:solidFill>
                <a:latin typeface="微软雅黑" panose="020B0503020204020204" charset="-122"/>
                <a:ea typeface="微软雅黑" panose="020B0503020204020204" charset="-122"/>
              </a:rPr>
              <a:t>输出信息：学生是否可以借阅，图书基本信息、存量（表示是否可以借阅）</a:t>
            </a:r>
          </a:p>
          <a:p>
            <a:pPr marL="520065" indent="-285750" algn="l" latinLnBrk="0">
              <a:lnSpc>
                <a:spcPct val="150000"/>
              </a:lnSpc>
              <a:spcBef>
                <a:spcPct val="0"/>
              </a:spcBef>
              <a:buFont typeface="Arial" panose="020B0604020202020204" pitchFamily="34" charset="0"/>
              <a:buChar char="•"/>
            </a:pPr>
            <a:r>
              <a:rPr lang="zh-CN" altLang="en-US" sz="1600" dirty="0">
                <a:solidFill>
                  <a:srgbClr val="0000FF"/>
                </a:solidFill>
                <a:latin typeface="微软雅黑" panose="020B0503020204020204" charset="-122"/>
                <a:ea typeface="微软雅黑" panose="020B0503020204020204" charset="-122"/>
              </a:rPr>
              <a:t>处理过程：查询学生基本信息、查阅图书基本信息、修改借阅记录存储表（可能包含学生借阅卡号，图书号，借阅时间、预计还书时间、是否已经归还）、修改图书存量数据（该数据项可能在图书信息表）、修改学生可借阅图书数量（该数据可能在学生信息表里）</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218440" y="1066800"/>
            <a:ext cx="8641080" cy="3109595"/>
          </a:xfrm>
        </p:spPr>
        <p:txBody>
          <a:bodyPr/>
          <a:lstStyle/>
          <a:p>
            <a:pPr latinLnBrk="0">
              <a:lnSpc>
                <a:spcPct val="150000"/>
              </a:lnSpc>
              <a:spcBef>
                <a:spcPct val="0"/>
              </a:spcBef>
            </a:pPr>
            <a:r>
              <a:rPr lang="zh-CN" altLang="en-US" sz="1800" dirty="0">
                <a:solidFill>
                  <a:schemeClr val="tx1"/>
                </a:solidFill>
                <a:latin typeface="微软雅黑" panose="020B0503020204020204" charset="-122"/>
                <a:ea typeface="微软雅黑" panose="020B0503020204020204" charset="-122"/>
                <a:sym typeface="+mn-ea"/>
              </a:rPr>
              <a:t>归还图书时，</a:t>
            </a:r>
          </a:p>
          <a:p>
            <a:pPr marL="594995" indent="-360680" algn="l" latinLnBrk="0">
              <a:lnSpc>
                <a:spcPts val="2800"/>
              </a:lnSpc>
              <a:spcBef>
                <a:spcPts val="600"/>
              </a:spcBef>
              <a:buFont typeface="+mj-ea"/>
              <a:buAutoNum type="circleNumDbPlain"/>
            </a:pPr>
            <a:r>
              <a:rPr lang="zh-CN" altLang="en-US" sz="1800" dirty="0">
                <a:solidFill>
                  <a:schemeClr val="tx1"/>
                </a:solidFill>
                <a:latin typeface="微软雅黑" panose="020B0503020204020204" charset="-122"/>
                <a:ea typeface="微软雅黑" panose="020B0503020204020204" charset="-122"/>
                <a:sym typeface="+mn-ea"/>
              </a:rPr>
              <a:t>输入学生借阅卡号和图书号</a:t>
            </a:r>
          </a:p>
          <a:p>
            <a:pPr marL="594995" indent="-360680" algn="l" latinLnBrk="0">
              <a:lnSpc>
                <a:spcPts val="2800"/>
              </a:lnSpc>
              <a:spcBef>
                <a:spcPts val="600"/>
              </a:spcBef>
              <a:buFont typeface="+mj-ea"/>
              <a:buAutoNum type="circleNumDbPlain"/>
            </a:pPr>
            <a:r>
              <a:rPr lang="zh-CN" altLang="en-US" sz="1800" dirty="0">
                <a:solidFill>
                  <a:schemeClr val="tx1"/>
                </a:solidFill>
                <a:latin typeface="微软雅黑" panose="020B0503020204020204" charset="-122"/>
                <a:ea typeface="微软雅黑" panose="020B0503020204020204" charset="-122"/>
                <a:sym typeface="+mn-ea"/>
              </a:rPr>
              <a:t>系统验证是否有此借阅纪录以及是否超期借阅，无则给出提示信息，有则显示学生和图书的基本信息供管理员人工审核。</a:t>
            </a:r>
          </a:p>
          <a:p>
            <a:pPr marL="594995" indent="-360680" algn="l" latinLnBrk="0">
              <a:lnSpc>
                <a:spcPts val="2800"/>
              </a:lnSpc>
              <a:spcBef>
                <a:spcPts val="600"/>
              </a:spcBef>
              <a:buFont typeface="+mj-ea"/>
              <a:buAutoNum type="circleNumDbPlain"/>
            </a:pPr>
            <a:r>
              <a:rPr lang="zh-CN" altLang="en-US" sz="1800" dirty="0">
                <a:solidFill>
                  <a:schemeClr val="tx1"/>
                </a:solidFill>
                <a:latin typeface="微软雅黑" panose="020B0503020204020204" charset="-122"/>
                <a:ea typeface="微软雅黑" panose="020B0503020204020204" charset="-122"/>
                <a:sym typeface="+mn-ea"/>
              </a:rPr>
              <a:t>如果有超期借阅或丢失情况，先转入过期罚款或图书丢失处理。</a:t>
            </a:r>
          </a:p>
          <a:p>
            <a:pPr marL="594995" indent="-360680" algn="l" latinLnBrk="0">
              <a:lnSpc>
                <a:spcPts val="2800"/>
              </a:lnSpc>
              <a:spcBef>
                <a:spcPts val="600"/>
              </a:spcBef>
              <a:buFont typeface="+mj-ea"/>
              <a:buAutoNum type="circleNumDbPlain"/>
            </a:pPr>
            <a:r>
              <a:rPr lang="zh-CN" altLang="en-US" sz="1800" dirty="0">
                <a:solidFill>
                  <a:schemeClr val="tx1"/>
                </a:solidFill>
                <a:latin typeface="微软雅黑" panose="020B0503020204020204" charset="-122"/>
                <a:ea typeface="微软雅黑" panose="020B0503020204020204" charset="-122"/>
                <a:sym typeface="+mn-ea"/>
              </a:rPr>
              <a:t>提交还书请求，系统接受后删除借阅纪录，修改可借阅图书的数量。</a:t>
            </a:r>
            <a:endParaRPr lang="zh-CN" altLang="en-US" sz="18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51460" y="3780155"/>
            <a:ext cx="8644255" cy="2306955"/>
          </a:xfrm>
          <a:prstGeom prst="rect">
            <a:avLst/>
          </a:prstGeom>
          <a:noFill/>
        </p:spPr>
        <p:txBody>
          <a:bodyPr wrap="square" rtlCol="0">
            <a:spAutoFit/>
          </a:bodyPr>
          <a:lstStyle/>
          <a:p>
            <a:pPr marL="234315" indent="0" algn="l" latinLnBrk="0">
              <a:lnSpc>
                <a:spcPct val="150000"/>
              </a:lnSpc>
              <a:spcBef>
                <a:spcPct val="0"/>
              </a:spcBef>
              <a:buFont typeface="+mj-ea"/>
              <a:buNone/>
            </a:pPr>
            <a:r>
              <a:rPr lang="zh-CN" altLang="en-US" sz="1600" dirty="0">
                <a:solidFill>
                  <a:srgbClr val="0000FF"/>
                </a:solidFill>
                <a:latin typeface="微软雅黑" panose="020B0503020204020204" charset="-122"/>
                <a:ea typeface="微软雅黑" panose="020B0503020204020204" charset="-122"/>
                <a:sym typeface="+mn-ea"/>
              </a:rPr>
              <a:t>分析：</a:t>
            </a:r>
            <a:endParaRPr lang="zh-CN" altLang="en-US" sz="1600" dirty="0">
              <a:solidFill>
                <a:srgbClr val="0000FF"/>
              </a:solidFill>
              <a:latin typeface="微软雅黑" panose="020B0503020204020204" charset="-122"/>
              <a:ea typeface="微软雅黑" panose="020B0503020204020204" charset="-122"/>
            </a:endParaRPr>
          </a:p>
          <a:p>
            <a:pPr marL="520065" indent="-285750" algn="l" latinLnBrk="0">
              <a:lnSpc>
                <a:spcPct val="150000"/>
              </a:lnSpc>
              <a:spcBef>
                <a:spcPct val="0"/>
              </a:spcBef>
              <a:buFont typeface="Arial" panose="020B0604020202020204" pitchFamily="34" charset="0"/>
              <a:buChar char="•"/>
            </a:pPr>
            <a:r>
              <a:rPr lang="zh-CN" altLang="en-US" sz="1600" dirty="0">
                <a:solidFill>
                  <a:srgbClr val="0000FF"/>
                </a:solidFill>
                <a:latin typeface="微软雅黑" panose="020B0503020204020204" charset="-122"/>
                <a:ea typeface="微软雅黑" panose="020B0503020204020204" charset="-122"/>
                <a:sym typeface="+mn-ea"/>
              </a:rPr>
              <a:t>输入信息：学生借阅卡号、图书号</a:t>
            </a:r>
          </a:p>
          <a:p>
            <a:pPr marL="520065" indent="-285750" algn="l" latinLnBrk="0">
              <a:lnSpc>
                <a:spcPct val="150000"/>
              </a:lnSpc>
              <a:spcBef>
                <a:spcPct val="0"/>
              </a:spcBef>
              <a:buFont typeface="Arial" panose="020B0604020202020204" pitchFamily="34" charset="0"/>
              <a:buChar char="•"/>
            </a:pPr>
            <a:r>
              <a:rPr lang="zh-CN" altLang="en-US" sz="1600" dirty="0">
                <a:solidFill>
                  <a:srgbClr val="0000FF"/>
                </a:solidFill>
                <a:latin typeface="微软雅黑" panose="020B0503020204020204" charset="-122"/>
                <a:ea typeface="微软雅黑" panose="020B0503020204020204" charset="-122"/>
              </a:rPr>
              <a:t>输出信息：借阅是否超期</a:t>
            </a:r>
          </a:p>
          <a:p>
            <a:pPr marL="520065" indent="-285750" algn="l" latinLnBrk="0">
              <a:lnSpc>
                <a:spcPct val="150000"/>
              </a:lnSpc>
              <a:spcBef>
                <a:spcPct val="0"/>
              </a:spcBef>
              <a:buFont typeface="Arial" panose="020B0604020202020204" pitchFamily="34" charset="0"/>
              <a:buChar char="•"/>
            </a:pPr>
            <a:r>
              <a:rPr lang="zh-CN" altLang="en-US" sz="1600" dirty="0">
                <a:solidFill>
                  <a:srgbClr val="0000FF"/>
                </a:solidFill>
                <a:latin typeface="微软雅黑" panose="020B0503020204020204" charset="-122"/>
                <a:ea typeface="微软雅黑" panose="020B0503020204020204" charset="-122"/>
              </a:rPr>
              <a:t>处理过程：查询借阅记录表判断借阅事件是否超期，</a:t>
            </a:r>
            <a:r>
              <a:rPr lang="en-US" altLang="zh-CN" sz="1600" dirty="0">
                <a:solidFill>
                  <a:srgbClr val="0000FF"/>
                </a:solidFill>
                <a:latin typeface="微软雅黑" panose="020B0503020204020204" charset="-122"/>
                <a:ea typeface="微软雅黑" panose="020B0503020204020204" charset="-122"/>
              </a:rPr>
              <a:t>“</a:t>
            </a:r>
            <a:r>
              <a:rPr lang="zh-CN" altLang="en-US" sz="1600" dirty="0">
                <a:solidFill>
                  <a:srgbClr val="0000FF"/>
                </a:solidFill>
                <a:latin typeface="微软雅黑" panose="020B0503020204020204" charset="-122"/>
                <a:ea typeface="微软雅黑" panose="020B0503020204020204" charset="-122"/>
              </a:rPr>
              <a:t>是</a:t>
            </a:r>
            <a:r>
              <a:rPr lang="en-US" altLang="zh-CN" sz="1600" dirty="0">
                <a:solidFill>
                  <a:srgbClr val="0000FF"/>
                </a:solidFill>
                <a:latin typeface="微软雅黑" panose="020B0503020204020204" charset="-122"/>
                <a:ea typeface="微软雅黑" panose="020B0503020204020204" charset="-122"/>
              </a:rPr>
              <a:t>”</a:t>
            </a:r>
            <a:r>
              <a:rPr lang="zh-CN" altLang="en-US" sz="1600" dirty="0">
                <a:solidFill>
                  <a:srgbClr val="0000FF"/>
                </a:solidFill>
                <a:latin typeface="微软雅黑" panose="020B0503020204020204" charset="-122"/>
                <a:ea typeface="微软雅黑" panose="020B0503020204020204" charset="-122"/>
              </a:rPr>
              <a:t>则转入罚款或图书丢失过程；</a:t>
            </a:r>
            <a:r>
              <a:rPr lang="en-US" altLang="zh-CN" sz="1600" dirty="0">
                <a:solidFill>
                  <a:srgbClr val="0000FF"/>
                </a:solidFill>
                <a:latin typeface="微软雅黑" panose="020B0503020204020204" charset="-122"/>
                <a:ea typeface="微软雅黑" panose="020B0503020204020204" charset="-122"/>
              </a:rPr>
              <a:t>“</a:t>
            </a:r>
            <a:r>
              <a:rPr lang="zh-CN" altLang="en-US" sz="1600" dirty="0">
                <a:solidFill>
                  <a:srgbClr val="0000FF"/>
                </a:solidFill>
                <a:latin typeface="微软雅黑" panose="020B0503020204020204" charset="-122"/>
                <a:ea typeface="微软雅黑" panose="020B0503020204020204" charset="-122"/>
              </a:rPr>
              <a:t>否</a:t>
            </a:r>
            <a:r>
              <a:rPr lang="en-US" altLang="zh-CN" sz="1600" dirty="0">
                <a:solidFill>
                  <a:srgbClr val="0000FF"/>
                </a:solidFill>
                <a:latin typeface="微软雅黑" panose="020B0503020204020204" charset="-122"/>
                <a:ea typeface="微软雅黑" panose="020B0503020204020204" charset="-122"/>
              </a:rPr>
              <a:t>”</a:t>
            </a:r>
            <a:r>
              <a:rPr lang="zh-CN" altLang="en-US" sz="1600" dirty="0">
                <a:solidFill>
                  <a:srgbClr val="0000FF"/>
                </a:solidFill>
                <a:latin typeface="微软雅黑" panose="020B0503020204020204" charset="-122"/>
                <a:ea typeface="微软雅黑" panose="020B0503020204020204" charset="-122"/>
              </a:rPr>
              <a:t>则修改借阅记录表</a:t>
            </a:r>
            <a:r>
              <a:rPr lang="en-US" altLang="zh-CN" sz="1600" dirty="0">
                <a:solidFill>
                  <a:srgbClr val="0000FF"/>
                </a:solidFill>
                <a:latin typeface="微软雅黑" panose="020B0503020204020204" charset="-122"/>
                <a:ea typeface="微软雅黑" panose="020B0503020204020204" charset="-122"/>
              </a:rPr>
              <a:t>(</a:t>
            </a:r>
            <a:r>
              <a:rPr lang="zh-CN" altLang="en-US" sz="1600" dirty="0">
                <a:solidFill>
                  <a:srgbClr val="0000FF"/>
                </a:solidFill>
                <a:latin typeface="微软雅黑" panose="020B0503020204020204" charset="-122"/>
                <a:ea typeface="微软雅黑" panose="020B0503020204020204" charset="-122"/>
              </a:rPr>
              <a:t>或者删除，或者修改属性</a:t>
            </a:r>
            <a:r>
              <a:rPr lang="en-US" altLang="zh-CN" sz="1600" dirty="0">
                <a:solidFill>
                  <a:srgbClr val="0000FF"/>
                </a:solidFill>
                <a:latin typeface="微软雅黑" panose="020B0503020204020204" charset="-122"/>
                <a:ea typeface="微软雅黑" panose="020B0503020204020204" charset="-122"/>
              </a:rPr>
              <a:t>)</a:t>
            </a:r>
            <a:r>
              <a:rPr lang="zh-CN" altLang="en-US" sz="1600" dirty="0">
                <a:solidFill>
                  <a:srgbClr val="0000FF"/>
                </a:solidFill>
                <a:latin typeface="微软雅黑" panose="020B0503020204020204" charset="-122"/>
                <a:ea typeface="微软雅黑" panose="020B0503020204020204" charset="-122"/>
              </a:rPr>
              <a:t>、修改图书存量表</a:t>
            </a:r>
            <a:r>
              <a:rPr lang="zh-CN" altLang="en-US" sz="1600" dirty="0">
                <a:solidFill>
                  <a:srgbClr val="0000FF"/>
                </a:solidFill>
                <a:latin typeface="微软雅黑" panose="020B0503020204020204" charset="-122"/>
                <a:ea typeface="微软雅黑" panose="020B0503020204020204" charset="-122"/>
                <a:sym typeface="+mn-ea"/>
              </a:rPr>
              <a:t>（该数据项可能在图书信息表）</a:t>
            </a:r>
            <a:r>
              <a:rPr lang="zh-CN" altLang="en-US" sz="1600" dirty="0">
                <a:solidFill>
                  <a:srgbClr val="0000FF"/>
                </a:solidFill>
                <a:latin typeface="微软雅黑" panose="020B0503020204020204" charset="-122"/>
                <a:ea typeface="微软雅黑" panose="020B0503020204020204" charset="-122"/>
              </a:rPr>
              <a:t>、</a:t>
            </a:r>
            <a:r>
              <a:rPr lang="zh-CN" altLang="en-US" sz="1600" dirty="0">
                <a:solidFill>
                  <a:srgbClr val="0000FF"/>
                </a:solidFill>
                <a:latin typeface="微软雅黑" panose="020B0503020204020204" charset="-122"/>
                <a:ea typeface="微软雅黑" panose="020B0503020204020204" charset="-122"/>
                <a:sym typeface="+mn-ea"/>
              </a:rPr>
              <a:t>修改学生可借阅图书数量（该数据可能在学生信息表里）</a:t>
            </a:r>
            <a:endParaRPr lang="zh-CN" altLang="en-US" sz="1600" dirty="0">
              <a:solidFill>
                <a:srgbClr val="0000FF"/>
              </a:solidFill>
              <a:latin typeface="微软雅黑" panose="020B0503020204020204" charset="-122"/>
              <a:ea typeface="微软雅黑" panose="020B050302020402020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idx="1"/>
          </p:nvPr>
        </p:nvSpPr>
        <p:spPr>
          <a:xfrm>
            <a:off x="971550" y="1268730"/>
            <a:ext cx="6254115" cy="4079240"/>
          </a:xfrm>
        </p:spPr>
        <p:txBody>
          <a:bodyPr/>
          <a:lstStyle/>
          <a:p>
            <a:pPr latinLnBrk="0">
              <a:lnSpc>
                <a:spcPct val="150000"/>
              </a:lnSpc>
              <a:spcBef>
                <a:spcPct val="0"/>
              </a:spcBef>
            </a:pPr>
            <a:r>
              <a:rPr lang="zh-CN" altLang="en-US" sz="1800" dirty="0">
                <a:solidFill>
                  <a:schemeClr val="tx1"/>
                </a:solidFill>
                <a:latin typeface="微软雅黑" panose="020B0503020204020204" charset="-122"/>
                <a:ea typeface="微软雅黑" panose="020B0503020204020204" charset="-122"/>
                <a:sym typeface="+mn-ea"/>
              </a:rPr>
              <a:t>图书管理员定期或不定期对图书信息进行</a:t>
            </a:r>
          </a:p>
          <a:p>
            <a:pPr marL="594995" indent="-360680" algn="l" latinLnBrk="0">
              <a:lnSpc>
                <a:spcPct val="150000"/>
              </a:lnSpc>
              <a:spcBef>
                <a:spcPts val="1800"/>
              </a:spcBef>
              <a:buFont typeface="+mj-ea"/>
              <a:buAutoNum type="circleNumDbPlain"/>
            </a:pPr>
            <a:r>
              <a:rPr lang="zh-CN" altLang="en-US" sz="1800" dirty="0">
                <a:solidFill>
                  <a:schemeClr val="tx1"/>
                </a:solidFill>
                <a:latin typeface="微软雅黑" panose="020B0503020204020204" charset="-122"/>
                <a:ea typeface="微软雅黑" panose="020B0503020204020204" charset="-122"/>
                <a:sym typeface="+mn-ea"/>
              </a:rPr>
              <a:t>图书信息管理：入库、修改、删除等</a:t>
            </a:r>
          </a:p>
          <a:p>
            <a:pPr marL="594995" indent="-360680" algn="l" latinLnBrk="0">
              <a:lnSpc>
                <a:spcPct val="150000"/>
              </a:lnSpc>
              <a:spcBef>
                <a:spcPts val="1800"/>
              </a:spcBef>
              <a:buFont typeface="+mj-ea"/>
              <a:buAutoNum type="circleNumDbPlain"/>
            </a:pPr>
            <a:r>
              <a:rPr lang="zh-CN" altLang="en-US" sz="1800" dirty="0">
                <a:solidFill>
                  <a:schemeClr val="tx1"/>
                </a:solidFill>
                <a:latin typeface="微软雅黑" panose="020B0503020204020204" charset="-122"/>
                <a:ea typeface="微软雅黑" panose="020B0503020204020204" charset="-122"/>
                <a:sym typeface="+mn-ea"/>
              </a:rPr>
              <a:t>图书类别和出版社管理：增加、删除、修改等</a:t>
            </a:r>
          </a:p>
          <a:p>
            <a:pPr marL="594995" indent="-360680" algn="l" latinLnBrk="0">
              <a:lnSpc>
                <a:spcPct val="150000"/>
              </a:lnSpc>
              <a:spcBef>
                <a:spcPts val="1800"/>
              </a:spcBef>
              <a:buFont typeface="+mj-ea"/>
              <a:buAutoNum type="circleNumDbPlain"/>
            </a:pPr>
            <a:r>
              <a:rPr lang="zh-CN" altLang="en-US" sz="1800" dirty="0">
                <a:solidFill>
                  <a:schemeClr val="tx1"/>
                </a:solidFill>
                <a:latin typeface="微软雅黑" panose="020B0503020204020204" charset="-122"/>
                <a:ea typeface="微软雅黑" panose="020B0503020204020204" charset="-122"/>
              </a:rPr>
              <a:t>学生信息管理</a:t>
            </a:r>
          </a:p>
          <a:p>
            <a:pPr marL="594995" indent="-360680" algn="l" latinLnBrk="0">
              <a:lnSpc>
                <a:spcPct val="150000"/>
              </a:lnSpc>
              <a:spcBef>
                <a:spcPts val="1800"/>
              </a:spcBef>
              <a:buFont typeface="+mj-ea"/>
              <a:buAutoNum type="circleNumDbPlain"/>
            </a:pPr>
            <a:r>
              <a:rPr lang="zh-CN" altLang="en-US" sz="1800" dirty="0">
                <a:solidFill>
                  <a:schemeClr val="tx1"/>
                </a:solidFill>
                <a:latin typeface="微软雅黑" panose="020B0503020204020204" charset="-122"/>
                <a:ea typeface="微软雅黑" panose="020B0503020204020204" charset="-122"/>
                <a:sym typeface="+mn-ea"/>
              </a:rPr>
              <a:t>图书注销（不外借）</a:t>
            </a:r>
          </a:p>
          <a:p>
            <a:pPr latinLnBrk="0">
              <a:lnSpc>
                <a:spcPct val="150000"/>
              </a:lnSpc>
              <a:spcBef>
                <a:spcPct val="0"/>
              </a:spcBef>
            </a:pPr>
            <a:endParaRPr lang="zh-CN" altLang="en-US" sz="18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sz="half" idx="1"/>
          </p:nvPr>
        </p:nvSpPr>
        <p:spPr>
          <a:xfrm>
            <a:off x="468630" y="1449705"/>
            <a:ext cx="8207375" cy="541655"/>
          </a:xfrm>
        </p:spPr>
        <p:txBody>
          <a:bodyPr/>
          <a:lstStyle/>
          <a:p>
            <a:pPr>
              <a:lnSpc>
                <a:spcPct val="120000"/>
              </a:lnSpc>
            </a:pPr>
            <a:r>
              <a:rPr lang="zh-CN" altLang="en-US" sz="2000" dirty="0">
                <a:solidFill>
                  <a:schemeClr val="tx1"/>
                </a:solidFill>
                <a:latin typeface="微软雅黑" panose="020B0503020204020204" charset="-122"/>
                <a:ea typeface="微软雅黑" panose="020B0503020204020204" charset="-122"/>
              </a:rPr>
              <a:t>根据之前的描述，建立了图书管理系统的顶层数据流程图</a:t>
            </a:r>
          </a:p>
        </p:txBody>
      </p:sp>
      <p:graphicFrame>
        <p:nvGraphicFramePr>
          <p:cNvPr id="1026" name="Object 4"/>
          <p:cNvGraphicFramePr>
            <a:graphicFrameLocks noGrp="1" noChangeAspect="1"/>
          </p:cNvGraphicFramePr>
          <p:nvPr>
            <p:ph sz="half" idx="2"/>
          </p:nvPr>
        </p:nvGraphicFramePr>
        <p:xfrm>
          <a:off x="716915" y="2616835"/>
          <a:ext cx="6875780" cy="2353945"/>
        </p:xfrm>
        <a:graphic>
          <a:graphicData uri="http://schemas.openxmlformats.org/presentationml/2006/ole">
            <mc:AlternateContent xmlns:mc="http://schemas.openxmlformats.org/markup-compatibility/2006">
              <mc:Choice xmlns:v="urn:schemas-microsoft-com:vml" Requires="v">
                <p:oleObj name="Visio" r:id="rId2" imgW="4766310" imgH="1630045" progId="Visio.Drawing.11">
                  <p:embed/>
                </p:oleObj>
              </mc:Choice>
              <mc:Fallback>
                <p:oleObj name="Visio" r:id="rId2" imgW="4766310" imgH="1630045"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b="15347"/>
                      <a:stretch>
                        <a:fillRect/>
                      </a:stretch>
                    </p:blipFill>
                    <p:spPr bwMode="auto">
                      <a:xfrm>
                        <a:off x="716915" y="2616835"/>
                        <a:ext cx="6875780" cy="235394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0277" name="Rectangle 5"/>
          <p:cNvSpPr>
            <a:spLocks noChangeArrowheads="1"/>
          </p:cNvSpPr>
          <p:nvPr/>
        </p:nvSpPr>
        <p:spPr bwMode="auto">
          <a:xfrm>
            <a:off x="357303" y="136054"/>
            <a:ext cx="4716462" cy="495300"/>
          </a:xfrm>
          <a:prstGeom prst="rect">
            <a:avLst/>
          </a:prstGeom>
          <a:noFill/>
          <a:ln w="9525">
            <a:noFill/>
            <a:miter lim="800000"/>
          </a:ln>
          <a:effectLst>
            <a:outerShdw dist="17961" dir="13500000" algn="ctr" rotWithShape="0">
              <a:schemeClr val="bg2">
                <a:alpha val="50000"/>
              </a:schemeClr>
            </a:outerShdw>
          </a:effectLst>
        </p:spPr>
        <p:txBody>
          <a:bodyPr anchor="ctr"/>
          <a:lstStyle/>
          <a:p>
            <a:pPr eaLnBrk="0" hangingPunct="0">
              <a:buFontTx/>
              <a:buNone/>
              <a:defRPr/>
            </a:pPr>
            <a:r>
              <a:rPr kumimoji="0" lang="zh-CN" altLang="en-US" sz="3200" dirty="0">
                <a:solidFill>
                  <a:schemeClr val="bg1"/>
                </a:solidFill>
                <a:latin typeface="+mj-ea"/>
                <a:ea typeface="+mj-ea"/>
              </a:rPr>
              <a:t>顶层数据流图</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bwMode="auto">
          <a:xfrm>
            <a:off x="493395" y="1625600"/>
            <a:ext cx="8229600" cy="4515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55600" indent="-269875" algn="l" rtl="0" eaLnBrk="1" fontAlgn="base" hangingPunct="1">
              <a:spcBef>
                <a:spcPts val="1800"/>
              </a:spcBef>
              <a:spcAft>
                <a:spcPct val="0"/>
              </a:spcAft>
              <a:buClr>
                <a:srgbClr val="003399"/>
              </a:buClr>
              <a:buSzPct val="80000"/>
              <a:buFont typeface="Wingdings 2" panose="05020102010507070707" pitchFamily="18" charset="2"/>
              <a:buChar char=""/>
              <a:defRPr sz="2800" kern="1200">
                <a:solidFill>
                  <a:srgbClr val="003399"/>
                </a:solidFill>
                <a:latin typeface="+mn-lt"/>
                <a:ea typeface="+mn-ea"/>
                <a:cs typeface="+mn-cs"/>
              </a:defRPr>
            </a:lvl1pPr>
            <a:lvl2pPr marL="700405" indent="-342900" algn="l" rtl="0" eaLnBrk="1" fontAlgn="base" hangingPunct="1">
              <a:lnSpc>
                <a:spcPct val="120000"/>
              </a:lnSpc>
              <a:spcBef>
                <a:spcPct val="20000"/>
              </a:spcBef>
              <a:spcAft>
                <a:spcPct val="0"/>
              </a:spcAft>
              <a:buFont typeface="Wingdings" panose="05000000000000000000" pitchFamily="2" charset="2"/>
              <a:buChar char="p"/>
              <a:defRPr sz="2400" kern="1200">
                <a:solidFill>
                  <a:srgbClr val="7030A0"/>
                </a:solidFill>
                <a:latin typeface="+mn-lt"/>
                <a:ea typeface="+mn-ea"/>
                <a:cs typeface="+mn-cs"/>
              </a:defRPr>
            </a:lvl2pPr>
            <a:lvl3pPr marL="1143000" indent="-228600" algn="l" rtl="0" eaLnBrk="1" fontAlgn="base" hangingPunct="1">
              <a:spcBef>
                <a:spcPct val="20000"/>
              </a:spcBef>
              <a:spcAft>
                <a:spcPct val="0"/>
              </a:spcAft>
              <a:buFont typeface="Wingdings" panose="05000000000000000000" pitchFamily="2" charset="2"/>
              <a:buChar char="ü"/>
              <a:defRPr sz="1400" kern="1200">
                <a:solidFill>
                  <a:srgbClr val="4D4D4D"/>
                </a:solidFill>
                <a:latin typeface="+mn-lt"/>
                <a:ea typeface="+mn-ea"/>
                <a:cs typeface="+mn-cs"/>
              </a:defRPr>
            </a:lvl3pPr>
            <a:lvl4pPr marL="1600200" indent="-228600" algn="l" rtl="0" eaLnBrk="1" fontAlgn="base" hangingPunct="1">
              <a:spcBef>
                <a:spcPct val="20000"/>
              </a:spcBef>
              <a:spcAft>
                <a:spcPct val="0"/>
              </a:spcAft>
              <a:buChar char="–"/>
              <a:defRPr sz="1200" kern="1200">
                <a:solidFill>
                  <a:srgbClr val="4D4D4D"/>
                </a:solidFill>
                <a:latin typeface="+mn-lt"/>
                <a:ea typeface="+mn-ea"/>
                <a:cs typeface="+mn-cs"/>
              </a:defRPr>
            </a:lvl4pPr>
            <a:lvl5pPr marL="2057400" indent="-228600" algn="l" rtl="0" eaLnBrk="1" fontAlgn="base" hangingPunct="1">
              <a:spcBef>
                <a:spcPct val="20000"/>
              </a:spcBef>
              <a:spcAft>
                <a:spcPct val="0"/>
              </a:spcAft>
              <a:buChar char="»"/>
              <a:defRPr sz="12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375920">
              <a:lnSpc>
                <a:spcPct val="150000"/>
              </a:lnSpc>
              <a:spcBef>
                <a:spcPts val="0"/>
              </a:spcBef>
              <a:buFont typeface="Wingdings" panose="05000000000000000000" pitchFamily="2" charset="2"/>
              <a:buChar char="Ø"/>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三分技术，七分管理，十二分基础数据 </a:t>
            </a:r>
          </a:p>
          <a:p>
            <a:pPr lvl="1" indent="-375920">
              <a:lnSpc>
                <a:spcPct val="150000"/>
              </a:lnSpc>
              <a:spcBef>
                <a:spcPts val="0"/>
              </a:spcBef>
              <a:buFont typeface="Wingdings" panose="05000000000000000000" pitchFamily="2" charset="2"/>
              <a:buChar char="Ø"/>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管理 </a:t>
            </a:r>
          </a:p>
          <a:p>
            <a:pPr marL="1485900" lvl="2" indent="-342900">
              <a:lnSpc>
                <a:spcPct val="150000"/>
              </a:lnSpc>
              <a:spcBef>
                <a:spcPts val="0"/>
              </a:spcBef>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数据库建设项目管理 </a:t>
            </a:r>
          </a:p>
          <a:p>
            <a:pPr marL="1485900" lvl="2" indent="-342900">
              <a:lnSpc>
                <a:spcPct val="150000"/>
              </a:lnSpc>
              <a:spcBef>
                <a:spcPts val="0"/>
              </a:spcBef>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企业（即应用部门）的业务管理 </a:t>
            </a:r>
          </a:p>
          <a:p>
            <a:pPr lvl="1" indent="-375920" algn="l">
              <a:lnSpc>
                <a:spcPct val="150000"/>
              </a:lnSpc>
              <a:spcBef>
                <a:spcPts val="0"/>
              </a:spcBef>
              <a:buClrTx/>
              <a:buSzTx/>
              <a:buFont typeface="Wingdings" panose="05000000000000000000" pitchFamily="2" charset="2"/>
              <a:buChar char="Ø"/>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基础数据  </a:t>
            </a:r>
          </a:p>
          <a:p>
            <a:pPr marL="1485900" lvl="2" indent="-342900" algn="l">
              <a:lnSpc>
                <a:spcPct val="150000"/>
              </a:lnSpc>
              <a:spcBef>
                <a:spcPts val="0"/>
              </a:spcBef>
              <a:buClrTx/>
              <a:buSz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收集、入库 </a:t>
            </a:r>
          </a:p>
          <a:p>
            <a:pPr marL="1485900" lvl="2" indent="-342900" algn="l">
              <a:lnSpc>
                <a:spcPct val="150000"/>
              </a:lnSpc>
              <a:spcBef>
                <a:spcPts val="0"/>
              </a:spcBef>
              <a:buClrTx/>
              <a:buSz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更新新的数据</a:t>
            </a:r>
          </a:p>
          <a:p>
            <a:pPr lvl="1" indent="-375920" algn="l">
              <a:lnSpc>
                <a:spcPct val="150000"/>
              </a:lnSpc>
              <a:spcBef>
                <a:spcPts val="0"/>
              </a:spcBef>
              <a:buClrTx/>
              <a:buSzTx/>
              <a:buChar char="Ø"/>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结构（数据）设计和行为（处理）设计相结合 </a:t>
            </a:r>
          </a:p>
          <a:p>
            <a:pPr marL="1485900" lvl="2" indent="-342900" algn="l">
              <a:lnSpc>
                <a:spcPct val="150000"/>
              </a:lnSpc>
              <a:spcBef>
                <a:spcPts val="0"/>
              </a:spcBef>
              <a:buClrTx/>
              <a:buSzTx/>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将数据库结构设计和数据处理设计密切结合</a:t>
            </a:r>
          </a:p>
        </p:txBody>
      </p:sp>
      <p:sp>
        <p:nvSpPr>
          <p:cNvPr id="5" name="Text Box 4"/>
          <p:cNvSpPr txBox="1">
            <a:spLocks noChangeArrowheads="1"/>
          </p:cNvSpPr>
          <p:nvPr/>
        </p:nvSpPr>
        <p:spPr bwMode="auto">
          <a:xfrm>
            <a:off x="539750" y="855909"/>
            <a:ext cx="8137525" cy="598805"/>
          </a:xfrm>
          <a:prstGeom prst="rect">
            <a:avLst/>
          </a:prstGeom>
          <a:solidFill>
            <a:schemeClr val="bg1"/>
          </a:solidFill>
          <a:ln w="9525">
            <a:noFill/>
            <a:miter lim="800000"/>
          </a:ln>
          <a:effectLst/>
        </p:spPr>
        <p:txBody>
          <a:bodyPr wrap="square">
            <a:spAutoFit/>
          </a:bodyPr>
          <a:lstStyle/>
          <a:p>
            <a:pPr marL="457200" indent="-457200" eaLnBrk="0" hangingPunct="0">
              <a:lnSpc>
                <a:spcPct val="150000"/>
              </a:lnSpc>
              <a:buFontTx/>
              <a:buNone/>
              <a:defRPr/>
            </a:pPr>
            <a:r>
              <a:rPr lang="zh-CN" altLang="en-US" sz="2200" dirty="0">
                <a:solidFill>
                  <a:schemeClr val="tx1"/>
                </a:solidFill>
                <a:latin typeface="微软雅黑" panose="020B0503020204020204" charset="-122"/>
                <a:ea typeface="微软雅黑" panose="020B0503020204020204" charset="-122"/>
              </a:rPr>
              <a:t>数据库系统设计的</a:t>
            </a:r>
            <a:r>
              <a:rPr lang="zh-CN" altLang="en-US" sz="2200" b="1" dirty="0">
                <a:solidFill>
                  <a:schemeClr val="accent1"/>
                </a:solidFill>
                <a:effectLst>
                  <a:outerShdw blurRad="38100" dist="38100" dir="2700000" algn="tl">
                    <a:srgbClr val="C0C0C0"/>
                  </a:outerShdw>
                </a:effectLst>
                <a:latin typeface="微软雅黑" panose="020B0503020204020204" charset="-122"/>
                <a:ea typeface="微软雅黑" panose="020B0503020204020204" charset="-122"/>
              </a:rPr>
              <a:t>特点</a:t>
            </a:r>
            <a:r>
              <a:rPr lang="zh-CN" altLang="en-US" sz="2200" i="1" dirty="0">
                <a:solidFill>
                  <a:srgbClr val="0000CC"/>
                </a:solidFill>
                <a:effectLst>
                  <a:outerShdw blurRad="38100" dist="38100" dir="2700000" algn="tl">
                    <a:srgbClr val="C0C0C0"/>
                  </a:outerShdw>
                </a:effectLst>
                <a:latin typeface="微软雅黑" panose="020B0503020204020204" charset="-122"/>
                <a:ea typeface="微软雅黑" panose="020B0503020204020204" charset="-122"/>
              </a:rPr>
              <a:t>：</a:t>
            </a:r>
            <a:endParaRPr lang="zh-CN" altLang="en-US" sz="2200" dirty="0">
              <a:solidFill>
                <a:srgbClr val="0000CC"/>
              </a:solidFill>
              <a:effectLst>
                <a:outerShdw blurRad="38100" dist="38100" dir="2700000" algn="tl">
                  <a:srgbClr val="C0C0C0"/>
                </a:outerShdw>
              </a:effectLst>
              <a:latin typeface="微软雅黑" panose="020B0503020204020204" charset="-122"/>
              <a:ea typeface="微软雅黑" panose="020B050302020402020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19579"/>
            <a:ext cx="8229600" cy="863600"/>
          </a:xfrm>
        </p:spPr>
        <p:txBody>
          <a:bodyPr/>
          <a:lstStyle/>
          <a:p>
            <a:r>
              <a:rPr lang="zh-CN" altLang="en-US" dirty="0">
                <a:latin typeface="+mj-ea"/>
              </a:rPr>
              <a:t>第</a:t>
            </a:r>
            <a:r>
              <a:rPr lang="en-US" altLang="zh-CN" dirty="0">
                <a:latin typeface="+mj-ea"/>
              </a:rPr>
              <a:t>0</a:t>
            </a:r>
            <a:r>
              <a:rPr lang="zh-CN" altLang="en-US" dirty="0">
                <a:latin typeface="+mj-ea"/>
              </a:rPr>
              <a:t>层数据流图</a:t>
            </a:r>
          </a:p>
        </p:txBody>
      </p:sp>
      <p:sp>
        <p:nvSpPr>
          <p:cNvPr id="40963" name="Rectangle 3"/>
          <p:cNvSpPr>
            <a:spLocks noGrp="1" noChangeArrowheads="1"/>
          </p:cNvSpPr>
          <p:nvPr>
            <p:ph idx="1"/>
          </p:nvPr>
        </p:nvSpPr>
        <p:spPr>
          <a:xfrm>
            <a:off x="250825" y="1557655"/>
            <a:ext cx="8229600" cy="3114040"/>
          </a:xfrm>
        </p:spPr>
        <p:txBody>
          <a:bodyPr/>
          <a:lstStyle/>
          <a:p>
            <a:pPr algn="just" latinLnBrk="0">
              <a:lnSpc>
                <a:spcPct val="150000"/>
              </a:lnSpc>
              <a:buFontTx/>
              <a:buNone/>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顶层数据流图太抽象，从这张图上对图书管理系统所能了解到的信息非常有限。需要分解，把基本模型细化，描述系统的主要功能。分解时要注意下层数据流必须与上层数据流图保持一致。下一层的数据流图必须有上图的所有输入</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输出数据流和外部实体。 </a:t>
            </a:r>
          </a:p>
          <a:p>
            <a:pPr algn="just" latinLnBrk="0">
              <a:lnSpc>
                <a:spcPct val="150000"/>
              </a:lnSpc>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把顶层数据流图分解后得到图书管理系统第</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0</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层图。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366318" y="129633"/>
            <a:ext cx="8229600" cy="512763"/>
          </a:xfrm>
        </p:spPr>
        <p:txBody>
          <a:bodyPr/>
          <a:lstStyle/>
          <a:p>
            <a:r>
              <a:rPr lang="zh-CN" altLang="en-US" dirty="0">
                <a:latin typeface="+mj-ea"/>
              </a:rPr>
              <a:t>第</a:t>
            </a:r>
            <a:r>
              <a:rPr lang="en-US" altLang="zh-CN" dirty="0">
                <a:latin typeface="+mj-ea"/>
              </a:rPr>
              <a:t>0</a:t>
            </a:r>
            <a:r>
              <a:rPr lang="zh-CN" altLang="en-US" dirty="0">
                <a:latin typeface="+mj-ea"/>
              </a:rPr>
              <a:t>层数据流图</a:t>
            </a:r>
          </a:p>
        </p:txBody>
      </p:sp>
      <p:graphicFrame>
        <p:nvGraphicFramePr>
          <p:cNvPr id="2050" name="Object 4"/>
          <p:cNvGraphicFramePr>
            <a:graphicFrameLocks noChangeAspect="1"/>
          </p:cNvGraphicFramePr>
          <p:nvPr/>
        </p:nvGraphicFramePr>
        <p:xfrm>
          <a:off x="575945" y="1111250"/>
          <a:ext cx="7680325" cy="5033645"/>
        </p:xfrm>
        <a:graphic>
          <a:graphicData uri="http://schemas.openxmlformats.org/presentationml/2006/ole">
            <mc:AlternateContent xmlns:mc="http://schemas.openxmlformats.org/markup-compatibility/2006">
              <mc:Choice xmlns:v="urn:schemas-microsoft-com:vml" Requires="v">
                <p:oleObj name="Visio" r:id="rId2" imgW="6504940" imgH="3680460" progId="Visio.Drawing.11">
                  <p:embed/>
                </p:oleObj>
              </mc:Choice>
              <mc:Fallback>
                <p:oleObj name="Visio" r:id="rId2" imgW="6504940" imgH="368046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45" y="1111250"/>
                        <a:ext cx="7680325" cy="5033645"/>
                      </a:xfrm>
                      <a:prstGeom prst="rect">
                        <a:avLst/>
                      </a:prstGeom>
                      <a:solidFill>
                        <a:srgbClr val="FFFFE5"/>
                      </a:solidFill>
                      <a:ln w="12700">
                        <a:solidFill>
                          <a:srgbClr val="000000"/>
                        </a:solidFill>
                        <a:miter lim="800000"/>
                        <a:headEnd/>
                        <a:tailEnd/>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zh-CN" altLang="en-US" dirty="0">
                <a:latin typeface="+mj-ea"/>
              </a:rPr>
              <a:t>第</a:t>
            </a:r>
            <a:r>
              <a:rPr lang="en-US" altLang="zh-CN" dirty="0">
                <a:latin typeface="+mj-ea"/>
              </a:rPr>
              <a:t>1</a:t>
            </a:r>
            <a:r>
              <a:rPr lang="zh-CN" altLang="en-US" dirty="0">
                <a:latin typeface="+mj-ea"/>
              </a:rPr>
              <a:t>层数据流图</a:t>
            </a:r>
          </a:p>
        </p:txBody>
      </p:sp>
      <p:sp>
        <p:nvSpPr>
          <p:cNvPr id="41987" name="Rectangle 3"/>
          <p:cNvSpPr>
            <a:spLocks noGrp="1" noChangeArrowheads="1"/>
          </p:cNvSpPr>
          <p:nvPr>
            <p:ph idx="1"/>
          </p:nvPr>
        </p:nvSpPr>
        <p:spPr>
          <a:xfrm>
            <a:off x="323850" y="1059976"/>
            <a:ext cx="8496300" cy="649288"/>
          </a:xfrm>
          <a:solidFill>
            <a:srgbClr val="FFFFE5"/>
          </a:solidFill>
        </p:spPr>
        <p:txBody>
          <a:bodyPr/>
          <a:lstStyle/>
          <a:p>
            <a:pPr algn="just" latinLnBrk="0">
              <a:lnSpc>
                <a:spcPct val="150000"/>
              </a:lnSpc>
              <a:buFontTx/>
              <a:buNone/>
            </a:pPr>
            <a:r>
              <a:rPr lang="en-US" altLang="zh-CN" sz="2000" b="1" dirty="0">
                <a:solidFill>
                  <a:schemeClr val="tx1"/>
                </a:solidFill>
              </a:rPr>
              <a:t>      </a:t>
            </a:r>
            <a:r>
              <a:rPr lang="zh-CN" altLang="en-US" sz="2000" b="1" dirty="0">
                <a:solidFill>
                  <a:schemeClr val="tx1"/>
                </a:solidFill>
              </a:rPr>
              <a:t>接下来应该对功能级数据流图中描绘的系统主要功能进一步细化。</a:t>
            </a:r>
          </a:p>
        </p:txBody>
      </p:sp>
      <p:sp>
        <p:nvSpPr>
          <p:cNvPr id="41988" name="Rectangle 4"/>
          <p:cNvSpPr>
            <a:spLocks noChangeArrowheads="1"/>
          </p:cNvSpPr>
          <p:nvPr/>
        </p:nvSpPr>
        <p:spPr bwMode="auto">
          <a:xfrm>
            <a:off x="771525" y="1897030"/>
            <a:ext cx="3348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marL="457200" indent="-457200" eaLnBrk="1" hangingPunct="1">
              <a:buFont typeface="Wingdings" panose="05000000000000000000" pitchFamily="2" charset="2"/>
              <a:buChar char="Ø"/>
            </a:pPr>
            <a:r>
              <a:rPr lang="zh-CN" altLang="en-US" sz="1800" dirty="0">
                <a:solidFill>
                  <a:schemeClr val="tx1"/>
                </a:solidFill>
                <a:latin typeface="微软雅黑" panose="020B0503020204020204" charset="-122"/>
                <a:ea typeface="微软雅黑" panose="020B0503020204020204" charset="-122"/>
              </a:rPr>
              <a:t>图书管理</a:t>
            </a:r>
          </a:p>
        </p:txBody>
      </p:sp>
      <p:sp>
        <p:nvSpPr>
          <p:cNvPr id="41989" name="Rectangle 5"/>
          <p:cNvSpPr>
            <a:spLocks noChangeArrowheads="1"/>
          </p:cNvSpPr>
          <p:nvPr/>
        </p:nvSpPr>
        <p:spPr bwMode="auto">
          <a:xfrm>
            <a:off x="0" y="2143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a:p>
        </p:txBody>
      </p:sp>
      <p:grpSp>
        <p:nvGrpSpPr>
          <p:cNvPr id="41990" name="Group 6"/>
          <p:cNvGrpSpPr>
            <a:grpSpLocks noChangeAspect="1"/>
          </p:cNvGrpSpPr>
          <p:nvPr/>
        </p:nvGrpSpPr>
        <p:grpSpPr bwMode="auto">
          <a:xfrm>
            <a:off x="860425" y="2287588"/>
            <a:ext cx="8064500" cy="4437062"/>
            <a:chOff x="295" y="1525"/>
            <a:chExt cx="5080" cy="2795"/>
          </a:xfrm>
        </p:grpSpPr>
        <p:sp>
          <p:nvSpPr>
            <p:cNvPr id="41991" name="AutoShape 7"/>
            <p:cNvSpPr>
              <a:spLocks noChangeAspect="1" noChangeArrowheads="1" noTextEdit="1"/>
            </p:cNvSpPr>
            <p:nvPr/>
          </p:nvSpPr>
          <p:spPr bwMode="auto">
            <a:xfrm>
              <a:off x="295" y="1525"/>
              <a:ext cx="5080" cy="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latin typeface="微软雅黑" panose="020B0503020204020204" charset="-122"/>
                <a:ea typeface="微软雅黑" panose="020B0503020204020204" charset="-122"/>
              </a:endParaRPr>
            </a:p>
          </p:txBody>
        </p:sp>
        <p:sp>
          <p:nvSpPr>
            <p:cNvPr id="41992" name="Freeform 8"/>
            <p:cNvSpPr/>
            <p:nvPr/>
          </p:nvSpPr>
          <p:spPr bwMode="auto">
            <a:xfrm>
              <a:off x="1695" y="2401"/>
              <a:ext cx="687" cy="775"/>
            </a:xfrm>
            <a:custGeom>
              <a:avLst/>
              <a:gdLst>
                <a:gd name="T0" fmla="*/ 0 w 687"/>
                <a:gd name="T1" fmla="*/ 388 h 775"/>
                <a:gd name="T2" fmla="*/ 343 w 687"/>
                <a:gd name="T3" fmla="*/ 0 h 775"/>
                <a:gd name="T4" fmla="*/ 687 w 687"/>
                <a:gd name="T5" fmla="*/ 388 h 775"/>
                <a:gd name="T6" fmla="*/ 687 w 687"/>
                <a:gd name="T7" fmla="*/ 388 h 775"/>
                <a:gd name="T8" fmla="*/ 343 w 687"/>
                <a:gd name="T9" fmla="*/ 775 h 775"/>
                <a:gd name="T10" fmla="*/ 0 w 687"/>
                <a:gd name="T11" fmla="*/ 388 h 775"/>
                <a:gd name="T12" fmla="*/ 0 60000 65536"/>
                <a:gd name="T13" fmla="*/ 0 60000 65536"/>
                <a:gd name="T14" fmla="*/ 0 60000 65536"/>
                <a:gd name="T15" fmla="*/ 0 60000 65536"/>
                <a:gd name="T16" fmla="*/ 0 60000 65536"/>
                <a:gd name="T17" fmla="*/ 0 60000 65536"/>
                <a:gd name="T18" fmla="*/ 0 w 687"/>
                <a:gd name="T19" fmla="*/ 0 h 775"/>
                <a:gd name="T20" fmla="*/ 687 w 687"/>
                <a:gd name="T21" fmla="*/ 775 h 775"/>
              </a:gdLst>
              <a:ahLst/>
              <a:cxnLst>
                <a:cxn ang="T12">
                  <a:pos x="T0" y="T1"/>
                </a:cxn>
                <a:cxn ang="T13">
                  <a:pos x="T2" y="T3"/>
                </a:cxn>
                <a:cxn ang="T14">
                  <a:pos x="T4" y="T5"/>
                </a:cxn>
                <a:cxn ang="T15">
                  <a:pos x="T6" y="T7"/>
                </a:cxn>
                <a:cxn ang="T16">
                  <a:pos x="T8" y="T9"/>
                </a:cxn>
                <a:cxn ang="T17">
                  <a:pos x="T10" y="T11"/>
                </a:cxn>
              </a:cxnLst>
              <a:rect l="T18" t="T19" r="T20" b="T21"/>
              <a:pathLst>
                <a:path w="687" h="775">
                  <a:moveTo>
                    <a:pt x="0" y="388"/>
                  </a:moveTo>
                  <a:cubicBezTo>
                    <a:pt x="0" y="174"/>
                    <a:pt x="154" y="0"/>
                    <a:pt x="343" y="0"/>
                  </a:cubicBezTo>
                  <a:cubicBezTo>
                    <a:pt x="533" y="0"/>
                    <a:pt x="687" y="174"/>
                    <a:pt x="687" y="388"/>
                  </a:cubicBezTo>
                  <a:cubicBezTo>
                    <a:pt x="687" y="388"/>
                    <a:pt x="687" y="388"/>
                    <a:pt x="687" y="388"/>
                  </a:cubicBezTo>
                  <a:cubicBezTo>
                    <a:pt x="687" y="602"/>
                    <a:pt x="533" y="775"/>
                    <a:pt x="343" y="775"/>
                  </a:cubicBezTo>
                  <a:cubicBezTo>
                    <a:pt x="154" y="775"/>
                    <a:pt x="0" y="602"/>
                    <a:pt x="0" y="388"/>
                  </a:cubicBezTo>
                </a:path>
              </a:pathLst>
            </a:cu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1993" name="Rectangle 9"/>
            <p:cNvSpPr>
              <a:spLocks noChangeArrowheads="1"/>
            </p:cNvSpPr>
            <p:nvPr/>
          </p:nvSpPr>
          <p:spPr bwMode="auto">
            <a:xfrm>
              <a:off x="1936" y="2549"/>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P</a:t>
              </a:r>
            </a:p>
          </p:txBody>
        </p:sp>
        <p:sp>
          <p:nvSpPr>
            <p:cNvPr id="41994" name="Rectangle 10"/>
            <p:cNvSpPr>
              <a:spLocks noChangeArrowheads="1"/>
            </p:cNvSpPr>
            <p:nvPr/>
          </p:nvSpPr>
          <p:spPr bwMode="auto">
            <a:xfrm>
              <a:off x="2000" y="2549"/>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1</a:t>
              </a:r>
            </a:p>
          </p:txBody>
        </p:sp>
        <p:sp>
          <p:nvSpPr>
            <p:cNvPr id="41995" name="Rectangle 11"/>
            <p:cNvSpPr>
              <a:spLocks noChangeArrowheads="1"/>
            </p:cNvSpPr>
            <p:nvPr/>
          </p:nvSpPr>
          <p:spPr bwMode="auto">
            <a:xfrm>
              <a:off x="2055" y="2549"/>
              <a:ext cx="2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a:t>
              </a:r>
            </a:p>
          </p:txBody>
        </p:sp>
        <p:sp>
          <p:nvSpPr>
            <p:cNvPr id="41996" name="Rectangle 12"/>
            <p:cNvSpPr>
              <a:spLocks noChangeArrowheads="1"/>
            </p:cNvSpPr>
            <p:nvPr/>
          </p:nvSpPr>
          <p:spPr bwMode="auto">
            <a:xfrm>
              <a:off x="2083" y="2549"/>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1</a:t>
              </a:r>
            </a:p>
          </p:txBody>
        </p:sp>
        <p:sp>
          <p:nvSpPr>
            <p:cNvPr id="41997" name="Rectangle 13"/>
            <p:cNvSpPr>
              <a:spLocks noChangeArrowheads="1"/>
            </p:cNvSpPr>
            <p:nvPr/>
          </p:nvSpPr>
          <p:spPr bwMode="auto">
            <a:xfrm>
              <a:off x="1817" y="2715"/>
              <a:ext cx="4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图书类别</a:t>
              </a:r>
            </a:p>
          </p:txBody>
        </p:sp>
        <p:sp>
          <p:nvSpPr>
            <p:cNvPr id="41998" name="Rectangle 14"/>
            <p:cNvSpPr>
              <a:spLocks noChangeArrowheads="1"/>
            </p:cNvSpPr>
            <p:nvPr/>
          </p:nvSpPr>
          <p:spPr bwMode="auto">
            <a:xfrm>
              <a:off x="1927" y="2881"/>
              <a:ext cx="22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管理</a:t>
              </a:r>
            </a:p>
          </p:txBody>
        </p:sp>
        <p:sp>
          <p:nvSpPr>
            <p:cNvPr id="41999" name="Freeform 15"/>
            <p:cNvSpPr/>
            <p:nvPr/>
          </p:nvSpPr>
          <p:spPr bwMode="auto">
            <a:xfrm>
              <a:off x="3100" y="2705"/>
              <a:ext cx="675" cy="763"/>
            </a:xfrm>
            <a:custGeom>
              <a:avLst/>
              <a:gdLst>
                <a:gd name="T0" fmla="*/ 0 w 675"/>
                <a:gd name="T1" fmla="*/ 381 h 763"/>
                <a:gd name="T2" fmla="*/ 338 w 675"/>
                <a:gd name="T3" fmla="*/ 0 h 763"/>
                <a:gd name="T4" fmla="*/ 675 w 675"/>
                <a:gd name="T5" fmla="*/ 381 h 763"/>
                <a:gd name="T6" fmla="*/ 675 w 675"/>
                <a:gd name="T7" fmla="*/ 381 h 763"/>
                <a:gd name="T8" fmla="*/ 338 w 675"/>
                <a:gd name="T9" fmla="*/ 763 h 763"/>
                <a:gd name="T10" fmla="*/ 0 w 675"/>
                <a:gd name="T11" fmla="*/ 381 h 763"/>
                <a:gd name="T12" fmla="*/ 0 60000 65536"/>
                <a:gd name="T13" fmla="*/ 0 60000 65536"/>
                <a:gd name="T14" fmla="*/ 0 60000 65536"/>
                <a:gd name="T15" fmla="*/ 0 60000 65536"/>
                <a:gd name="T16" fmla="*/ 0 60000 65536"/>
                <a:gd name="T17" fmla="*/ 0 60000 65536"/>
                <a:gd name="T18" fmla="*/ 0 w 675"/>
                <a:gd name="T19" fmla="*/ 0 h 763"/>
                <a:gd name="T20" fmla="*/ 675 w 675"/>
                <a:gd name="T21" fmla="*/ 763 h 763"/>
              </a:gdLst>
              <a:ahLst/>
              <a:cxnLst>
                <a:cxn ang="T12">
                  <a:pos x="T0" y="T1"/>
                </a:cxn>
                <a:cxn ang="T13">
                  <a:pos x="T2" y="T3"/>
                </a:cxn>
                <a:cxn ang="T14">
                  <a:pos x="T4" y="T5"/>
                </a:cxn>
                <a:cxn ang="T15">
                  <a:pos x="T6" y="T7"/>
                </a:cxn>
                <a:cxn ang="T16">
                  <a:pos x="T8" y="T9"/>
                </a:cxn>
                <a:cxn ang="T17">
                  <a:pos x="T10" y="T11"/>
                </a:cxn>
              </a:cxnLst>
              <a:rect l="T18" t="T19" r="T20" b="T21"/>
              <a:pathLst>
                <a:path w="675" h="763">
                  <a:moveTo>
                    <a:pt x="0" y="381"/>
                  </a:moveTo>
                  <a:cubicBezTo>
                    <a:pt x="0" y="170"/>
                    <a:pt x="151" y="0"/>
                    <a:pt x="338" y="0"/>
                  </a:cubicBezTo>
                  <a:cubicBezTo>
                    <a:pt x="524" y="0"/>
                    <a:pt x="675" y="170"/>
                    <a:pt x="675" y="381"/>
                  </a:cubicBezTo>
                  <a:cubicBezTo>
                    <a:pt x="675" y="381"/>
                    <a:pt x="675" y="381"/>
                    <a:pt x="675" y="381"/>
                  </a:cubicBezTo>
                  <a:cubicBezTo>
                    <a:pt x="675" y="592"/>
                    <a:pt x="524" y="763"/>
                    <a:pt x="338" y="763"/>
                  </a:cubicBezTo>
                  <a:cubicBezTo>
                    <a:pt x="151" y="763"/>
                    <a:pt x="0" y="592"/>
                    <a:pt x="0" y="381"/>
                  </a:cubicBezTo>
                </a:path>
              </a:pathLst>
            </a:cu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00" name="Rectangle 16"/>
            <p:cNvSpPr>
              <a:spLocks noChangeArrowheads="1"/>
            </p:cNvSpPr>
            <p:nvPr/>
          </p:nvSpPr>
          <p:spPr bwMode="auto">
            <a:xfrm>
              <a:off x="3339" y="2849"/>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P</a:t>
              </a:r>
            </a:p>
          </p:txBody>
        </p:sp>
        <p:sp>
          <p:nvSpPr>
            <p:cNvPr id="42001" name="Rectangle 17"/>
            <p:cNvSpPr>
              <a:spLocks noChangeArrowheads="1"/>
            </p:cNvSpPr>
            <p:nvPr/>
          </p:nvSpPr>
          <p:spPr bwMode="auto">
            <a:xfrm>
              <a:off x="3403" y="2849"/>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1</a:t>
              </a:r>
            </a:p>
          </p:txBody>
        </p:sp>
        <p:sp>
          <p:nvSpPr>
            <p:cNvPr id="42002" name="Rectangle 18"/>
            <p:cNvSpPr>
              <a:spLocks noChangeArrowheads="1"/>
            </p:cNvSpPr>
            <p:nvPr/>
          </p:nvSpPr>
          <p:spPr bwMode="auto">
            <a:xfrm>
              <a:off x="3458" y="2849"/>
              <a:ext cx="2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a:t>
              </a:r>
            </a:p>
          </p:txBody>
        </p:sp>
        <p:sp>
          <p:nvSpPr>
            <p:cNvPr id="42003" name="Rectangle 19"/>
            <p:cNvSpPr>
              <a:spLocks noChangeArrowheads="1"/>
            </p:cNvSpPr>
            <p:nvPr/>
          </p:nvSpPr>
          <p:spPr bwMode="auto">
            <a:xfrm>
              <a:off x="3486" y="2849"/>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2</a:t>
              </a:r>
            </a:p>
          </p:txBody>
        </p:sp>
        <p:sp>
          <p:nvSpPr>
            <p:cNvPr id="42004" name="Rectangle 20"/>
            <p:cNvSpPr>
              <a:spLocks noChangeArrowheads="1"/>
            </p:cNvSpPr>
            <p:nvPr/>
          </p:nvSpPr>
          <p:spPr bwMode="auto">
            <a:xfrm>
              <a:off x="3220" y="3015"/>
              <a:ext cx="4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图书信息</a:t>
              </a:r>
            </a:p>
          </p:txBody>
        </p:sp>
        <p:sp>
          <p:nvSpPr>
            <p:cNvPr id="42005" name="Rectangle 21"/>
            <p:cNvSpPr>
              <a:spLocks noChangeArrowheads="1"/>
            </p:cNvSpPr>
            <p:nvPr/>
          </p:nvSpPr>
          <p:spPr bwMode="auto">
            <a:xfrm>
              <a:off x="3330" y="3181"/>
              <a:ext cx="22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管理</a:t>
              </a:r>
            </a:p>
          </p:txBody>
        </p:sp>
        <p:sp>
          <p:nvSpPr>
            <p:cNvPr id="42006" name="Freeform 22"/>
            <p:cNvSpPr/>
            <p:nvPr/>
          </p:nvSpPr>
          <p:spPr bwMode="auto">
            <a:xfrm>
              <a:off x="1686" y="3281"/>
              <a:ext cx="610" cy="688"/>
            </a:xfrm>
            <a:custGeom>
              <a:avLst/>
              <a:gdLst>
                <a:gd name="T0" fmla="*/ 0 w 610"/>
                <a:gd name="T1" fmla="*/ 344 h 688"/>
                <a:gd name="T2" fmla="*/ 305 w 610"/>
                <a:gd name="T3" fmla="*/ 0 h 688"/>
                <a:gd name="T4" fmla="*/ 610 w 610"/>
                <a:gd name="T5" fmla="*/ 344 h 688"/>
                <a:gd name="T6" fmla="*/ 610 w 610"/>
                <a:gd name="T7" fmla="*/ 344 h 688"/>
                <a:gd name="T8" fmla="*/ 305 w 610"/>
                <a:gd name="T9" fmla="*/ 688 h 688"/>
                <a:gd name="T10" fmla="*/ 0 w 610"/>
                <a:gd name="T11" fmla="*/ 344 h 688"/>
                <a:gd name="T12" fmla="*/ 0 60000 65536"/>
                <a:gd name="T13" fmla="*/ 0 60000 65536"/>
                <a:gd name="T14" fmla="*/ 0 60000 65536"/>
                <a:gd name="T15" fmla="*/ 0 60000 65536"/>
                <a:gd name="T16" fmla="*/ 0 60000 65536"/>
                <a:gd name="T17" fmla="*/ 0 60000 65536"/>
                <a:gd name="T18" fmla="*/ 0 w 610"/>
                <a:gd name="T19" fmla="*/ 0 h 688"/>
                <a:gd name="T20" fmla="*/ 610 w 610"/>
                <a:gd name="T21" fmla="*/ 688 h 688"/>
              </a:gdLst>
              <a:ahLst/>
              <a:cxnLst>
                <a:cxn ang="T12">
                  <a:pos x="T0" y="T1"/>
                </a:cxn>
                <a:cxn ang="T13">
                  <a:pos x="T2" y="T3"/>
                </a:cxn>
                <a:cxn ang="T14">
                  <a:pos x="T4" y="T5"/>
                </a:cxn>
                <a:cxn ang="T15">
                  <a:pos x="T6" y="T7"/>
                </a:cxn>
                <a:cxn ang="T16">
                  <a:pos x="T8" y="T9"/>
                </a:cxn>
                <a:cxn ang="T17">
                  <a:pos x="T10" y="T11"/>
                </a:cxn>
              </a:cxnLst>
              <a:rect l="T18" t="T19" r="T20" b="T21"/>
              <a:pathLst>
                <a:path w="610" h="688">
                  <a:moveTo>
                    <a:pt x="0" y="344"/>
                  </a:moveTo>
                  <a:cubicBezTo>
                    <a:pt x="0" y="154"/>
                    <a:pt x="136" y="0"/>
                    <a:pt x="305" y="0"/>
                  </a:cubicBezTo>
                  <a:cubicBezTo>
                    <a:pt x="473" y="0"/>
                    <a:pt x="610" y="154"/>
                    <a:pt x="610" y="344"/>
                  </a:cubicBezTo>
                  <a:cubicBezTo>
                    <a:pt x="610" y="344"/>
                    <a:pt x="610" y="344"/>
                    <a:pt x="610" y="344"/>
                  </a:cubicBezTo>
                  <a:cubicBezTo>
                    <a:pt x="610" y="534"/>
                    <a:pt x="473" y="688"/>
                    <a:pt x="305" y="688"/>
                  </a:cubicBezTo>
                  <a:cubicBezTo>
                    <a:pt x="136" y="688"/>
                    <a:pt x="0" y="534"/>
                    <a:pt x="0" y="344"/>
                  </a:cubicBezTo>
                </a:path>
              </a:pathLst>
            </a:cu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07" name="Rectangle 23"/>
            <p:cNvSpPr>
              <a:spLocks noChangeArrowheads="1"/>
            </p:cNvSpPr>
            <p:nvPr/>
          </p:nvSpPr>
          <p:spPr bwMode="auto">
            <a:xfrm>
              <a:off x="1890" y="3387"/>
              <a:ext cx="6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P</a:t>
              </a:r>
            </a:p>
          </p:txBody>
        </p:sp>
        <p:sp>
          <p:nvSpPr>
            <p:cNvPr id="42008" name="Rectangle 24"/>
            <p:cNvSpPr>
              <a:spLocks noChangeArrowheads="1"/>
            </p:cNvSpPr>
            <p:nvPr/>
          </p:nvSpPr>
          <p:spPr bwMode="auto">
            <a:xfrm>
              <a:off x="1955" y="3387"/>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1</a:t>
              </a:r>
            </a:p>
          </p:txBody>
        </p:sp>
        <p:sp>
          <p:nvSpPr>
            <p:cNvPr id="42009" name="Rectangle 25"/>
            <p:cNvSpPr>
              <a:spLocks noChangeArrowheads="1"/>
            </p:cNvSpPr>
            <p:nvPr/>
          </p:nvSpPr>
          <p:spPr bwMode="auto">
            <a:xfrm>
              <a:off x="2010" y="3387"/>
              <a:ext cx="2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a:t>
              </a:r>
            </a:p>
          </p:txBody>
        </p:sp>
        <p:sp>
          <p:nvSpPr>
            <p:cNvPr id="42010" name="Rectangle 26"/>
            <p:cNvSpPr>
              <a:spLocks noChangeArrowheads="1"/>
            </p:cNvSpPr>
            <p:nvPr/>
          </p:nvSpPr>
          <p:spPr bwMode="auto">
            <a:xfrm>
              <a:off x="2037" y="3387"/>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3</a:t>
              </a:r>
            </a:p>
          </p:txBody>
        </p:sp>
        <p:sp>
          <p:nvSpPr>
            <p:cNvPr id="42011" name="Rectangle 27"/>
            <p:cNvSpPr>
              <a:spLocks noChangeArrowheads="1"/>
            </p:cNvSpPr>
            <p:nvPr/>
          </p:nvSpPr>
          <p:spPr bwMode="auto">
            <a:xfrm>
              <a:off x="1826" y="3553"/>
              <a:ext cx="33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出版社</a:t>
              </a:r>
            </a:p>
          </p:txBody>
        </p:sp>
        <p:sp>
          <p:nvSpPr>
            <p:cNvPr id="42012" name="Rectangle 28"/>
            <p:cNvSpPr>
              <a:spLocks noChangeArrowheads="1"/>
            </p:cNvSpPr>
            <p:nvPr/>
          </p:nvSpPr>
          <p:spPr bwMode="auto">
            <a:xfrm>
              <a:off x="1881" y="3719"/>
              <a:ext cx="22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管理</a:t>
              </a:r>
            </a:p>
          </p:txBody>
        </p:sp>
        <p:sp>
          <p:nvSpPr>
            <p:cNvPr id="42013" name="Rectangle 29"/>
            <p:cNvSpPr>
              <a:spLocks noChangeArrowheads="1"/>
            </p:cNvSpPr>
            <p:nvPr/>
          </p:nvSpPr>
          <p:spPr bwMode="auto">
            <a:xfrm>
              <a:off x="388" y="3068"/>
              <a:ext cx="693" cy="391"/>
            </a:xfrm>
            <a:prstGeom prst="rect">
              <a:avLst/>
            </a:pr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14" name="Rectangle 30"/>
            <p:cNvSpPr>
              <a:spLocks noChangeArrowheads="1"/>
            </p:cNvSpPr>
            <p:nvPr/>
          </p:nvSpPr>
          <p:spPr bwMode="auto">
            <a:xfrm>
              <a:off x="671" y="3108"/>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E</a:t>
              </a:r>
            </a:p>
          </p:txBody>
        </p:sp>
        <p:sp>
          <p:nvSpPr>
            <p:cNvPr id="42015" name="Rectangle 31"/>
            <p:cNvSpPr>
              <a:spLocks noChangeArrowheads="1"/>
            </p:cNvSpPr>
            <p:nvPr/>
          </p:nvSpPr>
          <p:spPr bwMode="auto">
            <a:xfrm>
              <a:off x="744" y="3108"/>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1</a:t>
              </a:r>
            </a:p>
          </p:txBody>
        </p:sp>
        <p:sp>
          <p:nvSpPr>
            <p:cNvPr id="42016" name="Rectangle 32"/>
            <p:cNvSpPr>
              <a:spLocks noChangeArrowheads="1"/>
            </p:cNvSpPr>
            <p:nvPr/>
          </p:nvSpPr>
          <p:spPr bwMode="auto">
            <a:xfrm>
              <a:off x="460" y="3274"/>
              <a:ext cx="5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图书管理员</a:t>
              </a:r>
            </a:p>
          </p:txBody>
        </p:sp>
        <p:sp>
          <p:nvSpPr>
            <p:cNvPr id="42017" name="Line 33"/>
            <p:cNvSpPr>
              <a:spLocks noChangeShapeType="1"/>
            </p:cNvSpPr>
            <p:nvPr/>
          </p:nvSpPr>
          <p:spPr bwMode="auto">
            <a:xfrm>
              <a:off x="3619" y="2174"/>
              <a:ext cx="0" cy="540"/>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18" name="Freeform 34"/>
            <p:cNvSpPr/>
            <p:nvPr/>
          </p:nvSpPr>
          <p:spPr bwMode="auto">
            <a:xfrm>
              <a:off x="3595" y="2708"/>
              <a:ext cx="50" cy="56"/>
            </a:xfrm>
            <a:custGeom>
              <a:avLst/>
              <a:gdLst>
                <a:gd name="T0" fmla="*/ 50 w 50"/>
                <a:gd name="T1" fmla="*/ 0 h 56"/>
                <a:gd name="T2" fmla="*/ 24 w 50"/>
                <a:gd name="T3" fmla="*/ 56 h 56"/>
                <a:gd name="T4" fmla="*/ 0 w 50"/>
                <a:gd name="T5" fmla="*/ 0 h 56"/>
                <a:gd name="T6" fmla="*/ 50 w 50"/>
                <a:gd name="T7" fmla="*/ 0 h 56"/>
                <a:gd name="T8" fmla="*/ 0 60000 65536"/>
                <a:gd name="T9" fmla="*/ 0 60000 65536"/>
                <a:gd name="T10" fmla="*/ 0 60000 65536"/>
                <a:gd name="T11" fmla="*/ 0 60000 65536"/>
                <a:gd name="T12" fmla="*/ 0 w 50"/>
                <a:gd name="T13" fmla="*/ 0 h 56"/>
                <a:gd name="T14" fmla="*/ 50 w 50"/>
                <a:gd name="T15" fmla="*/ 56 h 56"/>
              </a:gdLst>
              <a:ahLst/>
              <a:cxnLst>
                <a:cxn ang="T8">
                  <a:pos x="T0" y="T1"/>
                </a:cxn>
                <a:cxn ang="T9">
                  <a:pos x="T2" y="T3"/>
                </a:cxn>
                <a:cxn ang="T10">
                  <a:pos x="T4" y="T5"/>
                </a:cxn>
                <a:cxn ang="T11">
                  <a:pos x="T6" y="T7"/>
                </a:cxn>
              </a:cxnLst>
              <a:rect l="T12" t="T13" r="T14" b="T15"/>
              <a:pathLst>
                <a:path w="50" h="56">
                  <a:moveTo>
                    <a:pt x="50" y="0"/>
                  </a:moveTo>
                  <a:lnTo>
                    <a:pt x="24" y="56"/>
                  </a:lnTo>
                  <a:lnTo>
                    <a:pt x="0" y="0"/>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19" name="Rectangle 35"/>
            <p:cNvSpPr>
              <a:spLocks noChangeArrowheads="1"/>
            </p:cNvSpPr>
            <p:nvPr/>
          </p:nvSpPr>
          <p:spPr bwMode="auto">
            <a:xfrm>
              <a:off x="1194" y="1690"/>
              <a:ext cx="3273" cy="2436"/>
            </a:xfrm>
            <a:prstGeom prst="rect">
              <a:avLst/>
            </a:pr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20" name="Freeform 36"/>
            <p:cNvSpPr/>
            <p:nvPr/>
          </p:nvSpPr>
          <p:spPr bwMode="auto">
            <a:xfrm>
              <a:off x="735" y="2800"/>
              <a:ext cx="918" cy="268"/>
            </a:xfrm>
            <a:custGeom>
              <a:avLst/>
              <a:gdLst>
                <a:gd name="T0" fmla="*/ 0 w 918"/>
                <a:gd name="T1" fmla="*/ 268 h 268"/>
                <a:gd name="T2" fmla="*/ 918 w 918"/>
                <a:gd name="T3" fmla="*/ 0 h 268"/>
                <a:gd name="T4" fmla="*/ 0 60000 65536"/>
                <a:gd name="T5" fmla="*/ 0 60000 65536"/>
                <a:gd name="T6" fmla="*/ 0 w 918"/>
                <a:gd name="T7" fmla="*/ 0 h 268"/>
                <a:gd name="T8" fmla="*/ 918 w 918"/>
                <a:gd name="T9" fmla="*/ 268 h 268"/>
              </a:gdLst>
              <a:ahLst/>
              <a:cxnLst>
                <a:cxn ang="T4">
                  <a:pos x="T0" y="T1"/>
                </a:cxn>
                <a:cxn ang="T5">
                  <a:pos x="T2" y="T3"/>
                </a:cxn>
              </a:cxnLst>
              <a:rect l="T6" t="T7" r="T8" b="T9"/>
              <a:pathLst>
                <a:path w="918" h="268">
                  <a:moveTo>
                    <a:pt x="0" y="268"/>
                  </a:moveTo>
                  <a:cubicBezTo>
                    <a:pt x="304" y="171"/>
                    <a:pt x="610" y="82"/>
                    <a:pt x="918" y="0"/>
                  </a:cubicBezTo>
                </a:path>
              </a:pathLst>
            </a:cu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21" name="Freeform 37"/>
            <p:cNvSpPr/>
            <p:nvPr/>
          </p:nvSpPr>
          <p:spPr bwMode="auto">
            <a:xfrm>
              <a:off x="1641" y="2774"/>
              <a:ext cx="54" cy="55"/>
            </a:xfrm>
            <a:custGeom>
              <a:avLst/>
              <a:gdLst>
                <a:gd name="T0" fmla="*/ 0 w 54"/>
                <a:gd name="T1" fmla="*/ 0 h 55"/>
                <a:gd name="T2" fmla="*/ 54 w 54"/>
                <a:gd name="T3" fmla="*/ 15 h 55"/>
                <a:gd name="T4" fmla="*/ 11 w 54"/>
                <a:gd name="T5" fmla="*/ 55 h 55"/>
                <a:gd name="T6" fmla="*/ 0 w 54"/>
                <a:gd name="T7" fmla="*/ 0 h 55"/>
                <a:gd name="T8" fmla="*/ 0 60000 65536"/>
                <a:gd name="T9" fmla="*/ 0 60000 65536"/>
                <a:gd name="T10" fmla="*/ 0 60000 65536"/>
                <a:gd name="T11" fmla="*/ 0 60000 65536"/>
                <a:gd name="T12" fmla="*/ 0 w 54"/>
                <a:gd name="T13" fmla="*/ 0 h 55"/>
                <a:gd name="T14" fmla="*/ 54 w 54"/>
                <a:gd name="T15" fmla="*/ 55 h 55"/>
              </a:gdLst>
              <a:ahLst/>
              <a:cxnLst>
                <a:cxn ang="T8">
                  <a:pos x="T0" y="T1"/>
                </a:cxn>
                <a:cxn ang="T9">
                  <a:pos x="T2" y="T3"/>
                </a:cxn>
                <a:cxn ang="T10">
                  <a:pos x="T4" y="T5"/>
                </a:cxn>
                <a:cxn ang="T11">
                  <a:pos x="T6" y="T7"/>
                </a:cxn>
              </a:cxnLst>
              <a:rect l="T12" t="T13" r="T14" b="T15"/>
              <a:pathLst>
                <a:path w="54" h="55">
                  <a:moveTo>
                    <a:pt x="0" y="0"/>
                  </a:moveTo>
                  <a:lnTo>
                    <a:pt x="54" y="15"/>
                  </a:lnTo>
                  <a:lnTo>
                    <a:pt x="11" y="5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22" name="Line 38"/>
            <p:cNvSpPr>
              <a:spLocks noChangeShapeType="1"/>
            </p:cNvSpPr>
            <p:nvPr/>
          </p:nvSpPr>
          <p:spPr bwMode="auto">
            <a:xfrm flipV="1">
              <a:off x="2042" y="2029"/>
              <a:ext cx="0" cy="375"/>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23" name="Freeform 39"/>
            <p:cNvSpPr/>
            <p:nvPr/>
          </p:nvSpPr>
          <p:spPr bwMode="auto">
            <a:xfrm>
              <a:off x="2017" y="1980"/>
              <a:ext cx="50" cy="56"/>
            </a:xfrm>
            <a:custGeom>
              <a:avLst/>
              <a:gdLst>
                <a:gd name="T0" fmla="*/ 0 w 50"/>
                <a:gd name="T1" fmla="*/ 56 h 56"/>
                <a:gd name="T2" fmla="*/ 25 w 50"/>
                <a:gd name="T3" fmla="*/ 0 h 56"/>
                <a:gd name="T4" fmla="*/ 50 w 50"/>
                <a:gd name="T5" fmla="*/ 56 h 56"/>
                <a:gd name="T6" fmla="*/ 0 w 50"/>
                <a:gd name="T7" fmla="*/ 56 h 56"/>
                <a:gd name="T8" fmla="*/ 0 60000 65536"/>
                <a:gd name="T9" fmla="*/ 0 60000 65536"/>
                <a:gd name="T10" fmla="*/ 0 60000 65536"/>
                <a:gd name="T11" fmla="*/ 0 60000 65536"/>
                <a:gd name="T12" fmla="*/ 0 w 50"/>
                <a:gd name="T13" fmla="*/ 0 h 56"/>
                <a:gd name="T14" fmla="*/ 50 w 50"/>
                <a:gd name="T15" fmla="*/ 56 h 56"/>
              </a:gdLst>
              <a:ahLst/>
              <a:cxnLst>
                <a:cxn ang="T8">
                  <a:pos x="T0" y="T1"/>
                </a:cxn>
                <a:cxn ang="T9">
                  <a:pos x="T2" y="T3"/>
                </a:cxn>
                <a:cxn ang="T10">
                  <a:pos x="T4" y="T5"/>
                </a:cxn>
                <a:cxn ang="T11">
                  <a:pos x="T6" y="T7"/>
                </a:cxn>
              </a:cxnLst>
              <a:rect l="T12" t="T13" r="T14" b="T15"/>
              <a:pathLst>
                <a:path w="50" h="56">
                  <a:moveTo>
                    <a:pt x="0" y="56"/>
                  </a:moveTo>
                  <a:lnTo>
                    <a:pt x="25" y="0"/>
                  </a:lnTo>
                  <a:lnTo>
                    <a:pt x="5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24" name="Line 40"/>
            <p:cNvSpPr>
              <a:spLocks noChangeShapeType="1"/>
            </p:cNvSpPr>
            <p:nvPr/>
          </p:nvSpPr>
          <p:spPr bwMode="auto">
            <a:xfrm flipH="1" flipV="1">
              <a:off x="2396" y="2675"/>
              <a:ext cx="755" cy="267"/>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25" name="Freeform 41"/>
            <p:cNvSpPr/>
            <p:nvPr/>
          </p:nvSpPr>
          <p:spPr bwMode="auto">
            <a:xfrm>
              <a:off x="2355" y="2650"/>
              <a:ext cx="55" cy="54"/>
            </a:xfrm>
            <a:custGeom>
              <a:avLst/>
              <a:gdLst>
                <a:gd name="T0" fmla="*/ 40 w 55"/>
                <a:gd name="T1" fmla="*/ 54 h 54"/>
                <a:gd name="T2" fmla="*/ 0 w 55"/>
                <a:gd name="T3" fmla="*/ 10 h 54"/>
                <a:gd name="T4" fmla="*/ 55 w 55"/>
                <a:gd name="T5" fmla="*/ 0 h 54"/>
                <a:gd name="T6" fmla="*/ 40 w 55"/>
                <a:gd name="T7" fmla="*/ 54 h 54"/>
                <a:gd name="T8" fmla="*/ 0 60000 65536"/>
                <a:gd name="T9" fmla="*/ 0 60000 65536"/>
                <a:gd name="T10" fmla="*/ 0 60000 65536"/>
                <a:gd name="T11" fmla="*/ 0 60000 65536"/>
                <a:gd name="T12" fmla="*/ 0 w 55"/>
                <a:gd name="T13" fmla="*/ 0 h 54"/>
                <a:gd name="T14" fmla="*/ 55 w 55"/>
                <a:gd name="T15" fmla="*/ 54 h 54"/>
              </a:gdLst>
              <a:ahLst/>
              <a:cxnLst>
                <a:cxn ang="T8">
                  <a:pos x="T0" y="T1"/>
                </a:cxn>
                <a:cxn ang="T9">
                  <a:pos x="T2" y="T3"/>
                </a:cxn>
                <a:cxn ang="T10">
                  <a:pos x="T4" y="T5"/>
                </a:cxn>
                <a:cxn ang="T11">
                  <a:pos x="T6" y="T7"/>
                </a:cxn>
              </a:cxnLst>
              <a:rect l="T12" t="T13" r="T14" b="T15"/>
              <a:pathLst>
                <a:path w="55" h="54">
                  <a:moveTo>
                    <a:pt x="40" y="54"/>
                  </a:moveTo>
                  <a:lnTo>
                    <a:pt x="0" y="10"/>
                  </a:lnTo>
                  <a:lnTo>
                    <a:pt x="55" y="0"/>
                  </a:lnTo>
                  <a:lnTo>
                    <a:pt x="40" y="5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26" name="Rectangle 42"/>
            <p:cNvSpPr>
              <a:spLocks noChangeArrowheads="1"/>
            </p:cNvSpPr>
            <p:nvPr/>
          </p:nvSpPr>
          <p:spPr bwMode="auto">
            <a:xfrm>
              <a:off x="2560" y="2622"/>
              <a:ext cx="5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图书新类别</a:t>
              </a:r>
            </a:p>
          </p:txBody>
        </p:sp>
        <p:sp>
          <p:nvSpPr>
            <p:cNvPr id="42027" name="Freeform 43"/>
            <p:cNvSpPr/>
            <p:nvPr/>
          </p:nvSpPr>
          <p:spPr bwMode="auto">
            <a:xfrm>
              <a:off x="3132" y="3714"/>
              <a:ext cx="1056" cy="198"/>
            </a:xfrm>
            <a:custGeom>
              <a:avLst/>
              <a:gdLst>
                <a:gd name="T0" fmla="*/ 0 w 1056"/>
                <a:gd name="T1" fmla="*/ 198 h 198"/>
                <a:gd name="T2" fmla="*/ 1056 w 1056"/>
                <a:gd name="T3" fmla="*/ 198 h 198"/>
                <a:gd name="T4" fmla="*/ 264 w 1056"/>
                <a:gd name="T5" fmla="*/ 198 h 198"/>
                <a:gd name="T6" fmla="*/ 264 w 1056"/>
                <a:gd name="T7" fmla="*/ 0 h 198"/>
                <a:gd name="T8" fmla="*/ 1056 w 1056"/>
                <a:gd name="T9" fmla="*/ 0 h 198"/>
                <a:gd name="T10" fmla="*/ 0 w 1056"/>
                <a:gd name="T11" fmla="*/ 0 h 198"/>
                <a:gd name="T12" fmla="*/ 0 w 1056"/>
                <a:gd name="T13" fmla="*/ 198 h 198"/>
                <a:gd name="T14" fmla="*/ 0 60000 65536"/>
                <a:gd name="T15" fmla="*/ 0 60000 65536"/>
                <a:gd name="T16" fmla="*/ 0 60000 65536"/>
                <a:gd name="T17" fmla="*/ 0 60000 65536"/>
                <a:gd name="T18" fmla="*/ 0 60000 65536"/>
                <a:gd name="T19" fmla="*/ 0 60000 65536"/>
                <a:gd name="T20" fmla="*/ 0 60000 65536"/>
                <a:gd name="T21" fmla="*/ 0 w 1056"/>
                <a:gd name="T22" fmla="*/ 0 h 198"/>
                <a:gd name="T23" fmla="*/ 1056 w 1056"/>
                <a:gd name="T24" fmla="*/ 198 h 1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198">
                  <a:moveTo>
                    <a:pt x="0" y="198"/>
                  </a:moveTo>
                  <a:lnTo>
                    <a:pt x="1056" y="198"/>
                  </a:lnTo>
                  <a:lnTo>
                    <a:pt x="264" y="198"/>
                  </a:lnTo>
                  <a:lnTo>
                    <a:pt x="264" y="0"/>
                  </a:lnTo>
                  <a:lnTo>
                    <a:pt x="1056" y="0"/>
                  </a:lnTo>
                  <a:lnTo>
                    <a:pt x="0" y="0"/>
                  </a:lnTo>
                  <a:lnTo>
                    <a:pt x="0" y="198"/>
                  </a:lnTo>
                  <a:close/>
                </a:path>
              </a:pathLst>
            </a:cu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28" name="Rectangle 44"/>
            <p:cNvSpPr>
              <a:spLocks noChangeArrowheads="1"/>
            </p:cNvSpPr>
            <p:nvPr/>
          </p:nvSpPr>
          <p:spPr bwMode="auto">
            <a:xfrm>
              <a:off x="3187" y="3739"/>
              <a:ext cx="18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D4</a:t>
              </a:r>
            </a:p>
          </p:txBody>
        </p:sp>
        <p:sp>
          <p:nvSpPr>
            <p:cNvPr id="42029" name="Rectangle 45"/>
            <p:cNvSpPr>
              <a:spLocks noChangeArrowheads="1"/>
            </p:cNvSpPr>
            <p:nvPr/>
          </p:nvSpPr>
          <p:spPr bwMode="auto">
            <a:xfrm>
              <a:off x="3330" y="3739"/>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endParaRPr lang="en-US" altLang="zh-CN" sz="1400">
                <a:solidFill>
                  <a:srgbClr val="000000"/>
                </a:solidFill>
                <a:latin typeface="微软雅黑" panose="020B0503020204020204" charset="-122"/>
                <a:ea typeface="微软雅黑" panose="020B0503020204020204" charset="-122"/>
              </a:endParaRPr>
            </a:p>
          </p:txBody>
        </p:sp>
        <p:sp>
          <p:nvSpPr>
            <p:cNvPr id="42030" name="Rectangle 46"/>
            <p:cNvSpPr>
              <a:spLocks noChangeArrowheads="1"/>
            </p:cNvSpPr>
            <p:nvPr/>
          </p:nvSpPr>
          <p:spPr bwMode="auto">
            <a:xfrm>
              <a:off x="3495" y="3750"/>
              <a:ext cx="5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出版社信息</a:t>
              </a:r>
            </a:p>
          </p:txBody>
        </p:sp>
        <p:sp>
          <p:nvSpPr>
            <p:cNvPr id="42031" name="Line 47"/>
            <p:cNvSpPr>
              <a:spLocks noChangeShapeType="1"/>
            </p:cNvSpPr>
            <p:nvPr/>
          </p:nvSpPr>
          <p:spPr bwMode="auto">
            <a:xfrm>
              <a:off x="735" y="3459"/>
              <a:ext cx="883" cy="155"/>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32" name="Freeform 48"/>
            <p:cNvSpPr/>
            <p:nvPr/>
          </p:nvSpPr>
          <p:spPr bwMode="auto">
            <a:xfrm>
              <a:off x="1608" y="3585"/>
              <a:ext cx="78" cy="55"/>
            </a:xfrm>
            <a:custGeom>
              <a:avLst/>
              <a:gdLst>
                <a:gd name="T0" fmla="*/ 8 w 78"/>
                <a:gd name="T1" fmla="*/ 0 h 55"/>
                <a:gd name="T2" fmla="*/ 78 w 78"/>
                <a:gd name="T3" fmla="*/ 40 h 55"/>
                <a:gd name="T4" fmla="*/ 0 w 78"/>
                <a:gd name="T5" fmla="*/ 55 h 55"/>
                <a:gd name="T6" fmla="*/ 8 w 78"/>
                <a:gd name="T7" fmla="*/ 0 h 55"/>
                <a:gd name="T8" fmla="*/ 0 60000 65536"/>
                <a:gd name="T9" fmla="*/ 0 60000 65536"/>
                <a:gd name="T10" fmla="*/ 0 60000 65536"/>
                <a:gd name="T11" fmla="*/ 0 60000 65536"/>
                <a:gd name="T12" fmla="*/ 0 w 78"/>
                <a:gd name="T13" fmla="*/ 0 h 55"/>
                <a:gd name="T14" fmla="*/ 78 w 78"/>
                <a:gd name="T15" fmla="*/ 55 h 55"/>
              </a:gdLst>
              <a:ahLst/>
              <a:cxnLst>
                <a:cxn ang="T8">
                  <a:pos x="T0" y="T1"/>
                </a:cxn>
                <a:cxn ang="T9">
                  <a:pos x="T2" y="T3"/>
                </a:cxn>
                <a:cxn ang="T10">
                  <a:pos x="T4" y="T5"/>
                </a:cxn>
                <a:cxn ang="T11">
                  <a:pos x="T6" y="T7"/>
                </a:cxn>
              </a:cxnLst>
              <a:rect l="T12" t="T13" r="T14" b="T15"/>
              <a:pathLst>
                <a:path w="78" h="55">
                  <a:moveTo>
                    <a:pt x="8" y="0"/>
                  </a:moveTo>
                  <a:lnTo>
                    <a:pt x="78" y="40"/>
                  </a:lnTo>
                  <a:lnTo>
                    <a:pt x="0" y="5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33" name="Rectangle 49"/>
            <p:cNvSpPr>
              <a:spLocks noChangeArrowheads="1"/>
            </p:cNvSpPr>
            <p:nvPr/>
          </p:nvSpPr>
          <p:spPr bwMode="auto">
            <a:xfrm>
              <a:off x="973" y="3636"/>
              <a:ext cx="5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出版社信息</a:t>
              </a:r>
            </a:p>
          </p:txBody>
        </p:sp>
        <p:sp>
          <p:nvSpPr>
            <p:cNvPr id="42034" name="Line 50"/>
            <p:cNvSpPr>
              <a:spLocks noChangeShapeType="1"/>
            </p:cNvSpPr>
            <p:nvPr/>
          </p:nvSpPr>
          <p:spPr bwMode="auto">
            <a:xfrm flipV="1">
              <a:off x="2302" y="3268"/>
              <a:ext cx="751" cy="400"/>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35" name="Freeform 51"/>
            <p:cNvSpPr/>
            <p:nvPr/>
          </p:nvSpPr>
          <p:spPr bwMode="auto">
            <a:xfrm>
              <a:off x="3037" y="3235"/>
              <a:ext cx="78" cy="61"/>
            </a:xfrm>
            <a:custGeom>
              <a:avLst/>
              <a:gdLst>
                <a:gd name="T0" fmla="*/ 0 w 78"/>
                <a:gd name="T1" fmla="*/ 10 h 61"/>
                <a:gd name="T2" fmla="*/ 78 w 78"/>
                <a:gd name="T3" fmla="*/ 0 h 61"/>
                <a:gd name="T4" fmla="*/ 21 w 78"/>
                <a:gd name="T5" fmla="*/ 61 h 61"/>
                <a:gd name="T6" fmla="*/ 0 w 78"/>
                <a:gd name="T7" fmla="*/ 10 h 61"/>
                <a:gd name="T8" fmla="*/ 0 60000 65536"/>
                <a:gd name="T9" fmla="*/ 0 60000 65536"/>
                <a:gd name="T10" fmla="*/ 0 60000 65536"/>
                <a:gd name="T11" fmla="*/ 0 60000 65536"/>
                <a:gd name="T12" fmla="*/ 0 w 78"/>
                <a:gd name="T13" fmla="*/ 0 h 61"/>
                <a:gd name="T14" fmla="*/ 78 w 78"/>
                <a:gd name="T15" fmla="*/ 61 h 61"/>
              </a:gdLst>
              <a:ahLst/>
              <a:cxnLst>
                <a:cxn ang="T8">
                  <a:pos x="T0" y="T1"/>
                </a:cxn>
                <a:cxn ang="T9">
                  <a:pos x="T2" y="T3"/>
                </a:cxn>
                <a:cxn ang="T10">
                  <a:pos x="T4" y="T5"/>
                </a:cxn>
                <a:cxn ang="T11">
                  <a:pos x="T6" y="T7"/>
                </a:cxn>
              </a:cxnLst>
              <a:rect l="T12" t="T13" r="T14" b="T15"/>
              <a:pathLst>
                <a:path w="78" h="61">
                  <a:moveTo>
                    <a:pt x="0" y="10"/>
                  </a:moveTo>
                  <a:lnTo>
                    <a:pt x="78" y="0"/>
                  </a:lnTo>
                  <a:lnTo>
                    <a:pt x="21" y="61"/>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36" name="Rectangle 52"/>
            <p:cNvSpPr>
              <a:spLocks noChangeArrowheads="1"/>
            </p:cNvSpPr>
            <p:nvPr/>
          </p:nvSpPr>
          <p:spPr bwMode="auto">
            <a:xfrm rot="-1800000">
              <a:off x="2404" y="3420"/>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出</a:t>
              </a:r>
            </a:p>
          </p:txBody>
        </p:sp>
        <p:sp>
          <p:nvSpPr>
            <p:cNvPr id="42037" name="Rectangle 53"/>
            <p:cNvSpPr>
              <a:spLocks noChangeArrowheads="1"/>
            </p:cNvSpPr>
            <p:nvPr/>
          </p:nvSpPr>
          <p:spPr bwMode="auto">
            <a:xfrm rot="-1800000">
              <a:off x="2495" y="3358"/>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版</a:t>
              </a:r>
            </a:p>
          </p:txBody>
        </p:sp>
        <p:sp>
          <p:nvSpPr>
            <p:cNvPr id="42038" name="Rectangle 54"/>
            <p:cNvSpPr>
              <a:spLocks noChangeArrowheads="1"/>
            </p:cNvSpPr>
            <p:nvPr/>
          </p:nvSpPr>
          <p:spPr bwMode="auto">
            <a:xfrm rot="-1800000">
              <a:off x="2588" y="3296"/>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社</a:t>
              </a:r>
            </a:p>
          </p:txBody>
        </p:sp>
        <p:sp>
          <p:nvSpPr>
            <p:cNvPr id="42039" name="Rectangle 55"/>
            <p:cNvSpPr>
              <a:spLocks noChangeArrowheads="1"/>
            </p:cNvSpPr>
            <p:nvPr/>
          </p:nvSpPr>
          <p:spPr bwMode="auto">
            <a:xfrm rot="-1800000">
              <a:off x="2689" y="3234"/>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信</a:t>
              </a:r>
            </a:p>
          </p:txBody>
        </p:sp>
        <p:sp>
          <p:nvSpPr>
            <p:cNvPr id="42040" name="Rectangle 56"/>
            <p:cNvSpPr>
              <a:spLocks noChangeArrowheads="1"/>
            </p:cNvSpPr>
            <p:nvPr/>
          </p:nvSpPr>
          <p:spPr bwMode="auto">
            <a:xfrm rot="-1800000">
              <a:off x="2780" y="3172"/>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息</a:t>
              </a:r>
            </a:p>
          </p:txBody>
        </p:sp>
        <p:sp>
          <p:nvSpPr>
            <p:cNvPr id="42041" name="Freeform 57"/>
            <p:cNvSpPr/>
            <p:nvPr/>
          </p:nvSpPr>
          <p:spPr bwMode="auto">
            <a:xfrm>
              <a:off x="1563" y="1759"/>
              <a:ext cx="1055" cy="199"/>
            </a:xfrm>
            <a:custGeom>
              <a:avLst/>
              <a:gdLst>
                <a:gd name="T0" fmla="*/ 0 w 1055"/>
                <a:gd name="T1" fmla="*/ 199 h 199"/>
                <a:gd name="T2" fmla="*/ 1055 w 1055"/>
                <a:gd name="T3" fmla="*/ 199 h 199"/>
                <a:gd name="T4" fmla="*/ 263 w 1055"/>
                <a:gd name="T5" fmla="*/ 199 h 199"/>
                <a:gd name="T6" fmla="*/ 263 w 1055"/>
                <a:gd name="T7" fmla="*/ 0 h 199"/>
                <a:gd name="T8" fmla="*/ 1055 w 1055"/>
                <a:gd name="T9" fmla="*/ 0 h 199"/>
                <a:gd name="T10" fmla="*/ 0 w 1055"/>
                <a:gd name="T11" fmla="*/ 0 h 199"/>
                <a:gd name="T12" fmla="*/ 0 w 1055"/>
                <a:gd name="T13" fmla="*/ 199 h 199"/>
                <a:gd name="T14" fmla="*/ 0 60000 65536"/>
                <a:gd name="T15" fmla="*/ 0 60000 65536"/>
                <a:gd name="T16" fmla="*/ 0 60000 65536"/>
                <a:gd name="T17" fmla="*/ 0 60000 65536"/>
                <a:gd name="T18" fmla="*/ 0 60000 65536"/>
                <a:gd name="T19" fmla="*/ 0 60000 65536"/>
                <a:gd name="T20" fmla="*/ 0 60000 65536"/>
                <a:gd name="T21" fmla="*/ 0 w 1055"/>
                <a:gd name="T22" fmla="*/ 0 h 199"/>
                <a:gd name="T23" fmla="*/ 1055 w 1055"/>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5" h="199">
                  <a:moveTo>
                    <a:pt x="0" y="199"/>
                  </a:moveTo>
                  <a:lnTo>
                    <a:pt x="1055" y="199"/>
                  </a:lnTo>
                  <a:lnTo>
                    <a:pt x="263" y="199"/>
                  </a:lnTo>
                  <a:lnTo>
                    <a:pt x="263" y="0"/>
                  </a:lnTo>
                  <a:lnTo>
                    <a:pt x="1055" y="0"/>
                  </a:lnTo>
                  <a:lnTo>
                    <a:pt x="0" y="0"/>
                  </a:lnTo>
                  <a:lnTo>
                    <a:pt x="0" y="199"/>
                  </a:lnTo>
                  <a:close/>
                </a:path>
              </a:pathLst>
            </a:cu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43" name="Rectangle 59"/>
            <p:cNvSpPr>
              <a:spLocks noChangeArrowheads="1"/>
            </p:cNvSpPr>
            <p:nvPr/>
          </p:nvSpPr>
          <p:spPr bwMode="auto">
            <a:xfrm>
              <a:off x="1645" y="1783"/>
              <a:ext cx="1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D5</a:t>
              </a:r>
            </a:p>
          </p:txBody>
        </p:sp>
        <p:sp>
          <p:nvSpPr>
            <p:cNvPr id="42044" name="Rectangle 60"/>
            <p:cNvSpPr>
              <a:spLocks noChangeArrowheads="1"/>
            </p:cNvSpPr>
            <p:nvPr/>
          </p:nvSpPr>
          <p:spPr bwMode="auto">
            <a:xfrm>
              <a:off x="1881" y="1794"/>
              <a:ext cx="5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图书类别表</a:t>
              </a:r>
            </a:p>
          </p:txBody>
        </p:sp>
        <p:sp>
          <p:nvSpPr>
            <p:cNvPr id="42045" name="Freeform 61"/>
            <p:cNvSpPr/>
            <p:nvPr/>
          </p:nvSpPr>
          <p:spPr bwMode="auto">
            <a:xfrm>
              <a:off x="2857" y="1970"/>
              <a:ext cx="1056" cy="198"/>
            </a:xfrm>
            <a:custGeom>
              <a:avLst/>
              <a:gdLst>
                <a:gd name="T0" fmla="*/ 0 w 1056"/>
                <a:gd name="T1" fmla="*/ 198 h 198"/>
                <a:gd name="T2" fmla="*/ 1056 w 1056"/>
                <a:gd name="T3" fmla="*/ 198 h 198"/>
                <a:gd name="T4" fmla="*/ 264 w 1056"/>
                <a:gd name="T5" fmla="*/ 198 h 198"/>
                <a:gd name="T6" fmla="*/ 264 w 1056"/>
                <a:gd name="T7" fmla="*/ 0 h 198"/>
                <a:gd name="T8" fmla="*/ 1056 w 1056"/>
                <a:gd name="T9" fmla="*/ 0 h 198"/>
                <a:gd name="T10" fmla="*/ 0 w 1056"/>
                <a:gd name="T11" fmla="*/ 0 h 198"/>
                <a:gd name="T12" fmla="*/ 0 w 1056"/>
                <a:gd name="T13" fmla="*/ 198 h 198"/>
                <a:gd name="T14" fmla="*/ 0 60000 65536"/>
                <a:gd name="T15" fmla="*/ 0 60000 65536"/>
                <a:gd name="T16" fmla="*/ 0 60000 65536"/>
                <a:gd name="T17" fmla="*/ 0 60000 65536"/>
                <a:gd name="T18" fmla="*/ 0 60000 65536"/>
                <a:gd name="T19" fmla="*/ 0 60000 65536"/>
                <a:gd name="T20" fmla="*/ 0 60000 65536"/>
                <a:gd name="T21" fmla="*/ 0 w 1056"/>
                <a:gd name="T22" fmla="*/ 0 h 198"/>
                <a:gd name="T23" fmla="*/ 1056 w 1056"/>
                <a:gd name="T24" fmla="*/ 198 h 1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198">
                  <a:moveTo>
                    <a:pt x="0" y="198"/>
                  </a:moveTo>
                  <a:lnTo>
                    <a:pt x="1056" y="198"/>
                  </a:lnTo>
                  <a:lnTo>
                    <a:pt x="264" y="198"/>
                  </a:lnTo>
                  <a:lnTo>
                    <a:pt x="264" y="0"/>
                  </a:lnTo>
                  <a:lnTo>
                    <a:pt x="1056" y="0"/>
                  </a:lnTo>
                  <a:lnTo>
                    <a:pt x="0" y="0"/>
                  </a:lnTo>
                  <a:lnTo>
                    <a:pt x="0" y="198"/>
                  </a:lnTo>
                  <a:close/>
                </a:path>
              </a:pathLst>
            </a:cu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46" name="Rectangle 62"/>
            <p:cNvSpPr>
              <a:spLocks noChangeArrowheads="1"/>
            </p:cNvSpPr>
            <p:nvPr/>
          </p:nvSpPr>
          <p:spPr bwMode="auto">
            <a:xfrm>
              <a:off x="2939" y="1990"/>
              <a:ext cx="1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D2</a:t>
              </a:r>
            </a:p>
          </p:txBody>
        </p:sp>
        <p:sp>
          <p:nvSpPr>
            <p:cNvPr id="42047" name="Rectangle 63"/>
            <p:cNvSpPr>
              <a:spLocks noChangeArrowheads="1"/>
            </p:cNvSpPr>
            <p:nvPr/>
          </p:nvSpPr>
          <p:spPr bwMode="auto">
            <a:xfrm>
              <a:off x="3055" y="1990"/>
              <a:ext cx="8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endParaRPr lang="en-US" altLang="zh-CN" sz="1400">
                <a:solidFill>
                  <a:srgbClr val="000000"/>
                </a:solidFill>
                <a:latin typeface="微软雅黑" panose="020B0503020204020204" charset="-122"/>
                <a:ea typeface="微软雅黑" panose="020B0503020204020204" charset="-122"/>
              </a:endParaRPr>
            </a:p>
          </p:txBody>
        </p:sp>
        <p:sp>
          <p:nvSpPr>
            <p:cNvPr id="42048" name="Rectangle 64"/>
            <p:cNvSpPr>
              <a:spLocks noChangeArrowheads="1"/>
            </p:cNvSpPr>
            <p:nvPr/>
          </p:nvSpPr>
          <p:spPr bwMode="auto">
            <a:xfrm>
              <a:off x="3165" y="2001"/>
              <a:ext cx="5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图书信息表</a:t>
              </a:r>
            </a:p>
          </p:txBody>
        </p:sp>
        <p:sp>
          <p:nvSpPr>
            <p:cNvPr id="42049" name="Line 65"/>
            <p:cNvSpPr>
              <a:spLocks noChangeShapeType="1"/>
            </p:cNvSpPr>
            <p:nvPr/>
          </p:nvSpPr>
          <p:spPr bwMode="auto">
            <a:xfrm flipV="1">
              <a:off x="3273" y="2246"/>
              <a:ext cx="0" cy="507"/>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50" name="Freeform 66"/>
            <p:cNvSpPr/>
            <p:nvPr/>
          </p:nvSpPr>
          <p:spPr bwMode="auto">
            <a:xfrm>
              <a:off x="3248" y="2168"/>
              <a:ext cx="50" cy="85"/>
            </a:xfrm>
            <a:custGeom>
              <a:avLst/>
              <a:gdLst>
                <a:gd name="T0" fmla="*/ 0 w 50"/>
                <a:gd name="T1" fmla="*/ 85 h 85"/>
                <a:gd name="T2" fmla="*/ 25 w 50"/>
                <a:gd name="T3" fmla="*/ 0 h 85"/>
                <a:gd name="T4" fmla="*/ 50 w 50"/>
                <a:gd name="T5" fmla="*/ 85 h 85"/>
                <a:gd name="T6" fmla="*/ 0 w 50"/>
                <a:gd name="T7" fmla="*/ 85 h 85"/>
                <a:gd name="T8" fmla="*/ 0 60000 65536"/>
                <a:gd name="T9" fmla="*/ 0 60000 65536"/>
                <a:gd name="T10" fmla="*/ 0 60000 65536"/>
                <a:gd name="T11" fmla="*/ 0 60000 65536"/>
                <a:gd name="T12" fmla="*/ 0 w 50"/>
                <a:gd name="T13" fmla="*/ 0 h 85"/>
                <a:gd name="T14" fmla="*/ 50 w 50"/>
                <a:gd name="T15" fmla="*/ 85 h 85"/>
              </a:gdLst>
              <a:ahLst/>
              <a:cxnLst>
                <a:cxn ang="T8">
                  <a:pos x="T0" y="T1"/>
                </a:cxn>
                <a:cxn ang="T9">
                  <a:pos x="T2" y="T3"/>
                </a:cxn>
                <a:cxn ang="T10">
                  <a:pos x="T4" y="T5"/>
                </a:cxn>
                <a:cxn ang="T11">
                  <a:pos x="T6" y="T7"/>
                </a:cxn>
              </a:cxnLst>
              <a:rect l="T12" t="T13" r="T14" b="T15"/>
              <a:pathLst>
                <a:path w="50" h="85">
                  <a:moveTo>
                    <a:pt x="0" y="85"/>
                  </a:moveTo>
                  <a:lnTo>
                    <a:pt x="25" y="0"/>
                  </a:lnTo>
                  <a:lnTo>
                    <a:pt x="50" y="85"/>
                  </a:lnTo>
                  <a:lnTo>
                    <a:pt x="0" y="8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51" name="Rectangle 67"/>
            <p:cNvSpPr>
              <a:spLocks noChangeArrowheads="1"/>
            </p:cNvSpPr>
            <p:nvPr/>
          </p:nvSpPr>
          <p:spPr bwMode="auto">
            <a:xfrm>
              <a:off x="3642" y="2364"/>
              <a:ext cx="4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图书信息</a:t>
              </a:r>
            </a:p>
          </p:txBody>
        </p:sp>
        <p:sp>
          <p:nvSpPr>
            <p:cNvPr id="42052" name="Rectangle 68"/>
            <p:cNvSpPr>
              <a:spLocks noChangeArrowheads="1"/>
            </p:cNvSpPr>
            <p:nvPr/>
          </p:nvSpPr>
          <p:spPr bwMode="auto">
            <a:xfrm>
              <a:off x="2844" y="2322"/>
              <a:ext cx="4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图书信息</a:t>
              </a:r>
            </a:p>
          </p:txBody>
        </p:sp>
        <p:sp>
          <p:nvSpPr>
            <p:cNvPr id="42053" name="Rectangle 69"/>
            <p:cNvSpPr>
              <a:spLocks noChangeArrowheads="1"/>
            </p:cNvSpPr>
            <p:nvPr/>
          </p:nvSpPr>
          <p:spPr bwMode="auto">
            <a:xfrm rot="-900000">
              <a:off x="1226" y="2947"/>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类</a:t>
              </a:r>
            </a:p>
          </p:txBody>
        </p:sp>
        <p:sp>
          <p:nvSpPr>
            <p:cNvPr id="42054" name="Rectangle 70"/>
            <p:cNvSpPr>
              <a:spLocks noChangeArrowheads="1"/>
            </p:cNvSpPr>
            <p:nvPr/>
          </p:nvSpPr>
          <p:spPr bwMode="auto">
            <a:xfrm rot="-900000">
              <a:off x="1336" y="2915"/>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别</a:t>
              </a:r>
            </a:p>
          </p:txBody>
        </p:sp>
        <p:sp>
          <p:nvSpPr>
            <p:cNvPr id="42055" name="Rectangle 71"/>
            <p:cNvSpPr>
              <a:spLocks noChangeArrowheads="1"/>
            </p:cNvSpPr>
            <p:nvPr/>
          </p:nvSpPr>
          <p:spPr bwMode="auto">
            <a:xfrm rot="-900000">
              <a:off x="1446" y="2875"/>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信</a:t>
              </a:r>
            </a:p>
          </p:txBody>
        </p:sp>
        <p:sp>
          <p:nvSpPr>
            <p:cNvPr id="42056" name="Rectangle 72"/>
            <p:cNvSpPr>
              <a:spLocks noChangeArrowheads="1"/>
            </p:cNvSpPr>
            <p:nvPr/>
          </p:nvSpPr>
          <p:spPr bwMode="auto">
            <a:xfrm rot="-900000">
              <a:off x="1547" y="2844"/>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息</a:t>
              </a:r>
            </a:p>
          </p:txBody>
        </p:sp>
        <p:sp>
          <p:nvSpPr>
            <p:cNvPr id="42057" name="Rectangle 73"/>
            <p:cNvSpPr>
              <a:spLocks noChangeArrowheads="1"/>
            </p:cNvSpPr>
            <p:nvPr/>
          </p:nvSpPr>
          <p:spPr bwMode="auto">
            <a:xfrm>
              <a:off x="2431" y="3678"/>
              <a:ext cx="5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出版社信息</a:t>
              </a:r>
            </a:p>
          </p:txBody>
        </p:sp>
        <p:sp>
          <p:nvSpPr>
            <p:cNvPr id="42058" name="Rectangle 74"/>
            <p:cNvSpPr>
              <a:spLocks noChangeArrowheads="1"/>
            </p:cNvSpPr>
            <p:nvPr/>
          </p:nvSpPr>
          <p:spPr bwMode="auto">
            <a:xfrm>
              <a:off x="1835" y="2095"/>
              <a:ext cx="44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类别信息</a:t>
              </a:r>
            </a:p>
          </p:txBody>
        </p:sp>
        <p:sp>
          <p:nvSpPr>
            <p:cNvPr id="42059" name="Line 75"/>
            <p:cNvSpPr>
              <a:spLocks noChangeShapeType="1"/>
            </p:cNvSpPr>
            <p:nvPr/>
          </p:nvSpPr>
          <p:spPr bwMode="auto">
            <a:xfrm flipV="1">
              <a:off x="3746" y="2474"/>
              <a:ext cx="799" cy="457"/>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0" name="Freeform 76"/>
            <p:cNvSpPr/>
            <p:nvPr/>
          </p:nvSpPr>
          <p:spPr bwMode="auto">
            <a:xfrm>
              <a:off x="4528" y="2439"/>
              <a:ext cx="78" cy="64"/>
            </a:xfrm>
            <a:custGeom>
              <a:avLst/>
              <a:gdLst>
                <a:gd name="T0" fmla="*/ 0 w 78"/>
                <a:gd name="T1" fmla="*/ 13 h 64"/>
                <a:gd name="T2" fmla="*/ 78 w 78"/>
                <a:gd name="T3" fmla="*/ 0 h 64"/>
                <a:gd name="T4" fmla="*/ 23 w 78"/>
                <a:gd name="T5" fmla="*/ 64 h 64"/>
                <a:gd name="T6" fmla="*/ 0 w 78"/>
                <a:gd name="T7" fmla="*/ 13 h 64"/>
                <a:gd name="T8" fmla="*/ 0 60000 65536"/>
                <a:gd name="T9" fmla="*/ 0 60000 65536"/>
                <a:gd name="T10" fmla="*/ 0 60000 65536"/>
                <a:gd name="T11" fmla="*/ 0 60000 65536"/>
                <a:gd name="T12" fmla="*/ 0 w 78"/>
                <a:gd name="T13" fmla="*/ 0 h 64"/>
                <a:gd name="T14" fmla="*/ 78 w 78"/>
                <a:gd name="T15" fmla="*/ 64 h 64"/>
              </a:gdLst>
              <a:ahLst/>
              <a:cxnLst>
                <a:cxn ang="T8">
                  <a:pos x="T0" y="T1"/>
                </a:cxn>
                <a:cxn ang="T9">
                  <a:pos x="T2" y="T3"/>
                </a:cxn>
                <a:cxn ang="T10">
                  <a:pos x="T4" y="T5"/>
                </a:cxn>
                <a:cxn ang="T11">
                  <a:pos x="T6" y="T7"/>
                </a:cxn>
              </a:cxnLst>
              <a:rect l="T12" t="T13" r="T14" b="T15"/>
              <a:pathLst>
                <a:path w="78" h="64">
                  <a:moveTo>
                    <a:pt x="0" y="13"/>
                  </a:moveTo>
                  <a:lnTo>
                    <a:pt x="78" y="0"/>
                  </a:lnTo>
                  <a:lnTo>
                    <a:pt x="23" y="64"/>
                  </a:lnTo>
                  <a:lnTo>
                    <a:pt x="0" y="1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61" name="Line 77"/>
            <p:cNvSpPr>
              <a:spLocks noChangeShapeType="1"/>
            </p:cNvSpPr>
            <p:nvPr/>
          </p:nvSpPr>
          <p:spPr bwMode="auto">
            <a:xfrm flipH="1">
              <a:off x="3798" y="2618"/>
              <a:ext cx="808" cy="509"/>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2" name="Freeform 78"/>
            <p:cNvSpPr/>
            <p:nvPr/>
          </p:nvSpPr>
          <p:spPr bwMode="auto">
            <a:xfrm>
              <a:off x="3738" y="3099"/>
              <a:ext cx="78" cy="65"/>
            </a:xfrm>
            <a:custGeom>
              <a:avLst/>
              <a:gdLst>
                <a:gd name="T0" fmla="*/ 78 w 78"/>
                <a:gd name="T1" fmla="*/ 49 h 65"/>
                <a:gd name="T2" fmla="*/ 0 w 78"/>
                <a:gd name="T3" fmla="*/ 65 h 65"/>
                <a:gd name="T4" fmla="*/ 53 w 78"/>
                <a:gd name="T5" fmla="*/ 0 h 65"/>
                <a:gd name="T6" fmla="*/ 78 w 78"/>
                <a:gd name="T7" fmla="*/ 49 h 65"/>
                <a:gd name="T8" fmla="*/ 0 60000 65536"/>
                <a:gd name="T9" fmla="*/ 0 60000 65536"/>
                <a:gd name="T10" fmla="*/ 0 60000 65536"/>
                <a:gd name="T11" fmla="*/ 0 60000 65536"/>
                <a:gd name="T12" fmla="*/ 0 w 78"/>
                <a:gd name="T13" fmla="*/ 0 h 65"/>
                <a:gd name="T14" fmla="*/ 78 w 78"/>
                <a:gd name="T15" fmla="*/ 65 h 65"/>
              </a:gdLst>
              <a:ahLst/>
              <a:cxnLst>
                <a:cxn ang="T8">
                  <a:pos x="T0" y="T1"/>
                </a:cxn>
                <a:cxn ang="T9">
                  <a:pos x="T2" y="T3"/>
                </a:cxn>
                <a:cxn ang="T10">
                  <a:pos x="T4" y="T5"/>
                </a:cxn>
                <a:cxn ang="T11">
                  <a:pos x="T6" y="T7"/>
                </a:cxn>
              </a:cxnLst>
              <a:rect l="T12" t="T13" r="T14" b="T15"/>
              <a:pathLst>
                <a:path w="78" h="65">
                  <a:moveTo>
                    <a:pt x="78" y="49"/>
                  </a:moveTo>
                  <a:lnTo>
                    <a:pt x="0" y="65"/>
                  </a:lnTo>
                  <a:lnTo>
                    <a:pt x="53" y="0"/>
                  </a:lnTo>
                  <a:lnTo>
                    <a:pt x="78" y="4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63" name="Rectangle 79"/>
            <p:cNvSpPr>
              <a:spLocks noChangeArrowheads="1"/>
            </p:cNvSpPr>
            <p:nvPr/>
          </p:nvSpPr>
          <p:spPr bwMode="auto">
            <a:xfrm>
              <a:off x="4606" y="2401"/>
              <a:ext cx="694" cy="434"/>
            </a:xfrm>
            <a:prstGeom prst="rect">
              <a:avLst/>
            </a:pr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64" name="Rectangle 80"/>
            <p:cNvSpPr>
              <a:spLocks noChangeArrowheads="1"/>
            </p:cNvSpPr>
            <p:nvPr/>
          </p:nvSpPr>
          <p:spPr bwMode="auto">
            <a:xfrm>
              <a:off x="4889" y="2456"/>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E</a:t>
              </a:r>
            </a:p>
          </p:txBody>
        </p:sp>
        <p:sp>
          <p:nvSpPr>
            <p:cNvPr id="42065" name="Rectangle 81"/>
            <p:cNvSpPr>
              <a:spLocks noChangeArrowheads="1"/>
            </p:cNvSpPr>
            <p:nvPr/>
          </p:nvSpPr>
          <p:spPr bwMode="auto">
            <a:xfrm>
              <a:off x="4962" y="2456"/>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1</a:t>
              </a:r>
            </a:p>
          </p:txBody>
        </p:sp>
        <p:sp>
          <p:nvSpPr>
            <p:cNvPr id="42066" name="Rectangle 82"/>
            <p:cNvSpPr>
              <a:spLocks noChangeArrowheads="1"/>
            </p:cNvSpPr>
            <p:nvPr/>
          </p:nvSpPr>
          <p:spPr bwMode="auto">
            <a:xfrm>
              <a:off x="4678" y="2633"/>
              <a:ext cx="56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图书管理员</a:t>
              </a:r>
            </a:p>
          </p:txBody>
        </p:sp>
        <p:sp>
          <p:nvSpPr>
            <p:cNvPr id="42067" name="Rectangle 83"/>
            <p:cNvSpPr>
              <a:spLocks noChangeArrowheads="1"/>
            </p:cNvSpPr>
            <p:nvPr/>
          </p:nvSpPr>
          <p:spPr bwMode="auto">
            <a:xfrm rot="-1800000">
              <a:off x="3899" y="2644"/>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a:t>
              </a:r>
            </a:p>
          </p:txBody>
        </p:sp>
        <p:sp>
          <p:nvSpPr>
            <p:cNvPr id="42068" name="Rectangle 84"/>
            <p:cNvSpPr>
              <a:spLocks noChangeArrowheads="1"/>
            </p:cNvSpPr>
            <p:nvPr/>
          </p:nvSpPr>
          <p:spPr bwMode="auto">
            <a:xfrm rot="-1800000">
              <a:off x="4000" y="2582"/>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书</a:t>
              </a:r>
            </a:p>
          </p:txBody>
        </p:sp>
        <p:sp>
          <p:nvSpPr>
            <p:cNvPr id="42069" name="Rectangle 85"/>
            <p:cNvSpPr>
              <a:spLocks noChangeArrowheads="1"/>
            </p:cNvSpPr>
            <p:nvPr/>
          </p:nvSpPr>
          <p:spPr bwMode="auto">
            <a:xfrm rot="-1800000">
              <a:off x="4091" y="2520"/>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信</a:t>
              </a:r>
            </a:p>
          </p:txBody>
        </p:sp>
        <p:sp>
          <p:nvSpPr>
            <p:cNvPr id="42070" name="Rectangle 86"/>
            <p:cNvSpPr>
              <a:spLocks noChangeArrowheads="1"/>
            </p:cNvSpPr>
            <p:nvPr/>
          </p:nvSpPr>
          <p:spPr bwMode="auto">
            <a:xfrm rot="-1800000">
              <a:off x="4192" y="2458"/>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息</a:t>
              </a:r>
            </a:p>
          </p:txBody>
        </p:sp>
        <p:sp>
          <p:nvSpPr>
            <p:cNvPr id="42071" name="Rectangle 87"/>
            <p:cNvSpPr>
              <a:spLocks noChangeArrowheads="1"/>
            </p:cNvSpPr>
            <p:nvPr/>
          </p:nvSpPr>
          <p:spPr bwMode="auto">
            <a:xfrm rot="-1800000">
              <a:off x="3945" y="2851"/>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a:t>
              </a:r>
            </a:p>
          </p:txBody>
        </p:sp>
        <p:sp>
          <p:nvSpPr>
            <p:cNvPr id="42072" name="Rectangle 88"/>
            <p:cNvSpPr>
              <a:spLocks noChangeArrowheads="1"/>
            </p:cNvSpPr>
            <p:nvPr/>
          </p:nvSpPr>
          <p:spPr bwMode="auto">
            <a:xfrm rot="-1800000">
              <a:off x="4036" y="2789"/>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书</a:t>
              </a:r>
            </a:p>
          </p:txBody>
        </p:sp>
        <p:sp>
          <p:nvSpPr>
            <p:cNvPr id="42073" name="Rectangle 89"/>
            <p:cNvSpPr>
              <a:spLocks noChangeArrowheads="1"/>
            </p:cNvSpPr>
            <p:nvPr/>
          </p:nvSpPr>
          <p:spPr bwMode="auto">
            <a:xfrm rot="-1800000">
              <a:off x="4137" y="2727"/>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情</a:t>
              </a:r>
            </a:p>
          </p:txBody>
        </p:sp>
        <p:sp>
          <p:nvSpPr>
            <p:cNvPr id="42074" name="Rectangle 90"/>
            <p:cNvSpPr>
              <a:spLocks noChangeArrowheads="1"/>
            </p:cNvSpPr>
            <p:nvPr/>
          </p:nvSpPr>
          <p:spPr bwMode="auto">
            <a:xfrm rot="-1800000">
              <a:off x="4229" y="2665"/>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况</a:t>
              </a:r>
            </a:p>
          </p:txBody>
        </p:sp>
        <p:sp>
          <p:nvSpPr>
            <p:cNvPr id="42075" name="Rectangle 91"/>
            <p:cNvSpPr>
              <a:spLocks noChangeArrowheads="1"/>
            </p:cNvSpPr>
            <p:nvPr/>
          </p:nvSpPr>
          <p:spPr bwMode="auto">
            <a:xfrm>
              <a:off x="4641" y="3422"/>
              <a:ext cx="693" cy="435"/>
            </a:xfrm>
            <a:prstGeom prst="rect">
              <a:avLst/>
            </a:prstGeom>
            <a:noFill/>
            <a:ln w="4763" cap="rnd">
              <a:solidFill>
                <a:srgbClr val="000000"/>
              </a:solidFill>
              <a:round/>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76" name="Rectangle 92"/>
            <p:cNvSpPr>
              <a:spLocks noChangeArrowheads="1"/>
            </p:cNvSpPr>
            <p:nvPr/>
          </p:nvSpPr>
          <p:spPr bwMode="auto">
            <a:xfrm>
              <a:off x="4925" y="3480"/>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E</a:t>
              </a:r>
            </a:p>
          </p:txBody>
        </p:sp>
        <p:sp>
          <p:nvSpPr>
            <p:cNvPr id="42077" name="Rectangle 93"/>
            <p:cNvSpPr>
              <a:spLocks noChangeArrowheads="1"/>
            </p:cNvSpPr>
            <p:nvPr/>
          </p:nvSpPr>
          <p:spPr bwMode="auto">
            <a:xfrm>
              <a:off x="4989" y="3480"/>
              <a:ext cx="6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a:solidFill>
                    <a:srgbClr val="000000"/>
                  </a:solidFill>
                  <a:latin typeface="微软雅黑" panose="020B0503020204020204" charset="-122"/>
                  <a:ea typeface="微软雅黑" panose="020B0503020204020204" charset="-122"/>
                </a:rPr>
                <a:t>2</a:t>
              </a:r>
            </a:p>
          </p:txBody>
        </p:sp>
        <p:sp>
          <p:nvSpPr>
            <p:cNvPr id="42078" name="Rectangle 94"/>
            <p:cNvSpPr>
              <a:spLocks noChangeArrowheads="1"/>
            </p:cNvSpPr>
            <p:nvPr/>
          </p:nvSpPr>
          <p:spPr bwMode="auto">
            <a:xfrm>
              <a:off x="4879" y="3647"/>
              <a:ext cx="22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学生</a:t>
              </a:r>
            </a:p>
          </p:txBody>
        </p:sp>
        <p:sp>
          <p:nvSpPr>
            <p:cNvPr id="42079" name="Rectangle 95"/>
            <p:cNvSpPr>
              <a:spLocks noChangeArrowheads="1"/>
            </p:cNvSpPr>
            <p:nvPr/>
          </p:nvSpPr>
          <p:spPr bwMode="auto">
            <a:xfrm rot="1800000">
              <a:off x="3962" y="3101"/>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a:t>
              </a:r>
            </a:p>
          </p:txBody>
        </p:sp>
        <p:sp>
          <p:nvSpPr>
            <p:cNvPr id="42080" name="Rectangle 96"/>
            <p:cNvSpPr>
              <a:spLocks noChangeArrowheads="1"/>
            </p:cNvSpPr>
            <p:nvPr/>
          </p:nvSpPr>
          <p:spPr bwMode="auto">
            <a:xfrm rot="1800000">
              <a:off x="4054" y="3164"/>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书</a:t>
              </a:r>
            </a:p>
          </p:txBody>
        </p:sp>
        <p:sp>
          <p:nvSpPr>
            <p:cNvPr id="42081" name="Rectangle 97"/>
            <p:cNvSpPr>
              <a:spLocks noChangeArrowheads="1"/>
            </p:cNvSpPr>
            <p:nvPr/>
          </p:nvSpPr>
          <p:spPr bwMode="auto">
            <a:xfrm rot="1800000">
              <a:off x="4146" y="3226"/>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信</a:t>
              </a:r>
            </a:p>
          </p:txBody>
        </p:sp>
        <p:sp>
          <p:nvSpPr>
            <p:cNvPr id="42082" name="Rectangle 98"/>
            <p:cNvSpPr>
              <a:spLocks noChangeArrowheads="1"/>
            </p:cNvSpPr>
            <p:nvPr/>
          </p:nvSpPr>
          <p:spPr bwMode="auto">
            <a:xfrm rot="1800000">
              <a:off x="4247" y="3288"/>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息</a:t>
              </a:r>
            </a:p>
          </p:txBody>
        </p:sp>
        <p:sp>
          <p:nvSpPr>
            <p:cNvPr id="42083" name="Line 99"/>
            <p:cNvSpPr>
              <a:spLocks noChangeShapeType="1"/>
            </p:cNvSpPr>
            <p:nvPr/>
          </p:nvSpPr>
          <p:spPr bwMode="auto">
            <a:xfrm>
              <a:off x="3768" y="3164"/>
              <a:ext cx="811" cy="442"/>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84" name="Freeform 100"/>
            <p:cNvSpPr/>
            <p:nvPr/>
          </p:nvSpPr>
          <p:spPr bwMode="auto">
            <a:xfrm>
              <a:off x="4563" y="3578"/>
              <a:ext cx="78" cy="62"/>
            </a:xfrm>
            <a:custGeom>
              <a:avLst/>
              <a:gdLst>
                <a:gd name="T0" fmla="*/ 21 w 78"/>
                <a:gd name="T1" fmla="*/ 0 h 62"/>
                <a:gd name="T2" fmla="*/ 78 w 78"/>
                <a:gd name="T3" fmla="*/ 62 h 62"/>
                <a:gd name="T4" fmla="*/ 0 w 78"/>
                <a:gd name="T5" fmla="*/ 50 h 62"/>
                <a:gd name="T6" fmla="*/ 21 w 78"/>
                <a:gd name="T7" fmla="*/ 0 h 62"/>
                <a:gd name="T8" fmla="*/ 0 60000 65536"/>
                <a:gd name="T9" fmla="*/ 0 60000 65536"/>
                <a:gd name="T10" fmla="*/ 0 60000 65536"/>
                <a:gd name="T11" fmla="*/ 0 60000 65536"/>
                <a:gd name="T12" fmla="*/ 0 w 78"/>
                <a:gd name="T13" fmla="*/ 0 h 62"/>
                <a:gd name="T14" fmla="*/ 78 w 78"/>
                <a:gd name="T15" fmla="*/ 62 h 62"/>
              </a:gdLst>
              <a:ahLst/>
              <a:cxnLst>
                <a:cxn ang="T8">
                  <a:pos x="T0" y="T1"/>
                </a:cxn>
                <a:cxn ang="T9">
                  <a:pos x="T2" y="T3"/>
                </a:cxn>
                <a:cxn ang="T10">
                  <a:pos x="T4" y="T5"/>
                </a:cxn>
                <a:cxn ang="T11">
                  <a:pos x="T6" y="T7"/>
                </a:cxn>
              </a:cxnLst>
              <a:rect l="T12" t="T13" r="T14" b="T15"/>
              <a:pathLst>
                <a:path w="78" h="62">
                  <a:moveTo>
                    <a:pt x="21" y="0"/>
                  </a:moveTo>
                  <a:lnTo>
                    <a:pt x="78" y="62"/>
                  </a:lnTo>
                  <a:lnTo>
                    <a:pt x="0" y="5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85" name="Line 101"/>
            <p:cNvSpPr>
              <a:spLocks noChangeShapeType="1"/>
            </p:cNvSpPr>
            <p:nvPr/>
          </p:nvSpPr>
          <p:spPr bwMode="auto">
            <a:xfrm flipH="1" flipV="1">
              <a:off x="3751" y="3374"/>
              <a:ext cx="890" cy="483"/>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86" name="Freeform 102"/>
            <p:cNvSpPr/>
            <p:nvPr/>
          </p:nvSpPr>
          <p:spPr bwMode="auto">
            <a:xfrm>
              <a:off x="3689" y="3341"/>
              <a:ext cx="78" cy="62"/>
            </a:xfrm>
            <a:custGeom>
              <a:avLst/>
              <a:gdLst>
                <a:gd name="T0" fmla="*/ 56 w 78"/>
                <a:gd name="T1" fmla="*/ 62 h 62"/>
                <a:gd name="T2" fmla="*/ 0 w 78"/>
                <a:gd name="T3" fmla="*/ 0 h 62"/>
                <a:gd name="T4" fmla="*/ 78 w 78"/>
                <a:gd name="T5" fmla="*/ 11 h 62"/>
                <a:gd name="T6" fmla="*/ 56 w 78"/>
                <a:gd name="T7" fmla="*/ 62 h 62"/>
                <a:gd name="T8" fmla="*/ 0 60000 65536"/>
                <a:gd name="T9" fmla="*/ 0 60000 65536"/>
                <a:gd name="T10" fmla="*/ 0 60000 65536"/>
                <a:gd name="T11" fmla="*/ 0 60000 65536"/>
                <a:gd name="T12" fmla="*/ 0 w 78"/>
                <a:gd name="T13" fmla="*/ 0 h 62"/>
                <a:gd name="T14" fmla="*/ 78 w 78"/>
                <a:gd name="T15" fmla="*/ 62 h 62"/>
              </a:gdLst>
              <a:ahLst/>
              <a:cxnLst>
                <a:cxn ang="T8">
                  <a:pos x="T0" y="T1"/>
                </a:cxn>
                <a:cxn ang="T9">
                  <a:pos x="T2" y="T3"/>
                </a:cxn>
                <a:cxn ang="T10">
                  <a:pos x="T4" y="T5"/>
                </a:cxn>
                <a:cxn ang="T11">
                  <a:pos x="T6" y="T7"/>
                </a:cxn>
              </a:cxnLst>
              <a:rect l="T12" t="T13" r="T14" b="T15"/>
              <a:pathLst>
                <a:path w="78" h="62">
                  <a:moveTo>
                    <a:pt x="56" y="62"/>
                  </a:moveTo>
                  <a:lnTo>
                    <a:pt x="0" y="0"/>
                  </a:lnTo>
                  <a:lnTo>
                    <a:pt x="78" y="11"/>
                  </a:lnTo>
                  <a:lnTo>
                    <a:pt x="56" y="6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sp>
          <p:nvSpPr>
            <p:cNvPr id="42087" name="Rectangle 103"/>
            <p:cNvSpPr>
              <a:spLocks noChangeArrowheads="1"/>
            </p:cNvSpPr>
            <p:nvPr/>
          </p:nvSpPr>
          <p:spPr bwMode="auto">
            <a:xfrm rot="1800000">
              <a:off x="3825" y="3267"/>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图</a:t>
              </a:r>
            </a:p>
          </p:txBody>
        </p:sp>
        <p:sp>
          <p:nvSpPr>
            <p:cNvPr id="42088" name="Rectangle 104"/>
            <p:cNvSpPr>
              <a:spLocks noChangeArrowheads="1"/>
            </p:cNvSpPr>
            <p:nvPr/>
          </p:nvSpPr>
          <p:spPr bwMode="auto">
            <a:xfrm rot="1800000">
              <a:off x="3917" y="3329"/>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书</a:t>
              </a:r>
            </a:p>
          </p:txBody>
        </p:sp>
        <p:sp>
          <p:nvSpPr>
            <p:cNvPr id="42089" name="Rectangle 105"/>
            <p:cNvSpPr>
              <a:spLocks noChangeArrowheads="1"/>
            </p:cNvSpPr>
            <p:nvPr/>
          </p:nvSpPr>
          <p:spPr bwMode="auto">
            <a:xfrm rot="1800000">
              <a:off x="4017" y="3391"/>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查</a:t>
              </a:r>
            </a:p>
          </p:txBody>
        </p:sp>
        <p:sp>
          <p:nvSpPr>
            <p:cNvPr id="42090" name="Rectangle 106"/>
            <p:cNvSpPr>
              <a:spLocks noChangeArrowheads="1"/>
            </p:cNvSpPr>
            <p:nvPr/>
          </p:nvSpPr>
          <p:spPr bwMode="auto">
            <a:xfrm rot="1800000">
              <a:off x="4109" y="3453"/>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询</a:t>
              </a:r>
            </a:p>
          </p:txBody>
        </p:sp>
        <p:sp>
          <p:nvSpPr>
            <p:cNvPr id="42091" name="Rectangle 107"/>
            <p:cNvSpPr>
              <a:spLocks noChangeArrowheads="1"/>
            </p:cNvSpPr>
            <p:nvPr/>
          </p:nvSpPr>
          <p:spPr bwMode="auto">
            <a:xfrm rot="1800000">
              <a:off x="4210" y="3515"/>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条</a:t>
              </a:r>
            </a:p>
          </p:txBody>
        </p:sp>
        <p:sp>
          <p:nvSpPr>
            <p:cNvPr id="42092" name="Rectangle 108"/>
            <p:cNvSpPr>
              <a:spLocks noChangeArrowheads="1"/>
            </p:cNvSpPr>
            <p:nvPr/>
          </p:nvSpPr>
          <p:spPr bwMode="auto">
            <a:xfrm rot="1800000">
              <a:off x="4302" y="3577"/>
              <a:ext cx="11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400">
                  <a:solidFill>
                    <a:srgbClr val="000000"/>
                  </a:solidFill>
                  <a:latin typeface="微软雅黑" panose="020B0503020204020204" charset="-122"/>
                  <a:ea typeface="微软雅黑" panose="020B0503020204020204" charset="-122"/>
                </a:rPr>
                <a:t>件</a:t>
              </a:r>
            </a:p>
          </p:txBody>
        </p:sp>
        <p:sp>
          <p:nvSpPr>
            <p:cNvPr id="42093" name="Line 109"/>
            <p:cNvSpPr>
              <a:spLocks noChangeShapeType="1"/>
            </p:cNvSpPr>
            <p:nvPr/>
          </p:nvSpPr>
          <p:spPr bwMode="auto">
            <a:xfrm>
              <a:off x="2246" y="3813"/>
              <a:ext cx="808" cy="0"/>
            </a:xfrm>
            <a:prstGeom prst="line">
              <a:avLst/>
            </a:prstGeom>
            <a:noFill/>
            <a:ln w="4763" cap="rnd">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94" name="Freeform 110"/>
            <p:cNvSpPr/>
            <p:nvPr/>
          </p:nvSpPr>
          <p:spPr bwMode="auto">
            <a:xfrm>
              <a:off x="3047" y="3785"/>
              <a:ext cx="75" cy="56"/>
            </a:xfrm>
            <a:custGeom>
              <a:avLst/>
              <a:gdLst>
                <a:gd name="T0" fmla="*/ 0 w 75"/>
                <a:gd name="T1" fmla="*/ 0 h 56"/>
                <a:gd name="T2" fmla="*/ 75 w 75"/>
                <a:gd name="T3" fmla="*/ 28 h 56"/>
                <a:gd name="T4" fmla="*/ 0 w 75"/>
                <a:gd name="T5" fmla="*/ 56 h 56"/>
                <a:gd name="T6" fmla="*/ 0 w 75"/>
                <a:gd name="T7" fmla="*/ 0 h 56"/>
                <a:gd name="T8" fmla="*/ 0 60000 65536"/>
                <a:gd name="T9" fmla="*/ 0 60000 65536"/>
                <a:gd name="T10" fmla="*/ 0 60000 65536"/>
                <a:gd name="T11" fmla="*/ 0 60000 65536"/>
                <a:gd name="T12" fmla="*/ 0 w 75"/>
                <a:gd name="T13" fmla="*/ 0 h 56"/>
                <a:gd name="T14" fmla="*/ 75 w 75"/>
                <a:gd name="T15" fmla="*/ 56 h 56"/>
              </a:gdLst>
              <a:ahLst/>
              <a:cxnLst>
                <a:cxn ang="T8">
                  <a:pos x="T0" y="T1"/>
                </a:cxn>
                <a:cxn ang="T9">
                  <a:pos x="T2" y="T3"/>
                </a:cxn>
                <a:cxn ang="T10">
                  <a:pos x="T4" y="T5"/>
                </a:cxn>
                <a:cxn ang="T11">
                  <a:pos x="T6" y="T7"/>
                </a:cxn>
              </a:cxnLst>
              <a:rect l="T12" t="T13" r="T14" b="T15"/>
              <a:pathLst>
                <a:path w="75" h="56">
                  <a:moveTo>
                    <a:pt x="0" y="0"/>
                  </a:moveTo>
                  <a:lnTo>
                    <a:pt x="75" y="28"/>
                  </a:lnTo>
                  <a:lnTo>
                    <a:pt x="0"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400">
                <a:latin typeface="微软雅黑" panose="020B0503020204020204" charset="-122"/>
                <a:ea typeface="微软雅黑" panose="020B0503020204020204" charset="-122"/>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zh-CN" altLang="en-US" sz="4000">
                <a:ea typeface="宋体" panose="02010600030101010101" pitchFamily="2" charset="-122"/>
              </a:rPr>
              <a:t>第</a:t>
            </a:r>
            <a:r>
              <a:rPr lang="en-US" altLang="zh-CN" sz="4000">
                <a:ea typeface="宋体" panose="02010600030101010101" pitchFamily="2" charset="-122"/>
              </a:rPr>
              <a:t>1</a:t>
            </a:r>
            <a:r>
              <a:rPr lang="zh-CN" altLang="en-US" sz="4000">
                <a:ea typeface="宋体" panose="02010600030101010101" pitchFamily="2" charset="-122"/>
              </a:rPr>
              <a:t>层数据流图</a:t>
            </a:r>
          </a:p>
        </p:txBody>
      </p:sp>
      <p:sp>
        <p:nvSpPr>
          <p:cNvPr id="3076" name="Rectangle 3"/>
          <p:cNvSpPr>
            <a:spLocks noChangeArrowheads="1"/>
          </p:cNvSpPr>
          <p:nvPr/>
        </p:nvSpPr>
        <p:spPr bwMode="auto">
          <a:xfrm>
            <a:off x="1189038" y="3557588"/>
            <a:ext cx="311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00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77" name="Rectangle 4"/>
          <p:cNvSpPr>
            <a:spLocks noChangeArrowheads="1"/>
          </p:cNvSpPr>
          <p:nvPr/>
        </p:nvSpPr>
        <p:spPr bwMode="auto">
          <a:xfrm>
            <a:off x="0" y="2247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a:p>
        </p:txBody>
      </p:sp>
      <p:graphicFrame>
        <p:nvGraphicFramePr>
          <p:cNvPr id="3074" name="Object 5"/>
          <p:cNvGraphicFramePr>
            <a:graphicFrameLocks noChangeAspect="1"/>
          </p:cNvGraphicFramePr>
          <p:nvPr/>
        </p:nvGraphicFramePr>
        <p:xfrm>
          <a:off x="1315085" y="1971675"/>
          <a:ext cx="7129780" cy="4137660"/>
        </p:xfrm>
        <a:graphic>
          <a:graphicData uri="http://schemas.openxmlformats.org/presentationml/2006/ole">
            <mc:AlternateContent xmlns:mc="http://schemas.openxmlformats.org/markup-compatibility/2006">
              <mc:Choice xmlns:v="urn:schemas-microsoft-com:vml" Requires="v">
                <p:oleObj name="Visio" r:id="rId2" imgW="6343015" imgH="2523490" progId="Visio.Drawing.11">
                  <p:embed/>
                </p:oleObj>
              </mc:Choice>
              <mc:Fallback>
                <p:oleObj name="Visio" r:id="rId2" imgW="6343015" imgH="2523490"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5085" y="1971675"/>
                        <a:ext cx="7129780" cy="41376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Rectangle 6"/>
          <p:cNvSpPr>
            <a:spLocks noChangeArrowheads="1"/>
          </p:cNvSpPr>
          <p:nvPr/>
        </p:nvSpPr>
        <p:spPr bwMode="auto">
          <a:xfrm>
            <a:off x="708572" y="1305889"/>
            <a:ext cx="16560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marL="457200" indent="-457200" eaLnBrk="1" hangingPunct="1">
              <a:buFont typeface="Wingdings" panose="05000000000000000000" pitchFamily="2" charset="2"/>
              <a:buChar char="Ø"/>
            </a:pPr>
            <a:r>
              <a:rPr lang="zh-CN" altLang="en-US" sz="2000" dirty="0">
                <a:solidFill>
                  <a:schemeClr val="tx1"/>
                </a:solidFill>
                <a:latin typeface="微软雅黑" panose="020B0503020204020204" charset="-122"/>
                <a:ea typeface="微软雅黑" panose="020B0503020204020204" charset="-122"/>
              </a:rPr>
              <a:t>学生管理</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ChangeArrowheads="1"/>
          </p:cNvSpPr>
          <p:nvPr/>
        </p:nvSpPr>
        <p:spPr bwMode="auto">
          <a:xfrm>
            <a:off x="317752" y="1010931"/>
            <a:ext cx="17576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marL="457200" indent="-457200" eaLnBrk="1" hangingPunct="1">
              <a:buFont typeface="Wingdings" panose="05000000000000000000" pitchFamily="2" charset="2"/>
              <a:buChar char="Ø"/>
            </a:pPr>
            <a:r>
              <a:rPr lang="zh-CN" altLang="en-US" sz="2200" dirty="0">
                <a:solidFill>
                  <a:schemeClr val="tx1"/>
                </a:solidFill>
                <a:latin typeface="微软雅黑" panose="020B0503020204020204" charset="-122"/>
                <a:ea typeface="微软雅黑" panose="020B0503020204020204" charset="-122"/>
              </a:rPr>
              <a:t>借阅管理</a:t>
            </a:r>
          </a:p>
        </p:txBody>
      </p:sp>
      <p:sp>
        <p:nvSpPr>
          <p:cNvPr id="4101" name="Rectangle 4"/>
          <p:cNvSpPr>
            <a:spLocks noChangeArrowheads="1"/>
          </p:cNvSpPr>
          <p:nvPr/>
        </p:nvSpPr>
        <p:spPr bwMode="auto">
          <a:xfrm>
            <a:off x="0" y="1795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a:p>
        </p:txBody>
      </p:sp>
      <p:graphicFrame>
        <p:nvGraphicFramePr>
          <p:cNvPr id="4098" name="Object 5"/>
          <p:cNvGraphicFramePr>
            <a:graphicFrameLocks noChangeAspect="1"/>
          </p:cNvGraphicFramePr>
          <p:nvPr/>
        </p:nvGraphicFramePr>
        <p:xfrm>
          <a:off x="641350" y="1668780"/>
          <a:ext cx="7665085" cy="4542155"/>
        </p:xfrm>
        <a:graphic>
          <a:graphicData uri="http://schemas.openxmlformats.org/presentationml/2006/ole">
            <mc:AlternateContent xmlns:mc="http://schemas.openxmlformats.org/markup-compatibility/2006">
              <mc:Choice xmlns:v="urn:schemas-microsoft-com:vml" Requires="v">
                <p:oleObj name="Visio" r:id="rId2" imgW="6410325" imgH="3571875" progId="Visio.Drawing.11">
                  <p:embed/>
                </p:oleObj>
              </mc:Choice>
              <mc:Fallback>
                <p:oleObj name="Visio" r:id="rId2" imgW="6410325" imgH="3571875"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668780"/>
                        <a:ext cx="7665085" cy="45421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标题 2"/>
          <p:cNvSpPr>
            <a:spLocks noGrp="1"/>
          </p:cNvSpPr>
          <p:nvPr>
            <p:ph type="title"/>
          </p:nvPr>
        </p:nvSpPr>
        <p:spPr/>
        <p:txBody>
          <a:bodyPr/>
          <a:lstStyle/>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75770" y="338442"/>
            <a:ext cx="6554788" cy="409575"/>
          </a:xfrm>
          <a:noFill/>
        </p:spPr>
        <p:txBody>
          <a:bodyPr anchor="b"/>
          <a:lstStyle/>
          <a:p>
            <a:r>
              <a:rPr lang="zh-CN" altLang="en-US" dirty="0">
                <a:latin typeface="+mj-ea"/>
              </a:rPr>
              <a:t>三、数据库的概念结构设计</a:t>
            </a:r>
          </a:p>
        </p:txBody>
      </p:sp>
      <p:sp>
        <p:nvSpPr>
          <p:cNvPr id="4" name="Rectangle 3"/>
          <p:cNvSpPr txBox="1">
            <a:spLocks noChangeArrowheads="1"/>
          </p:cNvSpPr>
          <p:nvPr/>
        </p:nvSpPr>
        <p:spPr bwMode="auto">
          <a:xfrm>
            <a:off x="1116330" y="1844675"/>
            <a:ext cx="7205980" cy="3024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55600" indent="-269875" algn="l" rtl="0" eaLnBrk="1" fontAlgn="base" hangingPunct="1">
              <a:spcBef>
                <a:spcPts val="1800"/>
              </a:spcBef>
              <a:spcAft>
                <a:spcPct val="0"/>
              </a:spcAft>
              <a:buClr>
                <a:srgbClr val="003399"/>
              </a:buClr>
              <a:buSzPct val="80000"/>
              <a:buFont typeface="Wingdings 2" panose="05020102010507070707" pitchFamily="18" charset="2"/>
              <a:buChar char=""/>
              <a:defRPr sz="2800" kern="1200">
                <a:solidFill>
                  <a:srgbClr val="003399"/>
                </a:solidFill>
                <a:latin typeface="+mn-lt"/>
                <a:ea typeface="+mn-ea"/>
                <a:cs typeface="+mn-cs"/>
              </a:defRPr>
            </a:lvl1pPr>
            <a:lvl2pPr marL="700405" indent="-342900" algn="l" rtl="0" eaLnBrk="1" fontAlgn="base" hangingPunct="1">
              <a:lnSpc>
                <a:spcPct val="120000"/>
              </a:lnSpc>
              <a:spcBef>
                <a:spcPct val="20000"/>
              </a:spcBef>
              <a:spcAft>
                <a:spcPct val="0"/>
              </a:spcAft>
              <a:buFont typeface="Wingdings" panose="05000000000000000000" pitchFamily="2" charset="2"/>
              <a:buChar char="p"/>
              <a:defRPr sz="2400" kern="1200">
                <a:solidFill>
                  <a:srgbClr val="7030A0"/>
                </a:solidFill>
                <a:latin typeface="+mn-lt"/>
                <a:ea typeface="+mn-ea"/>
                <a:cs typeface="+mn-cs"/>
              </a:defRPr>
            </a:lvl2pPr>
            <a:lvl3pPr marL="1143000" indent="-228600" algn="l" rtl="0" eaLnBrk="1" fontAlgn="base" hangingPunct="1">
              <a:spcBef>
                <a:spcPct val="20000"/>
              </a:spcBef>
              <a:spcAft>
                <a:spcPct val="0"/>
              </a:spcAft>
              <a:buFont typeface="Wingdings" panose="05000000000000000000" pitchFamily="2" charset="2"/>
              <a:buChar char="ü"/>
              <a:defRPr sz="1400" kern="1200">
                <a:solidFill>
                  <a:srgbClr val="4D4D4D"/>
                </a:solidFill>
                <a:latin typeface="+mn-lt"/>
                <a:ea typeface="+mn-ea"/>
                <a:cs typeface="+mn-cs"/>
              </a:defRPr>
            </a:lvl3pPr>
            <a:lvl4pPr marL="1600200" indent="-228600" algn="l" rtl="0" eaLnBrk="1" fontAlgn="base" hangingPunct="1">
              <a:spcBef>
                <a:spcPct val="20000"/>
              </a:spcBef>
              <a:spcAft>
                <a:spcPct val="0"/>
              </a:spcAft>
              <a:buChar char="–"/>
              <a:defRPr sz="1200" kern="1200">
                <a:solidFill>
                  <a:srgbClr val="4D4D4D"/>
                </a:solidFill>
                <a:latin typeface="+mn-lt"/>
                <a:ea typeface="+mn-ea"/>
                <a:cs typeface="+mn-cs"/>
              </a:defRPr>
            </a:lvl4pPr>
            <a:lvl5pPr marL="2057400" indent="-228600" algn="l" rtl="0" eaLnBrk="1" fontAlgn="base" hangingPunct="1">
              <a:spcBef>
                <a:spcPct val="20000"/>
              </a:spcBef>
              <a:spcAft>
                <a:spcPct val="0"/>
              </a:spcAft>
              <a:buChar char="»"/>
              <a:defRPr sz="12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概念设计的特点和方法</a:t>
            </a:r>
          </a:p>
          <a:p>
            <a:pPr>
              <a:lnSpc>
                <a:spcPct val="130000"/>
              </a:lnSpc>
              <a:buFont typeface="Wingdings" panose="05000000000000000000" pitchFamily="2" charset="2"/>
              <a:buNone/>
            </a:pP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数据抽象和局部视图设计</a:t>
            </a:r>
            <a:endParaRPr lang="en-US" altLang="zh-CN" sz="22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视图集成</a:t>
            </a:r>
            <a:endParaRPr lang="en-US" altLang="zh-CN" sz="22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4.</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概念数据模型实例研究</a:t>
            </a:r>
            <a:endParaRPr lang="en-US" altLang="zh-CN" sz="22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endParaRPr lang="en-US" altLang="zh-CN" sz="22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2052"/>
          <p:cNvSpPr txBox="1">
            <a:spLocks noChangeArrowheads="1"/>
          </p:cNvSpPr>
          <p:nvPr/>
        </p:nvSpPr>
        <p:spPr bwMode="auto">
          <a:xfrm>
            <a:off x="591185" y="1459230"/>
            <a:ext cx="7655560" cy="2630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fontAlgn="auto" hangingPunct="1">
              <a:lnSpc>
                <a:spcPct val="150000"/>
              </a:lnSpc>
              <a:spcBef>
                <a:spcPts val="0"/>
              </a:spcBef>
              <a:buFontTx/>
              <a:buNone/>
            </a:pP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概念结构设计是将系统需求分析得到的用户需求抽象为信息结构过程，概念结构独立于数据库逻辑结构和支持数据库的</a:t>
            </a: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DBMS</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系统。</a:t>
            </a:r>
          </a:p>
          <a:p>
            <a:pPr eaLnBrk="1" fontAlgn="auto" hangingPunct="1">
              <a:lnSpc>
                <a:spcPct val="150000"/>
              </a:lnSpc>
              <a:spcBef>
                <a:spcPts val="0"/>
              </a:spcBef>
              <a:buFontTx/>
              <a:buNone/>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   概念结构设计的结果是数据的概念模型，它是数据库设计的关键。</a:t>
            </a:r>
          </a:p>
        </p:txBody>
      </p:sp>
      <p:sp>
        <p:nvSpPr>
          <p:cNvPr id="2" name="标题 1"/>
          <p:cNvSpPr>
            <a:spLocks noGrp="1"/>
          </p:cNvSpPr>
          <p:nvPr>
            <p:ph type="title"/>
          </p:nvPr>
        </p:nvSpPr>
        <p:spPr/>
        <p:txBody>
          <a:bodyPr/>
          <a:lstStyle/>
          <a:p>
            <a:r>
              <a:rPr lang="en-US" altLang="zh-CN" sz="3200" dirty="0">
                <a:latin typeface="+mj-ea"/>
              </a:rPr>
              <a:t>1. </a:t>
            </a:r>
            <a:r>
              <a:rPr lang="zh-CN" altLang="en-US" sz="3200" dirty="0">
                <a:latin typeface="+mj-ea"/>
              </a:rPr>
              <a:t>概念结构的特点及设计方法</a:t>
            </a:r>
          </a:p>
        </p:txBody>
      </p:sp>
      <p:graphicFrame>
        <p:nvGraphicFramePr>
          <p:cNvPr id="4" name="图示 3"/>
          <p:cNvGraphicFramePr/>
          <p:nvPr/>
        </p:nvGraphicFramePr>
        <p:xfrm>
          <a:off x="392115" y="4814259"/>
          <a:ext cx="8429684" cy="12144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650240" y="2211705"/>
            <a:ext cx="7974965" cy="3594100"/>
          </a:xfrm>
        </p:spPr>
        <p:txBody>
          <a:bodyPr/>
          <a:lstStyle/>
          <a:p>
            <a:pPr>
              <a:buClr>
                <a:srgbClr val="0000CC"/>
              </a:buClr>
              <a:buFont typeface="Arial" panose="020B0604020202020204" pitchFamily="34" charset="0"/>
              <a:buChar char="•"/>
            </a:pP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概念模型是对现实世界的一个真实模型。</a:t>
            </a:r>
          </a:p>
          <a:p>
            <a:pPr>
              <a:buClr>
                <a:srgbClr val="0000CC"/>
              </a:buClr>
              <a:buFont typeface="Arial" panose="020B0604020202020204" pitchFamily="34" charset="0"/>
              <a:buChar cha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 概念模型应当易于理解。</a:t>
            </a:r>
          </a:p>
          <a:p>
            <a:pPr>
              <a:buClr>
                <a:srgbClr val="0000CC"/>
              </a:buClr>
              <a:buFont typeface="Arial" panose="020B0604020202020204" pitchFamily="34" charset="0"/>
              <a:buChar cha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 概念模型应当易于更改。</a:t>
            </a:r>
          </a:p>
          <a:p>
            <a:pPr>
              <a:buClr>
                <a:srgbClr val="0000CC"/>
              </a:buClr>
              <a:buFont typeface="Arial" panose="020B0604020202020204" pitchFamily="34" charset="0"/>
              <a:buChar cha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 概念模型应当易于向数据模型转换。</a:t>
            </a:r>
          </a:p>
          <a:p>
            <a:endParaRPr lang="zh-CN" altLang="en-US" sz="22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5059" name="Rectangle 4"/>
          <p:cNvSpPr>
            <a:spLocks noChangeArrowheads="1"/>
          </p:cNvSpPr>
          <p:nvPr/>
        </p:nvSpPr>
        <p:spPr bwMode="auto">
          <a:xfrm>
            <a:off x="603568" y="1344295"/>
            <a:ext cx="46799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dirty="0">
                <a:solidFill>
                  <a:srgbClr val="0000CC"/>
                </a:solidFill>
                <a:latin typeface="微软雅黑" panose="020B0503020204020204" charset="-122"/>
                <a:ea typeface="微软雅黑" panose="020B0503020204020204" charset="-122"/>
                <a:cs typeface="微软雅黑" panose="020B0503020204020204" charset="-122"/>
              </a:rPr>
              <a:t>（</a:t>
            </a:r>
            <a:r>
              <a:rPr lang="en-US" altLang="zh-CN" dirty="0">
                <a:solidFill>
                  <a:srgbClr val="0000CC"/>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CC"/>
                </a:solidFill>
                <a:latin typeface="微软雅黑" panose="020B0503020204020204" charset="-122"/>
                <a:ea typeface="微软雅黑" panose="020B0503020204020204" charset="-122"/>
                <a:cs typeface="微软雅黑" panose="020B0503020204020204" charset="-122"/>
              </a:rPr>
              <a:t>）概念结构的特点</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424180" y="1724025"/>
            <a:ext cx="7940675" cy="3322955"/>
          </a:xfrm>
          <a:prstGeom prst="rect">
            <a:avLst/>
          </a:prstGeom>
          <a:noFill/>
          <a:ln w="9525">
            <a:noFill/>
            <a:miter lim="800000"/>
          </a:ln>
          <a:effectLst/>
        </p:spPr>
        <p:txBody>
          <a:bodyPr wrap="square">
            <a:spAutoFit/>
          </a:bodyPr>
          <a:lstStyle/>
          <a:p>
            <a:pPr marL="342900" indent="-342900" eaLnBrk="0" hangingPunct="0">
              <a:lnSpc>
                <a:spcPct val="150000"/>
              </a:lnSpc>
              <a:spcBef>
                <a:spcPct val="50000"/>
              </a:spcBef>
              <a:buFont typeface="Arial" panose="020B0604020202020204" pitchFamily="34" charset="0"/>
              <a:buChar char="•"/>
              <a:defRPr/>
            </a:pPr>
            <a:r>
              <a:rPr lang="zh-CN" altLang="en-US" sz="2000" dirty="0">
                <a:solidFill>
                  <a:schemeClr val="tx1"/>
                </a:solidFill>
                <a:latin typeface="微软雅黑" panose="020B0503020204020204" charset="-122"/>
                <a:ea typeface="微软雅黑" panose="020B0503020204020204" charset="-122"/>
              </a:rPr>
              <a:t>自顶向下的设计方法：先定义全局概念结构的框架，然后逐步细化为完整的全局概念结构</a:t>
            </a:r>
          </a:p>
          <a:p>
            <a:pPr marL="342900" indent="-342900" algn="just" eaLnBrk="0" hangingPunct="0">
              <a:lnSpc>
                <a:spcPct val="150000"/>
              </a:lnSpc>
              <a:buFont typeface="Arial" panose="020B0604020202020204" pitchFamily="34" charset="0"/>
              <a:buChar char="•"/>
              <a:defRPr/>
            </a:pPr>
            <a:r>
              <a:rPr lang="zh-CN" altLang="en-US" sz="2000" dirty="0">
                <a:solidFill>
                  <a:schemeClr val="tx1"/>
                </a:solidFill>
                <a:latin typeface="微软雅黑" panose="020B0503020204020204" charset="-122"/>
                <a:ea typeface="微软雅黑" panose="020B0503020204020204" charset="-122"/>
              </a:rPr>
              <a:t>自底向上的设计方法：先定义各局部应用的概念结构，后将它们集成，得到全局概念结构。</a:t>
            </a:r>
          </a:p>
          <a:p>
            <a:pPr marL="342900" indent="-342900" algn="just" eaLnBrk="0" hangingPunct="0">
              <a:lnSpc>
                <a:spcPct val="150000"/>
              </a:lnSpc>
              <a:buFont typeface="Arial" panose="020B0604020202020204" pitchFamily="34" charset="0"/>
              <a:buChar char="•"/>
              <a:defRPr/>
            </a:pPr>
            <a:r>
              <a:rPr lang="zh-CN" altLang="en-US" sz="2000" dirty="0">
                <a:solidFill>
                  <a:schemeClr val="tx1"/>
                </a:solidFill>
                <a:latin typeface="微软雅黑" panose="020B0503020204020204" charset="-122"/>
                <a:ea typeface="微软雅黑" panose="020B0503020204020204" charset="-122"/>
              </a:rPr>
              <a:t>逐步扩张的设计方法：先定义最重要的核心部分，后向外扩充，生成其他概念结构。</a:t>
            </a:r>
          </a:p>
          <a:p>
            <a:pPr marL="342900" indent="-342900" algn="just" eaLnBrk="0" hangingPunct="0">
              <a:lnSpc>
                <a:spcPct val="150000"/>
              </a:lnSpc>
              <a:buFont typeface="Arial" panose="020B0604020202020204" pitchFamily="34" charset="0"/>
              <a:buChar char="•"/>
              <a:defRPr/>
            </a:pPr>
            <a:r>
              <a:rPr lang="zh-CN" altLang="en-US" sz="2000" dirty="0">
                <a:solidFill>
                  <a:schemeClr val="tx1"/>
                </a:solidFill>
                <a:latin typeface="微软雅黑" panose="020B0503020204020204" charset="-122"/>
                <a:ea typeface="微软雅黑" panose="020B0503020204020204" charset="-122"/>
              </a:rPr>
              <a:t>混合策略设计的方法：用自顶向下与自底向上相结合的方法。</a:t>
            </a:r>
          </a:p>
        </p:txBody>
      </p:sp>
      <p:sp>
        <p:nvSpPr>
          <p:cNvPr id="46083" name="Text Box 3"/>
          <p:cNvSpPr txBox="1">
            <a:spLocks noChangeArrowheads="1"/>
          </p:cNvSpPr>
          <p:nvPr/>
        </p:nvSpPr>
        <p:spPr bwMode="auto">
          <a:xfrm>
            <a:off x="483492" y="932440"/>
            <a:ext cx="60483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b="1" dirty="0">
                <a:solidFill>
                  <a:srgbClr val="0000CC"/>
                </a:solidFill>
                <a:latin typeface="幼圆" panose="02010509060101010101" pitchFamily="49" charset="-122"/>
                <a:ea typeface="幼圆" panose="02010509060101010101" pitchFamily="49" charset="-122"/>
              </a:rPr>
              <a:t>（</a:t>
            </a:r>
            <a:r>
              <a:rPr lang="en-US" altLang="zh-CN" b="1" dirty="0">
                <a:solidFill>
                  <a:srgbClr val="0000CC"/>
                </a:solidFill>
                <a:latin typeface="幼圆" panose="02010509060101010101" pitchFamily="49" charset="-122"/>
                <a:ea typeface="幼圆" panose="02010509060101010101" pitchFamily="49" charset="-122"/>
              </a:rPr>
              <a:t>2</a:t>
            </a:r>
            <a:r>
              <a:rPr lang="zh-CN" altLang="en-US" b="1" dirty="0">
                <a:solidFill>
                  <a:srgbClr val="0000CC"/>
                </a:solidFill>
                <a:latin typeface="幼圆" panose="02010509060101010101" pitchFamily="49" charset="-122"/>
                <a:ea typeface="幼圆" panose="02010509060101010101" pitchFamily="49" charset="-122"/>
              </a:rPr>
              <a:t>）概念结构的设计方法</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pSp>
        <p:nvGrpSpPr>
          <p:cNvPr id="46" name="组合 75"/>
          <p:cNvGrpSpPr/>
          <p:nvPr/>
        </p:nvGrpSpPr>
        <p:grpSpPr bwMode="auto">
          <a:xfrm>
            <a:off x="263448" y="1303996"/>
            <a:ext cx="8643968" cy="4786313"/>
            <a:chOff x="285752" y="1571612"/>
            <a:chExt cx="8643966" cy="4786346"/>
          </a:xfrm>
        </p:grpSpPr>
        <p:sp>
          <p:nvSpPr>
            <p:cNvPr id="47" name="椭圆 46"/>
            <p:cNvSpPr/>
            <p:nvPr/>
          </p:nvSpPr>
          <p:spPr bwMode="auto">
            <a:xfrm>
              <a:off x="3000376" y="1571612"/>
              <a:ext cx="1071563" cy="571504"/>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rPr>
                <a:t>需求</a:t>
              </a:r>
            </a:p>
          </p:txBody>
        </p:sp>
        <p:sp>
          <p:nvSpPr>
            <p:cNvPr id="48" name="椭圆 47"/>
            <p:cNvSpPr/>
            <p:nvPr/>
          </p:nvSpPr>
          <p:spPr bwMode="auto">
            <a:xfrm>
              <a:off x="1857377" y="2428868"/>
              <a:ext cx="1214438" cy="571504"/>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需求</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49" name="椭圆 48"/>
            <p:cNvSpPr/>
            <p:nvPr/>
          </p:nvSpPr>
          <p:spPr bwMode="auto">
            <a:xfrm>
              <a:off x="3643314" y="2428868"/>
              <a:ext cx="1285875" cy="571504"/>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需求</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n</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0" name="椭圆 49"/>
            <p:cNvSpPr/>
            <p:nvPr/>
          </p:nvSpPr>
          <p:spPr bwMode="auto">
            <a:xfrm>
              <a:off x="285752" y="3286124"/>
              <a:ext cx="1571625" cy="571504"/>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需求</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1.1</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1" name="椭圆 50"/>
            <p:cNvSpPr/>
            <p:nvPr/>
          </p:nvSpPr>
          <p:spPr bwMode="auto">
            <a:xfrm>
              <a:off x="1928815" y="3286124"/>
              <a:ext cx="1571625" cy="571504"/>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需求</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1.2</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2" name="椭圆 51"/>
            <p:cNvSpPr/>
            <p:nvPr/>
          </p:nvSpPr>
          <p:spPr bwMode="auto">
            <a:xfrm>
              <a:off x="3643314" y="3286124"/>
              <a:ext cx="1428750" cy="571504"/>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需求</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n1</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3" name="椭圆 52"/>
            <p:cNvSpPr/>
            <p:nvPr/>
          </p:nvSpPr>
          <p:spPr bwMode="auto">
            <a:xfrm>
              <a:off x="5214939" y="3286124"/>
              <a:ext cx="1571625" cy="571504"/>
            </a:xfrm>
            <a:prstGeom prst="ellipse">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需求</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n.2</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4" name="矩形 53"/>
            <p:cNvSpPr/>
            <p:nvPr/>
          </p:nvSpPr>
          <p:spPr bwMode="auto">
            <a:xfrm>
              <a:off x="428627" y="4143380"/>
              <a:ext cx="1214438" cy="50006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rPr>
                <a:t>概念模式</a:t>
              </a:r>
            </a:p>
          </p:txBody>
        </p:sp>
        <p:sp>
          <p:nvSpPr>
            <p:cNvPr id="55" name="矩形 54"/>
            <p:cNvSpPr/>
            <p:nvPr/>
          </p:nvSpPr>
          <p:spPr bwMode="auto">
            <a:xfrm>
              <a:off x="2214565" y="4143380"/>
              <a:ext cx="1214437" cy="50006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rPr>
                <a:t>概念模式</a:t>
              </a:r>
            </a:p>
          </p:txBody>
        </p:sp>
        <p:sp>
          <p:nvSpPr>
            <p:cNvPr id="56" name="矩形 55"/>
            <p:cNvSpPr/>
            <p:nvPr/>
          </p:nvSpPr>
          <p:spPr bwMode="auto">
            <a:xfrm>
              <a:off x="3929064" y="4143380"/>
              <a:ext cx="1214437" cy="50006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rPr>
                <a:t>概念模式</a:t>
              </a:r>
            </a:p>
          </p:txBody>
        </p:sp>
        <p:sp>
          <p:nvSpPr>
            <p:cNvPr id="57" name="矩形 56"/>
            <p:cNvSpPr/>
            <p:nvPr/>
          </p:nvSpPr>
          <p:spPr bwMode="auto">
            <a:xfrm>
              <a:off x="5572126" y="4143380"/>
              <a:ext cx="1214438" cy="500066"/>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rPr>
                <a:t>概念模式</a:t>
              </a:r>
            </a:p>
          </p:txBody>
        </p:sp>
        <p:sp>
          <p:nvSpPr>
            <p:cNvPr id="58" name="矩形 57"/>
            <p:cNvSpPr/>
            <p:nvPr/>
          </p:nvSpPr>
          <p:spPr bwMode="auto">
            <a:xfrm>
              <a:off x="1285877" y="5072074"/>
              <a:ext cx="1357313" cy="42862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概念模式</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1</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9" name="矩形 58"/>
            <p:cNvSpPr/>
            <p:nvPr/>
          </p:nvSpPr>
          <p:spPr bwMode="auto">
            <a:xfrm>
              <a:off x="4572001" y="5072074"/>
              <a:ext cx="1357313" cy="42862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cs typeface="微软雅黑" panose="020B0503020204020204" charset="-122"/>
                </a:rPr>
                <a:t>概念模式</a:t>
              </a:r>
              <a:r>
                <a:rPr lang="en-US" altLang="zh-CN" sz="1600" dirty="0">
                  <a:solidFill>
                    <a:schemeClr val="tx1"/>
                  </a:solidFill>
                  <a:latin typeface="微软雅黑" panose="020B0503020204020204" charset="-122"/>
                  <a:ea typeface="微软雅黑" panose="020B0503020204020204" charset="-122"/>
                  <a:cs typeface="微软雅黑" panose="020B0503020204020204" charset="-122"/>
                </a:rPr>
                <a:t>n</a:t>
              </a:r>
              <a:endParaRPr lang="zh-CN" altLang="en-US" sz="16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60" name="矩形 59"/>
            <p:cNvSpPr/>
            <p:nvPr/>
          </p:nvSpPr>
          <p:spPr bwMode="auto">
            <a:xfrm>
              <a:off x="2857501" y="5929330"/>
              <a:ext cx="1714500" cy="428628"/>
            </a:xfrm>
            <a:prstGeom prst="rect">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latinLnBrk="1">
                <a:defRPr/>
              </a:pPr>
              <a:r>
                <a:rPr lang="zh-CN" altLang="en-US" sz="1600" dirty="0">
                  <a:solidFill>
                    <a:schemeClr val="tx1"/>
                  </a:solidFill>
                  <a:latin typeface="微软雅黑" panose="020B0503020204020204" charset="-122"/>
                  <a:ea typeface="微软雅黑" panose="020B0503020204020204" charset="-122"/>
                </a:rPr>
                <a:t>全局概念模式</a:t>
              </a:r>
            </a:p>
          </p:txBody>
        </p:sp>
        <p:cxnSp>
          <p:nvCxnSpPr>
            <p:cNvPr id="61" name="直接箭头连接符 31"/>
            <p:cNvCxnSpPr>
              <a:cxnSpLocks noChangeShapeType="1"/>
              <a:stCxn id="47" idx="4"/>
              <a:endCxn id="48" idx="0"/>
            </p:cNvCxnSpPr>
            <p:nvPr/>
          </p:nvCxnSpPr>
          <p:spPr bwMode="auto">
            <a:xfrm rot="5400000">
              <a:off x="2857488" y="1750207"/>
              <a:ext cx="285752" cy="1071570"/>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62" name="直接箭头连接符 33"/>
            <p:cNvCxnSpPr>
              <a:cxnSpLocks noChangeShapeType="1"/>
              <a:stCxn id="47" idx="4"/>
              <a:endCxn id="49" idx="0"/>
            </p:cNvCxnSpPr>
            <p:nvPr/>
          </p:nvCxnSpPr>
          <p:spPr bwMode="auto">
            <a:xfrm rot="16200000" flipH="1">
              <a:off x="3768322" y="1910942"/>
              <a:ext cx="285752" cy="750099"/>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63" name="直接箭头连接符 35"/>
            <p:cNvCxnSpPr>
              <a:cxnSpLocks noChangeShapeType="1"/>
              <a:stCxn id="48" idx="4"/>
              <a:endCxn id="50" idx="0"/>
            </p:cNvCxnSpPr>
            <p:nvPr/>
          </p:nvCxnSpPr>
          <p:spPr bwMode="auto">
            <a:xfrm rot="5400000">
              <a:off x="1625191" y="2446736"/>
              <a:ext cx="285752" cy="1393025"/>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64" name="直接箭头连接符 37"/>
            <p:cNvCxnSpPr>
              <a:cxnSpLocks noChangeShapeType="1"/>
              <a:stCxn id="48" idx="4"/>
              <a:endCxn id="51" idx="0"/>
            </p:cNvCxnSpPr>
            <p:nvPr/>
          </p:nvCxnSpPr>
          <p:spPr bwMode="auto">
            <a:xfrm rot="16200000" flipH="1">
              <a:off x="2446719" y="3018231"/>
              <a:ext cx="285752" cy="250033"/>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65" name="直接箭头连接符 39"/>
            <p:cNvCxnSpPr>
              <a:cxnSpLocks noChangeShapeType="1"/>
              <a:stCxn id="49" idx="4"/>
              <a:endCxn id="52" idx="0"/>
            </p:cNvCxnSpPr>
            <p:nvPr/>
          </p:nvCxnSpPr>
          <p:spPr bwMode="auto">
            <a:xfrm rot="16200000" flipH="1">
              <a:off x="4179091" y="3107529"/>
              <a:ext cx="285752" cy="71438"/>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66" name="直接箭头连接符 41"/>
            <p:cNvCxnSpPr>
              <a:cxnSpLocks noChangeShapeType="1"/>
              <a:stCxn id="49" idx="4"/>
              <a:endCxn id="53" idx="0"/>
            </p:cNvCxnSpPr>
            <p:nvPr/>
          </p:nvCxnSpPr>
          <p:spPr bwMode="auto">
            <a:xfrm rot="16200000" flipH="1">
              <a:off x="5000628" y="2285992"/>
              <a:ext cx="285752" cy="1714512"/>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67" name="直接箭头连接符 43"/>
            <p:cNvCxnSpPr>
              <a:cxnSpLocks noChangeShapeType="1"/>
              <a:stCxn id="50" idx="4"/>
              <a:endCxn id="54" idx="0"/>
            </p:cNvCxnSpPr>
            <p:nvPr/>
          </p:nvCxnSpPr>
          <p:spPr bwMode="auto">
            <a:xfrm rot="5400000">
              <a:off x="910819" y="3982645"/>
              <a:ext cx="285752" cy="35719"/>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68" name="直接箭头连接符 45"/>
            <p:cNvCxnSpPr>
              <a:cxnSpLocks noChangeShapeType="1"/>
              <a:stCxn id="51" idx="4"/>
              <a:endCxn id="55" idx="0"/>
            </p:cNvCxnSpPr>
            <p:nvPr/>
          </p:nvCxnSpPr>
          <p:spPr bwMode="auto">
            <a:xfrm rot="16200000" flipH="1">
              <a:off x="2625306" y="3946933"/>
              <a:ext cx="285752" cy="107141"/>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69" name="直接箭头连接符 47"/>
            <p:cNvCxnSpPr>
              <a:cxnSpLocks noChangeShapeType="1"/>
              <a:stCxn id="52" idx="4"/>
              <a:endCxn id="56" idx="0"/>
            </p:cNvCxnSpPr>
            <p:nvPr/>
          </p:nvCxnSpPr>
          <p:spPr bwMode="auto">
            <a:xfrm rot="16200000" flipH="1">
              <a:off x="4304099" y="3911214"/>
              <a:ext cx="285752" cy="178579"/>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70" name="直接箭头连接符 49"/>
            <p:cNvCxnSpPr>
              <a:cxnSpLocks noChangeShapeType="1"/>
              <a:stCxn id="53" idx="4"/>
              <a:endCxn id="57" idx="0"/>
            </p:cNvCxnSpPr>
            <p:nvPr/>
          </p:nvCxnSpPr>
          <p:spPr bwMode="auto">
            <a:xfrm rot="16200000" flipH="1">
              <a:off x="5947173" y="3911214"/>
              <a:ext cx="285752" cy="178579"/>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71" name="直接箭头连接符 51"/>
            <p:cNvCxnSpPr>
              <a:cxnSpLocks noChangeShapeType="1"/>
              <a:stCxn id="54" idx="2"/>
              <a:endCxn id="58" idx="0"/>
            </p:cNvCxnSpPr>
            <p:nvPr/>
          </p:nvCxnSpPr>
          <p:spPr bwMode="auto">
            <a:xfrm rot="16200000" flipH="1">
              <a:off x="1285860" y="4393421"/>
              <a:ext cx="428628" cy="928678"/>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72" name="直接箭头连接符 53"/>
            <p:cNvCxnSpPr>
              <a:cxnSpLocks noChangeShapeType="1"/>
              <a:stCxn id="55" idx="2"/>
              <a:endCxn id="58" idx="0"/>
            </p:cNvCxnSpPr>
            <p:nvPr/>
          </p:nvCxnSpPr>
          <p:spPr bwMode="auto">
            <a:xfrm rot="5400000">
              <a:off x="2178819" y="4429140"/>
              <a:ext cx="428628" cy="857240"/>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73" name="直接箭头连接符 55"/>
            <p:cNvCxnSpPr>
              <a:cxnSpLocks noChangeShapeType="1"/>
              <a:stCxn id="56" idx="2"/>
              <a:endCxn id="59" idx="0"/>
            </p:cNvCxnSpPr>
            <p:nvPr/>
          </p:nvCxnSpPr>
          <p:spPr bwMode="auto">
            <a:xfrm rot="16200000" flipH="1">
              <a:off x="4679149" y="4500562"/>
              <a:ext cx="428628" cy="714396"/>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74" name="直接箭头连接符 57"/>
            <p:cNvCxnSpPr>
              <a:cxnSpLocks noChangeShapeType="1"/>
              <a:stCxn id="57" idx="2"/>
              <a:endCxn id="59" idx="0"/>
            </p:cNvCxnSpPr>
            <p:nvPr/>
          </p:nvCxnSpPr>
          <p:spPr bwMode="auto">
            <a:xfrm rot="5400000">
              <a:off x="5500686" y="4393421"/>
              <a:ext cx="428628" cy="928678"/>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75" name="直接箭头连接符 59"/>
            <p:cNvCxnSpPr>
              <a:cxnSpLocks noChangeShapeType="1"/>
              <a:stCxn id="58" idx="2"/>
              <a:endCxn id="60" idx="0"/>
            </p:cNvCxnSpPr>
            <p:nvPr/>
          </p:nvCxnSpPr>
          <p:spPr bwMode="auto">
            <a:xfrm rot="16200000" flipH="1">
              <a:off x="2625314" y="4839900"/>
              <a:ext cx="428628" cy="1750231"/>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76" name="直接箭头连接符 61"/>
            <p:cNvCxnSpPr>
              <a:cxnSpLocks noChangeShapeType="1"/>
              <a:stCxn id="59" idx="2"/>
              <a:endCxn id="60" idx="0"/>
            </p:cNvCxnSpPr>
            <p:nvPr/>
          </p:nvCxnSpPr>
          <p:spPr bwMode="auto">
            <a:xfrm rot="5400000">
              <a:off x="4268389" y="4947058"/>
              <a:ext cx="428628" cy="1535917"/>
            </a:xfrm>
            <a:prstGeom prst="straightConnector1">
              <a:avLst/>
            </a:prstGeom>
            <a:noFill/>
            <a:ln w="7938" algn="ctr">
              <a:solidFill>
                <a:schemeClr val="tx1"/>
              </a:solidFill>
              <a:round/>
              <a:tailEnd type="arrow" w="med" len="med"/>
            </a:ln>
            <a:extLst>
              <a:ext uri="{909E8E84-426E-40DD-AFC4-6F175D3DCCD1}">
                <a14:hiddenFill xmlns:a14="http://schemas.microsoft.com/office/drawing/2010/main">
                  <a:noFill/>
                </a14:hiddenFill>
              </a:ext>
            </a:extLst>
          </p:spPr>
        </p:cxnSp>
        <p:sp>
          <p:nvSpPr>
            <p:cNvPr id="77" name="TextBox 62"/>
            <p:cNvSpPr txBox="1">
              <a:spLocks noChangeArrowheads="1"/>
            </p:cNvSpPr>
            <p:nvPr/>
          </p:nvSpPr>
          <p:spPr bwMode="auto">
            <a:xfrm>
              <a:off x="3143240" y="2500306"/>
              <a:ext cx="347980" cy="3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eaLnBrk="1" hangingPunct="1"/>
              <a:r>
                <a:rPr lang="en-US" altLang="zh-CN" sz="1600">
                  <a:latin typeface="微软雅黑" panose="020B0503020204020204" charset="-122"/>
                  <a:ea typeface="微软雅黑" panose="020B0503020204020204" charset="-122"/>
                </a:rPr>
                <a:t>…</a:t>
              </a:r>
            </a:p>
          </p:txBody>
        </p:sp>
        <p:sp>
          <p:nvSpPr>
            <p:cNvPr id="78" name="TextBox 63"/>
            <p:cNvSpPr txBox="1">
              <a:spLocks noChangeArrowheads="1"/>
            </p:cNvSpPr>
            <p:nvPr/>
          </p:nvSpPr>
          <p:spPr bwMode="auto">
            <a:xfrm>
              <a:off x="3357554" y="5000636"/>
              <a:ext cx="347980" cy="3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eaLnBrk="1" hangingPunct="1"/>
              <a:r>
                <a:rPr lang="en-US" altLang="zh-CN" sz="1600">
                  <a:latin typeface="微软雅黑" panose="020B0503020204020204" charset="-122"/>
                  <a:ea typeface="微软雅黑" panose="020B0503020204020204" charset="-122"/>
                </a:rPr>
                <a:t>…</a:t>
              </a:r>
            </a:p>
          </p:txBody>
        </p:sp>
        <p:cxnSp>
          <p:nvCxnSpPr>
            <p:cNvPr id="79" name="直接连接符 65"/>
            <p:cNvCxnSpPr>
              <a:cxnSpLocks noChangeShapeType="1"/>
            </p:cNvCxnSpPr>
            <p:nvPr/>
          </p:nvCxnSpPr>
          <p:spPr bwMode="auto">
            <a:xfrm>
              <a:off x="7215206" y="1785926"/>
              <a:ext cx="1714512" cy="1588"/>
            </a:xfrm>
            <a:prstGeom prst="line">
              <a:avLst/>
            </a:prstGeom>
            <a:noFill/>
            <a:ln w="7938" algn="ctr">
              <a:solidFill>
                <a:schemeClr val="tx1"/>
              </a:solidFill>
              <a:round/>
            </a:ln>
            <a:extLst>
              <a:ext uri="{909E8E84-426E-40DD-AFC4-6F175D3DCCD1}">
                <a14:hiddenFill xmlns:a14="http://schemas.microsoft.com/office/drawing/2010/main">
                  <a:noFill/>
                </a14:hiddenFill>
              </a:ext>
            </a:extLst>
          </p:spPr>
        </p:cxnSp>
        <p:cxnSp>
          <p:nvCxnSpPr>
            <p:cNvPr id="80" name="直接连接符 66"/>
            <p:cNvCxnSpPr>
              <a:cxnSpLocks noChangeShapeType="1"/>
            </p:cNvCxnSpPr>
            <p:nvPr/>
          </p:nvCxnSpPr>
          <p:spPr bwMode="auto">
            <a:xfrm>
              <a:off x="7072330" y="6286520"/>
              <a:ext cx="1714512" cy="1588"/>
            </a:xfrm>
            <a:prstGeom prst="line">
              <a:avLst/>
            </a:prstGeom>
            <a:noFill/>
            <a:ln w="7938" algn="ctr">
              <a:solidFill>
                <a:schemeClr val="tx1"/>
              </a:solidFill>
              <a:round/>
            </a:ln>
            <a:extLst>
              <a:ext uri="{909E8E84-426E-40DD-AFC4-6F175D3DCCD1}">
                <a14:hiddenFill xmlns:a14="http://schemas.microsoft.com/office/drawing/2010/main">
                  <a:noFill/>
                </a14:hiddenFill>
              </a:ext>
            </a:extLst>
          </p:spPr>
        </p:cxnSp>
        <p:cxnSp>
          <p:nvCxnSpPr>
            <p:cNvPr id="81" name="直接连接符 67"/>
            <p:cNvCxnSpPr>
              <a:cxnSpLocks noChangeShapeType="1"/>
            </p:cNvCxnSpPr>
            <p:nvPr/>
          </p:nvCxnSpPr>
          <p:spPr bwMode="auto">
            <a:xfrm>
              <a:off x="7072330" y="3929066"/>
              <a:ext cx="1714512" cy="1588"/>
            </a:xfrm>
            <a:prstGeom prst="line">
              <a:avLst/>
            </a:prstGeom>
            <a:noFill/>
            <a:ln w="7938" algn="ctr">
              <a:solidFill>
                <a:schemeClr val="tx1"/>
              </a:solidFill>
              <a:round/>
            </a:ln>
            <a:extLst>
              <a:ext uri="{909E8E84-426E-40DD-AFC4-6F175D3DCCD1}">
                <a14:hiddenFill xmlns:a14="http://schemas.microsoft.com/office/drawing/2010/main">
                  <a:noFill/>
                </a14:hiddenFill>
              </a:ext>
            </a:extLst>
          </p:spPr>
        </p:cxnSp>
        <p:cxnSp>
          <p:nvCxnSpPr>
            <p:cNvPr id="82" name="直接箭头连接符 69"/>
            <p:cNvCxnSpPr>
              <a:cxnSpLocks noChangeShapeType="1"/>
            </p:cNvCxnSpPr>
            <p:nvPr/>
          </p:nvCxnSpPr>
          <p:spPr bwMode="auto">
            <a:xfrm rot="5400000">
              <a:off x="6893735" y="2893215"/>
              <a:ext cx="2214578" cy="1588"/>
            </a:xfrm>
            <a:prstGeom prst="straightConnector1">
              <a:avLst/>
            </a:prstGeom>
            <a:noFill/>
            <a:ln w="7938"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83" name="直接箭头连接符 71"/>
            <p:cNvCxnSpPr>
              <a:cxnSpLocks noChangeShapeType="1"/>
            </p:cNvCxnSpPr>
            <p:nvPr/>
          </p:nvCxnSpPr>
          <p:spPr bwMode="auto">
            <a:xfrm rot="5400000">
              <a:off x="6821502" y="5107793"/>
              <a:ext cx="2357454" cy="1588"/>
            </a:xfrm>
            <a:prstGeom prst="straightConnector1">
              <a:avLst/>
            </a:prstGeom>
            <a:noFill/>
            <a:ln w="7938" algn="ctr">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84" name="TextBox 73"/>
            <p:cNvSpPr txBox="1"/>
            <p:nvPr/>
          </p:nvSpPr>
          <p:spPr>
            <a:xfrm>
              <a:off x="6597333" y="2201213"/>
              <a:ext cx="1402080" cy="583569"/>
            </a:xfrm>
            <a:prstGeom prst="rect">
              <a:avLst/>
            </a:prstGeom>
            <a:noFill/>
          </p:spPr>
          <p:txBody>
            <a:bodyPr wrap="none">
              <a:spAutoFit/>
            </a:bodyPr>
            <a:lstStyle/>
            <a:p>
              <a:pPr algn="ctr">
                <a:defRPr/>
              </a:pPr>
              <a:r>
                <a:rPr lang="zh-CN" altLang="en-US" sz="1600" dirty="0">
                  <a:solidFill>
                    <a:srgbClr val="86B036"/>
                  </a:solidFill>
                  <a:latin typeface="微软雅黑" panose="020B0503020204020204" charset="-122"/>
                  <a:ea typeface="微软雅黑" panose="020B0503020204020204" charset="-122"/>
                </a:rPr>
                <a:t>需求分析</a:t>
              </a:r>
              <a:endParaRPr lang="en-US" altLang="zh-CN" sz="1600" dirty="0">
                <a:solidFill>
                  <a:srgbClr val="86B036"/>
                </a:solidFill>
                <a:latin typeface="微软雅黑" panose="020B0503020204020204" charset="-122"/>
                <a:ea typeface="微软雅黑" panose="020B0503020204020204" charset="-122"/>
              </a:endParaRPr>
            </a:p>
            <a:p>
              <a:pPr algn="ctr">
                <a:defRPr/>
              </a:pPr>
              <a:r>
                <a:rPr lang="zh-CN" altLang="en-US" sz="1600" dirty="0">
                  <a:latin typeface="微软雅黑" panose="020B0503020204020204" charset="-122"/>
                  <a:ea typeface="微软雅黑" panose="020B0503020204020204" charset="-122"/>
                </a:rPr>
                <a:t>（自顶向下）</a:t>
              </a:r>
            </a:p>
          </p:txBody>
        </p:sp>
        <p:sp>
          <p:nvSpPr>
            <p:cNvPr id="85" name="TextBox 74"/>
            <p:cNvSpPr txBox="1"/>
            <p:nvPr/>
          </p:nvSpPr>
          <p:spPr>
            <a:xfrm>
              <a:off x="6597333" y="5072074"/>
              <a:ext cx="1402080" cy="583569"/>
            </a:xfrm>
            <a:prstGeom prst="rect">
              <a:avLst/>
            </a:prstGeom>
            <a:noFill/>
          </p:spPr>
          <p:txBody>
            <a:bodyPr wrap="none">
              <a:spAutoFit/>
            </a:bodyPr>
            <a:lstStyle/>
            <a:p>
              <a:pPr algn="ctr">
                <a:defRPr/>
              </a:pPr>
              <a:r>
                <a:rPr lang="zh-CN" altLang="en-US" sz="1600" dirty="0">
                  <a:solidFill>
                    <a:srgbClr val="86B036"/>
                  </a:solidFill>
                  <a:latin typeface="微软雅黑" panose="020B0503020204020204" charset="-122"/>
                  <a:ea typeface="微软雅黑" panose="020B0503020204020204" charset="-122"/>
                </a:rPr>
                <a:t>概念结构设计</a:t>
              </a:r>
              <a:endParaRPr lang="en-US" altLang="zh-CN" sz="1600" dirty="0">
                <a:solidFill>
                  <a:srgbClr val="86B036"/>
                </a:solidFill>
                <a:latin typeface="微软雅黑" panose="020B0503020204020204" charset="-122"/>
                <a:ea typeface="微软雅黑" panose="020B0503020204020204" charset="-122"/>
              </a:endParaRPr>
            </a:p>
            <a:p>
              <a:pPr algn="ctr">
                <a:defRPr/>
              </a:pPr>
              <a:r>
                <a:rPr lang="zh-CN" altLang="en-US" sz="1600" dirty="0">
                  <a:latin typeface="微软雅黑" panose="020B0503020204020204" charset="-122"/>
                  <a:ea typeface="微软雅黑" panose="020B0503020204020204" charset="-122"/>
                </a:rPr>
                <a:t>（自底向上）</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4" name="Group 3"/>
          <p:cNvGrpSpPr/>
          <p:nvPr/>
        </p:nvGrpSpPr>
        <p:grpSpPr bwMode="auto">
          <a:xfrm>
            <a:off x="1567658" y="1268733"/>
            <a:ext cx="6019800" cy="4495800"/>
            <a:chOff x="4658" y="7588"/>
            <a:chExt cx="3739" cy="3903"/>
          </a:xfrm>
        </p:grpSpPr>
        <p:sp>
          <p:nvSpPr>
            <p:cNvPr id="5" name="Freeform 4"/>
            <p:cNvSpPr/>
            <p:nvPr/>
          </p:nvSpPr>
          <p:spPr bwMode="auto">
            <a:xfrm>
              <a:off x="5836" y="7588"/>
              <a:ext cx="1319" cy="431"/>
            </a:xfrm>
            <a:custGeom>
              <a:avLst/>
              <a:gdLst>
                <a:gd name="T0" fmla="*/ 95 w 2106"/>
                <a:gd name="T1" fmla="*/ 54 h 774"/>
                <a:gd name="T2" fmla="*/ 217 w 2106"/>
                <a:gd name="T3" fmla="*/ 0 h 774"/>
                <a:gd name="T4" fmla="*/ 1753 w 2106"/>
                <a:gd name="T5" fmla="*/ 14 h 774"/>
                <a:gd name="T6" fmla="*/ 2106 w 2106"/>
                <a:gd name="T7" fmla="*/ 285 h 774"/>
                <a:gd name="T8" fmla="*/ 2092 w 2106"/>
                <a:gd name="T9" fmla="*/ 489 h 774"/>
                <a:gd name="T10" fmla="*/ 2051 w 2106"/>
                <a:gd name="T11" fmla="*/ 571 h 774"/>
                <a:gd name="T12" fmla="*/ 1970 w 2106"/>
                <a:gd name="T13" fmla="*/ 584 h 774"/>
                <a:gd name="T14" fmla="*/ 1861 w 2106"/>
                <a:gd name="T15" fmla="*/ 611 h 774"/>
                <a:gd name="T16" fmla="*/ 1562 w 2106"/>
                <a:gd name="T17" fmla="*/ 679 h 774"/>
                <a:gd name="T18" fmla="*/ 1182 w 2106"/>
                <a:gd name="T19" fmla="*/ 720 h 774"/>
                <a:gd name="T20" fmla="*/ 829 w 2106"/>
                <a:gd name="T21" fmla="*/ 774 h 774"/>
                <a:gd name="T22" fmla="*/ 448 w 2106"/>
                <a:gd name="T23" fmla="*/ 720 h 774"/>
                <a:gd name="T24" fmla="*/ 177 w 2106"/>
                <a:gd name="T25" fmla="*/ 625 h 774"/>
                <a:gd name="T26" fmla="*/ 82 w 2106"/>
                <a:gd name="T27" fmla="*/ 516 h 774"/>
                <a:gd name="T28" fmla="*/ 68 w 2106"/>
                <a:gd name="T29" fmla="*/ 476 h 774"/>
                <a:gd name="T30" fmla="*/ 41 w 2106"/>
                <a:gd name="T31" fmla="*/ 435 h 774"/>
                <a:gd name="T32" fmla="*/ 0 w 2106"/>
                <a:gd name="T33" fmla="*/ 299 h 774"/>
                <a:gd name="T34" fmla="*/ 14 w 2106"/>
                <a:gd name="T35" fmla="*/ 163 h 774"/>
                <a:gd name="T36" fmla="*/ 82 w 2106"/>
                <a:gd name="T37" fmla="*/ 95 h 774"/>
                <a:gd name="T38" fmla="*/ 95 w 2106"/>
                <a:gd name="T39" fmla="*/ 54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06" h="774">
                  <a:moveTo>
                    <a:pt x="95" y="54"/>
                  </a:moveTo>
                  <a:cubicBezTo>
                    <a:pt x="136" y="27"/>
                    <a:pt x="171" y="16"/>
                    <a:pt x="217" y="0"/>
                  </a:cubicBezTo>
                  <a:cubicBezTo>
                    <a:pt x="729" y="5"/>
                    <a:pt x="1241" y="6"/>
                    <a:pt x="1753" y="14"/>
                  </a:cubicBezTo>
                  <a:cubicBezTo>
                    <a:pt x="1918" y="17"/>
                    <a:pt x="2052" y="131"/>
                    <a:pt x="2106" y="285"/>
                  </a:cubicBezTo>
                  <a:cubicBezTo>
                    <a:pt x="2101" y="353"/>
                    <a:pt x="2099" y="421"/>
                    <a:pt x="2092" y="489"/>
                  </a:cubicBezTo>
                  <a:cubicBezTo>
                    <a:pt x="2090" y="508"/>
                    <a:pt x="2069" y="562"/>
                    <a:pt x="2051" y="571"/>
                  </a:cubicBezTo>
                  <a:cubicBezTo>
                    <a:pt x="2026" y="583"/>
                    <a:pt x="1997" y="578"/>
                    <a:pt x="1970" y="584"/>
                  </a:cubicBezTo>
                  <a:cubicBezTo>
                    <a:pt x="1933" y="592"/>
                    <a:pt x="1897" y="602"/>
                    <a:pt x="1861" y="611"/>
                  </a:cubicBezTo>
                  <a:cubicBezTo>
                    <a:pt x="1761" y="636"/>
                    <a:pt x="1663" y="659"/>
                    <a:pt x="1562" y="679"/>
                  </a:cubicBezTo>
                  <a:cubicBezTo>
                    <a:pt x="1437" y="704"/>
                    <a:pt x="1182" y="720"/>
                    <a:pt x="1182" y="720"/>
                  </a:cubicBezTo>
                  <a:cubicBezTo>
                    <a:pt x="1073" y="757"/>
                    <a:pt x="943" y="760"/>
                    <a:pt x="829" y="774"/>
                  </a:cubicBezTo>
                  <a:cubicBezTo>
                    <a:pt x="696" y="763"/>
                    <a:pt x="578" y="737"/>
                    <a:pt x="448" y="720"/>
                  </a:cubicBezTo>
                  <a:cubicBezTo>
                    <a:pt x="357" y="689"/>
                    <a:pt x="263" y="668"/>
                    <a:pt x="177" y="625"/>
                  </a:cubicBezTo>
                  <a:cubicBezTo>
                    <a:pt x="139" y="569"/>
                    <a:pt x="148" y="539"/>
                    <a:pt x="82" y="516"/>
                  </a:cubicBezTo>
                  <a:cubicBezTo>
                    <a:pt x="77" y="503"/>
                    <a:pt x="74" y="489"/>
                    <a:pt x="68" y="476"/>
                  </a:cubicBezTo>
                  <a:cubicBezTo>
                    <a:pt x="61" y="461"/>
                    <a:pt x="48" y="450"/>
                    <a:pt x="41" y="435"/>
                  </a:cubicBezTo>
                  <a:cubicBezTo>
                    <a:pt x="24" y="396"/>
                    <a:pt x="11" y="342"/>
                    <a:pt x="0" y="299"/>
                  </a:cubicBezTo>
                  <a:cubicBezTo>
                    <a:pt x="5" y="254"/>
                    <a:pt x="4" y="207"/>
                    <a:pt x="14" y="163"/>
                  </a:cubicBezTo>
                  <a:cubicBezTo>
                    <a:pt x="28" y="103"/>
                    <a:pt x="50" y="136"/>
                    <a:pt x="82" y="95"/>
                  </a:cubicBezTo>
                  <a:cubicBezTo>
                    <a:pt x="91" y="84"/>
                    <a:pt x="91" y="68"/>
                    <a:pt x="95" y="54"/>
                  </a:cubicBez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charset="-122"/>
                <a:ea typeface="微软雅黑" panose="020B0503020204020204" charset="-122"/>
              </a:endParaRPr>
            </a:p>
          </p:txBody>
        </p:sp>
        <p:sp>
          <p:nvSpPr>
            <p:cNvPr id="6" name="Text Box 5"/>
            <p:cNvSpPr txBox="1">
              <a:spLocks noChangeArrowheads="1"/>
            </p:cNvSpPr>
            <p:nvPr/>
          </p:nvSpPr>
          <p:spPr bwMode="auto">
            <a:xfrm>
              <a:off x="6040" y="7599"/>
              <a:ext cx="893"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lnSpc>
                  <a:spcPct val="80000"/>
                </a:lnSpc>
              </a:pPr>
              <a:r>
                <a:rPr lang="zh-CN" altLang="en-US">
                  <a:latin typeface="微软雅黑" panose="020B0503020204020204" charset="-122"/>
                  <a:ea typeface="微软雅黑" panose="020B0503020204020204" charset="-122"/>
                </a:rPr>
                <a:t>现实世界</a:t>
              </a:r>
            </a:p>
          </p:txBody>
        </p:sp>
        <p:sp>
          <p:nvSpPr>
            <p:cNvPr id="7" name="Text Box 6"/>
            <p:cNvSpPr txBox="1">
              <a:spLocks noChangeArrowheads="1"/>
            </p:cNvSpPr>
            <p:nvPr/>
          </p:nvSpPr>
          <p:spPr bwMode="auto">
            <a:xfrm>
              <a:off x="4778" y="8870"/>
              <a:ext cx="1215"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lnSpc>
                  <a:spcPct val="80000"/>
                </a:lnSpc>
              </a:pPr>
              <a:r>
                <a:rPr lang="zh-CN" altLang="en-US">
                  <a:latin typeface="微软雅黑" panose="020B0503020204020204" charset="-122"/>
                  <a:ea typeface="微软雅黑" panose="020B0503020204020204" charset="-122"/>
                </a:rPr>
                <a:t>概念模型设计</a:t>
              </a:r>
            </a:p>
          </p:txBody>
        </p:sp>
        <p:sp>
          <p:nvSpPr>
            <p:cNvPr id="8" name="Text Box 7"/>
            <p:cNvSpPr txBox="1">
              <a:spLocks noChangeArrowheads="1"/>
            </p:cNvSpPr>
            <p:nvPr/>
          </p:nvSpPr>
          <p:spPr bwMode="auto">
            <a:xfrm>
              <a:off x="4825" y="10573"/>
              <a:ext cx="107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zh-CN" altLang="en-US">
                  <a:latin typeface="微软雅黑" panose="020B0503020204020204" charset="-122"/>
                  <a:ea typeface="微软雅黑" panose="020B0503020204020204" charset="-122"/>
                </a:rPr>
                <a:t>子模式设计</a:t>
              </a:r>
            </a:p>
          </p:txBody>
        </p:sp>
        <p:sp>
          <p:nvSpPr>
            <p:cNvPr id="9" name="Text Box 8"/>
            <p:cNvSpPr txBox="1">
              <a:spLocks noChangeArrowheads="1"/>
            </p:cNvSpPr>
            <p:nvPr/>
          </p:nvSpPr>
          <p:spPr bwMode="auto">
            <a:xfrm>
              <a:off x="4658" y="10005"/>
              <a:ext cx="1380"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zh-CN" altLang="en-US">
                  <a:latin typeface="微软雅黑" panose="020B0503020204020204" charset="-122"/>
                  <a:ea typeface="微软雅黑" panose="020B0503020204020204" charset="-122"/>
                </a:rPr>
                <a:t>物理数据库设计</a:t>
              </a:r>
            </a:p>
          </p:txBody>
        </p:sp>
        <p:sp>
          <p:nvSpPr>
            <p:cNvPr id="10" name="Text Box 9"/>
            <p:cNvSpPr txBox="1">
              <a:spLocks noChangeArrowheads="1"/>
            </p:cNvSpPr>
            <p:nvPr/>
          </p:nvSpPr>
          <p:spPr bwMode="auto">
            <a:xfrm>
              <a:off x="4673" y="9438"/>
              <a:ext cx="1380"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zh-CN" altLang="en-US">
                  <a:latin typeface="微软雅黑" panose="020B0503020204020204" charset="-122"/>
                  <a:ea typeface="微软雅黑" panose="020B0503020204020204" charset="-122"/>
                </a:rPr>
                <a:t>逻辑数据库设计</a:t>
              </a:r>
            </a:p>
          </p:txBody>
        </p:sp>
        <p:sp>
          <p:nvSpPr>
            <p:cNvPr id="11" name="Text Box 10"/>
            <p:cNvSpPr txBox="1">
              <a:spLocks noChangeArrowheads="1"/>
            </p:cNvSpPr>
            <p:nvPr/>
          </p:nvSpPr>
          <p:spPr bwMode="auto">
            <a:xfrm>
              <a:off x="4915" y="11140"/>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zh-CN" altLang="en-US">
                  <a:latin typeface="微软雅黑" panose="020B0503020204020204" charset="-122"/>
                  <a:ea typeface="微软雅黑" panose="020B0503020204020204" charset="-122"/>
                </a:rPr>
                <a:t>建立数据库</a:t>
              </a:r>
            </a:p>
          </p:txBody>
        </p:sp>
        <p:sp>
          <p:nvSpPr>
            <p:cNvPr id="12" name="Text Box 11"/>
            <p:cNvSpPr txBox="1">
              <a:spLocks noChangeArrowheads="1"/>
            </p:cNvSpPr>
            <p:nvPr/>
          </p:nvSpPr>
          <p:spPr bwMode="auto">
            <a:xfrm>
              <a:off x="4915" y="8303"/>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lnSpc>
                  <a:spcPct val="80000"/>
                </a:lnSpc>
              </a:pPr>
              <a:r>
                <a:rPr lang="zh-CN" altLang="en-US">
                  <a:latin typeface="微软雅黑" panose="020B0503020204020204" charset="-122"/>
                  <a:ea typeface="微软雅黑" panose="020B0503020204020204" charset="-122"/>
                </a:rPr>
                <a:t>数据分析</a:t>
              </a:r>
            </a:p>
          </p:txBody>
        </p:sp>
        <p:sp>
          <p:nvSpPr>
            <p:cNvPr id="13" name="Text Box 12"/>
            <p:cNvSpPr txBox="1">
              <a:spLocks noChangeArrowheads="1"/>
            </p:cNvSpPr>
            <p:nvPr/>
          </p:nvSpPr>
          <p:spPr bwMode="auto">
            <a:xfrm>
              <a:off x="6938" y="8303"/>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lnSpc>
                  <a:spcPct val="80000"/>
                </a:lnSpc>
              </a:pPr>
              <a:r>
                <a:rPr lang="zh-CN" altLang="en-US">
                  <a:latin typeface="微软雅黑" panose="020B0503020204020204" charset="-122"/>
                  <a:ea typeface="微软雅黑" panose="020B0503020204020204" charset="-122"/>
                </a:rPr>
                <a:t>功能分析</a:t>
              </a:r>
            </a:p>
          </p:txBody>
        </p:sp>
        <p:sp>
          <p:nvSpPr>
            <p:cNvPr id="14" name="Text Box 13"/>
            <p:cNvSpPr txBox="1">
              <a:spLocks noChangeArrowheads="1"/>
            </p:cNvSpPr>
            <p:nvPr/>
          </p:nvSpPr>
          <p:spPr bwMode="auto">
            <a:xfrm>
              <a:off x="6397" y="8870"/>
              <a:ext cx="923"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lnSpc>
                  <a:spcPct val="80000"/>
                </a:lnSpc>
              </a:pPr>
              <a:r>
                <a:rPr lang="zh-CN" altLang="en-US">
                  <a:latin typeface="微软雅黑" panose="020B0503020204020204" charset="-122"/>
                  <a:ea typeface="微软雅黑" panose="020B0503020204020204" charset="-122"/>
                </a:rPr>
                <a:t>功能模型</a:t>
              </a:r>
            </a:p>
          </p:txBody>
        </p:sp>
        <p:sp>
          <p:nvSpPr>
            <p:cNvPr id="15" name="Text Box 14"/>
            <p:cNvSpPr txBox="1">
              <a:spLocks noChangeArrowheads="1"/>
            </p:cNvSpPr>
            <p:nvPr/>
          </p:nvSpPr>
          <p:spPr bwMode="auto">
            <a:xfrm>
              <a:off x="7473" y="8870"/>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lnSpc>
                  <a:spcPct val="80000"/>
                </a:lnSpc>
              </a:pPr>
              <a:r>
                <a:rPr lang="zh-CN" altLang="en-US">
                  <a:latin typeface="微软雅黑" panose="020B0503020204020204" charset="-122"/>
                  <a:ea typeface="微软雅黑" panose="020B0503020204020204" charset="-122"/>
                </a:rPr>
                <a:t>功能说明</a:t>
              </a:r>
            </a:p>
          </p:txBody>
        </p:sp>
        <p:sp>
          <p:nvSpPr>
            <p:cNvPr id="16" name="Text Box 15"/>
            <p:cNvSpPr txBox="1">
              <a:spLocks noChangeArrowheads="1"/>
            </p:cNvSpPr>
            <p:nvPr/>
          </p:nvSpPr>
          <p:spPr bwMode="auto">
            <a:xfrm>
              <a:off x="6938" y="9438"/>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lnSpc>
                  <a:spcPct val="80000"/>
                </a:lnSpc>
              </a:pPr>
              <a:r>
                <a:rPr lang="zh-CN" altLang="en-US">
                  <a:latin typeface="微软雅黑" panose="020B0503020204020204" charset="-122"/>
                  <a:ea typeface="微软雅黑" panose="020B0503020204020204" charset="-122"/>
                </a:rPr>
                <a:t>事务设计</a:t>
              </a:r>
            </a:p>
          </p:txBody>
        </p:sp>
        <p:sp>
          <p:nvSpPr>
            <p:cNvPr id="17" name="Text Box 16"/>
            <p:cNvSpPr txBox="1">
              <a:spLocks noChangeArrowheads="1"/>
            </p:cNvSpPr>
            <p:nvPr/>
          </p:nvSpPr>
          <p:spPr bwMode="auto">
            <a:xfrm>
              <a:off x="6938" y="10005"/>
              <a:ext cx="924"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0" hangingPunct="0">
                <a:lnSpc>
                  <a:spcPct val="80000"/>
                </a:lnSpc>
              </a:pPr>
              <a:r>
                <a:rPr lang="zh-CN" altLang="en-US">
                  <a:latin typeface="微软雅黑" panose="020B0503020204020204" charset="-122"/>
                  <a:ea typeface="微软雅黑" panose="020B0503020204020204" charset="-122"/>
                </a:rPr>
                <a:t>程序说明</a:t>
              </a:r>
            </a:p>
          </p:txBody>
        </p:sp>
        <p:sp>
          <p:nvSpPr>
            <p:cNvPr id="18" name="Text Box 17"/>
            <p:cNvSpPr txBox="1">
              <a:spLocks noChangeArrowheads="1"/>
            </p:cNvSpPr>
            <p:nvPr/>
          </p:nvSpPr>
          <p:spPr bwMode="auto">
            <a:xfrm>
              <a:off x="6801" y="10573"/>
              <a:ext cx="1215" cy="34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zh-CN" altLang="en-US">
                  <a:latin typeface="微软雅黑" panose="020B0503020204020204" charset="-122"/>
                  <a:ea typeface="微软雅黑" panose="020B0503020204020204" charset="-122"/>
                </a:rPr>
                <a:t>应用程序设计</a:t>
              </a:r>
            </a:p>
          </p:txBody>
        </p:sp>
        <p:sp>
          <p:nvSpPr>
            <p:cNvPr id="19" name="Text Box 18"/>
            <p:cNvSpPr txBox="1">
              <a:spLocks noChangeArrowheads="1"/>
            </p:cNvSpPr>
            <p:nvPr/>
          </p:nvSpPr>
          <p:spPr bwMode="auto">
            <a:xfrm>
              <a:off x="6796" y="11140"/>
              <a:ext cx="1216" cy="35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eaLnBrk="0" hangingPunct="0">
                <a:lnSpc>
                  <a:spcPct val="80000"/>
                </a:lnSpc>
              </a:pPr>
              <a:r>
                <a:rPr lang="zh-CN" altLang="en-US">
                  <a:latin typeface="微软雅黑" panose="020B0503020204020204" charset="-122"/>
                  <a:ea typeface="微软雅黑" panose="020B0503020204020204" charset="-122"/>
                </a:rPr>
                <a:t>程序编码调试</a:t>
              </a:r>
            </a:p>
          </p:txBody>
        </p:sp>
        <p:sp>
          <p:nvSpPr>
            <p:cNvPr id="20" name="Line 19"/>
            <p:cNvSpPr>
              <a:spLocks noChangeShapeType="1"/>
            </p:cNvSpPr>
            <p:nvPr/>
          </p:nvSpPr>
          <p:spPr bwMode="auto">
            <a:xfrm flipH="1">
              <a:off x="5319" y="8036"/>
              <a:ext cx="1022" cy="267"/>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21" name="Line 20"/>
            <p:cNvSpPr>
              <a:spLocks noChangeShapeType="1"/>
            </p:cNvSpPr>
            <p:nvPr/>
          </p:nvSpPr>
          <p:spPr bwMode="auto">
            <a:xfrm>
              <a:off x="5392" y="8637"/>
              <a:ext cx="0" cy="23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22" name="Line 21"/>
            <p:cNvSpPr>
              <a:spLocks noChangeShapeType="1"/>
            </p:cNvSpPr>
            <p:nvPr/>
          </p:nvSpPr>
          <p:spPr bwMode="auto">
            <a:xfrm flipH="1">
              <a:off x="5366" y="9214"/>
              <a:ext cx="0" cy="22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23" name="Line 22"/>
            <p:cNvSpPr>
              <a:spLocks noChangeShapeType="1"/>
            </p:cNvSpPr>
            <p:nvPr/>
          </p:nvSpPr>
          <p:spPr bwMode="auto">
            <a:xfrm>
              <a:off x="5358" y="9786"/>
              <a:ext cx="0" cy="216"/>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24" name="Line 23"/>
            <p:cNvSpPr>
              <a:spLocks noChangeShapeType="1"/>
            </p:cNvSpPr>
            <p:nvPr/>
          </p:nvSpPr>
          <p:spPr bwMode="auto">
            <a:xfrm>
              <a:off x="5358" y="10354"/>
              <a:ext cx="0" cy="216"/>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25" name="Line 24"/>
            <p:cNvSpPr>
              <a:spLocks noChangeShapeType="1"/>
            </p:cNvSpPr>
            <p:nvPr/>
          </p:nvSpPr>
          <p:spPr bwMode="auto">
            <a:xfrm>
              <a:off x="5366" y="10921"/>
              <a:ext cx="0" cy="23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26" name="Line 25"/>
            <p:cNvSpPr>
              <a:spLocks noChangeShapeType="1"/>
            </p:cNvSpPr>
            <p:nvPr/>
          </p:nvSpPr>
          <p:spPr bwMode="auto">
            <a:xfrm>
              <a:off x="6785" y="7988"/>
              <a:ext cx="608" cy="325"/>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27" name="Line 26"/>
            <p:cNvSpPr>
              <a:spLocks noChangeShapeType="1"/>
            </p:cNvSpPr>
            <p:nvPr/>
          </p:nvSpPr>
          <p:spPr bwMode="auto">
            <a:xfrm flipH="1">
              <a:off x="6893" y="8652"/>
              <a:ext cx="376" cy="216"/>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28" name="Line 27"/>
            <p:cNvSpPr>
              <a:spLocks noChangeShapeType="1"/>
            </p:cNvSpPr>
            <p:nvPr/>
          </p:nvSpPr>
          <p:spPr bwMode="auto">
            <a:xfrm>
              <a:off x="7524" y="8662"/>
              <a:ext cx="459" cy="206"/>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29" name="Line 28"/>
            <p:cNvSpPr>
              <a:spLocks noChangeShapeType="1"/>
            </p:cNvSpPr>
            <p:nvPr/>
          </p:nvSpPr>
          <p:spPr bwMode="auto">
            <a:xfrm>
              <a:off x="6893" y="9204"/>
              <a:ext cx="434" cy="22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30" name="Line 29"/>
            <p:cNvSpPr>
              <a:spLocks noChangeShapeType="1"/>
            </p:cNvSpPr>
            <p:nvPr/>
          </p:nvSpPr>
          <p:spPr bwMode="auto">
            <a:xfrm flipH="1">
              <a:off x="7500" y="9204"/>
              <a:ext cx="476" cy="246"/>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31" name="Line 30"/>
            <p:cNvSpPr>
              <a:spLocks noChangeShapeType="1"/>
            </p:cNvSpPr>
            <p:nvPr/>
          </p:nvSpPr>
          <p:spPr bwMode="auto">
            <a:xfrm>
              <a:off x="7406" y="9771"/>
              <a:ext cx="0" cy="23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32" name="Line 31"/>
            <p:cNvSpPr>
              <a:spLocks noChangeShapeType="1"/>
            </p:cNvSpPr>
            <p:nvPr/>
          </p:nvSpPr>
          <p:spPr bwMode="auto">
            <a:xfrm>
              <a:off x="7408" y="10339"/>
              <a:ext cx="0" cy="231"/>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sp>
          <p:nvSpPr>
            <p:cNvPr id="33" name="Line 32"/>
            <p:cNvSpPr>
              <a:spLocks noChangeShapeType="1"/>
            </p:cNvSpPr>
            <p:nvPr/>
          </p:nvSpPr>
          <p:spPr bwMode="auto">
            <a:xfrm>
              <a:off x="7417" y="10921"/>
              <a:ext cx="0" cy="231"/>
            </a:xfrm>
            <a:prstGeom prst="line">
              <a:avLst/>
            </a:prstGeom>
            <a:noFill/>
            <a:ln w="952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sz="2000"/>
            </a:p>
          </p:txBody>
        </p:sp>
      </p:grpSp>
      <p:sp>
        <p:nvSpPr>
          <p:cNvPr id="34" name="Rectangle 33"/>
          <p:cNvSpPr>
            <a:spLocks noChangeArrowheads="1"/>
          </p:cNvSpPr>
          <p:nvPr/>
        </p:nvSpPr>
        <p:spPr bwMode="auto">
          <a:xfrm>
            <a:off x="3060070" y="5919665"/>
            <a:ext cx="3347391" cy="46166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FF">
                        <a:gamma/>
                        <a:shade val="73333"/>
                        <a:invGamma/>
                      </a:srgbClr>
                    </a:gs>
                  </a:gsLst>
                  <a:lin ang="5400000" scaled="1"/>
                </a:gra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kumimoji="1" lang="zh-CN" altLang="en-US" sz="2400" b="1" dirty="0"/>
              <a:t>结构和行为分离的设计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423711" y="1516412"/>
            <a:ext cx="5040312"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just" eaLnBrk="1" hangingPunct="1">
              <a:lnSpc>
                <a:spcPct val="1500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）三种数据抽象方法</a:t>
            </a:r>
            <a:endParaRPr lang="zh-CN" altLang="en-US" sz="1800" u="sng" dirty="0">
              <a:solidFill>
                <a:schemeClr val="tx1"/>
              </a:solidFill>
              <a:latin typeface="微软雅黑" panose="020B0503020204020204" charset="-122"/>
              <a:ea typeface="微软雅黑" panose="020B0503020204020204" charset="-122"/>
              <a:cs typeface="微软雅黑" panose="020B0503020204020204" charset="-122"/>
            </a:endParaRPr>
          </a:p>
          <a:p>
            <a:pPr marL="796290" indent="-386715" algn="just" eaLnBrk="1" hangingPunct="1">
              <a:lnSpc>
                <a:spcPct val="150000"/>
              </a:lnSpc>
              <a:buFont typeface="Arial" panose="020B0604020202020204" pitchFamily="34" charset="0"/>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分类（</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Classification</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p>
          <a:p>
            <a:pPr marL="796290" indent="-386715" algn="just" eaLnBrk="1" hangingPunct="1">
              <a:lnSpc>
                <a:spcPct val="150000"/>
              </a:lnSpc>
              <a:buFont typeface="Arial" panose="020B0604020202020204" pitchFamily="34" charset="0"/>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聚集（</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Aggregation</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p>
          <a:p>
            <a:pPr marL="796290" indent="-386715" algn="just" eaLnBrk="1" hangingPunct="1">
              <a:lnSpc>
                <a:spcPct val="150000"/>
              </a:lnSpc>
              <a:buFont typeface="Arial" panose="020B0604020202020204" pitchFamily="34" charset="0"/>
              <a:buChar char="•"/>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概括（</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Generalization)</a:t>
            </a:r>
            <a:endParaRPr lang="en-US" altLang="zh-CN" sz="1800" u="sng" dirty="0">
              <a:solidFill>
                <a:schemeClr val="tx1"/>
              </a:solidFill>
              <a:latin typeface="微软雅黑" panose="020B0503020204020204" charset="-122"/>
              <a:ea typeface="微软雅黑" panose="020B0503020204020204" charset="-122"/>
              <a:cs typeface="微软雅黑" panose="020B0503020204020204" charset="-122"/>
            </a:endParaRPr>
          </a:p>
          <a:p>
            <a:pPr algn="just" eaLnBrk="1" hangingPunct="1">
              <a:lnSpc>
                <a:spcPct val="150000"/>
              </a:lnSpc>
              <a:buFont typeface="Wingdings" panose="05000000000000000000" pitchFamily="2" charset="2"/>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    </a:t>
            </a:r>
          </a:p>
        </p:txBody>
      </p:sp>
      <p:sp>
        <p:nvSpPr>
          <p:cNvPr id="2" name="标题 1"/>
          <p:cNvSpPr>
            <a:spLocks noGrp="1"/>
          </p:cNvSpPr>
          <p:nvPr>
            <p:ph type="title"/>
          </p:nvPr>
        </p:nvSpPr>
        <p:spPr/>
        <p:txBody>
          <a:bodyPr/>
          <a:lstStyle/>
          <a:p>
            <a:r>
              <a:rPr lang="en-US" altLang="zh-CN" sz="3200" dirty="0">
                <a:solidFill>
                  <a:schemeClr val="bg2"/>
                </a:solidFill>
                <a:latin typeface="+mn-ea"/>
              </a:rPr>
              <a:t>2.</a:t>
            </a:r>
            <a:r>
              <a:rPr lang="zh-CN" altLang="en-US" sz="3200" dirty="0">
                <a:solidFill>
                  <a:schemeClr val="bg2"/>
                </a:solidFill>
                <a:latin typeface="+mn-ea"/>
              </a:rPr>
              <a:t>数据抽象与局部视图设计</a:t>
            </a:r>
            <a:endParaRPr lang="zh-CN" altLang="en-US" sz="3200" dirty="0">
              <a:solidFill>
                <a:schemeClr val="bg2"/>
              </a:solidFill>
            </a:endParaRPr>
          </a:p>
        </p:txBody>
      </p:sp>
      <p:graphicFrame>
        <p:nvGraphicFramePr>
          <p:cNvPr id="4" name="图示 3"/>
          <p:cNvGraphicFramePr/>
          <p:nvPr/>
        </p:nvGraphicFramePr>
        <p:xfrm>
          <a:off x="3851910" y="1380490"/>
          <a:ext cx="513143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4" name="Rectangle 4"/>
          <p:cNvSpPr>
            <a:spLocks noChangeArrowheads="1"/>
          </p:cNvSpPr>
          <p:nvPr/>
        </p:nvSpPr>
        <p:spPr bwMode="auto">
          <a:xfrm>
            <a:off x="468313" y="981075"/>
            <a:ext cx="7848600" cy="2491740"/>
          </a:xfrm>
          <a:prstGeom prst="rect">
            <a:avLst/>
          </a:prstGeom>
          <a:noFill/>
          <a:ln w="9525" algn="ctr">
            <a:noFill/>
            <a:miter lim="800000"/>
          </a:ln>
          <a:effectLst/>
        </p:spPr>
        <p:txBody>
          <a:bodyPr>
            <a:spAutoFit/>
          </a:bodyPr>
          <a:lstStyle/>
          <a:p>
            <a:pPr fontAlgn="auto">
              <a:lnSpc>
                <a:spcPct val="150000"/>
              </a:lnSpc>
              <a:buFont typeface="Wingdings" panose="05000000000000000000" pitchFamily="2" charset="2"/>
              <a:buNone/>
              <a:defRPr/>
            </a:pPr>
            <a:r>
              <a:rPr kumimoji="1" lang="zh-CN" altLang="en-US" sz="2400" dirty="0">
                <a:solidFill>
                  <a:schemeClr val="tx1"/>
                </a:solidFill>
                <a:latin typeface="微软雅黑" panose="020B0503020204020204" charset="-122"/>
                <a:ea typeface="微软雅黑" panose="020B0503020204020204" charset="-122"/>
                <a:cs typeface="微软雅黑" panose="020B0503020204020204" charset="-122"/>
              </a:rPr>
              <a:t>分类（Classification）</a:t>
            </a:r>
            <a:endParaRPr lang="zh-CN" altLang="en-US" sz="2400" u="sng" dirty="0">
              <a:solidFill>
                <a:schemeClr val="tx1"/>
              </a:solidFill>
              <a:latin typeface="微软雅黑" panose="020B0503020204020204" charset="-122"/>
              <a:ea typeface="微软雅黑" panose="020B0503020204020204" charset="-122"/>
              <a:cs typeface="微软雅黑" panose="020B0503020204020204" charset="-122"/>
            </a:endParaRPr>
          </a:p>
          <a:p>
            <a:pPr fontAlgn="auto">
              <a:lnSpc>
                <a:spcPct val="150000"/>
              </a:lnSpc>
              <a:buFont typeface="Wingdings" panose="05000000000000000000" pitchFamily="2" charset="2"/>
              <a:buChar char="Ø"/>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定义某一类概念作为现实世界中一组对象的类型，这些对象具有某些共同的特性和行为。在</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模型中的实体型就是这种抽象，如学生，课程。</a:t>
            </a:r>
          </a:p>
          <a:p>
            <a:pPr algn="l" fontAlgn="auto">
              <a:lnSpc>
                <a:spcPct val="150000"/>
              </a:lnSpc>
              <a:buClrTx/>
              <a:buSzTx/>
              <a:buFont typeface="Wingdings" panose="05000000000000000000" pitchFamily="2" charset="2"/>
              <a:buChar char="Ø"/>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抽象了对象的值和型之间“is member of”语义。</a:t>
            </a:r>
          </a:p>
        </p:txBody>
      </p:sp>
      <p:sp>
        <p:nvSpPr>
          <p:cNvPr id="50179" name="Text Box 5"/>
          <p:cNvSpPr txBox="1">
            <a:spLocks noChangeArrowheads="1"/>
          </p:cNvSpPr>
          <p:nvPr/>
        </p:nvSpPr>
        <p:spPr bwMode="auto">
          <a:xfrm>
            <a:off x="1763713" y="3716338"/>
            <a:ext cx="762000" cy="406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b="1">
                <a:solidFill>
                  <a:schemeClr val="tx1"/>
                </a:solidFill>
                <a:latin typeface="Times New Roman" panose="02020603050405020304" pitchFamily="18" charset="0"/>
                <a:ea typeface="宋体" panose="02010600030101010101" pitchFamily="2" charset="-122"/>
              </a:rPr>
              <a:t>学生</a:t>
            </a:r>
          </a:p>
        </p:txBody>
      </p:sp>
      <p:sp>
        <p:nvSpPr>
          <p:cNvPr id="50180" name="Line 6"/>
          <p:cNvSpPr>
            <a:spLocks noChangeShapeType="1"/>
          </p:cNvSpPr>
          <p:nvPr/>
        </p:nvSpPr>
        <p:spPr bwMode="auto">
          <a:xfrm flipH="1">
            <a:off x="773113" y="4173538"/>
            <a:ext cx="10668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81" name="Line 7"/>
          <p:cNvSpPr>
            <a:spLocks noChangeShapeType="1"/>
          </p:cNvSpPr>
          <p:nvPr/>
        </p:nvSpPr>
        <p:spPr bwMode="auto">
          <a:xfrm flipH="1">
            <a:off x="1687513" y="4173538"/>
            <a:ext cx="3048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82" name="Line 8"/>
          <p:cNvSpPr>
            <a:spLocks noChangeShapeType="1"/>
          </p:cNvSpPr>
          <p:nvPr/>
        </p:nvSpPr>
        <p:spPr bwMode="auto">
          <a:xfrm>
            <a:off x="2373313" y="4173538"/>
            <a:ext cx="9906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83" name="Text Box 9"/>
          <p:cNvSpPr txBox="1">
            <a:spLocks noChangeArrowheads="1"/>
          </p:cNvSpPr>
          <p:nvPr/>
        </p:nvSpPr>
        <p:spPr bwMode="auto">
          <a:xfrm>
            <a:off x="2814638" y="4222750"/>
            <a:ext cx="184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2000" b="1">
                <a:solidFill>
                  <a:schemeClr val="tx1"/>
                </a:solidFill>
                <a:latin typeface="Times New Roman" panose="02020603050405020304" pitchFamily="18" charset="0"/>
                <a:ea typeface="宋体" panose="02010600030101010101" pitchFamily="2" charset="-122"/>
              </a:rPr>
              <a:t>“is member of”</a:t>
            </a:r>
          </a:p>
        </p:txBody>
      </p:sp>
      <p:sp>
        <p:nvSpPr>
          <p:cNvPr id="50184" name="Oval 10"/>
          <p:cNvSpPr>
            <a:spLocks noChangeArrowheads="1"/>
          </p:cNvSpPr>
          <p:nvPr/>
        </p:nvSpPr>
        <p:spPr bwMode="auto">
          <a:xfrm>
            <a:off x="696913" y="4859338"/>
            <a:ext cx="152400" cy="15240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a:p>
        </p:txBody>
      </p:sp>
      <p:sp>
        <p:nvSpPr>
          <p:cNvPr id="50185" name="Oval 11"/>
          <p:cNvSpPr>
            <a:spLocks noChangeArrowheads="1"/>
          </p:cNvSpPr>
          <p:nvPr/>
        </p:nvSpPr>
        <p:spPr bwMode="auto">
          <a:xfrm>
            <a:off x="1611313" y="4859338"/>
            <a:ext cx="152400" cy="15240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a:p>
        </p:txBody>
      </p:sp>
      <p:sp>
        <p:nvSpPr>
          <p:cNvPr id="50186" name="Oval 12"/>
          <p:cNvSpPr>
            <a:spLocks noChangeArrowheads="1"/>
          </p:cNvSpPr>
          <p:nvPr/>
        </p:nvSpPr>
        <p:spPr bwMode="auto">
          <a:xfrm>
            <a:off x="3287713" y="4859338"/>
            <a:ext cx="152400" cy="15240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a:p>
        </p:txBody>
      </p:sp>
      <p:sp>
        <p:nvSpPr>
          <p:cNvPr id="50187" name="Line 13"/>
          <p:cNvSpPr>
            <a:spLocks noChangeShapeType="1"/>
          </p:cNvSpPr>
          <p:nvPr/>
        </p:nvSpPr>
        <p:spPr bwMode="auto">
          <a:xfrm>
            <a:off x="2144713" y="4935538"/>
            <a:ext cx="609600" cy="158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0188" name="Text Box 14"/>
          <p:cNvSpPr txBox="1">
            <a:spLocks noChangeArrowheads="1"/>
          </p:cNvSpPr>
          <p:nvPr/>
        </p:nvSpPr>
        <p:spPr bwMode="auto">
          <a:xfrm>
            <a:off x="376238" y="4932363"/>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b="1">
                <a:solidFill>
                  <a:schemeClr val="tx1"/>
                </a:solidFill>
                <a:latin typeface="Times New Roman" panose="02020603050405020304" pitchFamily="18" charset="0"/>
                <a:ea typeface="宋体" panose="02010600030101010101" pitchFamily="2" charset="-122"/>
              </a:rPr>
              <a:t>张英</a:t>
            </a:r>
          </a:p>
        </p:txBody>
      </p:sp>
      <p:sp>
        <p:nvSpPr>
          <p:cNvPr id="50189" name="Text Box 15"/>
          <p:cNvSpPr txBox="1">
            <a:spLocks noChangeArrowheads="1"/>
          </p:cNvSpPr>
          <p:nvPr/>
        </p:nvSpPr>
        <p:spPr bwMode="auto">
          <a:xfrm>
            <a:off x="1300163" y="4935538"/>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b="1">
                <a:solidFill>
                  <a:schemeClr val="tx1"/>
                </a:solidFill>
                <a:latin typeface="Times New Roman" panose="02020603050405020304" pitchFamily="18" charset="0"/>
                <a:ea typeface="宋体" panose="02010600030101010101" pitchFamily="2" charset="-122"/>
              </a:rPr>
              <a:t>王平</a:t>
            </a:r>
          </a:p>
        </p:txBody>
      </p:sp>
      <p:sp>
        <p:nvSpPr>
          <p:cNvPr id="50190" name="Text Box 16"/>
          <p:cNvSpPr txBox="1">
            <a:spLocks noChangeArrowheads="1"/>
          </p:cNvSpPr>
          <p:nvPr/>
        </p:nvSpPr>
        <p:spPr bwMode="auto">
          <a:xfrm>
            <a:off x="3052763" y="4935538"/>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b="1">
                <a:solidFill>
                  <a:schemeClr val="tx1"/>
                </a:solidFill>
                <a:latin typeface="Times New Roman" panose="02020603050405020304" pitchFamily="18" charset="0"/>
                <a:ea typeface="宋体" panose="02010600030101010101" pitchFamily="2" charset="-122"/>
              </a:rPr>
              <a:t>赵斌</a:t>
            </a:r>
          </a:p>
        </p:txBody>
      </p:sp>
      <p:sp>
        <p:nvSpPr>
          <p:cNvPr id="50191" name="Text Box 17"/>
          <p:cNvSpPr txBox="1">
            <a:spLocks noChangeArrowheads="1"/>
          </p:cNvSpPr>
          <p:nvPr/>
        </p:nvSpPr>
        <p:spPr bwMode="auto">
          <a:xfrm>
            <a:off x="665163" y="3700463"/>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b="1">
                <a:solidFill>
                  <a:srgbClr val="FF0000"/>
                </a:solidFill>
                <a:latin typeface="Times New Roman" panose="02020603050405020304" pitchFamily="18" charset="0"/>
                <a:ea typeface="宋体" panose="02010600030101010101" pitchFamily="2" charset="-122"/>
              </a:rPr>
              <a:t>实体型</a:t>
            </a:r>
          </a:p>
        </p:txBody>
      </p:sp>
      <p:sp>
        <p:nvSpPr>
          <p:cNvPr id="50192" name="Text Box 18"/>
          <p:cNvSpPr txBox="1">
            <a:spLocks noChangeArrowheads="1"/>
          </p:cNvSpPr>
          <p:nvPr/>
        </p:nvSpPr>
        <p:spPr bwMode="auto">
          <a:xfrm>
            <a:off x="6037263" y="3732213"/>
            <a:ext cx="762000" cy="406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b="1">
                <a:solidFill>
                  <a:schemeClr val="tx1"/>
                </a:solidFill>
                <a:latin typeface="Times New Roman" panose="02020603050405020304" pitchFamily="18" charset="0"/>
                <a:ea typeface="宋体" panose="02010600030101010101" pitchFamily="2" charset="-122"/>
              </a:rPr>
              <a:t>课程</a:t>
            </a:r>
          </a:p>
        </p:txBody>
      </p:sp>
      <p:sp>
        <p:nvSpPr>
          <p:cNvPr id="50193" name="Line 19"/>
          <p:cNvSpPr>
            <a:spLocks noChangeShapeType="1"/>
          </p:cNvSpPr>
          <p:nvPr/>
        </p:nvSpPr>
        <p:spPr bwMode="auto">
          <a:xfrm flipH="1">
            <a:off x="5046663" y="4189413"/>
            <a:ext cx="10668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4" name="Line 20"/>
          <p:cNvSpPr>
            <a:spLocks noChangeShapeType="1"/>
          </p:cNvSpPr>
          <p:nvPr/>
        </p:nvSpPr>
        <p:spPr bwMode="auto">
          <a:xfrm flipH="1">
            <a:off x="5961063" y="4189413"/>
            <a:ext cx="3048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5" name="Line 21"/>
          <p:cNvSpPr>
            <a:spLocks noChangeShapeType="1"/>
          </p:cNvSpPr>
          <p:nvPr/>
        </p:nvSpPr>
        <p:spPr bwMode="auto">
          <a:xfrm>
            <a:off x="6646863" y="4189413"/>
            <a:ext cx="9906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196" name="Text Box 22"/>
          <p:cNvSpPr txBox="1">
            <a:spLocks noChangeArrowheads="1"/>
          </p:cNvSpPr>
          <p:nvPr/>
        </p:nvSpPr>
        <p:spPr bwMode="auto">
          <a:xfrm>
            <a:off x="7088188" y="4238625"/>
            <a:ext cx="184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2000" b="1">
                <a:solidFill>
                  <a:schemeClr val="tx1"/>
                </a:solidFill>
                <a:latin typeface="Times New Roman" panose="02020603050405020304" pitchFamily="18" charset="0"/>
                <a:ea typeface="宋体" panose="02010600030101010101" pitchFamily="2" charset="-122"/>
              </a:rPr>
              <a:t>“is member of”</a:t>
            </a:r>
          </a:p>
        </p:txBody>
      </p:sp>
      <p:sp>
        <p:nvSpPr>
          <p:cNvPr id="50197" name="Oval 23"/>
          <p:cNvSpPr>
            <a:spLocks noChangeArrowheads="1"/>
          </p:cNvSpPr>
          <p:nvPr/>
        </p:nvSpPr>
        <p:spPr bwMode="auto">
          <a:xfrm>
            <a:off x="4970463" y="4875213"/>
            <a:ext cx="152400" cy="15240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a:p>
        </p:txBody>
      </p:sp>
      <p:sp>
        <p:nvSpPr>
          <p:cNvPr id="50198" name="Oval 24"/>
          <p:cNvSpPr>
            <a:spLocks noChangeArrowheads="1"/>
          </p:cNvSpPr>
          <p:nvPr/>
        </p:nvSpPr>
        <p:spPr bwMode="auto">
          <a:xfrm>
            <a:off x="5884863" y="4875213"/>
            <a:ext cx="152400" cy="15240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a:p>
        </p:txBody>
      </p:sp>
      <p:sp>
        <p:nvSpPr>
          <p:cNvPr id="50199" name="Oval 25"/>
          <p:cNvSpPr>
            <a:spLocks noChangeArrowheads="1"/>
          </p:cNvSpPr>
          <p:nvPr/>
        </p:nvSpPr>
        <p:spPr bwMode="auto">
          <a:xfrm>
            <a:off x="7561263" y="4875213"/>
            <a:ext cx="152400" cy="15240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a:p>
        </p:txBody>
      </p:sp>
      <p:sp>
        <p:nvSpPr>
          <p:cNvPr id="50200" name="Line 26"/>
          <p:cNvSpPr>
            <a:spLocks noChangeShapeType="1"/>
          </p:cNvSpPr>
          <p:nvPr/>
        </p:nvSpPr>
        <p:spPr bwMode="auto">
          <a:xfrm>
            <a:off x="6418263" y="4951413"/>
            <a:ext cx="609600" cy="1587"/>
          </a:xfrm>
          <a:prstGeom prst="line">
            <a:avLst/>
          </a:prstGeom>
          <a:noFill/>
          <a:ln w="952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50201" name="Text Box 27"/>
          <p:cNvSpPr txBox="1">
            <a:spLocks noChangeArrowheads="1"/>
          </p:cNvSpPr>
          <p:nvPr/>
        </p:nvSpPr>
        <p:spPr bwMode="auto">
          <a:xfrm>
            <a:off x="4649788" y="4965700"/>
            <a:ext cx="879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2000" b="1">
                <a:solidFill>
                  <a:schemeClr val="tx1"/>
                </a:solidFill>
                <a:latin typeface="Times New Roman" panose="02020603050405020304" pitchFamily="18" charset="0"/>
                <a:ea typeface="宋体" panose="02010600030101010101" pitchFamily="2" charset="-122"/>
              </a:rPr>
              <a:t>C</a:t>
            </a:r>
            <a:r>
              <a:rPr lang="zh-CN" altLang="en-US" sz="2000" b="1">
                <a:solidFill>
                  <a:schemeClr val="tx1"/>
                </a:solidFill>
                <a:latin typeface="Times New Roman" panose="02020603050405020304" pitchFamily="18" charset="0"/>
                <a:ea typeface="宋体" panose="02010600030101010101" pitchFamily="2" charset="-122"/>
              </a:rPr>
              <a:t>语言</a:t>
            </a:r>
          </a:p>
        </p:txBody>
      </p:sp>
      <p:sp>
        <p:nvSpPr>
          <p:cNvPr id="50202" name="Text Box 28"/>
          <p:cNvSpPr txBox="1">
            <a:spLocks noChangeArrowheads="1"/>
          </p:cNvSpPr>
          <p:nvPr/>
        </p:nvSpPr>
        <p:spPr bwMode="auto">
          <a:xfrm>
            <a:off x="5573713" y="4951413"/>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b="1">
                <a:solidFill>
                  <a:schemeClr val="tx1"/>
                </a:solidFill>
                <a:latin typeface="Times New Roman" panose="02020603050405020304" pitchFamily="18" charset="0"/>
                <a:ea typeface="宋体" panose="02010600030101010101" pitchFamily="2" charset="-122"/>
              </a:rPr>
              <a:t>数据库</a:t>
            </a:r>
          </a:p>
        </p:txBody>
      </p:sp>
      <p:sp>
        <p:nvSpPr>
          <p:cNvPr id="50203" name="Text Box 29"/>
          <p:cNvSpPr txBox="1">
            <a:spLocks noChangeArrowheads="1"/>
          </p:cNvSpPr>
          <p:nvPr/>
        </p:nvSpPr>
        <p:spPr bwMode="auto">
          <a:xfrm>
            <a:off x="7326313" y="4951413"/>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b="1">
                <a:solidFill>
                  <a:schemeClr val="tx1"/>
                </a:solidFill>
                <a:latin typeface="Times New Roman" panose="02020603050405020304" pitchFamily="18" charset="0"/>
                <a:ea typeface="宋体" panose="02010600030101010101" pitchFamily="2" charset="-122"/>
              </a:rPr>
              <a:t>操作系统</a:t>
            </a:r>
          </a:p>
        </p:txBody>
      </p:sp>
      <p:sp>
        <p:nvSpPr>
          <p:cNvPr id="50204" name="Text Box 30"/>
          <p:cNvSpPr txBox="1">
            <a:spLocks noChangeArrowheads="1"/>
          </p:cNvSpPr>
          <p:nvPr/>
        </p:nvSpPr>
        <p:spPr bwMode="auto">
          <a:xfrm>
            <a:off x="4938713" y="3716338"/>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b="1">
                <a:solidFill>
                  <a:srgbClr val="FF0000"/>
                </a:solidFill>
                <a:latin typeface="Times New Roman" panose="02020603050405020304" pitchFamily="18" charset="0"/>
                <a:ea typeface="宋体" panose="02010600030101010101" pitchFamily="2" charset="-122"/>
              </a:rPr>
              <a:t>实体型</a:t>
            </a:r>
          </a:p>
        </p:txBody>
      </p:sp>
      <p:sp>
        <p:nvSpPr>
          <p:cNvPr id="5" name="矩形 4"/>
          <p:cNvSpPr/>
          <p:nvPr/>
        </p:nvSpPr>
        <p:spPr>
          <a:xfrm>
            <a:off x="3224530" y="5685790"/>
            <a:ext cx="2423795" cy="648970"/>
          </a:xfrm>
          <a:prstGeom prst="rect">
            <a:avLst/>
          </a:prstGeom>
          <a:solidFill>
            <a:srgbClr val="2D5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bg1"/>
                </a:solidFill>
              </a:rPr>
              <a:t>用于抽象实体</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62585" y="1088390"/>
            <a:ext cx="8157845" cy="2867660"/>
          </a:xfrm>
        </p:spPr>
        <p:txBody>
          <a:bodyPr/>
          <a:lstStyle/>
          <a:p>
            <a:pPr>
              <a:lnSpc>
                <a:spcPct val="90000"/>
              </a:lnSpc>
              <a:buFontTx/>
              <a:buNone/>
            </a:pPr>
            <a:r>
              <a:rPr kumimoji="1" lang="zh-CN" altLang="en-US" sz="2200" dirty="0">
                <a:solidFill>
                  <a:schemeClr val="tx1"/>
                </a:solidFill>
                <a:latin typeface="微软雅黑" panose="020B0503020204020204" charset="-122"/>
                <a:ea typeface="微软雅黑" panose="020B0503020204020204" charset="-122"/>
                <a:cs typeface="微软雅黑" panose="020B0503020204020204" charset="-122"/>
              </a:rPr>
              <a:t>聚集（</a:t>
            </a:r>
            <a:r>
              <a:rPr kumimoji="1" lang="en-US" altLang="zh-CN" sz="2200" dirty="0">
                <a:solidFill>
                  <a:schemeClr val="tx1"/>
                </a:solidFill>
                <a:latin typeface="微软雅黑" panose="020B0503020204020204" charset="-122"/>
                <a:ea typeface="微软雅黑" panose="020B0503020204020204" charset="-122"/>
                <a:cs typeface="微软雅黑" panose="020B0503020204020204" charset="-122"/>
              </a:rPr>
              <a:t>Aggregation</a:t>
            </a:r>
            <a:r>
              <a:rPr kumimoji="1" lang="zh-CN" altLang="en-US" sz="2200" dirty="0">
                <a:solidFill>
                  <a:schemeClr val="tx1"/>
                </a:solidFill>
                <a:latin typeface="微软雅黑" panose="020B0503020204020204" charset="-122"/>
                <a:ea typeface="微软雅黑" panose="020B0503020204020204" charset="-122"/>
                <a:cs typeface="微软雅黑" panose="020B0503020204020204" charset="-122"/>
              </a:rPr>
              <a:t>）</a:t>
            </a:r>
            <a:endParaRPr kumimoji="1" lang="zh-CN" altLang="en-US" sz="2200" u="sng" dirty="0">
              <a:solidFill>
                <a:srgbClr val="FF9900"/>
              </a:solidFill>
              <a:latin typeface="微软雅黑" panose="020B0503020204020204" charset="-122"/>
              <a:ea typeface="微软雅黑" panose="020B0503020204020204" charset="-122"/>
              <a:cs typeface="微软雅黑" panose="020B0503020204020204" charset="-122"/>
            </a:endParaRPr>
          </a:p>
          <a:p>
            <a:pPr marL="0" algn="l" defTabSz="914400" fontAlgn="auto">
              <a:lnSpc>
                <a:spcPct val="150000"/>
              </a:lnSpc>
              <a:buClrTx/>
              <a:buSzTx/>
              <a:buFont typeface="Wingdings" panose="05000000000000000000" pitchFamily="2" charset="2"/>
              <a:buChar char="Ø"/>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定义某一类型的组成部分，它抽象了对象内部类型和对象内部“组成部分”的语义。若干属性的聚集组成了实体型。对应E-R模型中实体的属性。</a:t>
            </a:r>
          </a:p>
          <a:p>
            <a:pPr marL="0" algn="l" defTabSz="914400" fontAlgn="auto">
              <a:lnSpc>
                <a:spcPct val="150000"/>
              </a:lnSpc>
              <a:buClrTx/>
              <a:buSzTx/>
              <a:buFont typeface="Wingdings" panose="05000000000000000000" pitchFamily="2" charset="2"/>
              <a:buChar char="Ø"/>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抽象了对象类型和其成分之间的“is part of”语义</a:t>
            </a:r>
            <a:endParaRPr kumimoji="1" lang="zh-CN" altLang="en-US" sz="2000" dirty="0">
              <a:latin typeface="微软雅黑" panose="020B0503020204020204" charset="-122"/>
              <a:ea typeface="微软雅黑" panose="020B0503020204020204" charset="-122"/>
              <a:cs typeface="微软雅黑" panose="020B0503020204020204" charset="-122"/>
            </a:endParaRPr>
          </a:p>
          <a:p>
            <a:pPr>
              <a:lnSpc>
                <a:spcPct val="90000"/>
              </a:lnSpc>
              <a:buFontTx/>
              <a:buNone/>
            </a:pPr>
            <a:endParaRPr kumimoji="1" lang="en-US" altLang="zh-CN" sz="2000" dirty="0">
              <a:latin typeface="微软雅黑" panose="020B0503020204020204" charset="-122"/>
              <a:ea typeface="微软雅黑" panose="020B0503020204020204" charset="-122"/>
              <a:cs typeface="微软雅黑" panose="020B0503020204020204" charset="-122"/>
            </a:endParaRPr>
          </a:p>
        </p:txBody>
      </p:sp>
      <p:sp>
        <p:nvSpPr>
          <p:cNvPr id="51203" name="Text Box 4"/>
          <p:cNvSpPr txBox="1">
            <a:spLocks noChangeArrowheads="1"/>
          </p:cNvSpPr>
          <p:nvPr/>
        </p:nvSpPr>
        <p:spPr bwMode="auto">
          <a:xfrm>
            <a:off x="2125980" y="4269105"/>
            <a:ext cx="762000" cy="406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b="1">
                <a:solidFill>
                  <a:schemeClr val="bg1"/>
                </a:solidFill>
                <a:latin typeface="Times New Roman" panose="02020603050405020304" pitchFamily="18" charset="0"/>
                <a:ea typeface="宋体" panose="02010600030101010101" pitchFamily="2" charset="-122"/>
              </a:rPr>
              <a:t>学生</a:t>
            </a:r>
          </a:p>
        </p:txBody>
      </p:sp>
      <p:sp>
        <p:nvSpPr>
          <p:cNvPr id="51204" name="Oval 5"/>
          <p:cNvSpPr>
            <a:spLocks noChangeArrowheads="1"/>
          </p:cNvSpPr>
          <p:nvPr/>
        </p:nvSpPr>
        <p:spPr bwMode="auto">
          <a:xfrm>
            <a:off x="768668" y="5412105"/>
            <a:ext cx="762000" cy="38100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000" b="1">
                <a:solidFill>
                  <a:schemeClr val="tx1"/>
                </a:solidFill>
                <a:latin typeface="Times New Roman" panose="02020603050405020304" pitchFamily="18" charset="0"/>
                <a:ea typeface="宋体" panose="02010600030101010101" pitchFamily="2" charset="-122"/>
              </a:rPr>
              <a:t>学号</a:t>
            </a:r>
          </a:p>
        </p:txBody>
      </p:sp>
      <p:sp>
        <p:nvSpPr>
          <p:cNvPr id="51205" name="Oval 6"/>
          <p:cNvSpPr>
            <a:spLocks noChangeArrowheads="1"/>
          </p:cNvSpPr>
          <p:nvPr/>
        </p:nvSpPr>
        <p:spPr bwMode="auto">
          <a:xfrm>
            <a:off x="1683068" y="5412105"/>
            <a:ext cx="762000" cy="38100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000" b="1">
                <a:solidFill>
                  <a:schemeClr val="tx1"/>
                </a:solidFill>
                <a:latin typeface="Times New Roman" panose="02020603050405020304" pitchFamily="18" charset="0"/>
                <a:ea typeface="宋体" panose="02010600030101010101" pitchFamily="2" charset="-122"/>
              </a:rPr>
              <a:t>姓名</a:t>
            </a:r>
          </a:p>
        </p:txBody>
      </p:sp>
      <p:sp>
        <p:nvSpPr>
          <p:cNvPr id="51206" name="Oval 7"/>
          <p:cNvSpPr>
            <a:spLocks noChangeArrowheads="1"/>
          </p:cNvSpPr>
          <p:nvPr/>
        </p:nvSpPr>
        <p:spPr bwMode="auto">
          <a:xfrm>
            <a:off x="2597468" y="5412105"/>
            <a:ext cx="762000" cy="38100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000" b="1">
                <a:solidFill>
                  <a:schemeClr val="tx1"/>
                </a:solidFill>
                <a:latin typeface="Times New Roman" panose="02020603050405020304" pitchFamily="18" charset="0"/>
                <a:ea typeface="宋体" panose="02010600030101010101" pitchFamily="2" charset="-122"/>
              </a:rPr>
              <a:t>专业</a:t>
            </a:r>
          </a:p>
        </p:txBody>
      </p:sp>
      <p:sp>
        <p:nvSpPr>
          <p:cNvPr id="51207" name="Oval 8"/>
          <p:cNvSpPr>
            <a:spLocks noChangeArrowheads="1"/>
          </p:cNvSpPr>
          <p:nvPr/>
        </p:nvSpPr>
        <p:spPr bwMode="auto">
          <a:xfrm>
            <a:off x="3511868" y="5412105"/>
            <a:ext cx="762000" cy="38100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000" b="1">
                <a:solidFill>
                  <a:schemeClr val="tx1"/>
                </a:solidFill>
                <a:latin typeface="Times New Roman" panose="02020603050405020304" pitchFamily="18" charset="0"/>
                <a:ea typeface="宋体" panose="02010600030101010101" pitchFamily="2" charset="-122"/>
              </a:rPr>
              <a:t>班级</a:t>
            </a:r>
          </a:p>
        </p:txBody>
      </p:sp>
      <p:sp>
        <p:nvSpPr>
          <p:cNvPr id="51208" name="Line 9"/>
          <p:cNvSpPr>
            <a:spLocks noChangeShapeType="1"/>
          </p:cNvSpPr>
          <p:nvPr/>
        </p:nvSpPr>
        <p:spPr bwMode="auto">
          <a:xfrm flipH="1">
            <a:off x="1149668" y="4726305"/>
            <a:ext cx="10668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09" name="Line 10"/>
          <p:cNvSpPr>
            <a:spLocks noChangeShapeType="1"/>
          </p:cNvSpPr>
          <p:nvPr/>
        </p:nvSpPr>
        <p:spPr bwMode="auto">
          <a:xfrm flipH="1">
            <a:off x="2064068" y="4726305"/>
            <a:ext cx="3048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10" name="Line 11"/>
          <p:cNvSpPr>
            <a:spLocks noChangeShapeType="1"/>
          </p:cNvSpPr>
          <p:nvPr/>
        </p:nvSpPr>
        <p:spPr bwMode="auto">
          <a:xfrm>
            <a:off x="2521268" y="4726305"/>
            <a:ext cx="3810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11" name="Line 12"/>
          <p:cNvSpPr>
            <a:spLocks noChangeShapeType="1"/>
          </p:cNvSpPr>
          <p:nvPr/>
        </p:nvSpPr>
        <p:spPr bwMode="auto">
          <a:xfrm>
            <a:off x="2749868" y="4726305"/>
            <a:ext cx="99060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12" name="Text Box 13"/>
          <p:cNvSpPr txBox="1">
            <a:spLocks noChangeArrowheads="1"/>
          </p:cNvSpPr>
          <p:nvPr/>
        </p:nvSpPr>
        <p:spPr bwMode="auto">
          <a:xfrm>
            <a:off x="5700713" y="4427855"/>
            <a:ext cx="1143000" cy="406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b="1">
                <a:solidFill>
                  <a:schemeClr val="tx1"/>
                </a:solidFill>
                <a:latin typeface="Times New Roman" panose="02020603050405020304" pitchFamily="18" charset="0"/>
                <a:ea typeface="宋体" panose="02010600030101010101" pitchFamily="2" charset="-122"/>
              </a:rPr>
              <a:t>仓库号</a:t>
            </a:r>
          </a:p>
        </p:txBody>
      </p:sp>
      <p:sp>
        <p:nvSpPr>
          <p:cNvPr id="51213" name="Text Box 14"/>
          <p:cNvSpPr txBox="1">
            <a:spLocks noChangeArrowheads="1"/>
          </p:cNvSpPr>
          <p:nvPr/>
        </p:nvSpPr>
        <p:spPr bwMode="auto">
          <a:xfrm>
            <a:off x="6843713" y="4427855"/>
            <a:ext cx="838200" cy="406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b="1">
                <a:solidFill>
                  <a:schemeClr val="tx1"/>
                </a:solidFill>
                <a:latin typeface="Times New Roman" panose="02020603050405020304" pitchFamily="18" charset="0"/>
                <a:ea typeface="宋体" panose="02010600030101010101" pitchFamily="2" charset="-122"/>
              </a:rPr>
              <a:t>面积</a:t>
            </a:r>
          </a:p>
        </p:txBody>
      </p:sp>
      <p:sp>
        <p:nvSpPr>
          <p:cNvPr id="51214" name="Text Box 15"/>
          <p:cNvSpPr txBox="1">
            <a:spLocks noChangeArrowheads="1"/>
          </p:cNvSpPr>
          <p:nvPr/>
        </p:nvSpPr>
        <p:spPr bwMode="auto">
          <a:xfrm>
            <a:off x="7681913" y="4427855"/>
            <a:ext cx="838200" cy="406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b="1">
                <a:solidFill>
                  <a:schemeClr val="tx1"/>
                </a:solidFill>
                <a:latin typeface="Times New Roman" panose="02020603050405020304" pitchFamily="18" charset="0"/>
                <a:ea typeface="宋体" panose="02010600030101010101" pitchFamily="2" charset="-122"/>
              </a:rPr>
              <a:t>主任</a:t>
            </a:r>
          </a:p>
        </p:txBody>
      </p:sp>
      <p:sp>
        <p:nvSpPr>
          <p:cNvPr id="51215" name="Text Box 16"/>
          <p:cNvSpPr txBox="1">
            <a:spLocks noChangeArrowheads="1"/>
          </p:cNvSpPr>
          <p:nvPr/>
        </p:nvSpPr>
        <p:spPr bwMode="auto">
          <a:xfrm>
            <a:off x="4827588" y="4377055"/>
            <a:ext cx="6934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b="1">
                <a:solidFill>
                  <a:schemeClr val="tx1"/>
                </a:solidFill>
                <a:latin typeface="Times New Roman" panose="02020603050405020304" pitchFamily="18" charset="0"/>
                <a:ea typeface="宋体" panose="02010600030101010101" pitchFamily="2" charset="-122"/>
              </a:rPr>
              <a:t>仓库</a:t>
            </a:r>
          </a:p>
        </p:txBody>
      </p:sp>
      <p:sp>
        <p:nvSpPr>
          <p:cNvPr id="51216" name="Text Box 17"/>
          <p:cNvSpPr txBox="1">
            <a:spLocks noChangeArrowheads="1"/>
          </p:cNvSpPr>
          <p:nvPr/>
        </p:nvSpPr>
        <p:spPr bwMode="auto">
          <a:xfrm>
            <a:off x="5624513" y="5469255"/>
            <a:ext cx="762000" cy="406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b="1">
                <a:solidFill>
                  <a:schemeClr val="tx1"/>
                </a:solidFill>
                <a:latin typeface="Times New Roman" panose="02020603050405020304" pitchFamily="18" charset="0"/>
                <a:ea typeface="宋体" panose="02010600030101010101" pitchFamily="2" charset="-122"/>
              </a:rPr>
              <a:t>姓名</a:t>
            </a:r>
          </a:p>
        </p:txBody>
      </p:sp>
      <p:sp>
        <p:nvSpPr>
          <p:cNvPr id="51217" name="Text Box 18"/>
          <p:cNvSpPr txBox="1">
            <a:spLocks noChangeArrowheads="1"/>
          </p:cNvSpPr>
          <p:nvPr/>
        </p:nvSpPr>
        <p:spPr bwMode="auto">
          <a:xfrm>
            <a:off x="6386513" y="5469255"/>
            <a:ext cx="762000" cy="406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b="1">
                <a:solidFill>
                  <a:schemeClr val="tx1"/>
                </a:solidFill>
                <a:latin typeface="Times New Roman" panose="02020603050405020304" pitchFamily="18" charset="0"/>
                <a:ea typeface="宋体" panose="02010600030101010101" pitchFamily="2" charset="-122"/>
              </a:rPr>
              <a:t>年龄</a:t>
            </a:r>
          </a:p>
        </p:txBody>
      </p:sp>
      <p:sp>
        <p:nvSpPr>
          <p:cNvPr id="51218" name="Text Box 19"/>
          <p:cNvSpPr txBox="1">
            <a:spLocks noChangeArrowheads="1"/>
          </p:cNvSpPr>
          <p:nvPr/>
        </p:nvSpPr>
        <p:spPr bwMode="auto">
          <a:xfrm>
            <a:off x="7148513" y="5469255"/>
            <a:ext cx="762000" cy="406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b="1">
                <a:solidFill>
                  <a:schemeClr val="tx1"/>
                </a:solidFill>
                <a:latin typeface="Times New Roman" panose="02020603050405020304" pitchFamily="18" charset="0"/>
                <a:ea typeface="宋体" panose="02010600030101010101" pitchFamily="2" charset="-122"/>
              </a:rPr>
              <a:t>性别</a:t>
            </a:r>
          </a:p>
        </p:txBody>
      </p:sp>
      <p:sp>
        <p:nvSpPr>
          <p:cNvPr id="51219" name="Text Box 20"/>
          <p:cNvSpPr txBox="1">
            <a:spLocks noChangeArrowheads="1"/>
          </p:cNvSpPr>
          <p:nvPr/>
        </p:nvSpPr>
        <p:spPr bwMode="auto">
          <a:xfrm>
            <a:off x="7910513" y="5469255"/>
            <a:ext cx="762000" cy="406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b="1">
                <a:solidFill>
                  <a:schemeClr val="tx1"/>
                </a:solidFill>
                <a:latin typeface="Times New Roman" panose="02020603050405020304" pitchFamily="18" charset="0"/>
                <a:ea typeface="宋体" panose="02010600030101010101" pitchFamily="2" charset="-122"/>
              </a:rPr>
              <a:t>工资</a:t>
            </a:r>
          </a:p>
        </p:txBody>
      </p:sp>
      <p:sp>
        <p:nvSpPr>
          <p:cNvPr id="51220" name="Line 21"/>
          <p:cNvSpPr>
            <a:spLocks noChangeShapeType="1"/>
          </p:cNvSpPr>
          <p:nvPr/>
        </p:nvSpPr>
        <p:spPr bwMode="auto">
          <a:xfrm flipH="1">
            <a:off x="5776913" y="4885055"/>
            <a:ext cx="19050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21" name="Line 22"/>
          <p:cNvSpPr>
            <a:spLocks noChangeShapeType="1"/>
          </p:cNvSpPr>
          <p:nvPr/>
        </p:nvSpPr>
        <p:spPr bwMode="auto">
          <a:xfrm>
            <a:off x="8520113" y="4885055"/>
            <a:ext cx="152400" cy="609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222" name="Text Box 23"/>
          <p:cNvSpPr txBox="1">
            <a:spLocks noChangeArrowheads="1"/>
          </p:cNvSpPr>
          <p:nvPr/>
        </p:nvSpPr>
        <p:spPr bwMode="auto">
          <a:xfrm>
            <a:off x="3191193" y="4775518"/>
            <a:ext cx="1409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2000" b="1">
                <a:solidFill>
                  <a:schemeClr val="tx1"/>
                </a:solidFill>
                <a:latin typeface="Times New Roman" panose="02020603050405020304" pitchFamily="18" charset="0"/>
                <a:ea typeface="宋体" panose="02010600030101010101" pitchFamily="2" charset="-122"/>
              </a:rPr>
              <a:t>“is part of”</a:t>
            </a:r>
          </a:p>
        </p:txBody>
      </p:sp>
      <p:sp>
        <p:nvSpPr>
          <p:cNvPr id="51223" name="Text Box 24"/>
          <p:cNvSpPr txBox="1">
            <a:spLocks noChangeArrowheads="1"/>
          </p:cNvSpPr>
          <p:nvPr/>
        </p:nvSpPr>
        <p:spPr bwMode="auto">
          <a:xfrm>
            <a:off x="752793" y="4113530"/>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b="1">
                <a:solidFill>
                  <a:srgbClr val="FF0000"/>
                </a:solidFill>
                <a:latin typeface="Times New Roman" panose="02020603050405020304" pitchFamily="18" charset="0"/>
                <a:ea typeface="宋体" panose="02010600030101010101" pitchFamily="2" charset="-122"/>
              </a:rPr>
              <a:t>实体型</a:t>
            </a:r>
          </a:p>
        </p:txBody>
      </p:sp>
      <p:sp>
        <p:nvSpPr>
          <p:cNvPr id="51224" name="Text Box 25"/>
          <p:cNvSpPr txBox="1">
            <a:spLocks noChangeArrowheads="1"/>
          </p:cNvSpPr>
          <p:nvPr/>
        </p:nvSpPr>
        <p:spPr bwMode="auto">
          <a:xfrm>
            <a:off x="173355" y="539623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b="1">
                <a:solidFill>
                  <a:srgbClr val="FF0000"/>
                </a:solidFill>
                <a:latin typeface="Times New Roman" panose="02020603050405020304" pitchFamily="18" charset="0"/>
                <a:ea typeface="宋体" panose="02010600030101010101" pitchFamily="2" charset="-122"/>
              </a:rPr>
              <a:t>属性</a:t>
            </a:r>
          </a:p>
        </p:txBody>
      </p:sp>
      <p:sp>
        <p:nvSpPr>
          <p:cNvPr id="5" name="矩形 4"/>
          <p:cNvSpPr/>
          <p:nvPr/>
        </p:nvSpPr>
        <p:spPr>
          <a:xfrm>
            <a:off x="3963035" y="6047740"/>
            <a:ext cx="2423795" cy="648970"/>
          </a:xfrm>
          <a:prstGeom prst="rect">
            <a:avLst/>
          </a:prstGeom>
          <a:solidFill>
            <a:srgbClr val="2D5D4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bg1"/>
                </a:solidFill>
              </a:rPr>
              <a:t>用于构建实体的属性</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285115" y="1254125"/>
            <a:ext cx="8649970" cy="3641725"/>
          </a:xfrm>
        </p:spPr>
        <p:txBody>
          <a:bodyPr/>
          <a:lstStyle/>
          <a:p>
            <a:pPr marL="85725" indent="0" latinLnBrk="0">
              <a:lnSpc>
                <a:spcPct val="150000"/>
              </a:lnSpc>
              <a:buNone/>
            </a:pP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概括（</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Generalization)</a:t>
            </a:r>
            <a:endParaRPr kumimoji="1" lang="en-US" altLang="zh-CN" sz="2000" u="sng" dirty="0">
              <a:solidFill>
                <a:schemeClr val="tx1"/>
              </a:solidFill>
              <a:latin typeface="微软雅黑" panose="020B0503020204020204" charset="-122"/>
              <a:ea typeface="微软雅黑" panose="020B0503020204020204" charset="-122"/>
              <a:cs typeface="微软雅黑" panose="020B0503020204020204" charset="-122"/>
            </a:endParaRPr>
          </a:p>
          <a:p>
            <a:pPr indent="0" latinLnBrk="0">
              <a:lnSpc>
                <a:spcPct val="150000"/>
              </a:lnSpc>
              <a:buFont typeface="Wingdings" panose="05000000000000000000" pitchFamily="2" charset="2"/>
              <a:buChar char="Ø"/>
            </a:pP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定义类型之间的一种子集联系，它抽象了类型之间的“所属”的语义。</a:t>
            </a:r>
          </a:p>
          <a:p>
            <a:pPr indent="0" latinLnBrk="0">
              <a:lnSpc>
                <a:spcPct val="150000"/>
              </a:lnSpc>
              <a:buFont typeface="Wingdings" panose="05000000000000000000" pitchFamily="2" charset="2"/>
              <a:buChar char="Ø"/>
            </a:pP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 抽象了类型之间“</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is subset of”</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语义</a:t>
            </a:r>
          </a:p>
          <a:p>
            <a:pPr indent="0" latinLnBrk="0">
              <a:lnSpc>
                <a:spcPct val="150000"/>
              </a:lnSpc>
              <a:buFont typeface="Wingdings" panose="05000000000000000000" pitchFamily="2" charset="2"/>
              <a:buChar char="Ø"/>
            </a:pP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 概括的重要性质：继承，即子类集成超类的所有抽象</a:t>
            </a:r>
          </a:p>
          <a:p>
            <a:pPr indent="0" latinLnBrk="0">
              <a:lnSpc>
                <a:spcPct val="150000"/>
              </a:lnSpc>
              <a:buFont typeface="Wingdings" panose="05000000000000000000" pitchFamily="2" charset="2"/>
              <a:buChar char="Ø"/>
            </a:pP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 是</a:t>
            </a:r>
            <a:r>
              <a:rPr kumimoji="1" lang="en-US" altLang="zh-CN" sz="2000" dirty="0">
                <a:solidFill>
                  <a:schemeClr val="tx1"/>
                </a:solidFill>
                <a:latin typeface="微软雅黑" panose="020B0503020204020204" charset="-122"/>
                <a:ea typeface="微软雅黑" panose="020B0503020204020204" charset="-122"/>
                <a:cs typeface="微软雅黑" panose="020B0503020204020204" charset="-122"/>
              </a:rPr>
              <a:t>E-R</a:t>
            </a:r>
            <a:r>
              <a:rPr kumimoji="1" lang="zh-CN" altLang="en-US" sz="2000" dirty="0">
                <a:solidFill>
                  <a:schemeClr val="tx1"/>
                </a:solidFill>
                <a:latin typeface="微软雅黑" panose="020B0503020204020204" charset="-122"/>
                <a:ea typeface="微软雅黑" panose="020B0503020204020204" charset="-122"/>
                <a:cs typeface="微软雅黑" panose="020B0503020204020204" charset="-122"/>
              </a:rPr>
              <a:t>模型的抽象机制的扩充</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2"/>
          <p:cNvGrpSpPr/>
          <p:nvPr/>
        </p:nvGrpSpPr>
        <p:grpSpPr bwMode="auto">
          <a:xfrm>
            <a:off x="1181100" y="1125220"/>
            <a:ext cx="6737751" cy="3600450"/>
            <a:chOff x="1008" y="1935"/>
            <a:chExt cx="3914" cy="2145"/>
          </a:xfrm>
          <a:solidFill>
            <a:schemeClr val="accent1">
              <a:lumMod val="60000"/>
              <a:lumOff val="40000"/>
            </a:schemeClr>
          </a:solidFill>
        </p:grpSpPr>
        <p:sp>
          <p:nvSpPr>
            <p:cNvPr id="53252" name="Rectangle 3"/>
            <p:cNvSpPr>
              <a:spLocks noChangeArrowheads="1"/>
            </p:cNvSpPr>
            <p:nvPr/>
          </p:nvSpPr>
          <p:spPr bwMode="auto">
            <a:xfrm>
              <a:off x="2208" y="1968"/>
              <a:ext cx="720" cy="336"/>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200" dirty="0">
                  <a:solidFill>
                    <a:schemeClr val="tx1"/>
                  </a:solidFill>
                  <a:latin typeface="微软雅黑" panose="020B0503020204020204" charset="-122"/>
                  <a:ea typeface="微软雅黑" panose="020B0503020204020204" charset="-122"/>
                </a:rPr>
                <a:t>学生</a:t>
              </a:r>
            </a:p>
          </p:txBody>
        </p:sp>
        <p:sp>
          <p:nvSpPr>
            <p:cNvPr id="53253" name="AutoShape 4"/>
            <p:cNvSpPr>
              <a:spLocks noChangeArrowheads="1"/>
            </p:cNvSpPr>
            <p:nvPr/>
          </p:nvSpPr>
          <p:spPr bwMode="auto">
            <a:xfrm>
              <a:off x="2016" y="2784"/>
              <a:ext cx="1152" cy="384"/>
            </a:xfrm>
            <a:prstGeom prst="flowChartPreparation">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200" dirty="0">
                  <a:solidFill>
                    <a:schemeClr val="tx1"/>
                  </a:solidFill>
                  <a:latin typeface="微软雅黑" panose="020B0503020204020204" charset="-122"/>
                  <a:ea typeface="微软雅黑" panose="020B0503020204020204" charset="-122"/>
                </a:rPr>
                <a:t>类型</a:t>
              </a:r>
            </a:p>
          </p:txBody>
        </p:sp>
        <p:sp>
          <p:nvSpPr>
            <p:cNvPr id="53254" name="Rectangle 5"/>
            <p:cNvSpPr>
              <a:spLocks noChangeArrowheads="1"/>
            </p:cNvSpPr>
            <p:nvPr/>
          </p:nvSpPr>
          <p:spPr bwMode="auto">
            <a:xfrm>
              <a:off x="1008" y="3744"/>
              <a:ext cx="720" cy="336"/>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200" dirty="0">
                  <a:solidFill>
                    <a:schemeClr val="tx1"/>
                  </a:solidFill>
                  <a:latin typeface="微软雅黑" panose="020B0503020204020204" charset="-122"/>
                  <a:ea typeface="微软雅黑" panose="020B0503020204020204" charset="-122"/>
                </a:rPr>
                <a:t>专科生</a:t>
              </a:r>
            </a:p>
          </p:txBody>
        </p:sp>
        <p:sp>
          <p:nvSpPr>
            <p:cNvPr id="53255" name="Rectangle 6"/>
            <p:cNvSpPr>
              <a:spLocks noChangeArrowheads="1"/>
            </p:cNvSpPr>
            <p:nvPr/>
          </p:nvSpPr>
          <p:spPr bwMode="auto">
            <a:xfrm>
              <a:off x="2160" y="3744"/>
              <a:ext cx="720" cy="336"/>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200" dirty="0">
                  <a:solidFill>
                    <a:schemeClr val="tx1"/>
                  </a:solidFill>
                  <a:latin typeface="微软雅黑" panose="020B0503020204020204" charset="-122"/>
                  <a:ea typeface="微软雅黑" panose="020B0503020204020204" charset="-122"/>
                </a:rPr>
                <a:t>本科生</a:t>
              </a:r>
            </a:p>
          </p:txBody>
        </p:sp>
        <p:sp>
          <p:nvSpPr>
            <p:cNvPr id="53256" name="Rectangle 7"/>
            <p:cNvSpPr>
              <a:spLocks noChangeArrowheads="1"/>
            </p:cNvSpPr>
            <p:nvPr/>
          </p:nvSpPr>
          <p:spPr bwMode="auto">
            <a:xfrm>
              <a:off x="3312" y="3744"/>
              <a:ext cx="720" cy="336"/>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200" dirty="0">
                  <a:solidFill>
                    <a:schemeClr val="tx1"/>
                  </a:solidFill>
                  <a:latin typeface="微软雅黑" panose="020B0503020204020204" charset="-122"/>
                  <a:ea typeface="微软雅黑" panose="020B0503020204020204" charset="-122"/>
                </a:rPr>
                <a:t>研究生</a:t>
              </a:r>
            </a:p>
          </p:txBody>
        </p:sp>
        <p:sp>
          <p:nvSpPr>
            <p:cNvPr id="53257" name="AutoShape 8"/>
            <p:cNvSpPr>
              <a:spLocks noChangeArrowheads="1"/>
            </p:cNvSpPr>
            <p:nvPr/>
          </p:nvSpPr>
          <p:spPr bwMode="auto">
            <a:xfrm>
              <a:off x="2448" y="2304"/>
              <a:ext cx="240" cy="480"/>
            </a:xfrm>
            <a:prstGeom prst="upArrow">
              <a:avLst>
                <a:gd name="adj1" fmla="val 50000"/>
                <a:gd name="adj2" fmla="val 50000"/>
              </a:avLst>
            </a:prstGeom>
            <a:grpFill/>
            <a:ln w="9525">
              <a:solidFill>
                <a:schemeClr val="tx1"/>
              </a:solidFill>
              <a:miter lim="800000"/>
            </a:ln>
          </p:spPr>
          <p:txBody>
            <a:bodyPr vert="eaVert"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2200">
                <a:solidFill>
                  <a:schemeClr val="tx1"/>
                </a:solidFill>
                <a:latin typeface="微软雅黑" panose="020B0503020204020204" charset="-122"/>
                <a:ea typeface="微软雅黑" panose="020B0503020204020204" charset="-122"/>
              </a:endParaRPr>
            </a:p>
          </p:txBody>
        </p:sp>
        <p:sp>
          <p:nvSpPr>
            <p:cNvPr id="53258" name="Line 9"/>
            <p:cNvSpPr>
              <a:spLocks noChangeShapeType="1"/>
            </p:cNvSpPr>
            <p:nvPr/>
          </p:nvSpPr>
          <p:spPr bwMode="auto">
            <a:xfrm flipH="1">
              <a:off x="1392" y="3072"/>
              <a:ext cx="768" cy="672"/>
            </a:xfrm>
            <a:prstGeom prst="line">
              <a:avLst/>
            </a:prstGeom>
            <a:grpFill/>
            <a:ln w="38100">
              <a:solidFill>
                <a:schemeClr val="tx1"/>
              </a:solidFill>
              <a:round/>
            </a:ln>
          </p:spPr>
          <p:txBody>
            <a:bodyPr wrap="none" anchor="ctr"/>
            <a:lstStyle/>
            <a:p>
              <a:endParaRPr lang="zh-CN" altLang="en-US">
                <a:latin typeface="+mn-ea"/>
              </a:endParaRPr>
            </a:p>
          </p:txBody>
        </p:sp>
        <p:sp>
          <p:nvSpPr>
            <p:cNvPr id="53259" name="Line 10"/>
            <p:cNvSpPr>
              <a:spLocks noChangeShapeType="1"/>
            </p:cNvSpPr>
            <p:nvPr/>
          </p:nvSpPr>
          <p:spPr bwMode="auto">
            <a:xfrm flipH="1">
              <a:off x="1488" y="3120"/>
              <a:ext cx="720" cy="624"/>
            </a:xfrm>
            <a:prstGeom prst="line">
              <a:avLst/>
            </a:prstGeom>
            <a:grpFill/>
            <a:ln w="38100">
              <a:solidFill>
                <a:schemeClr val="tx1"/>
              </a:solidFill>
              <a:round/>
            </a:ln>
          </p:spPr>
          <p:txBody>
            <a:bodyPr wrap="none" anchor="ctr"/>
            <a:lstStyle/>
            <a:p>
              <a:endParaRPr lang="zh-CN" altLang="en-US">
                <a:latin typeface="+mn-ea"/>
              </a:endParaRPr>
            </a:p>
          </p:txBody>
        </p:sp>
        <p:sp>
          <p:nvSpPr>
            <p:cNvPr id="53260" name="Line 11"/>
            <p:cNvSpPr>
              <a:spLocks noChangeShapeType="1"/>
            </p:cNvSpPr>
            <p:nvPr/>
          </p:nvSpPr>
          <p:spPr bwMode="auto">
            <a:xfrm>
              <a:off x="2976" y="3120"/>
              <a:ext cx="576" cy="624"/>
            </a:xfrm>
            <a:prstGeom prst="line">
              <a:avLst/>
            </a:prstGeom>
            <a:grpFill/>
            <a:ln w="38100">
              <a:solidFill>
                <a:schemeClr val="tx1"/>
              </a:solidFill>
              <a:round/>
            </a:ln>
          </p:spPr>
          <p:txBody>
            <a:bodyPr wrap="none" anchor="ctr"/>
            <a:lstStyle/>
            <a:p>
              <a:endParaRPr lang="zh-CN" altLang="en-US">
                <a:latin typeface="+mn-ea"/>
              </a:endParaRPr>
            </a:p>
          </p:txBody>
        </p:sp>
        <p:sp>
          <p:nvSpPr>
            <p:cNvPr id="53261" name="Line 12"/>
            <p:cNvSpPr>
              <a:spLocks noChangeShapeType="1"/>
            </p:cNvSpPr>
            <p:nvPr/>
          </p:nvSpPr>
          <p:spPr bwMode="auto">
            <a:xfrm>
              <a:off x="3072" y="3072"/>
              <a:ext cx="576" cy="672"/>
            </a:xfrm>
            <a:prstGeom prst="line">
              <a:avLst/>
            </a:prstGeom>
            <a:grpFill/>
            <a:ln w="38100">
              <a:solidFill>
                <a:schemeClr val="tx1"/>
              </a:solidFill>
              <a:round/>
            </a:ln>
          </p:spPr>
          <p:txBody>
            <a:bodyPr wrap="none" anchor="ctr"/>
            <a:lstStyle/>
            <a:p>
              <a:endParaRPr lang="zh-CN" altLang="en-US">
                <a:latin typeface="+mn-ea"/>
              </a:endParaRPr>
            </a:p>
          </p:txBody>
        </p:sp>
        <p:sp>
          <p:nvSpPr>
            <p:cNvPr id="53262" name="Line 13"/>
            <p:cNvSpPr>
              <a:spLocks noChangeShapeType="1"/>
            </p:cNvSpPr>
            <p:nvPr/>
          </p:nvSpPr>
          <p:spPr bwMode="auto">
            <a:xfrm>
              <a:off x="2592" y="3168"/>
              <a:ext cx="0" cy="576"/>
            </a:xfrm>
            <a:prstGeom prst="line">
              <a:avLst/>
            </a:prstGeom>
            <a:grpFill/>
            <a:ln w="38100">
              <a:solidFill>
                <a:schemeClr val="tx1"/>
              </a:solidFill>
              <a:round/>
            </a:ln>
          </p:spPr>
          <p:txBody>
            <a:bodyPr wrap="none" anchor="ctr"/>
            <a:lstStyle/>
            <a:p>
              <a:endParaRPr lang="zh-CN" altLang="en-US">
                <a:latin typeface="+mn-ea"/>
              </a:endParaRPr>
            </a:p>
          </p:txBody>
        </p:sp>
        <p:sp>
          <p:nvSpPr>
            <p:cNvPr id="53263" name="Line 14"/>
            <p:cNvSpPr>
              <a:spLocks noChangeShapeType="1"/>
            </p:cNvSpPr>
            <p:nvPr/>
          </p:nvSpPr>
          <p:spPr bwMode="auto">
            <a:xfrm>
              <a:off x="2496" y="3168"/>
              <a:ext cx="0" cy="576"/>
            </a:xfrm>
            <a:prstGeom prst="line">
              <a:avLst/>
            </a:prstGeom>
            <a:grpFill/>
            <a:ln w="38100">
              <a:solidFill>
                <a:schemeClr val="tx1"/>
              </a:solidFill>
              <a:round/>
            </a:ln>
          </p:spPr>
          <p:txBody>
            <a:bodyPr wrap="none" anchor="ctr"/>
            <a:lstStyle/>
            <a:p>
              <a:endParaRPr lang="zh-CN" altLang="en-US">
                <a:latin typeface="+mn-ea"/>
              </a:endParaRPr>
            </a:p>
          </p:txBody>
        </p:sp>
        <p:sp>
          <p:nvSpPr>
            <p:cNvPr id="53264" name="Text Box 15"/>
            <p:cNvSpPr txBox="1">
              <a:spLocks noChangeArrowheads="1"/>
            </p:cNvSpPr>
            <p:nvPr/>
          </p:nvSpPr>
          <p:spPr bwMode="auto">
            <a:xfrm>
              <a:off x="3072" y="1935"/>
              <a:ext cx="431" cy="2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200" dirty="0">
                  <a:solidFill>
                    <a:schemeClr val="tx1"/>
                  </a:solidFill>
                  <a:latin typeface="微软雅黑" panose="020B0503020204020204" charset="-122"/>
                  <a:ea typeface="微软雅黑" panose="020B0503020204020204" charset="-122"/>
                </a:rPr>
                <a:t>超类</a:t>
              </a:r>
            </a:p>
          </p:txBody>
        </p:sp>
        <p:sp>
          <p:nvSpPr>
            <p:cNvPr id="53265" name="Text Box 16"/>
            <p:cNvSpPr txBox="1">
              <a:spLocks noChangeArrowheads="1"/>
            </p:cNvSpPr>
            <p:nvPr/>
          </p:nvSpPr>
          <p:spPr bwMode="auto">
            <a:xfrm>
              <a:off x="4128" y="3711"/>
              <a:ext cx="431" cy="2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200">
                  <a:solidFill>
                    <a:schemeClr val="tx1"/>
                  </a:solidFill>
                  <a:latin typeface="微软雅黑" panose="020B0503020204020204" charset="-122"/>
                  <a:ea typeface="微软雅黑" panose="020B0503020204020204" charset="-122"/>
                </a:rPr>
                <a:t>子类</a:t>
              </a:r>
            </a:p>
          </p:txBody>
        </p:sp>
        <p:sp>
          <p:nvSpPr>
            <p:cNvPr id="53266" name="Text Box 17"/>
            <p:cNvSpPr txBox="1">
              <a:spLocks noChangeArrowheads="1"/>
            </p:cNvSpPr>
            <p:nvPr/>
          </p:nvSpPr>
          <p:spPr bwMode="auto">
            <a:xfrm>
              <a:off x="3680" y="3026"/>
              <a:ext cx="1242" cy="2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200">
                  <a:solidFill>
                    <a:schemeClr val="tx1"/>
                  </a:solidFill>
                  <a:latin typeface="微软雅黑" panose="020B0503020204020204" charset="-122"/>
                  <a:ea typeface="微软雅黑" panose="020B0503020204020204" charset="-122"/>
                </a:rPr>
                <a:t>概括表示示意图</a:t>
              </a:r>
            </a:p>
          </p:txBody>
        </p:sp>
      </p:grpSp>
      <p:sp>
        <p:nvSpPr>
          <p:cNvPr id="53251" name="Text Box 21"/>
          <p:cNvSpPr txBox="1">
            <a:spLocks noChangeArrowheads="1"/>
          </p:cNvSpPr>
          <p:nvPr/>
        </p:nvSpPr>
        <p:spPr bwMode="auto">
          <a:xfrm>
            <a:off x="890588" y="5246688"/>
            <a:ext cx="7559675" cy="36830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概括一个重要性质是继承性，继承性指子类继承超类中定义的所有抽象。</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635155" y="1268733"/>
            <a:ext cx="4191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b="1" dirty="0">
                <a:solidFill>
                  <a:schemeClr val="tx1"/>
                </a:solidFill>
                <a:latin typeface="+mn-ea"/>
                <a:ea typeface="+mn-ea"/>
              </a:rPr>
              <a:t>（</a:t>
            </a:r>
            <a:r>
              <a:rPr lang="en-US" altLang="zh-CN" b="1" dirty="0">
                <a:solidFill>
                  <a:schemeClr val="tx1"/>
                </a:solidFill>
                <a:latin typeface="+mn-ea"/>
                <a:ea typeface="+mn-ea"/>
              </a:rPr>
              <a:t>2</a:t>
            </a:r>
            <a:r>
              <a:rPr lang="zh-CN" altLang="en-US" b="1" dirty="0">
                <a:solidFill>
                  <a:schemeClr val="tx1"/>
                </a:solidFill>
                <a:latin typeface="+mn-ea"/>
                <a:ea typeface="+mn-ea"/>
              </a:rPr>
              <a:t>）设计分</a:t>
            </a:r>
            <a:r>
              <a:rPr lang="en-US" altLang="zh-CN" b="1" dirty="0">
                <a:solidFill>
                  <a:schemeClr val="tx1"/>
                </a:solidFill>
                <a:latin typeface="+mn-ea"/>
                <a:ea typeface="+mn-ea"/>
              </a:rPr>
              <a:t>E-R</a:t>
            </a:r>
            <a:r>
              <a:rPr lang="zh-CN" altLang="en-US" b="1" dirty="0">
                <a:solidFill>
                  <a:schemeClr val="tx1"/>
                </a:solidFill>
                <a:latin typeface="+mn-ea"/>
                <a:ea typeface="+mn-ea"/>
              </a:rPr>
              <a:t>图</a:t>
            </a:r>
          </a:p>
        </p:txBody>
      </p:sp>
      <p:sp>
        <p:nvSpPr>
          <p:cNvPr id="54275" name="Text Box 3"/>
          <p:cNvSpPr txBox="1">
            <a:spLocks noChangeArrowheads="1"/>
          </p:cNvSpPr>
          <p:nvPr/>
        </p:nvSpPr>
        <p:spPr bwMode="auto">
          <a:xfrm>
            <a:off x="1476375" y="1989138"/>
            <a:ext cx="661035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fontAlgn="auto" hangingPunct="1">
              <a:lnSpc>
                <a:spcPct val="150000"/>
              </a:lnSpc>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步骤：</a:t>
            </a:r>
          </a:p>
          <a:p>
            <a:pPr eaLnBrk="1" fontAlgn="auto" hangingPunct="1">
              <a:lnSpc>
                <a:spcPct val="150000"/>
              </a:lnSpc>
              <a:buSzPct val="80000"/>
              <a:buFont typeface="Wingdings" panose="05000000000000000000" pitchFamily="2" charset="2"/>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确定范围；</a:t>
            </a:r>
          </a:p>
          <a:p>
            <a:pPr eaLnBrk="1" fontAlgn="auto" hangingPunct="1">
              <a:lnSpc>
                <a:spcPct val="150000"/>
              </a:lnSpc>
              <a:buSzPct val="80000"/>
              <a:buFont typeface="Wingdings" panose="05000000000000000000" pitchFamily="2" charset="2"/>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确定实体、属性及其标识；</a:t>
            </a:r>
          </a:p>
          <a:p>
            <a:pPr eaLnBrk="1" fontAlgn="auto" hangingPunct="1">
              <a:lnSpc>
                <a:spcPct val="150000"/>
              </a:lnSpc>
              <a:buSzPct val="80000"/>
              <a:buFont typeface="Wingdings" panose="05000000000000000000" pitchFamily="2" charset="2"/>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定义实体间的联系；</a:t>
            </a:r>
          </a:p>
          <a:p>
            <a:pPr eaLnBrk="1" fontAlgn="auto" hangingPunct="1">
              <a:lnSpc>
                <a:spcPct val="150000"/>
              </a:lnSpc>
              <a:buSzPct val="80000"/>
              <a:buFont typeface="Wingdings" panose="05000000000000000000" pitchFamily="2" charset="2"/>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给实体及联系加上描述属性。</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ChangeArrowheads="1"/>
          </p:cNvSpPr>
          <p:nvPr/>
        </p:nvSpPr>
        <p:spPr bwMode="auto">
          <a:xfrm>
            <a:off x="468630" y="1408113"/>
            <a:ext cx="815340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fontAlgn="auto" hangingPunct="1">
              <a:lnSpc>
                <a:spcPct val="150000"/>
              </a:lnSpc>
              <a:spcBef>
                <a:spcPts val="0"/>
              </a:spcBef>
              <a:buFont typeface="Wingdings" panose="05000000000000000000" pitchFamily="2" charset="2"/>
              <a:buChar char="¦"/>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确定范围</a:t>
            </a:r>
          </a:p>
          <a:p>
            <a:pPr eaLnBrk="1" fontAlgn="auto" hangingPunct="1">
              <a:lnSpc>
                <a:spcPct val="150000"/>
              </a:lnSpc>
              <a:spcBef>
                <a:spcPts val="0"/>
              </a:spcBef>
              <a:buFontTx/>
              <a:buNone/>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有两条原则供参考：</a:t>
            </a:r>
          </a:p>
          <a:p>
            <a:pPr eaLnBrk="1" fontAlgn="auto" hangingPunct="1">
              <a:lnSpc>
                <a:spcPct val="150000"/>
              </a:lnSpc>
              <a:spcBef>
                <a:spcPts val="0"/>
              </a:spcBef>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关系最密切的若干功能域所涉及的数据可包含在一个局部视图内。</a:t>
            </a:r>
          </a:p>
          <a:p>
            <a:pPr eaLnBrk="1" fontAlgn="auto" hangingPunct="1">
              <a:lnSpc>
                <a:spcPct val="150000"/>
              </a:lnSpc>
              <a:spcBef>
                <a:spcPts val="0"/>
              </a:spcBef>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一个局部视图所包含的实体数不能太多，以免过于复杂，不便理解和管理。</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1026"/>
          <p:cNvSpPr txBox="1">
            <a:spLocks noChangeArrowheads="1"/>
          </p:cNvSpPr>
          <p:nvPr/>
        </p:nvSpPr>
        <p:spPr bwMode="auto">
          <a:xfrm>
            <a:off x="468313" y="1225550"/>
            <a:ext cx="48768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 typeface="Wingdings" panose="05000000000000000000" pitchFamily="2" charset="2"/>
              <a:buChar char="¦"/>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确定实体及其标识      </a:t>
            </a:r>
          </a:p>
        </p:txBody>
      </p:sp>
      <p:sp>
        <p:nvSpPr>
          <p:cNvPr id="259075" name="Text Box 1027"/>
          <p:cNvSpPr txBox="1">
            <a:spLocks noChangeArrowheads="1"/>
          </p:cNvSpPr>
          <p:nvPr/>
        </p:nvSpPr>
        <p:spPr bwMode="auto">
          <a:xfrm>
            <a:off x="1403350" y="1916113"/>
            <a:ext cx="5400675" cy="2630170"/>
          </a:xfrm>
          <a:prstGeom prst="rect">
            <a:avLst/>
          </a:prstGeom>
          <a:noFill/>
          <a:ln w="9525">
            <a:noFill/>
            <a:miter lim="800000"/>
          </a:ln>
          <a:effectLst/>
        </p:spPr>
        <p:txBody>
          <a:bodyPr>
            <a:spAutoFit/>
          </a:bodyPr>
          <a:lstStyle/>
          <a:p>
            <a:pPr indent="0" fontAlgn="auto">
              <a:lnSpc>
                <a:spcPct val="150000"/>
              </a:lnSpc>
              <a:buFontTx/>
              <a:buNone/>
              <a:defRP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主要包括：</a:t>
            </a:r>
            <a:endParaRPr lang="zh-CN" altLang="en-US" sz="2200" dirty="0">
              <a:solidFill>
                <a:schemeClr val="tx1"/>
              </a:solidFill>
              <a:effectLst/>
              <a:latin typeface="微软雅黑" panose="020B0503020204020204" charset="-122"/>
              <a:ea typeface="微软雅黑" panose="020B0503020204020204" charset="-122"/>
              <a:cs typeface="微软雅黑" panose="020B0503020204020204" charset="-122"/>
            </a:endParaRPr>
          </a:p>
          <a:p>
            <a:pPr marL="457200" indent="0" fontAlgn="auto">
              <a:lnSpc>
                <a:spcPct val="150000"/>
              </a:lnSpc>
              <a:buFont typeface="Arial" panose="020B0604020202020204" pitchFamily="34" charset="0"/>
              <a:buChar char="•"/>
              <a:defRPr/>
            </a:pPr>
            <a:r>
              <a:rPr lang="zh-CN" altLang="en-US" sz="2200" i="1" dirty="0">
                <a:solidFill>
                  <a:schemeClr val="tx1"/>
                </a:solidFill>
                <a:effectLst/>
                <a:latin typeface="微软雅黑" panose="020B0503020204020204" charset="-122"/>
                <a:ea typeface="微软雅黑" panose="020B0503020204020204" charset="-122"/>
                <a:cs typeface="微软雅黑" panose="020B0503020204020204" charset="-122"/>
              </a:rPr>
              <a:t>  </a:t>
            </a:r>
            <a:r>
              <a:rPr lang="zh-CN" altLang="en-US" sz="2200" dirty="0">
                <a:solidFill>
                  <a:schemeClr val="tx1"/>
                </a:solidFill>
                <a:effectLst/>
                <a:latin typeface="微软雅黑" panose="020B0503020204020204" charset="-122"/>
                <a:ea typeface="微软雅黑" panose="020B0503020204020204" charset="-122"/>
                <a:cs typeface="微软雅黑" panose="020B0503020204020204" charset="-122"/>
              </a:rPr>
              <a:t>数据对象的分类</a:t>
            </a:r>
          </a:p>
          <a:p>
            <a:pPr marL="457200" indent="0" fontAlgn="auto">
              <a:lnSpc>
                <a:spcPct val="150000"/>
              </a:lnSpc>
              <a:buFont typeface="Arial" panose="020B0604020202020204" pitchFamily="34" charset="0"/>
              <a:buChar char="•"/>
              <a:defRPr/>
            </a:pPr>
            <a:r>
              <a:rPr lang="zh-CN" altLang="en-US" sz="2200" dirty="0">
                <a:solidFill>
                  <a:schemeClr val="tx1"/>
                </a:solidFill>
                <a:effectLst/>
                <a:latin typeface="微软雅黑" panose="020B0503020204020204" charset="-122"/>
                <a:ea typeface="微软雅黑" panose="020B0503020204020204" charset="-122"/>
                <a:cs typeface="微软雅黑" panose="020B0503020204020204" charset="-122"/>
              </a:rPr>
              <a:t>  确认实体与属性</a:t>
            </a:r>
          </a:p>
          <a:p>
            <a:pPr marL="457200" indent="0" fontAlgn="auto">
              <a:lnSpc>
                <a:spcPct val="150000"/>
              </a:lnSpc>
              <a:buFont typeface="Arial" panose="020B0604020202020204" pitchFamily="34" charset="0"/>
              <a:buChar char="•"/>
              <a:defRPr/>
            </a:pPr>
            <a:r>
              <a:rPr lang="zh-CN" altLang="en-US" sz="2200" dirty="0">
                <a:solidFill>
                  <a:schemeClr val="tx1"/>
                </a:solidFill>
                <a:effectLst/>
                <a:latin typeface="微软雅黑" panose="020B0503020204020204" charset="-122"/>
                <a:ea typeface="微软雅黑" panose="020B0503020204020204" charset="-122"/>
                <a:cs typeface="微软雅黑" panose="020B0503020204020204" charset="-122"/>
              </a:rPr>
              <a:t>  对象的命名</a:t>
            </a:r>
          </a:p>
          <a:p>
            <a:pPr marL="457200" indent="0" fontAlgn="auto">
              <a:lnSpc>
                <a:spcPct val="150000"/>
              </a:lnSpc>
              <a:buFont typeface="Arial" panose="020B0604020202020204" pitchFamily="34" charset="0"/>
              <a:buChar char="•"/>
              <a:defRPr/>
            </a:pPr>
            <a:r>
              <a:rPr lang="zh-CN" altLang="en-US" sz="2200" dirty="0">
                <a:solidFill>
                  <a:schemeClr val="tx1"/>
                </a:solidFill>
                <a:effectLst/>
                <a:latin typeface="微软雅黑" panose="020B0503020204020204" charset="-122"/>
                <a:ea typeface="微软雅黑" panose="020B0503020204020204" charset="-122"/>
                <a:cs typeface="微软雅黑" panose="020B0503020204020204" charset="-122"/>
              </a:rPr>
              <a:t>  确定实体的标识</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idx="1"/>
          </p:nvPr>
        </p:nvSpPr>
        <p:spPr>
          <a:xfrm>
            <a:off x="447040" y="1081405"/>
            <a:ext cx="8392160" cy="1679575"/>
          </a:xfrm>
        </p:spPr>
        <p:txBody>
          <a:bodyPr/>
          <a:lstStyle/>
          <a:p>
            <a:pPr>
              <a:buFont typeface="Arial" panose="020B0604020202020204" pitchFamily="34" charset="0"/>
              <a:buChar char="•"/>
              <a:defRPr/>
            </a:pPr>
            <a:r>
              <a:rPr lang="en-US" altLang="zh-CN" sz="22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 </a:t>
            </a:r>
            <a:r>
              <a:rPr lang="zh-CN" altLang="en-US" sz="22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数据对象的分类</a:t>
            </a:r>
          </a:p>
          <a:p>
            <a:pPr marL="88900" indent="530860" latinLnBrk="0">
              <a:lnSpc>
                <a:spcPct val="150000"/>
              </a:lnSpc>
              <a:spcBef>
                <a:spcPts val="0"/>
              </a:spcBef>
              <a:buFontTx/>
              <a:buNone/>
              <a:defRP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分类有一个准则： 归在某一类中的对象，在这个类的概念上应具有</a:t>
            </a:r>
            <a:r>
              <a:rPr lang="zh-CN" altLang="en-US" sz="22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共性</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a:t>
            </a:r>
          </a:p>
        </p:txBody>
      </p:sp>
      <p:sp>
        <p:nvSpPr>
          <p:cNvPr id="260098" name="Text Box 2"/>
          <p:cNvSpPr txBox="1">
            <a:spLocks noChangeArrowheads="1"/>
          </p:cNvSpPr>
          <p:nvPr/>
        </p:nvSpPr>
        <p:spPr bwMode="auto">
          <a:xfrm>
            <a:off x="597853" y="2949893"/>
            <a:ext cx="4248150" cy="998855"/>
          </a:xfrm>
          <a:prstGeom prst="rect">
            <a:avLst/>
          </a:prstGeom>
          <a:noFill/>
          <a:ln w="9525">
            <a:noFill/>
            <a:miter lim="800000"/>
          </a:ln>
          <a:effectLst/>
        </p:spPr>
        <p:txBody>
          <a:bodyPr>
            <a:spAutoFit/>
          </a:bodyPr>
          <a:lstStyle/>
          <a:p>
            <a:pPr marL="355600" indent="-269875" algn="l" fontAlgn="base">
              <a:spcBef>
                <a:spcPts val="1800"/>
              </a:spcBef>
              <a:buClr>
                <a:srgbClr val="003399"/>
              </a:buClr>
              <a:buSzPct val="80000"/>
              <a:buFont typeface="Arial" panose="020B0604020202020204" pitchFamily="34" charset="0"/>
              <a:buChar char="•"/>
              <a:defRPr/>
            </a:pPr>
            <a:r>
              <a:rPr lang="zh-CN" altLang="en-US" sz="2200"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 确认实体与属性</a:t>
            </a:r>
          </a:p>
          <a:p>
            <a:pPr marL="85725" indent="0" algn="l" fontAlgn="base">
              <a:spcBef>
                <a:spcPts val="1800"/>
              </a:spcBef>
              <a:buClr>
                <a:srgbClr val="003399"/>
              </a:buClr>
              <a:buSzPct val="80000"/>
              <a:buNone/>
              <a:defRPr/>
            </a:pPr>
            <a:r>
              <a:rPr lang="zh-CN" altLang="en-US" sz="2200" dirty="0">
                <a:latin typeface="微软雅黑" panose="020B0503020204020204" charset="-122"/>
                <a:ea typeface="微软雅黑" panose="020B0503020204020204" charset="-122"/>
                <a:cs typeface="微软雅黑" panose="020B0503020204020204" charset="-122"/>
                <a:sym typeface="+mn-ea"/>
              </a:rPr>
              <a:t>     区分实体与属性的一般原则：</a:t>
            </a:r>
            <a:endParaRPr lang="zh-CN" altLang="en-US" sz="2200"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58372" name="Text Box 4"/>
          <p:cNvSpPr txBox="1">
            <a:spLocks noChangeArrowheads="1"/>
          </p:cNvSpPr>
          <p:nvPr/>
        </p:nvSpPr>
        <p:spPr bwMode="auto">
          <a:xfrm>
            <a:off x="1052513" y="4311015"/>
            <a:ext cx="6913562" cy="1216025"/>
          </a:xfrm>
          <a:prstGeom prst="rect">
            <a:avLst/>
          </a:prstGeom>
          <a:noFill/>
          <a:ln w="28575">
            <a:solidFill>
              <a:srgbClr val="FF99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Char char="•"/>
            </a:pPr>
            <a:r>
              <a:rPr lang="en-US" altLang="zh-CN" sz="2400" b="1">
                <a:solidFill>
                  <a:schemeClr val="tx1"/>
                </a:solidFill>
              </a:rPr>
              <a:t>  </a:t>
            </a:r>
            <a:r>
              <a:rPr lang="zh-CN" altLang="en-US" sz="2400" b="1">
                <a:solidFill>
                  <a:schemeClr val="tx1"/>
                </a:solidFill>
              </a:rPr>
              <a:t>实体一般需要描述信息，而属性不需要；</a:t>
            </a:r>
          </a:p>
          <a:p>
            <a:pPr eaLnBrk="1" hangingPunct="1">
              <a:buFontTx/>
              <a:buChar char="•"/>
            </a:pPr>
            <a:endParaRPr lang="zh-CN" altLang="en-US" sz="2400" b="1">
              <a:solidFill>
                <a:schemeClr val="tx1"/>
              </a:solidFill>
            </a:endParaRPr>
          </a:p>
          <a:p>
            <a:pPr eaLnBrk="1" hangingPunct="1">
              <a:buFontTx/>
              <a:buChar char="•"/>
            </a:pPr>
            <a:r>
              <a:rPr lang="zh-CN" altLang="en-US" sz="2400" b="1">
                <a:solidFill>
                  <a:schemeClr val="tx1"/>
                </a:solidFill>
              </a:rPr>
              <a:t>  属性不能与其他实体具有联系。</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59"/>
          <p:cNvGrpSpPr/>
          <p:nvPr/>
        </p:nvGrpSpPr>
        <p:grpSpPr bwMode="auto">
          <a:xfrm>
            <a:off x="2441575" y="1118910"/>
            <a:ext cx="3505200" cy="1524000"/>
            <a:chOff x="1538" y="466"/>
            <a:chExt cx="2208" cy="960"/>
          </a:xfrm>
        </p:grpSpPr>
        <p:sp>
          <p:nvSpPr>
            <p:cNvPr id="59420" name="Text Box 28"/>
            <p:cNvSpPr txBox="1">
              <a:spLocks noChangeArrowheads="1"/>
            </p:cNvSpPr>
            <p:nvPr/>
          </p:nvSpPr>
          <p:spPr bwMode="auto">
            <a:xfrm>
              <a:off x="2393" y="466"/>
              <a:ext cx="480" cy="2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600">
                  <a:solidFill>
                    <a:schemeClr val="tx1"/>
                  </a:solidFill>
                  <a:latin typeface="微软雅黑" panose="020B0503020204020204" charset="-122"/>
                  <a:ea typeface="微软雅黑" panose="020B0503020204020204" charset="-122"/>
                </a:rPr>
                <a:t>职工</a:t>
              </a:r>
            </a:p>
          </p:txBody>
        </p:sp>
        <p:sp>
          <p:nvSpPr>
            <p:cNvPr id="59421" name="Oval 29"/>
            <p:cNvSpPr>
              <a:spLocks noChangeArrowheads="1"/>
            </p:cNvSpPr>
            <p:nvPr/>
          </p:nvSpPr>
          <p:spPr bwMode="auto">
            <a:xfrm>
              <a:off x="1538" y="1186"/>
              <a:ext cx="480" cy="24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a:solidFill>
                    <a:schemeClr val="tx1"/>
                  </a:solidFill>
                  <a:latin typeface="微软雅黑" panose="020B0503020204020204" charset="-122"/>
                  <a:ea typeface="微软雅黑" panose="020B0503020204020204" charset="-122"/>
                </a:rPr>
                <a:t>职工号</a:t>
              </a:r>
            </a:p>
          </p:txBody>
        </p:sp>
        <p:sp>
          <p:nvSpPr>
            <p:cNvPr id="59422" name="Oval 30"/>
            <p:cNvSpPr>
              <a:spLocks noChangeArrowheads="1"/>
            </p:cNvSpPr>
            <p:nvPr/>
          </p:nvSpPr>
          <p:spPr bwMode="auto">
            <a:xfrm>
              <a:off x="2114" y="1186"/>
              <a:ext cx="480" cy="24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a:solidFill>
                    <a:schemeClr val="tx1"/>
                  </a:solidFill>
                  <a:latin typeface="微软雅黑" panose="020B0503020204020204" charset="-122"/>
                  <a:ea typeface="微软雅黑" panose="020B0503020204020204" charset="-122"/>
                </a:rPr>
                <a:t>姓名</a:t>
              </a:r>
            </a:p>
          </p:txBody>
        </p:sp>
        <p:sp>
          <p:nvSpPr>
            <p:cNvPr id="59423" name="Oval 31"/>
            <p:cNvSpPr>
              <a:spLocks noChangeArrowheads="1"/>
            </p:cNvSpPr>
            <p:nvPr/>
          </p:nvSpPr>
          <p:spPr bwMode="auto">
            <a:xfrm>
              <a:off x="2690" y="1186"/>
              <a:ext cx="480" cy="24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a:solidFill>
                    <a:schemeClr val="tx1"/>
                  </a:solidFill>
                  <a:latin typeface="微软雅黑" panose="020B0503020204020204" charset="-122"/>
                  <a:ea typeface="微软雅黑" panose="020B0503020204020204" charset="-122"/>
                </a:rPr>
                <a:t>年龄</a:t>
              </a:r>
            </a:p>
          </p:txBody>
        </p:sp>
        <p:sp>
          <p:nvSpPr>
            <p:cNvPr id="59424" name="Oval 32"/>
            <p:cNvSpPr>
              <a:spLocks noChangeArrowheads="1"/>
            </p:cNvSpPr>
            <p:nvPr/>
          </p:nvSpPr>
          <p:spPr bwMode="auto">
            <a:xfrm>
              <a:off x="3266" y="1186"/>
              <a:ext cx="480" cy="240"/>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dirty="0">
                  <a:solidFill>
                    <a:schemeClr val="bg1"/>
                  </a:solidFill>
                  <a:latin typeface="微软雅黑" panose="020B0503020204020204" charset="-122"/>
                  <a:ea typeface="微软雅黑" panose="020B0503020204020204" charset="-122"/>
                </a:rPr>
                <a:t>职称</a:t>
              </a:r>
            </a:p>
          </p:txBody>
        </p:sp>
        <p:sp>
          <p:nvSpPr>
            <p:cNvPr id="59425" name="Line 33"/>
            <p:cNvSpPr>
              <a:spLocks noChangeShapeType="1"/>
            </p:cNvSpPr>
            <p:nvPr/>
          </p:nvSpPr>
          <p:spPr bwMode="auto">
            <a:xfrm flipH="1">
              <a:off x="1778" y="754"/>
              <a:ext cx="672"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26" name="Line 34"/>
            <p:cNvSpPr>
              <a:spLocks noChangeShapeType="1"/>
            </p:cNvSpPr>
            <p:nvPr/>
          </p:nvSpPr>
          <p:spPr bwMode="auto">
            <a:xfrm flipH="1">
              <a:off x="2354" y="754"/>
              <a:ext cx="192"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27" name="Line 35"/>
            <p:cNvSpPr>
              <a:spLocks noChangeShapeType="1"/>
            </p:cNvSpPr>
            <p:nvPr/>
          </p:nvSpPr>
          <p:spPr bwMode="auto">
            <a:xfrm>
              <a:off x="2642" y="754"/>
              <a:ext cx="24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28" name="Line 36"/>
            <p:cNvSpPr>
              <a:spLocks noChangeShapeType="1"/>
            </p:cNvSpPr>
            <p:nvPr/>
          </p:nvSpPr>
          <p:spPr bwMode="auto">
            <a:xfrm>
              <a:off x="2823" y="746"/>
              <a:ext cx="624"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9395" name="Group 60"/>
          <p:cNvGrpSpPr/>
          <p:nvPr/>
        </p:nvGrpSpPr>
        <p:grpSpPr bwMode="auto">
          <a:xfrm>
            <a:off x="765175" y="4014510"/>
            <a:ext cx="7391400" cy="1600200"/>
            <a:chOff x="482" y="2290"/>
            <a:chExt cx="4656" cy="1008"/>
          </a:xfrm>
        </p:grpSpPr>
        <p:sp>
          <p:nvSpPr>
            <p:cNvPr id="59399" name="Text Box 26"/>
            <p:cNvSpPr txBox="1">
              <a:spLocks noChangeArrowheads="1"/>
            </p:cNvSpPr>
            <p:nvPr/>
          </p:nvSpPr>
          <p:spPr bwMode="auto">
            <a:xfrm>
              <a:off x="2064" y="2568"/>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600">
                  <a:solidFill>
                    <a:schemeClr val="tx1"/>
                  </a:solidFill>
                  <a:latin typeface="微软雅黑" panose="020B0503020204020204" charset="-122"/>
                  <a:ea typeface="微软雅黑" panose="020B0503020204020204" charset="-122"/>
                </a:rPr>
                <a:t>n</a:t>
              </a:r>
            </a:p>
          </p:txBody>
        </p:sp>
        <p:sp>
          <p:nvSpPr>
            <p:cNvPr id="59400" name="Text Box 27"/>
            <p:cNvSpPr txBox="1">
              <a:spLocks noChangeArrowheads="1"/>
            </p:cNvSpPr>
            <p:nvPr/>
          </p:nvSpPr>
          <p:spPr bwMode="auto">
            <a:xfrm>
              <a:off x="3334" y="2614"/>
              <a:ext cx="2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600">
                  <a:solidFill>
                    <a:schemeClr val="tx1"/>
                  </a:solidFill>
                  <a:latin typeface="微软雅黑" panose="020B0503020204020204" charset="-122"/>
                  <a:ea typeface="微软雅黑" panose="020B0503020204020204" charset="-122"/>
                </a:rPr>
                <a:t>1</a:t>
              </a:r>
            </a:p>
          </p:txBody>
        </p:sp>
        <p:sp>
          <p:nvSpPr>
            <p:cNvPr id="59401" name="Text Box 37"/>
            <p:cNvSpPr txBox="1">
              <a:spLocks noChangeArrowheads="1"/>
            </p:cNvSpPr>
            <p:nvPr/>
          </p:nvSpPr>
          <p:spPr bwMode="auto">
            <a:xfrm>
              <a:off x="1241" y="2338"/>
              <a:ext cx="480" cy="21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600">
                  <a:solidFill>
                    <a:schemeClr val="tx1"/>
                  </a:solidFill>
                  <a:latin typeface="微软雅黑" panose="020B0503020204020204" charset="-122"/>
                  <a:ea typeface="微软雅黑" panose="020B0503020204020204" charset="-122"/>
                </a:rPr>
                <a:t>职工</a:t>
              </a:r>
            </a:p>
          </p:txBody>
        </p:sp>
        <p:sp>
          <p:nvSpPr>
            <p:cNvPr id="59402" name="Oval 38"/>
            <p:cNvSpPr>
              <a:spLocks noChangeArrowheads="1"/>
            </p:cNvSpPr>
            <p:nvPr/>
          </p:nvSpPr>
          <p:spPr bwMode="auto">
            <a:xfrm>
              <a:off x="482" y="3058"/>
              <a:ext cx="480" cy="24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a:solidFill>
                    <a:schemeClr val="tx1"/>
                  </a:solidFill>
                  <a:latin typeface="微软雅黑" panose="020B0503020204020204" charset="-122"/>
                  <a:ea typeface="微软雅黑" panose="020B0503020204020204" charset="-122"/>
                </a:rPr>
                <a:t>职工号</a:t>
              </a:r>
            </a:p>
          </p:txBody>
        </p:sp>
        <p:sp>
          <p:nvSpPr>
            <p:cNvPr id="59403" name="Oval 39"/>
            <p:cNvSpPr>
              <a:spLocks noChangeArrowheads="1"/>
            </p:cNvSpPr>
            <p:nvPr/>
          </p:nvSpPr>
          <p:spPr bwMode="auto">
            <a:xfrm>
              <a:off x="1058" y="3058"/>
              <a:ext cx="480" cy="24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a:solidFill>
                    <a:schemeClr val="tx1"/>
                  </a:solidFill>
                  <a:latin typeface="微软雅黑" panose="020B0503020204020204" charset="-122"/>
                  <a:ea typeface="微软雅黑" panose="020B0503020204020204" charset="-122"/>
                </a:rPr>
                <a:t>姓名</a:t>
              </a:r>
            </a:p>
          </p:txBody>
        </p:sp>
        <p:sp>
          <p:nvSpPr>
            <p:cNvPr id="59404" name="Oval 40"/>
            <p:cNvSpPr>
              <a:spLocks noChangeArrowheads="1"/>
            </p:cNvSpPr>
            <p:nvPr/>
          </p:nvSpPr>
          <p:spPr bwMode="auto">
            <a:xfrm>
              <a:off x="1634" y="3058"/>
              <a:ext cx="480" cy="24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a:solidFill>
                    <a:schemeClr val="tx1"/>
                  </a:solidFill>
                  <a:latin typeface="微软雅黑" panose="020B0503020204020204" charset="-122"/>
                  <a:ea typeface="微软雅黑" panose="020B0503020204020204" charset="-122"/>
                </a:rPr>
                <a:t>年龄</a:t>
              </a:r>
            </a:p>
          </p:txBody>
        </p:sp>
        <p:sp>
          <p:nvSpPr>
            <p:cNvPr id="59405" name="Line 41"/>
            <p:cNvSpPr>
              <a:spLocks noChangeShapeType="1"/>
            </p:cNvSpPr>
            <p:nvPr/>
          </p:nvSpPr>
          <p:spPr bwMode="auto">
            <a:xfrm flipH="1">
              <a:off x="722" y="2626"/>
              <a:ext cx="672"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6" name="Line 42"/>
            <p:cNvSpPr>
              <a:spLocks noChangeShapeType="1"/>
            </p:cNvSpPr>
            <p:nvPr/>
          </p:nvSpPr>
          <p:spPr bwMode="auto">
            <a:xfrm flipH="1">
              <a:off x="1298" y="2626"/>
              <a:ext cx="192"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7" name="Line 43"/>
            <p:cNvSpPr>
              <a:spLocks noChangeShapeType="1"/>
            </p:cNvSpPr>
            <p:nvPr/>
          </p:nvSpPr>
          <p:spPr bwMode="auto">
            <a:xfrm>
              <a:off x="1586" y="2626"/>
              <a:ext cx="24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08" name="Text Box 44"/>
            <p:cNvSpPr txBox="1">
              <a:spLocks noChangeArrowheads="1"/>
            </p:cNvSpPr>
            <p:nvPr/>
          </p:nvSpPr>
          <p:spPr bwMode="auto">
            <a:xfrm>
              <a:off x="3785" y="2338"/>
              <a:ext cx="480" cy="212"/>
            </a:xfrm>
            <a:prstGeom prst="rect">
              <a:avLst/>
            </a:prstGeom>
            <a:solidFill>
              <a:schemeClr val="accent1"/>
            </a:solidFill>
            <a:ln w="9525">
              <a:solidFill>
                <a:schemeClr val="tx1"/>
              </a:solidFill>
              <a:miter lim="800000"/>
            </a:ln>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600" dirty="0">
                  <a:solidFill>
                    <a:schemeClr val="bg1"/>
                  </a:solidFill>
                  <a:latin typeface="微软雅黑" panose="020B0503020204020204" charset="-122"/>
                  <a:ea typeface="微软雅黑" panose="020B0503020204020204" charset="-122"/>
                </a:rPr>
                <a:t>职称</a:t>
              </a:r>
            </a:p>
          </p:txBody>
        </p:sp>
        <p:sp>
          <p:nvSpPr>
            <p:cNvPr id="59409" name="Oval 45"/>
            <p:cNvSpPr>
              <a:spLocks noChangeArrowheads="1"/>
            </p:cNvSpPr>
            <p:nvPr/>
          </p:nvSpPr>
          <p:spPr bwMode="auto">
            <a:xfrm>
              <a:off x="2930" y="3058"/>
              <a:ext cx="480" cy="24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300">
                  <a:solidFill>
                    <a:schemeClr val="tx1"/>
                  </a:solidFill>
                  <a:latin typeface="微软雅黑" panose="020B0503020204020204" charset="-122"/>
                  <a:ea typeface="微软雅黑" panose="020B0503020204020204" charset="-122"/>
                </a:rPr>
                <a:t>职称代号</a:t>
              </a:r>
            </a:p>
          </p:txBody>
        </p:sp>
        <p:sp>
          <p:nvSpPr>
            <p:cNvPr id="59410" name="Oval 46"/>
            <p:cNvSpPr>
              <a:spLocks noChangeArrowheads="1"/>
            </p:cNvSpPr>
            <p:nvPr/>
          </p:nvSpPr>
          <p:spPr bwMode="auto">
            <a:xfrm>
              <a:off x="3506" y="3058"/>
              <a:ext cx="480" cy="24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300">
                  <a:solidFill>
                    <a:schemeClr val="tx1"/>
                  </a:solidFill>
                  <a:latin typeface="微软雅黑" panose="020B0503020204020204" charset="-122"/>
                  <a:ea typeface="微软雅黑" panose="020B0503020204020204" charset="-122"/>
                </a:rPr>
                <a:t>工资</a:t>
              </a:r>
            </a:p>
          </p:txBody>
        </p:sp>
        <p:sp>
          <p:nvSpPr>
            <p:cNvPr id="59411" name="Oval 47"/>
            <p:cNvSpPr>
              <a:spLocks noChangeArrowheads="1"/>
            </p:cNvSpPr>
            <p:nvPr/>
          </p:nvSpPr>
          <p:spPr bwMode="auto">
            <a:xfrm>
              <a:off x="4082" y="3058"/>
              <a:ext cx="480" cy="24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300">
                  <a:solidFill>
                    <a:schemeClr val="tx1"/>
                  </a:solidFill>
                  <a:latin typeface="微软雅黑" panose="020B0503020204020204" charset="-122"/>
                  <a:ea typeface="微软雅黑" panose="020B0503020204020204" charset="-122"/>
                </a:rPr>
                <a:t>住房标准</a:t>
              </a:r>
            </a:p>
          </p:txBody>
        </p:sp>
        <p:sp>
          <p:nvSpPr>
            <p:cNvPr id="59412" name="Oval 48"/>
            <p:cNvSpPr>
              <a:spLocks noChangeArrowheads="1"/>
            </p:cNvSpPr>
            <p:nvPr/>
          </p:nvSpPr>
          <p:spPr bwMode="auto">
            <a:xfrm>
              <a:off x="4658" y="3058"/>
              <a:ext cx="480" cy="240"/>
            </a:xfrm>
            <a:prstGeom prst="ellipse">
              <a:avLst/>
            </a:prstGeom>
            <a:solidFill>
              <a:schemeClr val="bg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300">
                  <a:solidFill>
                    <a:schemeClr val="tx1"/>
                  </a:solidFill>
                  <a:latin typeface="微软雅黑" panose="020B0503020204020204" charset="-122"/>
                  <a:ea typeface="微软雅黑" panose="020B0503020204020204" charset="-122"/>
                </a:rPr>
                <a:t>附加福利</a:t>
              </a:r>
            </a:p>
          </p:txBody>
        </p:sp>
        <p:sp>
          <p:nvSpPr>
            <p:cNvPr id="59413" name="Line 49"/>
            <p:cNvSpPr>
              <a:spLocks noChangeShapeType="1"/>
            </p:cNvSpPr>
            <p:nvPr/>
          </p:nvSpPr>
          <p:spPr bwMode="auto">
            <a:xfrm flipH="1">
              <a:off x="3170" y="2626"/>
              <a:ext cx="672"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14" name="Line 50"/>
            <p:cNvSpPr>
              <a:spLocks noChangeShapeType="1"/>
            </p:cNvSpPr>
            <p:nvPr/>
          </p:nvSpPr>
          <p:spPr bwMode="auto">
            <a:xfrm flipH="1">
              <a:off x="3746" y="2626"/>
              <a:ext cx="192"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15" name="Line 51"/>
            <p:cNvSpPr>
              <a:spLocks noChangeShapeType="1"/>
            </p:cNvSpPr>
            <p:nvPr/>
          </p:nvSpPr>
          <p:spPr bwMode="auto">
            <a:xfrm>
              <a:off x="4034" y="2626"/>
              <a:ext cx="24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16" name="Line 52"/>
            <p:cNvSpPr>
              <a:spLocks noChangeShapeType="1"/>
            </p:cNvSpPr>
            <p:nvPr/>
          </p:nvSpPr>
          <p:spPr bwMode="auto">
            <a:xfrm>
              <a:off x="4178" y="2626"/>
              <a:ext cx="624"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17" name="AutoShape 53"/>
            <p:cNvSpPr>
              <a:spLocks noChangeArrowheads="1"/>
            </p:cNvSpPr>
            <p:nvPr/>
          </p:nvSpPr>
          <p:spPr bwMode="auto">
            <a:xfrm>
              <a:off x="2258" y="2290"/>
              <a:ext cx="864" cy="336"/>
            </a:xfrm>
            <a:prstGeom prst="diamond">
              <a:avLst/>
            </a:prstGeom>
            <a:solidFill>
              <a:schemeClr val="bg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a:solidFill>
                    <a:schemeClr val="tx1"/>
                  </a:solidFill>
                  <a:latin typeface="微软雅黑" panose="020B0503020204020204" charset="-122"/>
                  <a:ea typeface="微软雅黑" panose="020B0503020204020204" charset="-122"/>
                </a:rPr>
                <a:t>聘任</a:t>
              </a:r>
            </a:p>
          </p:txBody>
        </p:sp>
        <p:sp>
          <p:nvSpPr>
            <p:cNvPr id="59418" name="Line 54"/>
            <p:cNvSpPr>
              <a:spLocks noChangeShapeType="1"/>
            </p:cNvSpPr>
            <p:nvPr/>
          </p:nvSpPr>
          <p:spPr bwMode="auto">
            <a:xfrm>
              <a:off x="1730" y="2461"/>
              <a:ext cx="52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19" name="Line 55"/>
            <p:cNvSpPr>
              <a:spLocks noChangeShapeType="1"/>
            </p:cNvSpPr>
            <p:nvPr/>
          </p:nvSpPr>
          <p:spPr bwMode="auto">
            <a:xfrm>
              <a:off x="3122" y="2434"/>
              <a:ext cx="6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9396" name="Text Box 56"/>
          <p:cNvSpPr txBox="1">
            <a:spLocks noChangeArrowheads="1"/>
          </p:cNvSpPr>
          <p:nvPr/>
        </p:nvSpPr>
        <p:spPr bwMode="auto">
          <a:xfrm>
            <a:off x="1763713" y="2871510"/>
            <a:ext cx="4043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当职称没有需进一步描述的特性时，作属性</a:t>
            </a:r>
          </a:p>
        </p:txBody>
      </p:sp>
      <p:sp>
        <p:nvSpPr>
          <p:cNvPr id="59397" name="Text Box 57"/>
          <p:cNvSpPr txBox="1">
            <a:spLocks noChangeArrowheads="1"/>
          </p:cNvSpPr>
          <p:nvPr/>
        </p:nvSpPr>
        <p:spPr bwMode="auto">
          <a:xfrm>
            <a:off x="2464435" y="6029365"/>
            <a:ext cx="38404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当职称有需进一步描述的特性时，作实体</a:t>
            </a:r>
          </a:p>
        </p:txBody>
      </p:sp>
      <p:sp>
        <p:nvSpPr>
          <p:cNvPr id="59398" name="Text Box 58"/>
          <p:cNvSpPr txBox="1">
            <a:spLocks noChangeArrowheads="1"/>
          </p:cNvSpPr>
          <p:nvPr/>
        </p:nvSpPr>
        <p:spPr bwMode="auto">
          <a:xfrm>
            <a:off x="977900" y="987148"/>
            <a:ext cx="5892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1600">
                <a:solidFill>
                  <a:schemeClr val="tx1"/>
                </a:solidFill>
                <a:latin typeface="微软雅黑" panose="020B0503020204020204" charset="-122"/>
                <a:ea typeface="微软雅黑" panose="020B0503020204020204" charset="-122"/>
              </a:rPr>
              <a:t>如：</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418301" y="-26482"/>
            <a:ext cx="8229600" cy="863600"/>
          </a:xfrm>
        </p:spPr>
        <p:txBody>
          <a:bodyPr/>
          <a:lstStyle/>
          <a:p>
            <a:pPr>
              <a:defRPr/>
            </a:pPr>
            <a:r>
              <a:rPr lang="en-US" altLang="zh-CN" dirty="0"/>
              <a:t>2. </a:t>
            </a:r>
            <a:r>
              <a:rPr lang="zh-CN" altLang="en-US" dirty="0"/>
              <a:t>设计内容</a:t>
            </a:r>
          </a:p>
        </p:txBody>
      </p:sp>
      <p:sp>
        <p:nvSpPr>
          <p:cNvPr id="8" name="AutoShape 4"/>
          <p:cNvSpPr>
            <a:spLocks noChangeArrowheads="1"/>
          </p:cNvSpPr>
          <p:nvPr/>
        </p:nvSpPr>
        <p:spPr bwMode="auto">
          <a:xfrm>
            <a:off x="1112838" y="3143250"/>
            <a:ext cx="3387725" cy="2857500"/>
          </a:xfrm>
          <a:prstGeom prst="roundRect">
            <a:avLst>
              <a:gd name="adj" fmla="val 16667"/>
            </a:avLst>
          </a:prstGeom>
          <a:noFill/>
          <a:ln w="38100" algn="ctr">
            <a:solidFill>
              <a:schemeClr val="tx2"/>
            </a:solidFill>
            <a:round/>
          </a:ln>
          <a:effectLst/>
        </p:spPr>
        <p:txBody>
          <a:bodyPr anchor="ctr"/>
          <a:lstStyle/>
          <a:p>
            <a:pPr algn="ctr" fontAlgn="auto" latinLnBrk="1">
              <a:lnSpc>
                <a:spcPct val="150000"/>
              </a:lnSpc>
              <a:defRPr/>
            </a:pPr>
            <a:r>
              <a:rPr lang="zh-CN" altLang="en-US" sz="2000" b="1" dirty="0">
                <a:solidFill>
                  <a:schemeClr val="tx1">
                    <a:lumMod val="95000"/>
                    <a:lumOff val="5000"/>
                  </a:schemeClr>
                </a:solidFill>
                <a:latin typeface="微软雅黑" panose="020B0503020204020204" charset="-122"/>
                <a:ea typeface="微软雅黑" panose="020B0503020204020204" charset="-122"/>
              </a:rPr>
              <a:t>数据库设计</a:t>
            </a:r>
            <a:endParaRPr lang="en-US" altLang="ko-KR" sz="2000" b="1" dirty="0">
              <a:solidFill>
                <a:schemeClr val="tx1">
                  <a:lumMod val="95000"/>
                  <a:lumOff val="5000"/>
                </a:schemeClr>
              </a:solidFill>
              <a:latin typeface="微软雅黑" panose="020B0503020204020204" charset="-122"/>
              <a:ea typeface="微软雅黑" panose="020B0503020204020204" charset="-122"/>
            </a:endParaRPr>
          </a:p>
          <a:p>
            <a:pPr indent="0" fontAlgn="auto" latinLnBrk="1">
              <a:lnSpc>
                <a:spcPct val="150000"/>
              </a:lnSpc>
              <a:buNone/>
              <a:defRPr/>
            </a:pPr>
            <a:r>
              <a:rPr lang="zh-CN" altLang="en-US" sz="2000" b="1" dirty="0">
                <a:solidFill>
                  <a:srgbClr val="C00000"/>
                </a:solidFill>
                <a:latin typeface="微软雅黑" panose="020B0503020204020204" charset="-122"/>
                <a:ea typeface="微软雅黑" panose="020B0503020204020204" charset="-122"/>
              </a:rPr>
              <a:t>设计数据库结构特性，为特定应用环境构造出最优的数据模型</a:t>
            </a:r>
            <a:endParaRPr lang="en-US" altLang="ko-KR" sz="2000" b="1" dirty="0">
              <a:solidFill>
                <a:srgbClr val="C00000"/>
              </a:solidFill>
              <a:latin typeface="微软雅黑" panose="020B0503020204020204" charset="-122"/>
              <a:ea typeface="微软雅黑" panose="020B0503020204020204" charset="-122"/>
            </a:endParaRPr>
          </a:p>
        </p:txBody>
      </p:sp>
      <p:sp>
        <p:nvSpPr>
          <p:cNvPr id="16" name="Oval 12"/>
          <p:cNvSpPr>
            <a:spLocks noChangeArrowheads="1"/>
          </p:cNvSpPr>
          <p:nvPr/>
        </p:nvSpPr>
        <p:spPr bwMode="gray">
          <a:xfrm>
            <a:off x="3093085" y="1855470"/>
            <a:ext cx="2792730" cy="692150"/>
          </a:xfrm>
          <a:prstGeom prst="ellipse">
            <a:avLst/>
          </a:prstGeom>
          <a:gradFill rotWithShape="1">
            <a:gsLst>
              <a:gs pos="0">
                <a:schemeClr val="folHlink">
                  <a:gamma/>
                  <a:tint val="0"/>
                  <a:invGamma/>
                </a:schemeClr>
              </a:gs>
              <a:gs pos="100000">
                <a:schemeClr val="folHlink">
                  <a:alpha val="38000"/>
                </a:schemeClr>
              </a:gs>
            </a:gsLst>
            <a:lin ang="2700000" scaled="1"/>
          </a:gradFill>
          <a:ln w="9525" algn="ctr">
            <a:noFill/>
            <a:round/>
          </a:ln>
          <a:effectLst/>
        </p:spPr>
        <p:txBody>
          <a:bodyPr wrap="none" anchor="ctr"/>
          <a:lstStyle/>
          <a:p>
            <a:pPr algn="ctr" latinLnBrk="1">
              <a:defRPr/>
            </a:pPr>
            <a:r>
              <a:rPr lang="zh-CN" altLang="en-US" sz="2400" b="1" dirty="0">
                <a:solidFill>
                  <a:srgbClr val="C00000"/>
                </a:solidFill>
                <a:latin typeface="+mn-ea"/>
                <a:ea typeface="+mn-ea"/>
              </a:rPr>
              <a:t>数据库系统设计</a:t>
            </a:r>
          </a:p>
        </p:txBody>
      </p:sp>
      <p:sp>
        <p:nvSpPr>
          <p:cNvPr id="17" name="AutoShape 13"/>
          <p:cNvSpPr>
            <a:spLocks noChangeArrowheads="1"/>
          </p:cNvSpPr>
          <p:nvPr/>
        </p:nvSpPr>
        <p:spPr bwMode="auto">
          <a:xfrm>
            <a:off x="5000625" y="3143250"/>
            <a:ext cx="3357563" cy="2857500"/>
          </a:xfrm>
          <a:prstGeom prst="roundRect">
            <a:avLst>
              <a:gd name="adj" fmla="val 16667"/>
            </a:avLst>
          </a:prstGeom>
          <a:noFill/>
          <a:ln w="38100" algn="ctr">
            <a:solidFill>
              <a:schemeClr val="tx2"/>
            </a:solidFill>
            <a:round/>
          </a:ln>
          <a:effectLst/>
        </p:spPr>
        <p:txBody>
          <a:bodyPr anchor="ctr"/>
          <a:lstStyle/>
          <a:p>
            <a:pPr fontAlgn="auto" latinLnBrk="1">
              <a:lnSpc>
                <a:spcPct val="150000"/>
              </a:lnSpc>
              <a:defRPr/>
            </a:pPr>
            <a:r>
              <a:rPr lang="en-US" altLang="zh-CN" sz="2000" b="1"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       </a:t>
            </a:r>
            <a:r>
              <a:rPr lang="zh-CN" altLang="en-US" sz="2000" b="1"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rPr>
              <a:t>应用系统设计</a:t>
            </a:r>
            <a:endParaRPr lang="en-US" altLang="ko-KR" sz="2000" b="1" dirty="0">
              <a:solidFill>
                <a:schemeClr val="tx1">
                  <a:lumMod val="95000"/>
                  <a:lumOff val="5000"/>
                </a:schemeClr>
              </a:solidFill>
              <a:latin typeface="微软雅黑" panose="020B0503020204020204" charset="-122"/>
              <a:ea typeface="微软雅黑" panose="020B0503020204020204" charset="-122"/>
              <a:cs typeface="微软雅黑" panose="020B0503020204020204" charset="-122"/>
            </a:endParaRPr>
          </a:p>
          <a:p>
            <a:pPr indent="0" fontAlgn="auto" latinLnBrk="1">
              <a:lnSpc>
                <a:spcPct val="150000"/>
              </a:lnSpc>
              <a:buNone/>
              <a:defRPr/>
            </a:pP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设计数据库的行为特性，建立能满足各种用户对数据库应用需求的功能模型</a:t>
            </a:r>
            <a:endParaRPr lang="en-US" altLang="ko-KR" sz="2000" b="1" dirty="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8" name="Freeform 14"/>
          <p:cNvSpPr/>
          <p:nvPr/>
        </p:nvSpPr>
        <p:spPr bwMode="gray">
          <a:xfrm rot="6229464" flipH="1">
            <a:off x="2200275" y="2162176"/>
            <a:ext cx="790575" cy="1079500"/>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ln>
        </p:spPr>
        <p:txBody>
          <a:bodyPr/>
          <a:lstStyle/>
          <a:p>
            <a:pPr latinLnBrk="1">
              <a:defRPr/>
            </a:pPr>
            <a:endParaRPr lang="zh-CN" altLang="en-US" sz="2400"/>
          </a:p>
        </p:txBody>
      </p:sp>
      <p:sp>
        <p:nvSpPr>
          <p:cNvPr id="19" name="Freeform 15"/>
          <p:cNvSpPr/>
          <p:nvPr/>
        </p:nvSpPr>
        <p:spPr bwMode="gray">
          <a:xfrm rot="3382969" flipH="1" flipV="1">
            <a:off x="5753100" y="2276475"/>
            <a:ext cx="1131888" cy="871538"/>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rgbClr val="92D050"/>
              </a:gs>
              <a:gs pos="100000">
                <a:schemeClr val="bg2">
                  <a:gamma/>
                  <a:tint val="31765"/>
                  <a:invGamma/>
                </a:schemeClr>
              </a:gs>
            </a:gsLst>
            <a:lin ang="0" scaled="1"/>
          </a:gradFill>
          <a:ln w="0">
            <a:noFill/>
            <a:prstDash val="solid"/>
            <a:round/>
          </a:ln>
        </p:spPr>
        <p:txBody>
          <a:bodyPr/>
          <a:lstStyle/>
          <a:p>
            <a:pPr latinLnBrk="1">
              <a:defRPr/>
            </a:pPr>
            <a:endParaRPr lang="zh-CN" altLang="en-US" sz="240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31"/>
          <p:cNvGrpSpPr/>
          <p:nvPr/>
        </p:nvGrpSpPr>
        <p:grpSpPr bwMode="auto">
          <a:xfrm>
            <a:off x="1331913" y="1103890"/>
            <a:ext cx="4248150" cy="1517650"/>
            <a:chOff x="793" y="310"/>
            <a:chExt cx="2676" cy="956"/>
          </a:xfrm>
        </p:grpSpPr>
        <p:sp>
          <p:nvSpPr>
            <p:cNvPr id="60438" name="Rectangle 4"/>
            <p:cNvSpPr>
              <a:spLocks noChangeArrowheads="1"/>
            </p:cNvSpPr>
            <p:nvPr/>
          </p:nvSpPr>
          <p:spPr bwMode="auto">
            <a:xfrm>
              <a:off x="1836" y="310"/>
              <a:ext cx="726" cy="232"/>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病人</a:t>
              </a:r>
            </a:p>
          </p:txBody>
        </p:sp>
        <p:sp>
          <p:nvSpPr>
            <p:cNvPr id="60439" name="Oval 5"/>
            <p:cNvSpPr>
              <a:spLocks noChangeArrowheads="1"/>
            </p:cNvSpPr>
            <p:nvPr/>
          </p:nvSpPr>
          <p:spPr bwMode="auto">
            <a:xfrm>
              <a:off x="793" y="899"/>
              <a:ext cx="862" cy="330"/>
            </a:xfrm>
            <a:prstGeom prst="ellipse">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住院号</a:t>
              </a:r>
            </a:p>
          </p:txBody>
        </p:sp>
        <p:sp>
          <p:nvSpPr>
            <p:cNvPr id="60440" name="Oval 6"/>
            <p:cNvSpPr>
              <a:spLocks noChangeArrowheads="1"/>
            </p:cNvSpPr>
            <p:nvPr/>
          </p:nvSpPr>
          <p:spPr bwMode="auto">
            <a:xfrm>
              <a:off x="1882" y="891"/>
              <a:ext cx="680" cy="330"/>
            </a:xfrm>
            <a:prstGeom prst="ellipse">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姓名</a:t>
              </a:r>
            </a:p>
          </p:txBody>
        </p:sp>
        <p:sp>
          <p:nvSpPr>
            <p:cNvPr id="60441" name="Oval 7"/>
            <p:cNvSpPr>
              <a:spLocks noChangeArrowheads="1"/>
            </p:cNvSpPr>
            <p:nvPr/>
          </p:nvSpPr>
          <p:spPr bwMode="auto">
            <a:xfrm>
              <a:off x="2789" y="936"/>
              <a:ext cx="680" cy="330"/>
            </a:xfrm>
            <a:prstGeom prst="ellipse">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病房</a:t>
              </a:r>
            </a:p>
          </p:txBody>
        </p:sp>
        <p:sp>
          <p:nvSpPr>
            <p:cNvPr id="60442" name="Line 8"/>
            <p:cNvSpPr>
              <a:spLocks noChangeShapeType="1"/>
            </p:cNvSpPr>
            <p:nvPr/>
          </p:nvSpPr>
          <p:spPr bwMode="auto">
            <a:xfrm flipH="1">
              <a:off x="1292" y="519"/>
              <a:ext cx="544" cy="363"/>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0443" name="Line 9"/>
            <p:cNvSpPr>
              <a:spLocks noChangeShapeType="1"/>
            </p:cNvSpPr>
            <p:nvPr/>
          </p:nvSpPr>
          <p:spPr bwMode="auto">
            <a:xfrm>
              <a:off x="2199" y="565"/>
              <a:ext cx="0" cy="317"/>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0444" name="Line 10"/>
            <p:cNvSpPr>
              <a:spLocks noChangeShapeType="1"/>
            </p:cNvSpPr>
            <p:nvPr/>
          </p:nvSpPr>
          <p:spPr bwMode="auto">
            <a:xfrm>
              <a:off x="2562" y="565"/>
              <a:ext cx="408" cy="362"/>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3" name="Group 33"/>
          <p:cNvGrpSpPr/>
          <p:nvPr/>
        </p:nvGrpSpPr>
        <p:grpSpPr bwMode="auto">
          <a:xfrm>
            <a:off x="755650" y="3020003"/>
            <a:ext cx="7059613" cy="3279775"/>
            <a:chOff x="476" y="1797"/>
            <a:chExt cx="4447" cy="2066"/>
          </a:xfrm>
        </p:grpSpPr>
        <p:sp>
          <p:nvSpPr>
            <p:cNvPr id="60420" name="Text Box 28"/>
            <p:cNvSpPr txBox="1">
              <a:spLocks noChangeArrowheads="1"/>
            </p:cNvSpPr>
            <p:nvPr/>
          </p:nvSpPr>
          <p:spPr bwMode="auto">
            <a:xfrm>
              <a:off x="3651" y="1797"/>
              <a:ext cx="2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800">
                  <a:solidFill>
                    <a:schemeClr val="tx1"/>
                  </a:solidFill>
                  <a:latin typeface="微软雅黑" panose="020B0503020204020204" charset="-122"/>
                  <a:ea typeface="微软雅黑" panose="020B0503020204020204" charset="-122"/>
                </a:rPr>
                <a:t>1</a:t>
              </a:r>
            </a:p>
          </p:txBody>
        </p:sp>
        <p:grpSp>
          <p:nvGrpSpPr>
            <p:cNvPr id="60421" name="Group 32"/>
            <p:cNvGrpSpPr/>
            <p:nvPr/>
          </p:nvGrpSpPr>
          <p:grpSpPr bwMode="auto">
            <a:xfrm>
              <a:off x="476" y="1842"/>
              <a:ext cx="4447" cy="2021"/>
              <a:chOff x="204" y="1525"/>
              <a:chExt cx="4447" cy="2021"/>
            </a:xfrm>
          </p:grpSpPr>
          <p:sp>
            <p:nvSpPr>
              <p:cNvPr id="60422" name="Rectangle 11"/>
              <p:cNvSpPr>
                <a:spLocks noChangeArrowheads="1"/>
              </p:cNvSpPr>
              <p:nvPr/>
            </p:nvSpPr>
            <p:spPr bwMode="auto">
              <a:xfrm>
                <a:off x="1247" y="1724"/>
                <a:ext cx="726" cy="232"/>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病人</a:t>
                </a:r>
              </a:p>
            </p:txBody>
          </p:sp>
          <p:sp>
            <p:nvSpPr>
              <p:cNvPr id="60423" name="Oval 12"/>
              <p:cNvSpPr>
                <a:spLocks noChangeArrowheads="1"/>
              </p:cNvSpPr>
              <p:nvPr/>
            </p:nvSpPr>
            <p:spPr bwMode="auto">
              <a:xfrm>
                <a:off x="204" y="2313"/>
                <a:ext cx="862" cy="330"/>
              </a:xfrm>
              <a:prstGeom prst="ellipse">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住院号</a:t>
                </a:r>
              </a:p>
            </p:txBody>
          </p:sp>
          <p:sp>
            <p:nvSpPr>
              <p:cNvPr id="60424" name="Oval 13"/>
              <p:cNvSpPr>
                <a:spLocks noChangeArrowheads="1"/>
              </p:cNvSpPr>
              <p:nvPr/>
            </p:nvSpPr>
            <p:spPr bwMode="auto">
              <a:xfrm>
                <a:off x="1293" y="2305"/>
                <a:ext cx="680" cy="330"/>
              </a:xfrm>
              <a:prstGeom prst="ellipse">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姓名</a:t>
                </a:r>
              </a:p>
            </p:txBody>
          </p:sp>
          <p:sp>
            <p:nvSpPr>
              <p:cNvPr id="60425" name="Line 15"/>
              <p:cNvSpPr>
                <a:spLocks noChangeShapeType="1"/>
              </p:cNvSpPr>
              <p:nvPr/>
            </p:nvSpPr>
            <p:spPr bwMode="auto">
              <a:xfrm flipH="1">
                <a:off x="703" y="1933"/>
                <a:ext cx="544" cy="363"/>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0426" name="Line 16"/>
              <p:cNvSpPr>
                <a:spLocks noChangeShapeType="1"/>
              </p:cNvSpPr>
              <p:nvPr/>
            </p:nvSpPr>
            <p:spPr bwMode="auto">
              <a:xfrm>
                <a:off x="1610" y="1979"/>
                <a:ext cx="0" cy="317"/>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0427" name="AutoShape 18"/>
              <p:cNvSpPr>
                <a:spLocks noChangeArrowheads="1"/>
              </p:cNvSpPr>
              <p:nvPr/>
            </p:nvSpPr>
            <p:spPr bwMode="auto">
              <a:xfrm>
                <a:off x="2472" y="1528"/>
                <a:ext cx="818" cy="543"/>
              </a:xfrm>
              <a:prstGeom prst="flowChartDecision">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住在</a:t>
                </a:r>
              </a:p>
            </p:txBody>
          </p:sp>
          <p:sp>
            <p:nvSpPr>
              <p:cNvPr id="60428" name="Rectangle 19"/>
              <p:cNvSpPr>
                <a:spLocks noChangeArrowheads="1"/>
              </p:cNvSpPr>
              <p:nvPr/>
            </p:nvSpPr>
            <p:spPr bwMode="auto">
              <a:xfrm>
                <a:off x="3878" y="1756"/>
                <a:ext cx="726" cy="228"/>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病房</a:t>
                </a:r>
              </a:p>
            </p:txBody>
          </p:sp>
          <p:sp>
            <p:nvSpPr>
              <p:cNvPr id="60429" name="AutoShape 20"/>
              <p:cNvSpPr>
                <a:spLocks noChangeArrowheads="1"/>
              </p:cNvSpPr>
              <p:nvPr/>
            </p:nvSpPr>
            <p:spPr bwMode="auto">
              <a:xfrm>
                <a:off x="3833" y="2366"/>
                <a:ext cx="818" cy="534"/>
              </a:xfrm>
              <a:prstGeom prst="flowChartDecision">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负责</a:t>
                </a:r>
              </a:p>
            </p:txBody>
          </p:sp>
          <p:sp>
            <p:nvSpPr>
              <p:cNvPr id="60430" name="Rectangle 21"/>
              <p:cNvSpPr>
                <a:spLocks noChangeArrowheads="1"/>
              </p:cNvSpPr>
              <p:nvPr/>
            </p:nvSpPr>
            <p:spPr bwMode="auto">
              <a:xfrm>
                <a:off x="3878" y="3314"/>
                <a:ext cx="726" cy="232"/>
              </a:xfrm>
              <a:prstGeom prst="rect">
                <a:avLst/>
              </a:prstGeom>
              <a:noFill/>
              <a:ln w="28575" cap="sq">
                <a:solidFill>
                  <a:srgbClr val="0000CC"/>
                </a:solid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spcBef>
                    <a:spcPct val="50000"/>
                  </a:spcBef>
                  <a:buFontTx/>
                  <a:buNone/>
                </a:pPr>
                <a:r>
                  <a:rPr lang="zh-CN" altLang="en-US" sz="1800">
                    <a:solidFill>
                      <a:schemeClr val="tx1"/>
                    </a:solidFill>
                    <a:latin typeface="微软雅黑" panose="020B0503020204020204" charset="-122"/>
                    <a:ea typeface="微软雅黑" panose="020B0503020204020204" charset="-122"/>
                  </a:rPr>
                  <a:t>医生</a:t>
                </a:r>
              </a:p>
            </p:txBody>
          </p:sp>
          <p:sp>
            <p:nvSpPr>
              <p:cNvPr id="60431" name="Line 22"/>
              <p:cNvSpPr>
                <a:spLocks noChangeShapeType="1"/>
              </p:cNvSpPr>
              <p:nvPr/>
            </p:nvSpPr>
            <p:spPr bwMode="auto">
              <a:xfrm>
                <a:off x="1973" y="1797"/>
                <a:ext cx="499" cy="0"/>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0432" name="Line 23"/>
              <p:cNvSpPr>
                <a:spLocks noChangeShapeType="1"/>
              </p:cNvSpPr>
              <p:nvPr/>
            </p:nvSpPr>
            <p:spPr bwMode="auto">
              <a:xfrm>
                <a:off x="3288" y="1797"/>
                <a:ext cx="590" cy="0"/>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60433" name="Line 24"/>
              <p:cNvSpPr>
                <a:spLocks noChangeShapeType="1"/>
              </p:cNvSpPr>
              <p:nvPr/>
            </p:nvSpPr>
            <p:spPr bwMode="auto">
              <a:xfrm>
                <a:off x="4241" y="1979"/>
                <a:ext cx="0" cy="408"/>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0434" name="Line 25"/>
              <p:cNvSpPr>
                <a:spLocks noChangeShapeType="1"/>
              </p:cNvSpPr>
              <p:nvPr/>
            </p:nvSpPr>
            <p:spPr bwMode="auto">
              <a:xfrm>
                <a:off x="4241" y="2840"/>
                <a:ext cx="0" cy="454"/>
              </a:xfrm>
              <a:prstGeom prst="line">
                <a:avLst/>
              </a:prstGeom>
              <a:noFill/>
              <a:ln w="28575" cap="sq">
                <a:solidFill>
                  <a:srgbClr val="0000CC"/>
                </a:solidFill>
                <a:miter lim="800000"/>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60435" name="Text Box 27"/>
              <p:cNvSpPr txBox="1">
                <a:spLocks noChangeArrowheads="1"/>
              </p:cNvSpPr>
              <p:nvPr/>
            </p:nvSpPr>
            <p:spPr bwMode="auto">
              <a:xfrm>
                <a:off x="2109" y="1525"/>
                <a:ext cx="2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800">
                    <a:solidFill>
                      <a:schemeClr val="tx1"/>
                    </a:solidFill>
                    <a:latin typeface="微软雅黑" panose="020B0503020204020204" charset="-122"/>
                    <a:ea typeface="微软雅黑" panose="020B0503020204020204" charset="-122"/>
                  </a:rPr>
                  <a:t>n</a:t>
                </a:r>
              </a:p>
            </p:txBody>
          </p:sp>
          <p:sp>
            <p:nvSpPr>
              <p:cNvPr id="60436" name="Text Box 29"/>
              <p:cNvSpPr txBox="1">
                <a:spLocks noChangeArrowheads="1"/>
              </p:cNvSpPr>
              <p:nvPr/>
            </p:nvSpPr>
            <p:spPr bwMode="auto">
              <a:xfrm>
                <a:off x="4377" y="2115"/>
                <a:ext cx="2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800">
                    <a:solidFill>
                      <a:schemeClr val="tx1"/>
                    </a:solidFill>
                    <a:latin typeface="微软雅黑" panose="020B0503020204020204" charset="-122"/>
                    <a:ea typeface="微软雅黑" panose="020B0503020204020204" charset="-122"/>
                  </a:rPr>
                  <a:t>n</a:t>
                </a:r>
              </a:p>
            </p:txBody>
          </p:sp>
          <p:sp>
            <p:nvSpPr>
              <p:cNvPr id="60437" name="Text Box 30"/>
              <p:cNvSpPr txBox="1">
                <a:spLocks noChangeArrowheads="1"/>
              </p:cNvSpPr>
              <p:nvPr/>
            </p:nvSpPr>
            <p:spPr bwMode="auto">
              <a:xfrm>
                <a:off x="4332" y="2931"/>
                <a:ext cx="2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en-US" altLang="zh-CN" sz="1800">
                    <a:solidFill>
                      <a:schemeClr val="tx1"/>
                    </a:solidFill>
                    <a:latin typeface="微软雅黑" panose="020B0503020204020204" charset="-122"/>
                    <a:ea typeface="微软雅黑" panose="020B0503020204020204" charset="-122"/>
                  </a:rPr>
                  <a:t>1</a:t>
                </a:r>
              </a:p>
            </p:txBody>
          </p:sp>
        </p:gr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526415" y="1013460"/>
            <a:ext cx="8230235" cy="2999740"/>
          </a:xfrm>
          <a:prstGeom prst="rect">
            <a:avLst/>
          </a:prstGeom>
          <a:noFill/>
          <a:ln w="9525">
            <a:noFill/>
            <a:miter lim="800000"/>
          </a:ln>
          <a:effectLst/>
        </p:spPr>
        <p:txBody>
          <a:bodyPr wrap="square">
            <a:spAutoFit/>
          </a:bodyPr>
          <a:lstStyle/>
          <a:p>
            <a:pPr marL="342900" indent="-342900" fontAlgn="auto">
              <a:lnSpc>
                <a:spcPct val="150000"/>
              </a:lnSpc>
              <a:buFont typeface="Arial" panose="020B0604020202020204" pitchFamily="34" charset="0"/>
              <a:buChar char="•"/>
              <a:defRPr/>
            </a:pPr>
            <a:r>
              <a:rPr lang="en-US" altLang="zh-CN"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 </a:t>
            </a:r>
            <a:r>
              <a:rPr lang="zh-CN" altLang="en-US"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对象的命名</a:t>
            </a:r>
          </a:p>
          <a:p>
            <a:pPr fontAlgn="auto">
              <a:lnSpc>
                <a:spcPct val="150000"/>
              </a:lnSpc>
              <a:buFontTx/>
              <a:buNone/>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    原则与规定：  </a:t>
            </a:r>
          </a:p>
          <a:p>
            <a:pPr marL="285750" indent="200660" fontAlgn="auto">
              <a:lnSpc>
                <a:spcPct val="150000"/>
              </a:lnSpc>
              <a:buFont typeface="Wingdings" panose="05000000000000000000" charset="0"/>
              <a:buChar char="ü"/>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  熟悉</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尽可能采用用户熟悉的名字，力求清晰、明了、便于记忆。</a:t>
            </a:r>
          </a:p>
          <a:p>
            <a:pPr marL="285750" indent="200660" fontAlgn="auto">
              <a:lnSpc>
                <a:spcPct val="150000"/>
              </a:lnSpc>
              <a:buFont typeface="Wingdings" panose="05000000000000000000" charset="0"/>
              <a:buChar char="ü"/>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  特点</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尽可能多的反映数据对象的特点。</a:t>
            </a:r>
          </a:p>
          <a:p>
            <a:pPr marL="285750" indent="200660" fontAlgn="auto">
              <a:lnSpc>
                <a:spcPct val="150000"/>
              </a:lnSpc>
              <a:buFont typeface="Wingdings" panose="05000000000000000000" charset="0"/>
              <a:buChar char="ü"/>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  遵循</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缩写规则、命名规则。</a:t>
            </a:r>
          </a:p>
          <a:p>
            <a:pPr fontAlgn="auto">
              <a:lnSpc>
                <a:spcPct val="150000"/>
              </a:lnSpc>
              <a:buFontTx/>
              <a:buNone/>
              <a:defRPr/>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   以上规定可以避免命名冲突。</a:t>
            </a:r>
          </a:p>
          <a:p>
            <a:pPr fontAlgn="auto">
              <a:lnSpc>
                <a:spcPct val="150000"/>
              </a:lnSpc>
              <a:buFontTx/>
              <a:buNone/>
              <a:defRPr/>
            </a:pPr>
            <a:endParaRPr lang="zh-CN" altLang="en-US"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391478" y="1418908"/>
            <a:ext cx="7632700"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fontAlgn="auto" hangingPunct="1">
              <a:lnSpc>
                <a:spcPct val="150000"/>
              </a:lnSpc>
              <a:buFont typeface="Wingdings" panose="05000000000000000000" pitchFamily="2" charset="2"/>
              <a:buChar char="¦"/>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定义实体间的联系</a:t>
            </a:r>
          </a:p>
          <a:p>
            <a:pPr eaLnBrk="1" fontAlgn="auto" hangingPunct="1">
              <a:lnSpc>
                <a:spcPct val="150000"/>
              </a:lnSpc>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联系的识别与定义</a:t>
            </a:r>
          </a:p>
          <a:p>
            <a:pPr marL="1400175" indent="-462280" eaLnBrk="1" fontAlgn="auto" hangingPunct="1">
              <a:lnSpc>
                <a:spcPct val="150000"/>
              </a:lnSpc>
              <a:buFont typeface="Arial" panose="020B0604020202020204" pitchFamily="34" charset="0"/>
              <a:buChar cha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存在性联系：父子关系，夫妻关系</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a:p>
            <a:pPr marL="1400175" indent="-462280" eaLnBrk="1" fontAlgn="auto" hangingPunct="1">
              <a:lnSpc>
                <a:spcPct val="150000"/>
              </a:lnSpc>
              <a:buFont typeface="Arial" panose="020B0604020202020204" pitchFamily="34" charset="0"/>
              <a:buChar char="•"/>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功能性联系</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：系主任与系之间，保管员和商品</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1400175" indent="-462280" eaLnBrk="1" fontAlgn="auto" hangingPunct="1">
              <a:lnSpc>
                <a:spcPct val="150000"/>
              </a:lnSpc>
              <a:buFont typeface="Arial" panose="020B0604020202020204" pitchFamily="34" charset="0"/>
              <a:buChar char="•"/>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事件联系</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：学生选课</a:t>
            </a:r>
          </a:p>
          <a:p>
            <a:pPr eaLnBrk="1" fontAlgn="auto" hangingPunct="1">
              <a:lnSpc>
                <a:spcPct val="150000"/>
              </a:lnSpc>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识别联系的类型（一对一、一对多、多对多）</a:t>
            </a: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Text Box 3"/>
          <p:cNvSpPr txBox="1">
            <a:spLocks noChangeArrowheads="1"/>
          </p:cNvSpPr>
          <p:nvPr/>
        </p:nvSpPr>
        <p:spPr bwMode="auto">
          <a:xfrm>
            <a:off x="698500" y="1154584"/>
            <a:ext cx="3368675" cy="429895"/>
          </a:xfrm>
          <a:prstGeom prst="rect">
            <a:avLst/>
          </a:prstGeom>
          <a:noFill/>
          <a:ln w="9525">
            <a:noFill/>
            <a:miter lim="800000"/>
          </a:ln>
          <a:effectLst/>
        </p:spPr>
        <p:txBody>
          <a:bodyPr anchor="ctr">
            <a:spAutoFit/>
          </a:bodyPr>
          <a:lstStyle/>
          <a:p>
            <a:pPr marL="457200" indent="-457200" algn="ctr">
              <a:buFont typeface="Arial" panose="020B0604020202020204" pitchFamily="34" charset="0"/>
              <a:buChar char="•"/>
              <a:defRPr/>
            </a:pPr>
            <a:r>
              <a:rPr lang="zh-CN" altLang="en-US" sz="22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rPr>
              <a:t>视图集成的意义</a:t>
            </a:r>
          </a:p>
        </p:txBody>
      </p:sp>
      <p:grpSp>
        <p:nvGrpSpPr>
          <p:cNvPr id="2" name="Group 4"/>
          <p:cNvGrpSpPr/>
          <p:nvPr/>
        </p:nvGrpSpPr>
        <p:grpSpPr bwMode="auto">
          <a:xfrm>
            <a:off x="415290" y="1899573"/>
            <a:ext cx="8861153" cy="1886317"/>
            <a:chOff x="144" y="1149"/>
            <a:chExt cx="5746" cy="1188"/>
          </a:xfrm>
        </p:grpSpPr>
        <p:sp>
          <p:nvSpPr>
            <p:cNvPr id="63496" name="Text Box 5"/>
            <p:cNvSpPr txBox="1">
              <a:spLocks noChangeArrowheads="1"/>
            </p:cNvSpPr>
            <p:nvPr/>
          </p:nvSpPr>
          <p:spPr bwMode="auto">
            <a:xfrm>
              <a:off x="144" y="1408"/>
              <a:ext cx="1200" cy="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fontAlgn="auto" hangingPunct="1">
                <a:lnSpc>
                  <a:spcPct val="150000"/>
                </a:lnSpc>
                <a:buFontTx/>
                <a:buNone/>
              </a:pPr>
              <a:r>
                <a:rPr lang="zh-CN" altLang="en-US" sz="1800" dirty="0">
                  <a:solidFill>
                    <a:schemeClr val="tx1"/>
                  </a:solidFill>
                  <a:latin typeface="微软雅黑" panose="020B0503020204020204" charset="-122"/>
                  <a:ea typeface="微软雅黑" panose="020B0503020204020204" charset="-122"/>
                </a:rPr>
                <a:t>局部视图集成</a:t>
              </a:r>
            </a:p>
            <a:p>
              <a:pPr algn="ctr" eaLnBrk="1" fontAlgn="auto" hangingPunct="1">
                <a:lnSpc>
                  <a:spcPct val="150000"/>
                </a:lnSpc>
                <a:buFontTx/>
                <a:buNone/>
              </a:pPr>
              <a:r>
                <a:rPr lang="zh-CN" altLang="en-US" sz="1800" dirty="0">
                  <a:solidFill>
                    <a:schemeClr val="tx1"/>
                  </a:solidFill>
                  <a:latin typeface="微软雅黑" panose="020B0503020204020204" charset="-122"/>
                  <a:ea typeface="微软雅黑" panose="020B0503020204020204" charset="-122"/>
                </a:rPr>
                <a:t>新老视图集成</a:t>
              </a:r>
            </a:p>
          </p:txBody>
        </p:sp>
        <p:sp>
          <p:nvSpPr>
            <p:cNvPr id="63497" name="Text Box 6"/>
            <p:cNvSpPr txBox="1">
              <a:spLocks noChangeArrowheads="1"/>
            </p:cNvSpPr>
            <p:nvPr/>
          </p:nvSpPr>
          <p:spPr bwMode="auto">
            <a:xfrm>
              <a:off x="1405" y="1612"/>
              <a:ext cx="1078"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800">
                  <a:solidFill>
                    <a:schemeClr val="tx1"/>
                  </a:solidFill>
                  <a:latin typeface="微软雅黑" panose="020B0503020204020204" charset="-122"/>
                  <a:ea typeface="微软雅黑" panose="020B0503020204020204" charset="-122"/>
                </a:rPr>
                <a:t>会发生冲突</a:t>
              </a:r>
            </a:p>
          </p:txBody>
        </p:sp>
        <p:sp>
          <p:nvSpPr>
            <p:cNvPr id="63498" name="AutoShape 7"/>
            <p:cNvSpPr/>
            <p:nvPr/>
          </p:nvSpPr>
          <p:spPr bwMode="auto">
            <a:xfrm>
              <a:off x="1344" y="1392"/>
              <a:ext cx="96" cy="672"/>
            </a:xfrm>
            <a:prstGeom prst="rightBrace">
              <a:avLst>
                <a:gd name="adj1" fmla="val 58333"/>
                <a:gd name="adj2" fmla="val 50000"/>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endParaRPr lang="zh-CN" altLang="en-US" sz="1800">
                <a:latin typeface="微软雅黑" panose="020B0503020204020204" charset="-122"/>
                <a:ea typeface="微软雅黑" panose="020B0503020204020204" charset="-122"/>
              </a:endParaRPr>
            </a:p>
          </p:txBody>
        </p:sp>
        <p:grpSp>
          <p:nvGrpSpPr>
            <p:cNvPr id="63499" name="Group 8"/>
            <p:cNvGrpSpPr/>
            <p:nvPr/>
          </p:nvGrpSpPr>
          <p:grpSpPr bwMode="auto">
            <a:xfrm>
              <a:off x="2544" y="1149"/>
              <a:ext cx="3346" cy="1188"/>
              <a:chOff x="2544" y="1149"/>
              <a:chExt cx="3346" cy="1188"/>
            </a:xfrm>
          </p:grpSpPr>
          <p:sp>
            <p:nvSpPr>
              <p:cNvPr id="63500" name="Text Box 9"/>
              <p:cNvSpPr txBox="1">
                <a:spLocks noChangeArrowheads="1"/>
              </p:cNvSpPr>
              <p:nvPr/>
            </p:nvSpPr>
            <p:spPr bwMode="auto">
              <a:xfrm>
                <a:off x="3173" y="1149"/>
                <a:ext cx="2717" cy="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l" eaLnBrk="1" fontAlgn="auto" hangingPunct="1">
                  <a:lnSpc>
                    <a:spcPts val="28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命名（同名异义、同义异名）</a:t>
                </a:r>
              </a:p>
              <a:p>
                <a:pPr algn="l" eaLnBrk="1" fontAlgn="auto" hangingPunct="1">
                  <a:lnSpc>
                    <a:spcPts val="28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度量单位（长度、速度、重量）</a:t>
                </a:r>
              </a:p>
              <a:p>
                <a:pPr algn="l" eaLnBrk="1" fontAlgn="auto" hangingPunct="1">
                  <a:lnSpc>
                    <a:spcPts val="28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结构上</a:t>
                </a:r>
              </a:p>
              <a:p>
                <a:pPr algn="l" eaLnBrk="1" fontAlgn="auto" hangingPunct="1">
                  <a:lnSpc>
                    <a:spcPts val="28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值域</a:t>
                </a:r>
              </a:p>
              <a:p>
                <a:pPr algn="l" eaLnBrk="1" fontAlgn="auto" hangingPunct="1">
                  <a:lnSpc>
                    <a:spcPts val="28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约束</a:t>
                </a:r>
              </a:p>
            </p:txBody>
          </p:sp>
          <p:sp>
            <p:nvSpPr>
              <p:cNvPr id="63501" name="Line 10"/>
              <p:cNvSpPr>
                <a:spLocks noChangeShapeType="1"/>
              </p:cNvSpPr>
              <p:nvPr/>
            </p:nvSpPr>
            <p:spPr bwMode="auto">
              <a:xfrm flipV="1">
                <a:off x="2544" y="1296"/>
                <a:ext cx="432"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2" name="Line 11"/>
              <p:cNvSpPr>
                <a:spLocks noChangeShapeType="1"/>
              </p:cNvSpPr>
              <p:nvPr/>
            </p:nvSpPr>
            <p:spPr bwMode="auto">
              <a:xfrm flipH="1">
                <a:off x="2544" y="1536"/>
                <a:ext cx="52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3" name="Line 12"/>
              <p:cNvSpPr>
                <a:spLocks noChangeShapeType="1"/>
              </p:cNvSpPr>
              <p:nvPr/>
            </p:nvSpPr>
            <p:spPr bwMode="auto">
              <a:xfrm flipH="1">
                <a:off x="2544" y="1728"/>
                <a:ext cx="57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Line 13"/>
              <p:cNvSpPr>
                <a:spLocks noChangeShapeType="1"/>
              </p:cNvSpPr>
              <p:nvPr/>
            </p:nvSpPr>
            <p:spPr bwMode="auto">
              <a:xfrm flipH="1" flipV="1">
                <a:off x="2592" y="1776"/>
                <a:ext cx="52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5" name="Line 14"/>
              <p:cNvSpPr>
                <a:spLocks noChangeShapeType="1"/>
              </p:cNvSpPr>
              <p:nvPr/>
            </p:nvSpPr>
            <p:spPr bwMode="auto">
              <a:xfrm flipH="1" flipV="1">
                <a:off x="2544" y="1728"/>
                <a:ext cx="576" cy="52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31087" name="Text Box 15"/>
          <p:cNvSpPr txBox="1">
            <a:spLocks noChangeArrowheads="1"/>
          </p:cNvSpPr>
          <p:nvPr/>
        </p:nvSpPr>
        <p:spPr bwMode="auto">
          <a:xfrm>
            <a:off x="611188" y="3905410"/>
            <a:ext cx="3313112" cy="429895"/>
          </a:xfrm>
          <a:prstGeom prst="rect">
            <a:avLst/>
          </a:prstGeom>
          <a:noFill/>
          <a:ln w="9525">
            <a:noFill/>
            <a:miter lim="800000"/>
          </a:ln>
          <a:effectLst/>
        </p:spPr>
        <p:txBody>
          <a:bodyPr anchor="ctr">
            <a:spAutoFit/>
          </a:bodyPr>
          <a:lstStyle/>
          <a:p>
            <a:pPr marL="457200" indent="-457200" algn="ctr">
              <a:buFont typeface="Arial" panose="020B0604020202020204" pitchFamily="34" charset="0"/>
              <a:buChar char="•"/>
              <a:defRPr/>
            </a:pPr>
            <a:r>
              <a:rPr lang="zh-CN" altLang="en-US" sz="22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rPr>
              <a:t>视图集成的任务</a:t>
            </a:r>
          </a:p>
        </p:txBody>
      </p:sp>
      <p:sp>
        <p:nvSpPr>
          <p:cNvPr id="131088" name="Text Box 16"/>
          <p:cNvSpPr txBox="1">
            <a:spLocks noChangeArrowheads="1"/>
          </p:cNvSpPr>
          <p:nvPr/>
        </p:nvSpPr>
        <p:spPr bwMode="auto">
          <a:xfrm>
            <a:off x="1572260" y="4601210"/>
            <a:ext cx="47840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l" eaLnBrk="1" hangingPunct="1">
              <a:buFontTx/>
              <a:buNone/>
            </a:pPr>
            <a:r>
              <a:rPr lang="zh-CN" altLang="en-US" sz="1800" dirty="0">
                <a:solidFill>
                  <a:schemeClr val="tx1"/>
                </a:solidFill>
                <a:latin typeface="微软雅黑" panose="020B0503020204020204" charset="-122"/>
                <a:ea typeface="微软雅黑" panose="020B0503020204020204" charset="-122"/>
              </a:rPr>
              <a:t>揭示矛盾、识别共性、消除冗余、解决冲突</a:t>
            </a:r>
          </a:p>
        </p:txBody>
      </p:sp>
      <p:sp>
        <p:nvSpPr>
          <p:cNvPr id="131089" name="Text Box 17"/>
          <p:cNvSpPr txBox="1">
            <a:spLocks noChangeArrowheads="1"/>
          </p:cNvSpPr>
          <p:nvPr/>
        </p:nvSpPr>
        <p:spPr bwMode="auto">
          <a:xfrm>
            <a:off x="916305" y="5499100"/>
            <a:ext cx="5571490" cy="429895"/>
          </a:xfrm>
          <a:prstGeom prst="rect">
            <a:avLst/>
          </a:prstGeom>
          <a:noFill/>
          <a:ln w="9525">
            <a:noFill/>
            <a:miter lim="800000"/>
          </a:ln>
          <a:effectLst/>
        </p:spPr>
        <p:txBody>
          <a:bodyPr wrap="square" anchor="ctr">
            <a:spAutoFit/>
          </a:bodyPr>
          <a:lstStyle/>
          <a:p>
            <a:pPr marL="457200" indent="-457200" algn="l">
              <a:buFont typeface="Arial" panose="020B0604020202020204" pitchFamily="34" charset="0"/>
              <a:buChar char="•"/>
              <a:defRPr/>
            </a:pPr>
            <a:r>
              <a:rPr lang="zh-CN" altLang="en-US" sz="22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rPr>
              <a:t>视图集成的实质：</a:t>
            </a:r>
            <a:r>
              <a:rPr lang="zh-CN" altLang="en-US" sz="2200" dirty="0">
                <a:solidFill>
                  <a:schemeClr val="tx1"/>
                </a:solidFill>
                <a:latin typeface="微软雅黑" panose="020B0503020204020204" charset="-122"/>
                <a:ea typeface="微软雅黑" panose="020B0503020204020204" charset="-122"/>
              </a:rPr>
              <a:t>统一与归并</a:t>
            </a:r>
          </a:p>
        </p:txBody>
      </p:sp>
      <p:sp>
        <p:nvSpPr>
          <p:cNvPr id="3" name="标题 2"/>
          <p:cNvSpPr>
            <a:spLocks noGrp="1"/>
          </p:cNvSpPr>
          <p:nvPr>
            <p:ph type="title"/>
          </p:nvPr>
        </p:nvSpPr>
        <p:spPr>
          <a:xfrm>
            <a:off x="401409" y="219460"/>
            <a:ext cx="8218486" cy="711200"/>
          </a:xfrm>
        </p:spPr>
        <p:txBody>
          <a:bodyPr/>
          <a:lstStyle/>
          <a:p>
            <a:r>
              <a:rPr lang="en-US" altLang="zh-CN" sz="3200" dirty="0">
                <a:solidFill>
                  <a:schemeClr val="bg2"/>
                </a:solidFill>
                <a:latin typeface="+mj-ea"/>
              </a:rPr>
              <a:t>3. </a:t>
            </a:r>
            <a:r>
              <a:rPr lang="zh-CN" altLang="en-US" sz="3200" dirty="0">
                <a:solidFill>
                  <a:schemeClr val="bg2"/>
                </a:solidFill>
                <a:latin typeface="+mj-ea"/>
              </a:rPr>
              <a:t>视图集成</a:t>
            </a:r>
            <a:br>
              <a:rPr lang="zh-CN" altLang="en-US" b="1" dirty="0">
                <a:solidFill>
                  <a:schemeClr val="tx1"/>
                </a:solidFill>
                <a:latin typeface="+mn-ea"/>
              </a:rPr>
            </a:br>
            <a:endParaRPr lang="zh-CN" alt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1026"/>
          <p:cNvSpPr txBox="1">
            <a:spLocks noChangeArrowheads="1"/>
          </p:cNvSpPr>
          <p:nvPr/>
        </p:nvSpPr>
        <p:spPr bwMode="auto">
          <a:xfrm>
            <a:off x="322181" y="1150432"/>
            <a:ext cx="4876800" cy="1198880"/>
          </a:xfrm>
          <a:prstGeom prst="rect">
            <a:avLst/>
          </a:prstGeom>
          <a:solidFill>
            <a:srgbClr val="FFFFE5"/>
          </a:solidFill>
          <a:ln w="9525">
            <a:solidFill>
              <a:schemeClr val="accent2"/>
            </a:solidFill>
            <a:miter lim="800000"/>
          </a:ln>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视图的集成有两种方法：</a:t>
            </a:r>
          </a:p>
          <a:p>
            <a:pPr eaLnBrk="1" hangingPunct="1">
              <a:spcBef>
                <a:spcPct val="50000"/>
              </a:spcBef>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）多个分</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图一次集成。</a:t>
            </a:r>
          </a:p>
          <a:p>
            <a:pPr eaLnBrk="1" hangingPunct="1">
              <a:spcBef>
                <a:spcPct val="50000"/>
              </a:spcBef>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）逐步集成。</a:t>
            </a:r>
          </a:p>
        </p:txBody>
      </p:sp>
      <p:grpSp>
        <p:nvGrpSpPr>
          <p:cNvPr id="2" name="Group 1045"/>
          <p:cNvGrpSpPr/>
          <p:nvPr/>
        </p:nvGrpSpPr>
        <p:grpSpPr bwMode="auto">
          <a:xfrm>
            <a:off x="457200" y="2921000"/>
            <a:ext cx="4191000" cy="2590800"/>
            <a:chOff x="288" y="1824"/>
            <a:chExt cx="2640" cy="1632"/>
          </a:xfrm>
          <a:solidFill>
            <a:srgbClr val="48946D"/>
          </a:solidFill>
        </p:grpSpPr>
        <p:sp>
          <p:nvSpPr>
            <p:cNvPr id="64528" name="Rectangle 1027"/>
            <p:cNvSpPr>
              <a:spLocks noChangeArrowheads="1"/>
            </p:cNvSpPr>
            <p:nvPr/>
          </p:nvSpPr>
          <p:spPr bwMode="auto">
            <a:xfrm>
              <a:off x="288" y="1824"/>
              <a:ext cx="768" cy="288"/>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100">
                  <a:solidFill>
                    <a:schemeClr val="bg1"/>
                  </a:solidFill>
                  <a:latin typeface="Tahoma" panose="020B0604030504040204" pitchFamily="34" charset="0"/>
                  <a:ea typeface="宋体" panose="02010600030101010101" pitchFamily="2" charset="-122"/>
                </a:rPr>
                <a:t>（</a:t>
              </a:r>
              <a:r>
                <a:rPr lang="en-US" altLang="zh-CN" sz="2100">
                  <a:solidFill>
                    <a:schemeClr val="bg1"/>
                  </a:solidFill>
                  <a:latin typeface="Tahoma" panose="020B0604030504040204" pitchFamily="34" charset="0"/>
                  <a:ea typeface="宋体" panose="02010600030101010101" pitchFamily="2" charset="-122"/>
                </a:rPr>
                <a:t>E-R</a:t>
              </a:r>
              <a:r>
                <a:rPr lang="zh-CN" altLang="en-US" sz="2100">
                  <a:solidFill>
                    <a:schemeClr val="bg1"/>
                  </a:solidFill>
                  <a:latin typeface="Tahoma" panose="020B0604030504040204" pitchFamily="34" charset="0"/>
                  <a:ea typeface="宋体" panose="02010600030101010101" pitchFamily="2" charset="-122"/>
                </a:rPr>
                <a:t>）</a:t>
              </a:r>
              <a:r>
                <a:rPr lang="en-US" altLang="zh-CN" sz="2100">
                  <a:solidFill>
                    <a:schemeClr val="bg1"/>
                  </a:solidFill>
                  <a:latin typeface="Tahoma" panose="020B0604030504040204" pitchFamily="34" charset="0"/>
                  <a:ea typeface="宋体" panose="02010600030101010101" pitchFamily="2" charset="-122"/>
                </a:rPr>
                <a:t>1</a:t>
              </a:r>
            </a:p>
          </p:txBody>
        </p:sp>
        <p:sp>
          <p:nvSpPr>
            <p:cNvPr id="64529" name="Rectangle 1028"/>
            <p:cNvSpPr>
              <a:spLocks noChangeArrowheads="1"/>
            </p:cNvSpPr>
            <p:nvPr/>
          </p:nvSpPr>
          <p:spPr bwMode="auto">
            <a:xfrm>
              <a:off x="1200" y="1824"/>
              <a:ext cx="768" cy="288"/>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100">
                  <a:solidFill>
                    <a:schemeClr val="bg1"/>
                  </a:solidFill>
                  <a:latin typeface="Tahoma" panose="020B0604030504040204" pitchFamily="34" charset="0"/>
                  <a:ea typeface="宋体" panose="02010600030101010101" pitchFamily="2" charset="-122"/>
                </a:rPr>
                <a:t>（</a:t>
              </a:r>
              <a:r>
                <a:rPr lang="en-US" altLang="zh-CN" sz="2100">
                  <a:solidFill>
                    <a:schemeClr val="bg1"/>
                  </a:solidFill>
                  <a:latin typeface="Tahoma" panose="020B0604030504040204" pitchFamily="34" charset="0"/>
                  <a:ea typeface="宋体" panose="02010600030101010101" pitchFamily="2" charset="-122"/>
                </a:rPr>
                <a:t>E-R</a:t>
              </a:r>
              <a:r>
                <a:rPr lang="zh-CN" altLang="en-US" sz="2100">
                  <a:solidFill>
                    <a:schemeClr val="bg1"/>
                  </a:solidFill>
                  <a:latin typeface="Tahoma" panose="020B0604030504040204" pitchFamily="34" charset="0"/>
                  <a:ea typeface="宋体" panose="02010600030101010101" pitchFamily="2" charset="-122"/>
                </a:rPr>
                <a:t>）</a:t>
              </a:r>
              <a:r>
                <a:rPr lang="en-US" altLang="zh-CN" sz="2100">
                  <a:solidFill>
                    <a:schemeClr val="bg1"/>
                  </a:solidFill>
                  <a:latin typeface="Tahoma" panose="020B0604030504040204" pitchFamily="34" charset="0"/>
                  <a:ea typeface="宋体" panose="02010600030101010101" pitchFamily="2" charset="-122"/>
                </a:rPr>
                <a:t>2</a:t>
              </a:r>
            </a:p>
          </p:txBody>
        </p:sp>
        <p:sp>
          <p:nvSpPr>
            <p:cNvPr id="64530" name="Rectangle 1029"/>
            <p:cNvSpPr>
              <a:spLocks noChangeArrowheads="1"/>
            </p:cNvSpPr>
            <p:nvPr/>
          </p:nvSpPr>
          <p:spPr bwMode="auto">
            <a:xfrm>
              <a:off x="2160" y="1824"/>
              <a:ext cx="768" cy="288"/>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100">
                  <a:solidFill>
                    <a:schemeClr val="bg1"/>
                  </a:solidFill>
                  <a:latin typeface="Tahoma" panose="020B0604030504040204" pitchFamily="34" charset="0"/>
                  <a:ea typeface="宋体" panose="02010600030101010101" pitchFamily="2" charset="-122"/>
                </a:rPr>
                <a:t>（</a:t>
              </a:r>
              <a:r>
                <a:rPr lang="en-US" altLang="zh-CN" sz="2100">
                  <a:solidFill>
                    <a:schemeClr val="bg1"/>
                  </a:solidFill>
                  <a:latin typeface="Tahoma" panose="020B0604030504040204" pitchFamily="34" charset="0"/>
                  <a:ea typeface="宋体" panose="02010600030101010101" pitchFamily="2" charset="-122"/>
                </a:rPr>
                <a:t>E-R</a:t>
              </a:r>
              <a:r>
                <a:rPr lang="zh-CN" altLang="en-US" sz="2100">
                  <a:solidFill>
                    <a:schemeClr val="bg1"/>
                  </a:solidFill>
                  <a:latin typeface="Tahoma" panose="020B0604030504040204" pitchFamily="34" charset="0"/>
                  <a:ea typeface="宋体" panose="02010600030101010101" pitchFamily="2" charset="-122"/>
                </a:rPr>
                <a:t>）</a:t>
              </a:r>
              <a:r>
                <a:rPr lang="en-US" altLang="zh-CN" sz="2100">
                  <a:solidFill>
                    <a:schemeClr val="bg1"/>
                  </a:solidFill>
                  <a:latin typeface="Tahoma" panose="020B0604030504040204" pitchFamily="34" charset="0"/>
                  <a:ea typeface="宋体" panose="02010600030101010101" pitchFamily="2" charset="-122"/>
                </a:rPr>
                <a:t>3</a:t>
              </a:r>
            </a:p>
          </p:txBody>
        </p:sp>
        <p:sp>
          <p:nvSpPr>
            <p:cNvPr id="64531" name="Rectangle 1030"/>
            <p:cNvSpPr>
              <a:spLocks noChangeArrowheads="1"/>
            </p:cNvSpPr>
            <p:nvPr/>
          </p:nvSpPr>
          <p:spPr bwMode="auto">
            <a:xfrm>
              <a:off x="1200" y="2544"/>
              <a:ext cx="768" cy="288"/>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100">
                  <a:solidFill>
                    <a:schemeClr val="bg1"/>
                  </a:solidFill>
                  <a:latin typeface="Tahoma" panose="020B0604030504040204" pitchFamily="34" charset="0"/>
                  <a:ea typeface="宋体" panose="02010600030101010101" pitchFamily="2" charset="-122"/>
                </a:rPr>
                <a:t>初步</a:t>
              </a:r>
              <a:r>
                <a:rPr lang="en-US" altLang="zh-CN" sz="2100">
                  <a:solidFill>
                    <a:schemeClr val="bg1"/>
                  </a:solidFill>
                  <a:latin typeface="Tahoma" panose="020B0604030504040204" pitchFamily="34" charset="0"/>
                  <a:ea typeface="宋体" panose="02010600030101010101" pitchFamily="2" charset="-122"/>
                </a:rPr>
                <a:t>E-R</a:t>
              </a:r>
            </a:p>
          </p:txBody>
        </p:sp>
        <p:sp>
          <p:nvSpPr>
            <p:cNvPr id="64532" name="Rectangle 1031"/>
            <p:cNvSpPr>
              <a:spLocks noChangeArrowheads="1"/>
            </p:cNvSpPr>
            <p:nvPr/>
          </p:nvSpPr>
          <p:spPr bwMode="auto">
            <a:xfrm>
              <a:off x="1200" y="3168"/>
              <a:ext cx="768" cy="288"/>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100">
                  <a:solidFill>
                    <a:schemeClr val="bg1"/>
                  </a:solidFill>
                  <a:latin typeface="Tahoma" panose="020B0604030504040204" pitchFamily="34" charset="0"/>
                  <a:ea typeface="宋体" panose="02010600030101010101" pitchFamily="2" charset="-122"/>
                </a:rPr>
                <a:t>基本</a:t>
              </a:r>
              <a:r>
                <a:rPr lang="en-US" altLang="zh-CN" sz="2100">
                  <a:solidFill>
                    <a:schemeClr val="bg1"/>
                  </a:solidFill>
                  <a:latin typeface="Tahoma" panose="020B0604030504040204" pitchFamily="34" charset="0"/>
                  <a:ea typeface="宋体" panose="02010600030101010101" pitchFamily="2" charset="-122"/>
                </a:rPr>
                <a:t>E-R</a:t>
              </a:r>
            </a:p>
          </p:txBody>
        </p:sp>
        <p:sp>
          <p:nvSpPr>
            <p:cNvPr id="64533" name="Line 1032"/>
            <p:cNvSpPr>
              <a:spLocks noChangeShapeType="1"/>
            </p:cNvSpPr>
            <p:nvPr/>
          </p:nvSpPr>
          <p:spPr bwMode="auto">
            <a:xfrm>
              <a:off x="624" y="2112"/>
              <a:ext cx="672" cy="432"/>
            </a:xfrm>
            <a:prstGeom prst="line">
              <a:avLst/>
            </a:prstGeom>
            <a:grpFill/>
            <a:ln w="9525">
              <a:solidFill>
                <a:schemeClr val="tx1"/>
              </a:solidFill>
              <a:miter lim="800000"/>
              <a:tailEnd type="triangle" w="med" len="med"/>
            </a:ln>
          </p:spPr>
          <p:txBody>
            <a:bodyPr wrap="none"/>
            <a:lstStyle/>
            <a:p>
              <a:endParaRPr lang="zh-CN" altLang="en-US">
                <a:solidFill>
                  <a:schemeClr val="bg1"/>
                </a:solidFill>
              </a:endParaRPr>
            </a:p>
          </p:txBody>
        </p:sp>
        <p:sp>
          <p:nvSpPr>
            <p:cNvPr id="64534" name="Line 1033"/>
            <p:cNvSpPr>
              <a:spLocks noChangeShapeType="1"/>
            </p:cNvSpPr>
            <p:nvPr/>
          </p:nvSpPr>
          <p:spPr bwMode="auto">
            <a:xfrm>
              <a:off x="1584" y="2112"/>
              <a:ext cx="0" cy="432"/>
            </a:xfrm>
            <a:prstGeom prst="line">
              <a:avLst/>
            </a:prstGeom>
            <a:grpFill/>
            <a:ln w="9525">
              <a:solidFill>
                <a:schemeClr val="tx1"/>
              </a:solidFill>
              <a:miter lim="800000"/>
              <a:tailEnd type="triangle" w="med" len="med"/>
            </a:ln>
          </p:spPr>
          <p:txBody>
            <a:bodyPr wrap="none"/>
            <a:lstStyle/>
            <a:p>
              <a:endParaRPr lang="zh-CN" altLang="en-US">
                <a:solidFill>
                  <a:schemeClr val="bg1"/>
                </a:solidFill>
              </a:endParaRPr>
            </a:p>
          </p:txBody>
        </p:sp>
        <p:sp>
          <p:nvSpPr>
            <p:cNvPr id="64535" name="Line 1034"/>
            <p:cNvSpPr>
              <a:spLocks noChangeShapeType="1"/>
            </p:cNvSpPr>
            <p:nvPr/>
          </p:nvSpPr>
          <p:spPr bwMode="auto">
            <a:xfrm flipH="1">
              <a:off x="1920" y="2112"/>
              <a:ext cx="672" cy="432"/>
            </a:xfrm>
            <a:prstGeom prst="line">
              <a:avLst/>
            </a:prstGeom>
            <a:grpFill/>
            <a:ln w="9525">
              <a:solidFill>
                <a:schemeClr val="tx1"/>
              </a:solidFill>
              <a:miter lim="800000"/>
              <a:tailEnd type="triangle" w="med" len="med"/>
            </a:ln>
          </p:spPr>
          <p:txBody>
            <a:bodyPr wrap="none"/>
            <a:lstStyle/>
            <a:p>
              <a:endParaRPr lang="zh-CN" altLang="en-US">
                <a:solidFill>
                  <a:schemeClr val="bg1"/>
                </a:solidFill>
              </a:endParaRPr>
            </a:p>
          </p:txBody>
        </p:sp>
        <p:sp>
          <p:nvSpPr>
            <p:cNvPr id="64536" name="Line 1035"/>
            <p:cNvSpPr>
              <a:spLocks noChangeShapeType="1"/>
            </p:cNvSpPr>
            <p:nvPr/>
          </p:nvSpPr>
          <p:spPr bwMode="auto">
            <a:xfrm>
              <a:off x="1584" y="2832"/>
              <a:ext cx="0" cy="336"/>
            </a:xfrm>
            <a:prstGeom prst="line">
              <a:avLst/>
            </a:prstGeom>
            <a:grpFill/>
            <a:ln w="9525">
              <a:solidFill>
                <a:schemeClr val="tx1"/>
              </a:solidFill>
              <a:miter lim="800000"/>
              <a:tailEnd type="triangle" w="med" len="med"/>
            </a:ln>
          </p:spPr>
          <p:txBody>
            <a:bodyPr wrap="none"/>
            <a:lstStyle/>
            <a:p>
              <a:endParaRPr lang="zh-CN" altLang="en-US">
                <a:solidFill>
                  <a:schemeClr val="bg1"/>
                </a:solidFill>
              </a:endParaRPr>
            </a:p>
          </p:txBody>
        </p:sp>
      </p:grpSp>
      <p:grpSp>
        <p:nvGrpSpPr>
          <p:cNvPr id="3" name="Group 1050"/>
          <p:cNvGrpSpPr/>
          <p:nvPr/>
        </p:nvGrpSpPr>
        <p:grpSpPr bwMode="auto">
          <a:xfrm>
            <a:off x="5364163" y="2349500"/>
            <a:ext cx="3529012" cy="3733800"/>
            <a:chOff x="3360" y="1440"/>
            <a:chExt cx="2112" cy="2352"/>
          </a:xfrm>
          <a:solidFill>
            <a:srgbClr val="48946D"/>
          </a:solidFill>
        </p:grpSpPr>
        <p:sp>
          <p:nvSpPr>
            <p:cNvPr id="64517" name="Rectangle 1038"/>
            <p:cNvSpPr>
              <a:spLocks noChangeArrowheads="1"/>
            </p:cNvSpPr>
            <p:nvPr/>
          </p:nvSpPr>
          <p:spPr bwMode="auto">
            <a:xfrm>
              <a:off x="3360" y="1440"/>
              <a:ext cx="672" cy="288"/>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100">
                  <a:solidFill>
                    <a:schemeClr val="bg1"/>
                  </a:solidFill>
                  <a:latin typeface="Tahoma" panose="020B0604030504040204" pitchFamily="34" charset="0"/>
                  <a:ea typeface="宋体" panose="02010600030101010101" pitchFamily="2" charset="-122"/>
                </a:rPr>
                <a:t>（</a:t>
              </a:r>
              <a:r>
                <a:rPr lang="en-US" altLang="zh-CN" sz="2100">
                  <a:solidFill>
                    <a:schemeClr val="bg1"/>
                  </a:solidFill>
                  <a:latin typeface="Tahoma" panose="020B0604030504040204" pitchFamily="34" charset="0"/>
                  <a:ea typeface="宋体" panose="02010600030101010101" pitchFamily="2" charset="-122"/>
                </a:rPr>
                <a:t>E-R</a:t>
              </a:r>
              <a:r>
                <a:rPr lang="zh-CN" altLang="en-US" sz="2100">
                  <a:solidFill>
                    <a:schemeClr val="bg1"/>
                  </a:solidFill>
                  <a:latin typeface="Tahoma" panose="020B0604030504040204" pitchFamily="34" charset="0"/>
                  <a:ea typeface="宋体" panose="02010600030101010101" pitchFamily="2" charset="-122"/>
                </a:rPr>
                <a:t>）</a:t>
              </a:r>
            </a:p>
          </p:txBody>
        </p:sp>
        <p:sp>
          <p:nvSpPr>
            <p:cNvPr id="64518" name="Rectangle 1039"/>
            <p:cNvSpPr>
              <a:spLocks noChangeArrowheads="1"/>
            </p:cNvSpPr>
            <p:nvPr/>
          </p:nvSpPr>
          <p:spPr bwMode="auto">
            <a:xfrm>
              <a:off x="4416" y="1440"/>
              <a:ext cx="672" cy="288"/>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100">
                  <a:solidFill>
                    <a:schemeClr val="bg1"/>
                  </a:solidFill>
                  <a:latin typeface="Tahoma" panose="020B0604030504040204" pitchFamily="34" charset="0"/>
                  <a:ea typeface="宋体" panose="02010600030101010101" pitchFamily="2" charset="-122"/>
                </a:rPr>
                <a:t>（</a:t>
              </a:r>
              <a:r>
                <a:rPr lang="en-US" altLang="zh-CN" sz="2100">
                  <a:solidFill>
                    <a:schemeClr val="bg1"/>
                  </a:solidFill>
                  <a:latin typeface="Tahoma" panose="020B0604030504040204" pitchFamily="34" charset="0"/>
                  <a:ea typeface="宋体" panose="02010600030101010101" pitchFamily="2" charset="-122"/>
                </a:rPr>
                <a:t>E-R</a:t>
              </a:r>
              <a:r>
                <a:rPr lang="zh-CN" altLang="en-US" sz="2100">
                  <a:solidFill>
                    <a:schemeClr val="bg1"/>
                  </a:solidFill>
                  <a:latin typeface="Tahoma" panose="020B0604030504040204" pitchFamily="34" charset="0"/>
                  <a:ea typeface="宋体" panose="02010600030101010101" pitchFamily="2" charset="-122"/>
                </a:rPr>
                <a:t>）</a:t>
              </a:r>
            </a:p>
          </p:txBody>
        </p:sp>
        <p:sp>
          <p:nvSpPr>
            <p:cNvPr id="64519" name="Rectangle 1040"/>
            <p:cNvSpPr>
              <a:spLocks noChangeArrowheads="1"/>
            </p:cNvSpPr>
            <p:nvPr/>
          </p:nvSpPr>
          <p:spPr bwMode="auto">
            <a:xfrm>
              <a:off x="3648" y="2160"/>
              <a:ext cx="672" cy="288"/>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100">
                  <a:solidFill>
                    <a:schemeClr val="bg1"/>
                  </a:solidFill>
                  <a:latin typeface="Tahoma" panose="020B0604030504040204" pitchFamily="34" charset="0"/>
                  <a:ea typeface="宋体" panose="02010600030101010101" pitchFamily="2" charset="-122"/>
                </a:rPr>
                <a:t>（</a:t>
              </a:r>
              <a:r>
                <a:rPr lang="en-US" altLang="zh-CN" sz="2100">
                  <a:solidFill>
                    <a:schemeClr val="bg1"/>
                  </a:solidFill>
                  <a:latin typeface="Tahoma" panose="020B0604030504040204" pitchFamily="34" charset="0"/>
                  <a:ea typeface="宋体" panose="02010600030101010101" pitchFamily="2" charset="-122"/>
                </a:rPr>
                <a:t>E-R</a:t>
              </a:r>
              <a:r>
                <a:rPr lang="zh-CN" altLang="en-US" sz="2100">
                  <a:solidFill>
                    <a:schemeClr val="bg1"/>
                  </a:solidFill>
                  <a:latin typeface="Tahoma" panose="020B0604030504040204" pitchFamily="34" charset="0"/>
                  <a:ea typeface="宋体" panose="02010600030101010101" pitchFamily="2" charset="-122"/>
                </a:rPr>
                <a:t>）</a:t>
              </a:r>
            </a:p>
          </p:txBody>
        </p:sp>
        <p:sp>
          <p:nvSpPr>
            <p:cNvPr id="64520" name="Rectangle 1041"/>
            <p:cNvSpPr>
              <a:spLocks noChangeArrowheads="1"/>
            </p:cNvSpPr>
            <p:nvPr/>
          </p:nvSpPr>
          <p:spPr bwMode="auto">
            <a:xfrm>
              <a:off x="4800" y="2160"/>
              <a:ext cx="672" cy="288"/>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100">
                  <a:solidFill>
                    <a:schemeClr val="bg1"/>
                  </a:solidFill>
                  <a:latin typeface="Tahoma" panose="020B0604030504040204" pitchFamily="34" charset="0"/>
                  <a:ea typeface="宋体" panose="02010600030101010101" pitchFamily="2" charset="-122"/>
                </a:rPr>
                <a:t>（</a:t>
              </a:r>
              <a:r>
                <a:rPr lang="en-US" altLang="zh-CN" sz="2100">
                  <a:solidFill>
                    <a:schemeClr val="bg1"/>
                  </a:solidFill>
                  <a:latin typeface="Tahoma" panose="020B0604030504040204" pitchFamily="34" charset="0"/>
                  <a:ea typeface="宋体" panose="02010600030101010101" pitchFamily="2" charset="-122"/>
                </a:rPr>
                <a:t>E-R</a:t>
              </a:r>
              <a:r>
                <a:rPr lang="zh-CN" altLang="en-US" sz="2100">
                  <a:solidFill>
                    <a:schemeClr val="bg1"/>
                  </a:solidFill>
                  <a:latin typeface="Tahoma" panose="020B0604030504040204" pitchFamily="34" charset="0"/>
                  <a:ea typeface="宋体" panose="02010600030101010101" pitchFamily="2" charset="-122"/>
                </a:rPr>
                <a:t>）</a:t>
              </a:r>
            </a:p>
          </p:txBody>
        </p:sp>
        <p:sp>
          <p:nvSpPr>
            <p:cNvPr id="64521" name="Rectangle 1042"/>
            <p:cNvSpPr>
              <a:spLocks noChangeArrowheads="1"/>
            </p:cNvSpPr>
            <p:nvPr/>
          </p:nvSpPr>
          <p:spPr bwMode="auto">
            <a:xfrm>
              <a:off x="4128" y="2880"/>
              <a:ext cx="768" cy="288"/>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100">
                  <a:solidFill>
                    <a:schemeClr val="bg1"/>
                  </a:solidFill>
                  <a:latin typeface="Tahoma" panose="020B0604030504040204" pitchFamily="34" charset="0"/>
                  <a:ea typeface="宋体" panose="02010600030101010101" pitchFamily="2" charset="-122"/>
                </a:rPr>
                <a:t>初步</a:t>
              </a:r>
              <a:r>
                <a:rPr lang="en-US" altLang="zh-CN" sz="2100">
                  <a:solidFill>
                    <a:schemeClr val="bg1"/>
                  </a:solidFill>
                  <a:latin typeface="Tahoma" panose="020B0604030504040204" pitchFamily="34" charset="0"/>
                  <a:ea typeface="宋体" panose="02010600030101010101" pitchFamily="2" charset="-122"/>
                </a:rPr>
                <a:t>E-R</a:t>
              </a:r>
            </a:p>
          </p:txBody>
        </p:sp>
        <p:sp>
          <p:nvSpPr>
            <p:cNvPr id="64522" name="Rectangle 1043"/>
            <p:cNvSpPr>
              <a:spLocks noChangeArrowheads="1"/>
            </p:cNvSpPr>
            <p:nvPr/>
          </p:nvSpPr>
          <p:spPr bwMode="auto">
            <a:xfrm>
              <a:off x="4128" y="3504"/>
              <a:ext cx="768" cy="288"/>
            </a:xfrm>
            <a:prstGeom prst="rect">
              <a:avLst/>
            </a:prstGeom>
            <a:grp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2100">
                  <a:solidFill>
                    <a:schemeClr val="bg1"/>
                  </a:solidFill>
                  <a:latin typeface="Tahoma" panose="020B0604030504040204" pitchFamily="34" charset="0"/>
                  <a:ea typeface="宋体" panose="02010600030101010101" pitchFamily="2" charset="-122"/>
                </a:rPr>
                <a:t>基本</a:t>
              </a:r>
              <a:r>
                <a:rPr lang="en-US" altLang="zh-CN" sz="2100">
                  <a:solidFill>
                    <a:schemeClr val="bg1"/>
                  </a:solidFill>
                  <a:latin typeface="Tahoma" panose="020B0604030504040204" pitchFamily="34" charset="0"/>
                  <a:ea typeface="宋体" panose="02010600030101010101" pitchFamily="2" charset="-122"/>
                </a:rPr>
                <a:t>E-R</a:t>
              </a:r>
            </a:p>
          </p:txBody>
        </p:sp>
        <p:sp>
          <p:nvSpPr>
            <p:cNvPr id="64523" name="Line 1044"/>
            <p:cNvSpPr>
              <a:spLocks noChangeShapeType="1"/>
            </p:cNvSpPr>
            <p:nvPr/>
          </p:nvSpPr>
          <p:spPr bwMode="auto">
            <a:xfrm>
              <a:off x="4512" y="3168"/>
              <a:ext cx="0" cy="336"/>
            </a:xfrm>
            <a:prstGeom prst="line">
              <a:avLst/>
            </a:prstGeom>
            <a:grpFill/>
            <a:ln w="9525">
              <a:solidFill>
                <a:schemeClr val="tx1"/>
              </a:solidFill>
              <a:miter lim="800000"/>
              <a:tailEnd type="triangle" w="med" len="med"/>
            </a:ln>
          </p:spPr>
          <p:txBody>
            <a:bodyPr wrap="none"/>
            <a:lstStyle/>
            <a:p>
              <a:endParaRPr lang="zh-CN" altLang="en-US">
                <a:solidFill>
                  <a:schemeClr val="bg1"/>
                </a:solidFill>
              </a:endParaRPr>
            </a:p>
          </p:txBody>
        </p:sp>
        <p:sp>
          <p:nvSpPr>
            <p:cNvPr id="64524" name="Line 1046"/>
            <p:cNvSpPr>
              <a:spLocks noChangeShapeType="1"/>
            </p:cNvSpPr>
            <p:nvPr/>
          </p:nvSpPr>
          <p:spPr bwMode="auto">
            <a:xfrm>
              <a:off x="3648" y="1728"/>
              <a:ext cx="384" cy="432"/>
            </a:xfrm>
            <a:prstGeom prst="line">
              <a:avLst/>
            </a:prstGeom>
            <a:grpFill/>
            <a:ln w="9525">
              <a:solidFill>
                <a:schemeClr val="tx1"/>
              </a:solidFill>
              <a:miter lim="800000"/>
              <a:tailEnd type="triangle" w="med" len="med"/>
            </a:ln>
          </p:spPr>
          <p:txBody>
            <a:bodyPr wrap="none"/>
            <a:lstStyle/>
            <a:p>
              <a:endParaRPr lang="zh-CN" altLang="en-US">
                <a:solidFill>
                  <a:schemeClr val="bg1"/>
                </a:solidFill>
              </a:endParaRPr>
            </a:p>
          </p:txBody>
        </p:sp>
        <p:sp>
          <p:nvSpPr>
            <p:cNvPr id="64525" name="Line 1047"/>
            <p:cNvSpPr>
              <a:spLocks noChangeShapeType="1"/>
            </p:cNvSpPr>
            <p:nvPr/>
          </p:nvSpPr>
          <p:spPr bwMode="auto">
            <a:xfrm flipH="1">
              <a:off x="4128" y="1728"/>
              <a:ext cx="576" cy="432"/>
            </a:xfrm>
            <a:prstGeom prst="line">
              <a:avLst/>
            </a:prstGeom>
            <a:grpFill/>
            <a:ln w="9525">
              <a:solidFill>
                <a:schemeClr val="tx1"/>
              </a:solidFill>
              <a:miter lim="800000"/>
              <a:tailEnd type="triangle" w="med" len="med"/>
            </a:ln>
          </p:spPr>
          <p:txBody>
            <a:bodyPr wrap="none"/>
            <a:lstStyle/>
            <a:p>
              <a:endParaRPr lang="zh-CN" altLang="en-US">
                <a:solidFill>
                  <a:schemeClr val="bg1"/>
                </a:solidFill>
              </a:endParaRPr>
            </a:p>
          </p:txBody>
        </p:sp>
        <p:sp>
          <p:nvSpPr>
            <p:cNvPr id="64526" name="Line 1048"/>
            <p:cNvSpPr>
              <a:spLocks noChangeShapeType="1"/>
            </p:cNvSpPr>
            <p:nvPr/>
          </p:nvSpPr>
          <p:spPr bwMode="auto">
            <a:xfrm>
              <a:off x="4128" y="2448"/>
              <a:ext cx="384" cy="432"/>
            </a:xfrm>
            <a:prstGeom prst="line">
              <a:avLst/>
            </a:prstGeom>
            <a:grpFill/>
            <a:ln w="9525">
              <a:solidFill>
                <a:schemeClr val="tx1"/>
              </a:solidFill>
              <a:miter lim="800000"/>
              <a:tailEnd type="triangle" w="med" len="med"/>
            </a:ln>
          </p:spPr>
          <p:txBody>
            <a:bodyPr wrap="none"/>
            <a:lstStyle/>
            <a:p>
              <a:endParaRPr lang="zh-CN" altLang="en-US">
                <a:solidFill>
                  <a:schemeClr val="bg1"/>
                </a:solidFill>
              </a:endParaRPr>
            </a:p>
          </p:txBody>
        </p:sp>
        <p:sp>
          <p:nvSpPr>
            <p:cNvPr id="64527" name="Line 1049"/>
            <p:cNvSpPr>
              <a:spLocks noChangeShapeType="1"/>
            </p:cNvSpPr>
            <p:nvPr/>
          </p:nvSpPr>
          <p:spPr bwMode="auto">
            <a:xfrm flipH="1">
              <a:off x="4656" y="2448"/>
              <a:ext cx="384" cy="432"/>
            </a:xfrm>
            <a:prstGeom prst="line">
              <a:avLst/>
            </a:prstGeom>
            <a:grpFill/>
            <a:ln w="9525">
              <a:solidFill>
                <a:schemeClr val="tx1"/>
              </a:solidFill>
              <a:miter lim="800000"/>
              <a:tailEnd type="triangle" w="med" len="med"/>
            </a:ln>
          </p:spPr>
          <p:txBody>
            <a:bodyPr wrap="none"/>
            <a:lstStyle/>
            <a:p>
              <a:endParaRPr lang="zh-CN" altLang="en-US">
                <a:solidFill>
                  <a:schemeClr val="bg1"/>
                </a:solidFill>
              </a:endParaRPr>
            </a:p>
          </p:txBody>
        </p:sp>
      </p:grpSp>
      <p:sp>
        <p:nvSpPr>
          <p:cNvPr id="4" name="标题 3"/>
          <p:cNvSpPr>
            <a:spLocks noGrp="1"/>
          </p:cNvSpPr>
          <p:nvPr>
            <p:ph type="title"/>
          </p:nvPr>
        </p:nvSpPr>
        <p:spPr/>
        <p:txBody>
          <a:bodyPr/>
          <a:lstStyle/>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468630" y="1268730"/>
            <a:ext cx="7825740" cy="3679190"/>
          </a:xfrm>
          <a:prstGeom prst="rect">
            <a:avLst/>
          </a:prstGeom>
          <a:noFill/>
          <a:ln w="9525">
            <a:noFill/>
            <a:miter lim="800000"/>
          </a:ln>
          <a:effectLst/>
        </p:spPr>
        <p:txBody>
          <a:bodyPr wrap="square">
            <a:spAutoFit/>
          </a:bodyPr>
          <a:lstStyle/>
          <a:p>
            <a:pPr>
              <a:lnSpc>
                <a:spcPct val="160000"/>
              </a:lnSpc>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集成的步骤：分成三步</a:t>
            </a:r>
          </a:p>
          <a:p>
            <a:pPr marL="457200" indent="-457200">
              <a:spcBef>
                <a:spcPct val="50000"/>
              </a:spcBef>
              <a:buFont typeface="Wingdings" panose="05000000000000000000" pitchFamily="2" charset="2"/>
              <a:buChar char="Ø"/>
              <a:defRP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合并</a:t>
            </a:r>
            <a:endParaRPr lang="en-US" altLang="zh-CN" sz="2200" dirty="0">
              <a:solidFill>
                <a:schemeClr val="tx1"/>
              </a:solidFill>
              <a:latin typeface="微软雅黑" panose="020B0503020204020204" charset="-122"/>
              <a:ea typeface="微软雅黑" panose="020B0503020204020204" charset="-122"/>
              <a:cs typeface="微软雅黑" panose="020B0503020204020204" charset="-122"/>
            </a:endParaRPr>
          </a:p>
          <a:p>
            <a:pPr>
              <a:spcBef>
                <a:spcPct val="50000"/>
              </a:spcBef>
              <a:defRP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     解决分</a:t>
            </a: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图间的冲突，合并，生成初步</a:t>
            </a: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图。</a:t>
            </a:r>
          </a:p>
          <a:p>
            <a:pPr marL="457200" indent="-457200">
              <a:spcBef>
                <a:spcPct val="50000"/>
              </a:spcBef>
              <a:buFont typeface="Wingdings" panose="05000000000000000000" pitchFamily="2" charset="2"/>
              <a:buChar char="Ø"/>
              <a:defRP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修改和重构</a:t>
            </a:r>
            <a:endParaRPr lang="en-US" altLang="zh-CN" sz="2200" dirty="0">
              <a:solidFill>
                <a:schemeClr val="tx1"/>
              </a:solidFill>
              <a:latin typeface="微软雅黑" panose="020B0503020204020204" charset="-122"/>
              <a:ea typeface="微软雅黑" panose="020B0503020204020204" charset="-122"/>
              <a:cs typeface="微软雅黑" panose="020B0503020204020204" charset="-122"/>
            </a:endParaRPr>
          </a:p>
          <a:p>
            <a:pPr>
              <a:spcBef>
                <a:spcPct val="50000"/>
              </a:spcBef>
              <a:defRP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     消除冗余，生成基本</a:t>
            </a:r>
            <a:r>
              <a:rPr lang="en-US" altLang="zh-CN" sz="22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图。</a:t>
            </a:r>
            <a:endParaRPr lang="en-US" altLang="zh-CN" sz="2200" dirty="0">
              <a:solidFill>
                <a:schemeClr val="tx1"/>
              </a:solidFill>
              <a:latin typeface="微软雅黑" panose="020B0503020204020204" charset="-122"/>
              <a:ea typeface="微软雅黑" panose="020B0503020204020204" charset="-122"/>
              <a:cs typeface="微软雅黑" panose="020B0503020204020204" charset="-122"/>
            </a:endParaRPr>
          </a:p>
          <a:p>
            <a:pPr marL="457200" indent="-457200">
              <a:spcBef>
                <a:spcPct val="50000"/>
              </a:spcBef>
              <a:buFont typeface="Wingdings" panose="05000000000000000000" pitchFamily="2" charset="2"/>
              <a:buChar char="Ø"/>
              <a:defRPr/>
            </a:pPr>
            <a:r>
              <a:rPr lang="zh-CN" altLang="en-US" sz="2200" dirty="0">
                <a:solidFill>
                  <a:schemeClr val="tx1"/>
                </a:solidFill>
                <a:latin typeface="微软雅黑" panose="020B0503020204020204" charset="-122"/>
                <a:ea typeface="微软雅黑" panose="020B0503020204020204" charset="-122"/>
                <a:cs typeface="微软雅黑" panose="020B0503020204020204" charset="-122"/>
              </a:rPr>
              <a:t>验证并提交用户审核</a:t>
            </a:r>
          </a:p>
          <a:p>
            <a:pPr>
              <a:spcBef>
                <a:spcPct val="50000"/>
              </a:spcBef>
              <a:buFontTx/>
              <a:buNone/>
              <a:defRPr/>
            </a:pPr>
            <a:endParaRPr lang="zh-CN" altLang="en-US" sz="2200"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2" name="标题 1"/>
          <p:cNvSpPr>
            <a:spLocks noGrp="1"/>
          </p:cNvSpPr>
          <p:nvPr>
            <p:ph type="title"/>
          </p:nvPr>
        </p:nvSpPr>
        <p:spPr/>
        <p:txBody>
          <a:bodyPr/>
          <a:lstStyle/>
          <a:p>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a:xfrm>
            <a:off x="6430539" y="5966447"/>
            <a:ext cx="2133600" cy="476250"/>
          </a:xfrm>
        </p:spPr>
        <p:txBody>
          <a:bodyPr/>
          <a:lstStyle/>
          <a:p>
            <a:fld id="{3781365F-C090-48BE-8429-597286A95BF5}" type="slidenum">
              <a:rPr lang="zh-CN" altLang="en-GB"/>
              <a:t>76</a:t>
            </a:fld>
            <a:endParaRPr lang="en-GB" altLang="zh-CN"/>
          </a:p>
        </p:txBody>
      </p:sp>
      <p:sp>
        <p:nvSpPr>
          <p:cNvPr id="103426" name="Rectangle 2"/>
          <p:cNvSpPr>
            <a:spLocks noGrp="1" noChangeArrowheads="1"/>
          </p:cNvSpPr>
          <p:nvPr>
            <p:ph type="title"/>
          </p:nvPr>
        </p:nvSpPr>
        <p:spPr>
          <a:xfrm>
            <a:off x="105361" y="192440"/>
            <a:ext cx="9507261" cy="476250"/>
          </a:xfrm>
        </p:spPr>
        <p:txBody>
          <a:bodyPr/>
          <a:lstStyle/>
          <a:p>
            <a:pPr algn="l"/>
            <a:r>
              <a:rPr lang="zh-CN" altLang="en-US" sz="2800" dirty="0">
                <a:solidFill>
                  <a:schemeClr val="bg2"/>
                </a:solidFill>
                <a:latin typeface="+mj-ea"/>
              </a:rPr>
              <a:t>第一步：合并分</a:t>
            </a:r>
            <a:r>
              <a:rPr lang="en-US" altLang="zh-CN" sz="2800" dirty="0">
                <a:solidFill>
                  <a:schemeClr val="bg2"/>
                </a:solidFill>
                <a:latin typeface="+mj-ea"/>
              </a:rPr>
              <a:t>ER</a:t>
            </a:r>
            <a:r>
              <a:rPr lang="zh-CN" altLang="en-US" sz="2800" dirty="0">
                <a:solidFill>
                  <a:schemeClr val="bg2"/>
                </a:solidFill>
                <a:latin typeface="+mj-ea"/>
              </a:rPr>
              <a:t>图，消除冲突，生成初步</a:t>
            </a:r>
            <a:r>
              <a:rPr lang="en-US" altLang="zh-CN" sz="2800" dirty="0">
                <a:solidFill>
                  <a:schemeClr val="bg2"/>
                </a:solidFill>
                <a:latin typeface="+mj-ea"/>
              </a:rPr>
              <a:t>E</a:t>
            </a:r>
            <a:r>
              <a:rPr lang="zh-CN" altLang="en-US" sz="2800" dirty="0">
                <a:solidFill>
                  <a:schemeClr val="bg2"/>
                </a:solidFill>
                <a:latin typeface="+mj-ea"/>
              </a:rPr>
              <a:t>－</a:t>
            </a:r>
            <a:r>
              <a:rPr lang="en-US" altLang="zh-CN" sz="2800" dirty="0">
                <a:solidFill>
                  <a:schemeClr val="bg2"/>
                </a:solidFill>
                <a:latin typeface="+mj-ea"/>
              </a:rPr>
              <a:t>R</a:t>
            </a:r>
            <a:r>
              <a:rPr lang="zh-CN" altLang="en-US" sz="2800" dirty="0">
                <a:solidFill>
                  <a:schemeClr val="bg2"/>
                </a:solidFill>
                <a:latin typeface="+mj-ea"/>
              </a:rPr>
              <a:t>图</a:t>
            </a:r>
          </a:p>
        </p:txBody>
      </p:sp>
      <p:sp>
        <p:nvSpPr>
          <p:cNvPr id="103427" name="Rectangle 3"/>
          <p:cNvSpPr>
            <a:spLocks noGrp="1" noChangeArrowheads="1"/>
          </p:cNvSpPr>
          <p:nvPr>
            <p:ph type="body" idx="1"/>
          </p:nvPr>
        </p:nvSpPr>
        <p:spPr>
          <a:xfrm>
            <a:off x="508000" y="962025"/>
            <a:ext cx="8390255" cy="5556250"/>
          </a:xfrm>
        </p:spPr>
        <p:txBody>
          <a:bodyPr/>
          <a:lstStyle/>
          <a:p>
            <a:pPr marL="85725" indent="0">
              <a:lnSpc>
                <a:spcPct val="140000"/>
              </a:lnSpc>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合并分</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E</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R</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图的关键：</a:t>
            </a:r>
            <a:r>
              <a:rPr lang="zh-CN" altLang="en-US" sz="1800" b="1" dirty="0">
                <a:solidFill>
                  <a:schemeClr val="tx1"/>
                </a:solidFill>
                <a:latin typeface="微软雅黑" panose="020B0503020204020204" charset="-122"/>
                <a:ea typeface="微软雅黑" panose="020B0503020204020204" charset="-122"/>
                <a:cs typeface="微软雅黑" panose="020B0503020204020204" charset="-122"/>
              </a:rPr>
              <a:t>消除冲突</a:t>
            </a:r>
          </a:p>
          <a:p>
            <a:pPr>
              <a:lnSpc>
                <a:spcPct val="140000"/>
              </a:lnSpc>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冲突的三种类型：</a:t>
            </a:r>
          </a:p>
          <a:p>
            <a:pPr>
              <a:lnSpc>
                <a:spcPct val="1400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① 属性冲突：属性值的类型、取值范围、计量单位的冲突</a:t>
            </a:r>
          </a:p>
          <a:p>
            <a:pPr>
              <a:lnSpc>
                <a:spcPct val="1400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② 命名冲突：同名异义和异名同义</a:t>
            </a:r>
          </a:p>
          <a:p>
            <a:pPr>
              <a:lnSpc>
                <a:spcPct val="1400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③ 结构冲突：</a:t>
            </a:r>
          </a:p>
          <a:p>
            <a:pPr>
              <a:lnSpc>
                <a:spcPct val="1400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a</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、同一对象在不同的局部</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模式中的抽象不一致</a:t>
            </a:r>
          </a:p>
          <a:p>
            <a:pPr>
              <a:lnSpc>
                <a:spcPct val="1400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b</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、同一实体在不同的局部</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模式中其属性组成不同</a:t>
            </a:r>
          </a:p>
          <a:p>
            <a:pPr>
              <a:lnSpc>
                <a:spcPct val="140000"/>
              </a:lnSpc>
              <a:buFontTx/>
              <a:buNone/>
            </a:pP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c</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、实体集之间的联系在不同的局部</a:t>
            </a:r>
            <a:r>
              <a:rPr lang="en-US" altLang="zh-CN" sz="18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1800" dirty="0">
                <a:solidFill>
                  <a:schemeClr val="tx1"/>
                </a:solidFill>
                <a:latin typeface="微软雅黑" panose="020B0503020204020204" charset="-122"/>
                <a:ea typeface="微软雅黑" panose="020B0503020204020204" charset="-122"/>
                <a:cs typeface="微软雅黑" panose="020B0503020204020204" charset="-122"/>
              </a:rPr>
              <a:t>模式中呈现不同的类型</a:t>
            </a:r>
          </a:p>
          <a:p>
            <a:pPr>
              <a:lnSpc>
                <a:spcPct val="90000"/>
              </a:lnSpc>
            </a:pPr>
            <a:endParaRPr lang="zh-CN" altLang="en-US" sz="18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p:cNvSpPr>
          <p:nvPr/>
        </p:nvSpPr>
        <p:spPr bwMode="auto">
          <a:xfrm>
            <a:off x="0" y="3752381"/>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solidFill>
                <a:schemeClr val="tx1"/>
              </a:solidFill>
            </a:endParaRPr>
          </a:p>
        </p:txBody>
      </p:sp>
      <p:sp>
        <p:nvSpPr>
          <p:cNvPr id="104451" name="Rectangle 3"/>
          <p:cNvSpPr>
            <a:spLocks noChangeArrowheads="1"/>
          </p:cNvSpPr>
          <p:nvPr/>
        </p:nvSpPr>
        <p:spPr bwMode="auto">
          <a:xfrm>
            <a:off x="1657350" y="1928344"/>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solidFill>
                  <a:schemeClr val="tx1"/>
                </a:solidFill>
                <a:latin typeface="Times New Roman" panose="02020603050405020304" pitchFamily="18" charset="0"/>
                <a:ea typeface="黑体" panose="02010609060101010101" pitchFamily="49" charset="-122"/>
              </a:rPr>
              <a:t> </a:t>
            </a:r>
          </a:p>
        </p:txBody>
      </p:sp>
      <p:sp>
        <p:nvSpPr>
          <p:cNvPr id="104452" name="Rectangle 4"/>
          <p:cNvSpPr>
            <a:spLocks noChangeArrowheads="1"/>
          </p:cNvSpPr>
          <p:nvPr/>
        </p:nvSpPr>
        <p:spPr bwMode="auto">
          <a:xfrm>
            <a:off x="0" y="3752381"/>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solidFill>
                <a:schemeClr val="tx1"/>
              </a:solidFill>
            </a:endParaRPr>
          </a:p>
        </p:txBody>
      </p:sp>
      <p:sp>
        <p:nvSpPr>
          <p:cNvPr id="104453" name="Rectangle 5"/>
          <p:cNvSpPr>
            <a:spLocks noChangeArrowheads="1"/>
          </p:cNvSpPr>
          <p:nvPr/>
        </p:nvSpPr>
        <p:spPr bwMode="auto">
          <a:xfrm>
            <a:off x="0" y="3752381"/>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solidFill>
                <a:schemeClr val="tx1"/>
              </a:solidFill>
            </a:endParaRPr>
          </a:p>
        </p:txBody>
      </p:sp>
      <p:sp>
        <p:nvSpPr>
          <p:cNvPr id="104454" name="Rectangle 6"/>
          <p:cNvSpPr>
            <a:spLocks noChangeArrowheads="1"/>
          </p:cNvSpPr>
          <p:nvPr/>
        </p:nvSpPr>
        <p:spPr bwMode="auto">
          <a:xfrm>
            <a:off x="0" y="3752381"/>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solidFill>
                <a:schemeClr val="tx1"/>
              </a:solidFill>
            </a:endParaRPr>
          </a:p>
        </p:txBody>
      </p:sp>
      <p:sp>
        <p:nvSpPr>
          <p:cNvPr id="104455" name="Rectangle 7"/>
          <p:cNvSpPr>
            <a:spLocks noChangeArrowheads="1"/>
          </p:cNvSpPr>
          <p:nvPr/>
        </p:nvSpPr>
        <p:spPr bwMode="auto">
          <a:xfrm>
            <a:off x="0" y="3752381"/>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solidFill>
                <a:schemeClr val="tx1"/>
              </a:solidFill>
            </a:endParaRPr>
          </a:p>
        </p:txBody>
      </p:sp>
      <p:sp>
        <p:nvSpPr>
          <p:cNvPr id="104456" name="Rectangle 8"/>
          <p:cNvSpPr>
            <a:spLocks noChangeArrowheads="1"/>
          </p:cNvSpPr>
          <p:nvPr/>
        </p:nvSpPr>
        <p:spPr bwMode="auto">
          <a:xfrm>
            <a:off x="1657350" y="1928344"/>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solidFill>
                  <a:schemeClr val="tx1"/>
                </a:solidFill>
                <a:latin typeface="Times New Roman" panose="02020603050405020304" pitchFamily="18" charset="0"/>
                <a:ea typeface="黑体" panose="02010609060101010101" pitchFamily="49" charset="-122"/>
              </a:rPr>
              <a:t> </a:t>
            </a:r>
          </a:p>
        </p:txBody>
      </p:sp>
      <p:sp>
        <p:nvSpPr>
          <p:cNvPr id="104457" name="Rectangle 9"/>
          <p:cNvSpPr>
            <a:spLocks noChangeArrowheads="1"/>
          </p:cNvSpPr>
          <p:nvPr/>
        </p:nvSpPr>
        <p:spPr bwMode="auto">
          <a:xfrm>
            <a:off x="0" y="3752381"/>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solidFill>
                <a:schemeClr val="tx1"/>
              </a:solidFill>
            </a:endParaRPr>
          </a:p>
        </p:txBody>
      </p:sp>
      <p:sp>
        <p:nvSpPr>
          <p:cNvPr id="104458" name="Rectangle 10"/>
          <p:cNvSpPr>
            <a:spLocks noChangeArrowheads="1"/>
          </p:cNvSpPr>
          <p:nvPr/>
        </p:nvSpPr>
        <p:spPr bwMode="auto">
          <a:xfrm>
            <a:off x="0" y="3752381"/>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solidFill>
                <a:schemeClr val="tx1"/>
              </a:solidFill>
            </a:endParaRPr>
          </a:p>
        </p:txBody>
      </p:sp>
      <p:sp>
        <p:nvSpPr>
          <p:cNvPr id="104460" name="Rectangle 12"/>
          <p:cNvSpPr>
            <a:spLocks noChangeArrowheads="1"/>
          </p:cNvSpPr>
          <p:nvPr/>
        </p:nvSpPr>
        <p:spPr bwMode="auto">
          <a:xfrm>
            <a:off x="-6349" y="610372"/>
            <a:ext cx="826135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57200">
              <a:tabLst>
                <a:tab pos="734695" algn="l"/>
              </a:tabLst>
              <a:defRPr kumimoji="1" sz="2400">
                <a:solidFill>
                  <a:schemeClr val="tx1"/>
                </a:solidFill>
                <a:latin typeface="Times New Roman" panose="02020603050405020304" pitchFamily="18" charset="0"/>
                <a:ea typeface="宋体" panose="02010600030101010101" pitchFamily="2" charset="-122"/>
              </a:defRPr>
            </a:lvl1pPr>
            <a:lvl2pPr>
              <a:tabLst>
                <a:tab pos="734695" algn="l"/>
              </a:tabLst>
              <a:defRPr kumimoji="1" sz="2400">
                <a:solidFill>
                  <a:schemeClr val="tx1"/>
                </a:solidFill>
                <a:latin typeface="Times New Roman" panose="02020603050405020304" pitchFamily="18" charset="0"/>
                <a:ea typeface="宋体" panose="02010600030101010101" pitchFamily="2" charset="-122"/>
              </a:defRPr>
            </a:lvl2pPr>
            <a:lvl3pPr>
              <a:tabLst>
                <a:tab pos="734695" algn="l"/>
              </a:tabLst>
              <a:defRPr kumimoji="1" sz="2400">
                <a:solidFill>
                  <a:schemeClr val="tx1"/>
                </a:solidFill>
                <a:latin typeface="Times New Roman" panose="02020603050405020304" pitchFamily="18" charset="0"/>
                <a:ea typeface="宋体" panose="02010600030101010101" pitchFamily="2" charset="-122"/>
              </a:defRPr>
            </a:lvl3pPr>
            <a:lvl4pPr>
              <a:tabLst>
                <a:tab pos="734695" algn="l"/>
              </a:tabLst>
              <a:defRPr kumimoji="1" sz="2400">
                <a:solidFill>
                  <a:schemeClr val="tx1"/>
                </a:solidFill>
                <a:latin typeface="Times New Roman" panose="02020603050405020304" pitchFamily="18" charset="0"/>
                <a:ea typeface="宋体" panose="02010600030101010101" pitchFamily="2" charset="-122"/>
              </a:defRPr>
            </a:lvl4pPr>
            <a:lvl5pPr>
              <a:tabLst>
                <a:tab pos="734695"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34695" algn="l"/>
              </a:tabLs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200000"/>
              </a:lnSpc>
            </a:pPr>
            <a:r>
              <a:rPr lang="zh-CN" altLang="en-US" b="1" dirty="0">
                <a:solidFill>
                  <a:schemeClr val="tx1"/>
                </a:solidFill>
                <a:latin typeface="+mn-ea"/>
                <a:ea typeface="+mn-ea"/>
              </a:rPr>
              <a:t>示例：合并两个分</a:t>
            </a:r>
            <a:r>
              <a:rPr lang="en-US" altLang="zh-CN" b="1" dirty="0">
                <a:solidFill>
                  <a:schemeClr val="tx1"/>
                </a:solidFill>
                <a:latin typeface="+mn-ea"/>
                <a:ea typeface="+mn-ea"/>
              </a:rPr>
              <a:t>E-R</a:t>
            </a:r>
            <a:r>
              <a:rPr lang="zh-CN" altLang="en-US" b="1" dirty="0">
                <a:solidFill>
                  <a:schemeClr val="tx1"/>
                </a:solidFill>
                <a:latin typeface="+mn-ea"/>
                <a:ea typeface="+mn-ea"/>
              </a:rPr>
              <a:t>图</a:t>
            </a:r>
            <a:endParaRPr lang="zh-CN" altLang="en-US" b="1" u="sng" dirty="0">
              <a:solidFill>
                <a:schemeClr val="tx1"/>
              </a:solidFill>
              <a:latin typeface="+mn-ea"/>
              <a:ea typeface="+mn-ea"/>
            </a:endParaRPr>
          </a:p>
        </p:txBody>
      </p:sp>
      <p:grpSp>
        <p:nvGrpSpPr>
          <p:cNvPr id="104461" name="Group 13"/>
          <p:cNvGrpSpPr/>
          <p:nvPr/>
        </p:nvGrpSpPr>
        <p:grpSpPr bwMode="auto">
          <a:xfrm>
            <a:off x="4419600" y="1415581"/>
            <a:ext cx="3409950" cy="1879600"/>
            <a:chOff x="3464" y="1080"/>
            <a:chExt cx="1848" cy="944"/>
          </a:xfrm>
        </p:grpSpPr>
        <p:sp>
          <p:nvSpPr>
            <p:cNvPr id="104462" name="Rectangle 14"/>
            <p:cNvSpPr>
              <a:spLocks noChangeArrowheads="1"/>
            </p:cNvSpPr>
            <p:nvPr/>
          </p:nvSpPr>
          <p:spPr bwMode="auto">
            <a:xfrm>
              <a:off x="3464" y="1080"/>
              <a:ext cx="408" cy="176"/>
            </a:xfrm>
            <a:prstGeom prst="rect">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产品</a:t>
              </a:r>
            </a:p>
          </p:txBody>
        </p:sp>
        <p:sp>
          <p:nvSpPr>
            <p:cNvPr id="104463" name="Rectangle 15"/>
            <p:cNvSpPr>
              <a:spLocks noChangeArrowheads="1"/>
            </p:cNvSpPr>
            <p:nvPr/>
          </p:nvSpPr>
          <p:spPr bwMode="auto">
            <a:xfrm>
              <a:off x="3512" y="1848"/>
              <a:ext cx="408" cy="176"/>
            </a:xfrm>
            <a:prstGeom prst="rect">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零件</a:t>
              </a:r>
            </a:p>
          </p:txBody>
        </p:sp>
        <p:sp>
          <p:nvSpPr>
            <p:cNvPr id="104464" name="Rectangle 16"/>
            <p:cNvSpPr>
              <a:spLocks noChangeArrowheads="1"/>
            </p:cNvSpPr>
            <p:nvPr/>
          </p:nvSpPr>
          <p:spPr bwMode="auto">
            <a:xfrm>
              <a:off x="4904" y="1472"/>
              <a:ext cx="408" cy="176"/>
            </a:xfrm>
            <a:prstGeom prst="rect">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供应商</a:t>
              </a:r>
            </a:p>
          </p:txBody>
        </p:sp>
        <p:sp>
          <p:nvSpPr>
            <p:cNvPr id="104465" name="AutoShape 17"/>
            <p:cNvSpPr>
              <a:spLocks noChangeArrowheads="1"/>
            </p:cNvSpPr>
            <p:nvPr/>
          </p:nvSpPr>
          <p:spPr bwMode="auto">
            <a:xfrm>
              <a:off x="4064" y="1448"/>
              <a:ext cx="472" cy="232"/>
            </a:xfrm>
            <a:prstGeom prst="diamond">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供应</a:t>
              </a:r>
            </a:p>
          </p:txBody>
        </p:sp>
        <p:sp>
          <p:nvSpPr>
            <p:cNvPr id="104466" name="Oval 18"/>
            <p:cNvSpPr>
              <a:spLocks noChangeArrowheads="1"/>
            </p:cNvSpPr>
            <p:nvPr/>
          </p:nvSpPr>
          <p:spPr bwMode="auto">
            <a:xfrm>
              <a:off x="3464" y="1480"/>
              <a:ext cx="344" cy="200"/>
            </a:xfrm>
            <a:prstGeom prst="ellipse">
              <a:avLst/>
            </a:prstGeom>
            <a:noFill/>
            <a:ln w="19050">
              <a:solidFill>
                <a:schemeClr val="accent2"/>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数量</a:t>
              </a:r>
            </a:p>
          </p:txBody>
        </p:sp>
        <p:sp>
          <p:nvSpPr>
            <p:cNvPr id="104467" name="Line 19"/>
            <p:cNvSpPr>
              <a:spLocks noChangeShapeType="1"/>
            </p:cNvSpPr>
            <p:nvPr/>
          </p:nvSpPr>
          <p:spPr bwMode="auto">
            <a:xfrm>
              <a:off x="3872" y="1152"/>
              <a:ext cx="416" cy="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68" name="Line 20"/>
            <p:cNvSpPr>
              <a:spLocks noChangeShapeType="1"/>
            </p:cNvSpPr>
            <p:nvPr/>
          </p:nvSpPr>
          <p:spPr bwMode="auto">
            <a:xfrm>
              <a:off x="3936" y="1952"/>
              <a:ext cx="360" cy="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69" name="Line 21"/>
            <p:cNvSpPr>
              <a:spLocks noChangeShapeType="1"/>
            </p:cNvSpPr>
            <p:nvPr/>
          </p:nvSpPr>
          <p:spPr bwMode="auto">
            <a:xfrm>
              <a:off x="4536" y="1560"/>
              <a:ext cx="360" cy="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70" name="Line 22"/>
            <p:cNvSpPr>
              <a:spLocks noChangeShapeType="1"/>
            </p:cNvSpPr>
            <p:nvPr/>
          </p:nvSpPr>
          <p:spPr bwMode="auto">
            <a:xfrm>
              <a:off x="4296" y="1160"/>
              <a:ext cx="0" cy="288"/>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71" name="Line 23"/>
            <p:cNvSpPr>
              <a:spLocks noChangeShapeType="1"/>
            </p:cNvSpPr>
            <p:nvPr/>
          </p:nvSpPr>
          <p:spPr bwMode="auto">
            <a:xfrm>
              <a:off x="4304" y="1672"/>
              <a:ext cx="0" cy="288"/>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72" name="Text Box 24"/>
            <p:cNvSpPr txBox="1">
              <a:spLocks noChangeArrowheads="1"/>
            </p:cNvSpPr>
            <p:nvPr/>
          </p:nvSpPr>
          <p:spPr bwMode="auto">
            <a:xfrm>
              <a:off x="3984" y="1808"/>
              <a:ext cx="232"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200" b="1">
                  <a:solidFill>
                    <a:schemeClr val="tx1"/>
                  </a:solidFill>
                  <a:latin typeface="Times New Roman" panose="02020603050405020304" pitchFamily="18" charset="0"/>
                </a:rPr>
                <a:t>m</a:t>
              </a:r>
            </a:p>
          </p:txBody>
        </p:sp>
        <p:sp>
          <p:nvSpPr>
            <p:cNvPr id="104473" name="Text Box 25"/>
            <p:cNvSpPr txBox="1">
              <a:spLocks noChangeArrowheads="1"/>
            </p:cNvSpPr>
            <p:nvPr/>
          </p:nvSpPr>
          <p:spPr bwMode="auto">
            <a:xfrm>
              <a:off x="3984" y="1096"/>
              <a:ext cx="232"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200" b="1">
                  <a:solidFill>
                    <a:schemeClr val="tx1"/>
                  </a:solidFill>
                  <a:latin typeface="Times New Roman" panose="02020603050405020304" pitchFamily="18" charset="0"/>
                </a:rPr>
                <a:t>n</a:t>
              </a:r>
            </a:p>
          </p:txBody>
        </p:sp>
        <p:sp>
          <p:nvSpPr>
            <p:cNvPr id="104474" name="Text Box 26"/>
            <p:cNvSpPr txBox="1">
              <a:spLocks noChangeArrowheads="1"/>
            </p:cNvSpPr>
            <p:nvPr/>
          </p:nvSpPr>
          <p:spPr bwMode="auto">
            <a:xfrm>
              <a:off x="4568" y="1392"/>
              <a:ext cx="232"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200" b="1">
                  <a:solidFill>
                    <a:schemeClr val="tx1"/>
                  </a:solidFill>
                  <a:latin typeface="Times New Roman" panose="02020603050405020304" pitchFamily="18" charset="0"/>
                </a:rPr>
                <a:t>p</a:t>
              </a:r>
            </a:p>
          </p:txBody>
        </p:sp>
        <p:sp>
          <p:nvSpPr>
            <p:cNvPr id="104475" name="Line 27"/>
            <p:cNvSpPr>
              <a:spLocks noChangeShapeType="1"/>
            </p:cNvSpPr>
            <p:nvPr/>
          </p:nvSpPr>
          <p:spPr bwMode="auto">
            <a:xfrm flipV="1">
              <a:off x="3816" y="1560"/>
              <a:ext cx="256" cy="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04476" name="Group 28"/>
          <p:cNvGrpSpPr/>
          <p:nvPr/>
        </p:nvGrpSpPr>
        <p:grpSpPr bwMode="auto">
          <a:xfrm>
            <a:off x="1435100" y="1555281"/>
            <a:ext cx="2108200" cy="1651000"/>
            <a:chOff x="920" y="1008"/>
            <a:chExt cx="1184" cy="944"/>
          </a:xfrm>
        </p:grpSpPr>
        <p:sp>
          <p:nvSpPr>
            <p:cNvPr id="104477" name="Rectangle 29"/>
            <p:cNvSpPr>
              <a:spLocks noChangeArrowheads="1"/>
            </p:cNvSpPr>
            <p:nvPr/>
          </p:nvSpPr>
          <p:spPr bwMode="auto">
            <a:xfrm>
              <a:off x="928" y="1008"/>
              <a:ext cx="408" cy="176"/>
            </a:xfrm>
            <a:prstGeom prst="rect">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产品</a:t>
              </a:r>
            </a:p>
          </p:txBody>
        </p:sp>
        <p:sp>
          <p:nvSpPr>
            <p:cNvPr id="104478" name="Rectangle 30"/>
            <p:cNvSpPr>
              <a:spLocks noChangeArrowheads="1"/>
            </p:cNvSpPr>
            <p:nvPr/>
          </p:nvSpPr>
          <p:spPr bwMode="auto">
            <a:xfrm>
              <a:off x="976" y="1776"/>
              <a:ext cx="408" cy="176"/>
            </a:xfrm>
            <a:prstGeom prst="rect">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零件</a:t>
              </a:r>
            </a:p>
          </p:txBody>
        </p:sp>
        <p:sp>
          <p:nvSpPr>
            <p:cNvPr id="104479" name="AutoShape 31"/>
            <p:cNvSpPr>
              <a:spLocks noChangeArrowheads="1"/>
            </p:cNvSpPr>
            <p:nvPr/>
          </p:nvSpPr>
          <p:spPr bwMode="auto">
            <a:xfrm>
              <a:off x="920" y="1336"/>
              <a:ext cx="472" cy="232"/>
            </a:xfrm>
            <a:prstGeom prst="diamond">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构成</a:t>
              </a:r>
            </a:p>
          </p:txBody>
        </p:sp>
        <p:sp>
          <p:nvSpPr>
            <p:cNvPr id="104480" name="Oval 32"/>
            <p:cNvSpPr>
              <a:spLocks noChangeArrowheads="1"/>
            </p:cNvSpPr>
            <p:nvPr/>
          </p:nvSpPr>
          <p:spPr bwMode="auto">
            <a:xfrm>
              <a:off x="1760" y="1352"/>
              <a:ext cx="344" cy="200"/>
            </a:xfrm>
            <a:prstGeom prst="ellipse">
              <a:avLst/>
            </a:prstGeom>
            <a:noFill/>
            <a:ln w="19050">
              <a:solidFill>
                <a:schemeClr val="accent2"/>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数量</a:t>
              </a:r>
            </a:p>
          </p:txBody>
        </p:sp>
        <p:sp>
          <p:nvSpPr>
            <p:cNvPr id="104481" name="Line 33"/>
            <p:cNvSpPr>
              <a:spLocks noChangeShapeType="1"/>
            </p:cNvSpPr>
            <p:nvPr/>
          </p:nvSpPr>
          <p:spPr bwMode="auto">
            <a:xfrm>
              <a:off x="1400" y="1448"/>
              <a:ext cx="360" cy="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82" name="Text Box 34"/>
            <p:cNvSpPr txBox="1">
              <a:spLocks noChangeArrowheads="1"/>
            </p:cNvSpPr>
            <p:nvPr/>
          </p:nvSpPr>
          <p:spPr bwMode="auto">
            <a:xfrm>
              <a:off x="1104" y="1576"/>
              <a:ext cx="232"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200" b="1">
                  <a:solidFill>
                    <a:schemeClr val="tx1"/>
                  </a:solidFill>
                  <a:latin typeface="Times New Roman" panose="02020603050405020304" pitchFamily="18" charset="0"/>
                </a:rPr>
                <a:t>m</a:t>
              </a:r>
            </a:p>
          </p:txBody>
        </p:sp>
        <p:sp>
          <p:nvSpPr>
            <p:cNvPr id="104483" name="Text Box 35"/>
            <p:cNvSpPr txBox="1">
              <a:spLocks noChangeArrowheads="1"/>
            </p:cNvSpPr>
            <p:nvPr/>
          </p:nvSpPr>
          <p:spPr bwMode="auto">
            <a:xfrm>
              <a:off x="1104" y="1168"/>
              <a:ext cx="232"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200" b="1">
                  <a:solidFill>
                    <a:schemeClr val="tx1"/>
                  </a:solidFill>
                  <a:latin typeface="Times New Roman" panose="02020603050405020304" pitchFamily="18" charset="0"/>
                </a:rPr>
                <a:t>n</a:t>
              </a:r>
            </a:p>
          </p:txBody>
        </p:sp>
        <p:sp>
          <p:nvSpPr>
            <p:cNvPr id="104484" name="Line 36"/>
            <p:cNvSpPr>
              <a:spLocks noChangeShapeType="1"/>
            </p:cNvSpPr>
            <p:nvPr/>
          </p:nvSpPr>
          <p:spPr bwMode="auto">
            <a:xfrm>
              <a:off x="1168" y="1184"/>
              <a:ext cx="0" cy="168"/>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85" name="Line 37"/>
            <p:cNvSpPr>
              <a:spLocks noChangeShapeType="1"/>
            </p:cNvSpPr>
            <p:nvPr/>
          </p:nvSpPr>
          <p:spPr bwMode="auto">
            <a:xfrm>
              <a:off x="1160" y="1568"/>
              <a:ext cx="0" cy="20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04486" name="Group 38"/>
          <p:cNvGrpSpPr/>
          <p:nvPr/>
        </p:nvGrpSpPr>
        <p:grpSpPr bwMode="auto">
          <a:xfrm>
            <a:off x="1841500" y="3980981"/>
            <a:ext cx="5289550" cy="1987550"/>
            <a:chOff x="1096" y="2424"/>
            <a:chExt cx="3128" cy="1024"/>
          </a:xfrm>
        </p:grpSpPr>
        <p:sp>
          <p:nvSpPr>
            <p:cNvPr id="104487" name="Rectangle 39"/>
            <p:cNvSpPr>
              <a:spLocks noChangeArrowheads="1"/>
            </p:cNvSpPr>
            <p:nvPr/>
          </p:nvSpPr>
          <p:spPr bwMode="auto">
            <a:xfrm>
              <a:off x="1824" y="2504"/>
              <a:ext cx="408" cy="176"/>
            </a:xfrm>
            <a:prstGeom prst="rect">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产品</a:t>
              </a:r>
            </a:p>
          </p:txBody>
        </p:sp>
        <p:sp>
          <p:nvSpPr>
            <p:cNvPr id="104488" name="Rectangle 40"/>
            <p:cNvSpPr>
              <a:spLocks noChangeArrowheads="1"/>
            </p:cNvSpPr>
            <p:nvPr/>
          </p:nvSpPr>
          <p:spPr bwMode="auto">
            <a:xfrm>
              <a:off x="1872" y="3272"/>
              <a:ext cx="408" cy="176"/>
            </a:xfrm>
            <a:prstGeom prst="rect">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零件</a:t>
              </a:r>
            </a:p>
          </p:txBody>
        </p:sp>
        <p:sp>
          <p:nvSpPr>
            <p:cNvPr id="104489" name="AutoShape 41"/>
            <p:cNvSpPr>
              <a:spLocks noChangeArrowheads="1"/>
            </p:cNvSpPr>
            <p:nvPr/>
          </p:nvSpPr>
          <p:spPr bwMode="auto">
            <a:xfrm>
              <a:off x="1816" y="2832"/>
              <a:ext cx="472" cy="232"/>
            </a:xfrm>
            <a:prstGeom prst="diamond">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构成</a:t>
              </a:r>
            </a:p>
          </p:txBody>
        </p:sp>
        <p:sp>
          <p:nvSpPr>
            <p:cNvPr id="104490" name="Oval 42"/>
            <p:cNvSpPr>
              <a:spLocks noChangeArrowheads="1"/>
            </p:cNvSpPr>
            <p:nvPr/>
          </p:nvSpPr>
          <p:spPr bwMode="auto">
            <a:xfrm>
              <a:off x="1096" y="2856"/>
              <a:ext cx="344" cy="200"/>
            </a:xfrm>
            <a:prstGeom prst="ellipse">
              <a:avLst/>
            </a:prstGeom>
            <a:noFill/>
            <a:ln w="19050">
              <a:solidFill>
                <a:schemeClr val="accent2"/>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数量</a:t>
              </a:r>
              <a:r>
                <a:rPr kumimoji="1" lang="en-US" altLang="zh-CN" sz="1400" b="1">
                  <a:solidFill>
                    <a:schemeClr val="tx1"/>
                  </a:solidFill>
                  <a:latin typeface="Times New Roman" panose="02020603050405020304" pitchFamily="18" charset="0"/>
                </a:rPr>
                <a:t>1</a:t>
              </a:r>
            </a:p>
          </p:txBody>
        </p:sp>
        <p:sp>
          <p:nvSpPr>
            <p:cNvPr id="104491" name="Line 43"/>
            <p:cNvSpPr>
              <a:spLocks noChangeShapeType="1"/>
            </p:cNvSpPr>
            <p:nvPr/>
          </p:nvSpPr>
          <p:spPr bwMode="auto">
            <a:xfrm>
              <a:off x="1448" y="2944"/>
              <a:ext cx="360" cy="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92" name="Text Box 44"/>
            <p:cNvSpPr txBox="1">
              <a:spLocks noChangeArrowheads="1"/>
            </p:cNvSpPr>
            <p:nvPr/>
          </p:nvSpPr>
          <p:spPr bwMode="auto">
            <a:xfrm>
              <a:off x="2000" y="3072"/>
              <a:ext cx="232"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200" b="1">
                  <a:solidFill>
                    <a:schemeClr val="tx1"/>
                  </a:solidFill>
                  <a:latin typeface="Times New Roman" panose="02020603050405020304" pitchFamily="18" charset="0"/>
                </a:rPr>
                <a:t>m</a:t>
              </a:r>
            </a:p>
          </p:txBody>
        </p:sp>
        <p:sp>
          <p:nvSpPr>
            <p:cNvPr id="104493" name="Text Box 45"/>
            <p:cNvSpPr txBox="1">
              <a:spLocks noChangeArrowheads="1"/>
            </p:cNvSpPr>
            <p:nvPr/>
          </p:nvSpPr>
          <p:spPr bwMode="auto">
            <a:xfrm>
              <a:off x="2000" y="2664"/>
              <a:ext cx="232"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200" b="1">
                  <a:solidFill>
                    <a:schemeClr val="tx1"/>
                  </a:solidFill>
                  <a:latin typeface="Times New Roman" panose="02020603050405020304" pitchFamily="18" charset="0"/>
                </a:rPr>
                <a:t>n</a:t>
              </a:r>
            </a:p>
          </p:txBody>
        </p:sp>
        <p:sp>
          <p:nvSpPr>
            <p:cNvPr id="104494" name="Line 46"/>
            <p:cNvSpPr>
              <a:spLocks noChangeShapeType="1"/>
            </p:cNvSpPr>
            <p:nvPr/>
          </p:nvSpPr>
          <p:spPr bwMode="auto">
            <a:xfrm>
              <a:off x="2064" y="2680"/>
              <a:ext cx="0" cy="168"/>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95" name="Line 47"/>
            <p:cNvSpPr>
              <a:spLocks noChangeShapeType="1"/>
            </p:cNvSpPr>
            <p:nvPr/>
          </p:nvSpPr>
          <p:spPr bwMode="auto">
            <a:xfrm>
              <a:off x="2056" y="3064"/>
              <a:ext cx="0" cy="20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496" name="Rectangle 48"/>
            <p:cNvSpPr>
              <a:spLocks noChangeArrowheads="1"/>
            </p:cNvSpPr>
            <p:nvPr/>
          </p:nvSpPr>
          <p:spPr bwMode="auto">
            <a:xfrm>
              <a:off x="3816" y="2832"/>
              <a:ext cx="408" cy="176"/>
            </a:xfrm>
            <a:prstGeom prst="rect">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供应商</a:t>
              </a:r>
            </a:p>
          </p:txBody>
        </p:sp>
        <p:sp>
          <p:nvSpPr>
            <p:cNvPr id="104497" name="AutoShape 49"/>
            <p:cNvSpPr>
              <a:spLocks noChangeArrowheads="1"/>
            </p:cNvSpPr>
            <p:nvPr/>
          </p:nvSpPr>
          <p:spPr bwMode="auto">
            <a:xfrm>
              <a:off x="2976" y="2808"/>
              <a:ext cx="472" cy="232"/>
            </a:xfrm>
            <a:prstGeom prst="diamond">
              <a:avLst/>
            </a:prstGeom>
            <a:noFill/>
            <a:ln w="19050">
              <a:solidFill>
                <a:schemeClr val="accent2"/>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供应</a:t>
              </a:r>
            </a:p>
          </p:txBody>
        </p:sp>
        <p:sp>
          <p:nvSpPr>
            <p:cNvPr id="104498" name="Oval 50"/>
            <p:cNvSpPr>
              <a:spLocks noChangeArrowheads="1"/>
            </p:cNvSpPr>
            <p:nvPr/>
          </p:nvSpPr>
          <p:spPr bwMode="auto">
            <a:xfrm>
              <a:off x="2376" y="2840"/>
              <a:ext cx="344" cy="200"/>
            </a:xfrm>
            <a:prstGeom prst="ellipse">
              <a:avLst/>
            </a:prstGeom>
            <a:noFill/>
            <a:ln w="19050">
              <a:solidFill>
                <a:schemeClr val="accent2"/>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b="1">
                  <a:solidFill>
                    <a:schemeClr val="tx1"/>
                  </a:solidFill>
                  <a:latin typeface="Times New Roman" panose="02020603050405020304" pitchFamily="18" charset="0"/>
                </a:rPr>
                <a:t>数量</a:t>
              </a:r>
              <a:r>
                <a:rPr kumimoji="1" lang="en-US" altLang="zh-CN" sz="1400" b="1">
                  <a:solidFill>
                    <a:schemeClr val="tx1"/>
                  </a:solidFill>
                  <a:latin typeface="Times New Roman" panose="02020603050405020304" pitchFamily="18" charset="0"/>
                </a:rPr>
                <a:t>2</a:t>
              </a:r>
            </a:p>
          </p:txBody>
        </p:sp>
        <p:sp>
          <p:nvSpPr>
            <p:cNvPr id="104499" name="Line 51"/>
            <p:cNvSpPr>
              <a:spLocks noChangeShapeType="1"/>
            </p:cNvSpPr>
            <p:nvPr/>
          </p:nvSpPr>
          <p:spPr bwMode="auto">
            <a:xfrm flipV="1">
              <a:off x="2256" y="2568"/>
              <a:ext cx="960" cy="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500" name="Line 52"/>
            <p:cNvSpPr>
              <a:spLocks noChangeShapeType="1"/>
            </p:cNvSpPr>
            <p:nvPr/>
          </p:nvSpPr>
          <p:spPr bwMode="auto">
            <a:xfrm>
              <a:off x="2288" y="3312"/>
              <a:ext cx="920" cy="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501" name="Line 53"/>
            <p:cNvSpPr>
              <a:spLocks noChangeShapeType="1"/>
            </p:cNvSpPr>
            <p:nvPr/>
          </p:nvSpPr>
          <p:spPr bwMode="auto">
            <a:xfrm>
              <a:off x="3448" y="2920"/>
              <a:ext cx="360" cy="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502" name="Line 54"/>
            <p:cNvSpPr>
              <a:spLocks noChangeShapeType="1"/>
            </p:cNvSpPr>
            <p:nvPr/>
          </p:nvSpPr>
          <p:spPr bwMode="auto">
            <a:xfrm flipH="1">
              <a:off x="3208" y="2576"/>
              <a:ext cx="0" cy="224"/>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503" name="Line 55"/>
            <p:cNvSpPr>
              <a:spLocks noChangeShapeType="1"/>
            </p:cNvSpPr>
            <p:nvPr/>
          </p:nvSpPr>
          <p:spPr bwMode="auto">
            <a:xfrm>
              <a:off x="3208" y="3032"/>
              <a:ext cx="0" cy="288"/>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4504" name="Text Box 56"/>
            <p:cNvSpPr txBox="1">
              <a:spLocks noChangeArrowheads="1"/>
            </p:cNvSpPr>
            <p:nvPr/>
          </p:nvSpPr>
          <p:spPr bwMode="auto">
            <a:xfrm>
              <a:off x="2896" y="3168"/>
              <a:ext cx="232" cy="1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200" b="1">
                  <a:solidFill>
                    <a:schemeClr val="tx1"/>
                  </a:solidFill>
                  <a:latin typeface="Times New Roman" panose="02020603050405020304" pitchFamily="18" charset="0"/>
                </a:rPr>
                <a:t>m</a:t>
              </a:r>
            </a:p>
          </p:txBody>
        </p:sp>
        <p:sp>
          <p:nvSpPr>
            <p:cNvPr id="104505" name="Text Box 57"/>
            <p:cNvSpPr txBox="1">
              <a:spLocks noChangeArrowheads="1"/>
            </p:cNvSpPr>
            <p:nvPr/>
          </p:nvSpPr>
          <p:spPr bwMode="auto">
            <a:xfrm>
              <a:off x="2896" y="2424"/>
              <a:ext cx="232"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200" b="1">
                  <a:solidFill>
                    <a:schemeClr val="tx1"/>
                  </a:solidFill>
                  <a:latin typeface="Times New Roman" panose="02020603050405020304" pitchFamily="18" charset="0"/>
                </a:rPr>
                <a:t>n</a:t>
              </a:r>
            </a:p>
          </p:txBody>
        </p:sp>
        <p:sp>
          <p:nvSpPr>
            <p:cNvPr id="104506" name="Text Box 58"/>
            <p:cNvSpPr txBox="1">
              <a:spLocks noChangeArrowheads="1"/>
            </p:cNvSpPr>
            <p:nvPr/>
          </p:nvSpPr>
          <p:spPr bwMode="auto">
            <a:xfrm>
              <a:off x="3480" y="2752"/>
              <a:ext cx="232"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200" b="1">
                  <a:solidFill>
                    <a:schemeClr val="tx1"/>
                  </a:solidFill>
                  <a:latin typeface="Times New Roman" panose="02020603050405020304" pitchFamily="18" charset="0"/>
                </a:rPr>
                <a:t>p</a:t>
              </a:r>
            </a:p>
          </p:txBody>
        </p:sp>
        <p:sp>
          <p:nvSpPr>
            <p:cNvPr id="104507" name="Line 59"/>
            <p:cNvSpPr>
              <a:spLocks noChangeShapeType="1"/>
            </p:cNvSpPr>
            <p:nvPr/>
          </p:nvSpPr>
          <p:spPr bwMode="auto">
            <a:xfrm flipV="1">
              <a:off x="2728" y="2920"/>
              <a:ext cx="256" cy="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4508" name="Text Box 60"/>
          <p:cNvSpPr txBox="1">
            <a:spLocks noChangeArrowheads="1"/>
          </p:cNvSpPr>
          <p:nvPr/>
        </p:nvSpPr>
        <p:spPr bwMode="auto">
          <a:xfrm>
            <a:off x="1727200" y="3304167"/>
            <a:ext cx="10541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2000" b="1" dirty="0">
                <a:solidFill>
                  <a:schemeClr val="tx1"/>
                </a:solidFill>
                <a:latin typeface="Times New Roman" panose="02020603050405020304" pitchFamily="18" charset="0"/>
              </a:rPr>
              <a:t>(E-R)1</a:t>
            </a:r>
          </a:p>
        </p:txBody>
      </p:sp>
      <p:sp>
        <p:nvSpPr>
          <p:cNvPr id="104509" name="Text Box 61"/>
          <p:cNvSpPr txBox="1">
            <a:spLocks noChangeArrowheads="1"/>
          </p:cNvSpPr>
          <p:nvPr/>
        </p:nvSpPr>
        <p:spPr bwMode="auto">
          <a:xfrm>
            <a:off x="5600700" y="3282481"/>
            <a:ext cx="10541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2000" b="1">
                <a:solidFill>
                  <a:schemeClr val="tx1"/>
                </a:solidFill>
                <a:latin typeface="Times New Roman" panose="02020603050405020304" pitchFamily="18" charset="0"/>
              </a:rPr>
              <a:t>(E-R)2</a:t>
            </a:r>
          </a:p>
        </p:txBody>
      </p:sp>
      <p:sp>
        <p:nvSpPr>
          <p:cNvPr id="104510" name="Text Box 62"/>
          <p:cNvSpPr txBox="1">
            <a:spLocks noChangeArrowheads="1"/>
          </p:cNvSpPr>
          <p:nvPr/>
        </p:nvSpPr>
        <p:spPr bwMode="auto">
          <a:xfrm>
            <a:off x="3873500" y="6076481"/>
            <a:ext cx="14097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zh-CN" altLang="en-US" sz="2000" b="1">
                <a:solidFill>
                  <a:schemeClr val="tx1"/>
                </a:solidFill>
                <a:latin typeface="黑体" panose="02010609060101010101" pitchFamily="49" charset="-122"/>
                <a:ea typeface="黑体" panose="02010609060101010101" pitchFamily="49" charset="-122"/>
              </a:rPr>
              <a:t>合成</a:t>
            </a:r>
            <a:r>
              <a:rPr kumimoji="1" lang="en-US" altLang="zh-CN" sz="2000" b="1">
                <a:solidFill>
                  <a:schemeClr val="tx1"/>
                </a:solidFill>
                <a:latin typeface="黑体" panose="02010609060101010101" pitchFamily="49" charset="-122"/>
                <a:ea typeface="黑体" panose="02010609060101010101" pitchFamily="49" charset="-122"/>
              </a:rPr>
              <a:t>E-R</a:t>
            </a:r>
            <a:r>
              <a:rPr kumimoji="1" lang="zh-CN" altLang="en-US" sz="2000" b="1">
                <a:solidFill>
                  <a:schemeClr val="tx1"/>
                </a:solidFill>
                <a:latin typeface="黑体" panose="02010609060101010101" pitchFamily="49" charset="-122"/>
                <a:ea typeface="黑体" panose="02010609060101010101" pitchFamily="49" charset="-122"/>
              </a:rPr>
              <a:t>图</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5475" name="Rectangle 3"/>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5476"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grpSp>
        <p:nvGrpSpPr>
          <p:cNvPr id="105477" name="Group 5"/>
          <p:cNvGrpSpPr/>
          <p:nvPr/>
        </p:nvGrpSpPr>
        <p:grpSpPr bwMode="auto">
          <a:xfrm>
            <a:off x="506095" y="1203960"/>
            <a:ext cx="5998210" cy="4606290"/>
            <a:chOff x="0" y="208"/>
            <a:chExt cx="4788" cy="3536"/>
          </a:xfrm>
        </p:grpSpPr>
        <p:sp>
          <p:nvSpPr>
            <p:cNvPr id="105478" name="Rectangle 6"/>
            <p:cNvSpPr>
              <a:spLocks noChangeArrowheads="1"/>
            </p:cNvSpPr>
            <p:nvPr/>
          </p:nvSpPr>
          <p:spPr bwMode="auto">
            <a:xfrm>
              <a:off x="1044" y="1011"/>
              <a:ext cx="3744"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grpSp>
          <p:nvGrpSpPr>
            <p:cNvPr id="105479" name="Group 7"/>
            <p:cNvGrpSpPr/>
            <p:nvPr/>
          </p:nvGrpSpPr>
          <p:grpSpPr bwMode="auto">
            <a:xfrm>
              <a:off x="1472" y="1958"/>
              <a:ext cx="848" cy="730"/>
              <a:chOff x="1744" y="1918"/>
              <a:chExt cx="848" cy="730"/>
            </a:xfrm>
          </p:grpSpPr>
          <p:sp>
            <p:nvSpPr>
              <p:cNvPr id="105480" name="Line 8"/>
              <p:cNvSpPr>
                <a:spLocks noChangeShapeType="1"/>
              </p:cNvSpPr>
              <p:nvPr/>
            </p:nvSpPr>
            <p:spPr bwMode="auto">
              <a:xfrm>
                <a:off x="1744" y="1918"/>
                <a:ext cx="848" cy="73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481" name="Text Box 9"/>
              <p:cNvSpPr txBox="1">
                <a:spLocks noChangeArrowheads="1"/>
              </p:cNvSpPr>
              <p:nvPr/>
            </p:nvSpPr>
            <p:spPr bwMode="auto">
              <a:xfrm>
                <a:off x="2104" y="2104"/>
                <a:ext cx="392"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p</a:t>
                </a:r>
              </a:p>
            </p:txBody>
          </p:sp>
        </p:grpSp>
        <p:grpSp>
          <p:nvGrpSpPr>
            <p:cNvPr id="105482" name="Group 10"/>
            <p:cNvGrpSpPr/>
            <p:nvPr/>
          </p:nvGrpSpPr>
          <p:grpSpPr bwMode="auto">
            <a:xfrm>
              <a:off x="1904" y="2672"/>
              <a:ext cx="1672" cy="1072"/>
              <a:chOff x="2112" y="2656"/>
              <a:chExt cx="1672" cy="1072"/>
            </a:xfrm>
          </p:grpSpPr>
          <p:sp>
            <p:nvSpPr>
              <p:cNvPr id="105483" name="Rectangle 11"/>
              <p:cNvSpPr>
                <a:spLocks noChangeArrowheads="1"/>
              </p:cNvSpPr>
              <p:nvPr/>
            </p:nvSpPr>
            <p:spPr bwMode="auto">
              <a:xfrm>
                <a:off x="2440" y="2656"/>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零件</a:t>
                </a:r>
              </a:p>
            </p:txBody>
          </p:sp>
          <p:sp>
            <p:nvSpPr>
              <p:cNvPr id="105484" name="AutoShape 12"/>
              <p:cNvSpPr>
                <a:spLocks noChangeArrowheads="1"/>
              </p:cNvSpPr>
              <p:nvPr/>
            </p:nvSpPr>
            <p:spPr bwMode="auto">
              <a:xfrm>
                <a:off x="2112" y="3116"/>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零件号</a:t>
                </a:r>
              </a:p>
            </p:txBody>
          </p:sp>
          <p:sp>
            <p:nvSpPr>
              <p:cNvPr id="105485" name="AutoShape 13"/>
              <p:cNvSpPr>
                <a:spLocks noChangeArrowheads="1"/>
              </p:cNvSpPr>
              <p:nvPr/>
            </p:nvSpPr>
            <p:spPr bwMode="auto">
              <a:xfrm>
                <a:off x="2664" y="311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规格</a:t>
                </a:r>
              </a:p>
            </p:txBody>
          </p:sp>
          <p:sp>
            <p:nvSpPr>
              <p:cNvPr id="105486" name="AutoShape 14"/>
              <p:cNvSpPr>
                <a:spLocks noChangeArrowheads="1"/>
              </p:cNvSpPr>
              <p:nvPr/>
            </p:nvSpPr>
            <p:spPr bwMode="auto">
              <a:xfrm>
                <a:off x="3400" y="311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描述</a:t>
                </a:r>
              </a:p>
            </p:txBody>
          </p:sp>
          <p:sp>
            <p:nvSpPr>
              <p:cNvPr id="105487" name="AutoShape 15"/>
              <p:cNvSpPr>
                <a:spLocks noChangeArrowheads="1"/>
              </p:cNvSpPr>
              <p:nvPr/>
            </p:nvSpPr>
            <p:spPr bwMode="auto">
              <a:xfrm>
                <a:off x="2344" y="3528"/>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名称</a:t>
                </a:r>
              </a:p>
            </p:txBody>
          </p:sp>
          <p:sp>
            <p:nvSpPr>
              <p:cNvPr id="105488" name="AutoShape 16"/>
              <p:cNvSpPr>
                <a:spLocks noChangeArrowheads="1"/>
              </p:cNvSpPr>
              <p:nvPr/>
            </p:nvSpPr>
            <p:spPr bwMode="auto">
              <a:xfrm>
                <a:off x="3248" y="3528"/>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单价</a:t>
                </a:r>
              </a:p>
            </p:txBody>
          </p:sp>
          <p:sp>
            <p:nvSpPr>
              <p:cNvPr id="105489" name="Line 17"/>
              <p:cNvSpPr>
                <a:spLocks noChangeShapeType="1"/>
              </p:cNvSpPr>
              <p:nvPr/>
            </p:nvSpPr>
            <p:spPr bwMode="auto">
              <a:xfrm flipH="1">
                <a:off x="2336" y="2928"/>
                <a:ext cx="224" cy="18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490" name="Line 18"/>
              <p:cNvSpPr>
                <a:spLocks noChangeShapeType="1"/>
              </p:cNvSpPr>
              <p:nvPr/>
            </p:nvSpPr>
            <p:spPr bwMode="auto">
              <a:xfrm>
                <a:off x="2752" y="2928"/>
                <a:ext cx="80" cy="19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491" name="Line 19"/>
              <p:cNvSpPr>
                <a:spLocks noChangeShapeType="1"/>
              </p:cNvSpPr>
              <p:nvPr/>
            </p:nvSpPr>
            <p:spPr bwMode="auto">
              <a:xfrm flipH="1">
                <a:off x="2520" y="2924"/>
                <a:ext cx="140" cy="5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492" name="Line 20"/>
              <p:cNvSpPr>
                <a:spLocks noChangeShapeType="1"/>
              </p:cNvSpPr>
              <p:nvPr/>
            </p:nvSpPr>
            <p:spPr bwMode="auto">
              <a:xfrm>
                <a:off x="2832" y="2920"/>
                <a:ext cx="616" cy="6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493" name="Line 21"/>
              <p:cNvSpPr>
                <a:spLocks noChangeShapeType="1"/>
              </p:cNvSpPr>
              <p:nvPr/>
            </p:nvSpPr>
            <p:spPr bwMode="auto">
              <a:xfrm>
                <a:off x="2940" y="2924"/>
                <a:ext cx="644" cy="18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05494" name="Group 22"/>
            <p:cNvGrpSpPr/>
            <p:nvPr/>
          </p:nvGrpSpPr>
          <p:grpSpPr bwMode="auto">
            <a:xfrm>
              <a:off x="0" y="208"/>
              <a:ext cx="1876" cy="3140"/>
              <a:chOff x="292" y="176"/>
              <a:chExt cx="1876" cy="3140"/>
            </a:xfrm>
          </p:grpSpPr>
          <p:sp>
            <p:nvSpPr>
              <p:cNvPr id="105495" name="AutoShape 23"/>
              <p:cNvSpPr>
                <a:spLocks noChangeArrowheads="1"/>
              </p:cNvSpPr>
              <p:nvPr/>
            </p:nvSpPr>
            <p:spPr bwMode="auto">
              <a:xfrm>
                <a:off x="336" y="1848"/>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供应量</a:t>
                </a:r>
              </a:p>
            </p:txBody>
          </p:sp>
          <p:sp>
            <p:nvSpPr>
              <p:cNvPr id="105496" name="Rectangle 24"/>
              <p:cNvSpPr>
                <a:spLocks noChangeArrowheads="1"/>
              </p:cNvSpPr>
              <p:nvPr/>
            </p:nvSpPr>
            <p:spPr bwMode="auto">
              <a:xfrm>
                <a:off x="1152" y="1012"/>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供应商</a:t>
                </a:r>
              </a:p>
            </p:txBody>
          </p:sp>
          <p:sp>
            <p:nvSpPr>
              <p:cNvPr id="105497" name="Rectangle 25"/>
              <p:cNvSpPr>
                <a:spLocks noChangeArrowheads="1"/>
              </p:cNvSpPr>
              <p:nvPr/>
            </p:nvSpPr>
            <p:spPr bwMode="auto">
              <a:xfrm>
                <a:off x="600" y="2648"/>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项目</a:t>
                </a:r>
              </a:p>
            </p:txBody>
          </p:sp>
          <p:sp>
            <p:nvSpPr>
              <p:cNvPr id="105498" name="AutoShape 26"/>
              <p:cNvSpPr>
                <a:spLocks noChangeArrowheads="1"/>
              </p:cNvSpPr>
              <p:nvPr/>
            </p:nvSpPr>
            <p:spPr bwMode="auto">
              <a:xfrm>
                <a:off x="1140" y="1724"/>
                <a:ext cx="624" cy="432"/>
              </a:xfrm>
              <a:prstGeom prst="diamond">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供应</a:t>
                </a:r>
              </a:p>
            </p:txBody>
          </p:sp>
          <p:sp>
            <p:nvSpPr>
              <p:cNvPr id="105499" name="Line 27"/>
              <p:cNvSpPr>
                <a:spLocks noChangeShapeType="1"/>
              </p:cNvSpPr>
              <p:nvPr/>
            </p:nvSpPr>
            <p:spPr bwMode="auto">
              <a:xfrm flipV="1">
                <a:off x="1448" y="1280"/>
                <a:ext cx="0" cy="44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00" name="Line 28"/>
              <p:cNvSpPr>
                <a:spLocks noChangeShapeType="1"/>
              </p:cNvSpPr>
              <p:nvPr/>
            </p:nvSpPr>
            <p:spPr bwMode="auto">
              <a:xfrm flipH="1">
                <a:off x="776" y="1936"/>
                <a:ext cx="368"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01" name="Line 29"/>
              <p:cNvSpPr>
                <a:spLocks noChangeShapeType="1"/>
              </p:cNvSpPr>
              <p:nvPr/>
            </p:nvSpPr>
            <p:spPr bwMode="auto">
              <a:xfrm flipH="1">
                <a:off x="896" y="1948"/>
                <a:ext cx="244" cy="7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02" name="Text Box 30"/>
              <p:cNvSpPr txBox="1">
                <a:spLocks noChangeArrowheads="1"/>
              </p:cNvSpPr>
              <p:nvPr/>
            </p:nvSpPr>
            <p:spPr bwMode="auto">
              <a:xfrm>
                <a:off x="1336" y="1392"/>
                <a:ext cx="392"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m</a:t>
                </a:r>
              </a:p>
            </p:txBody>
          </p:sp>
          <p:sp>
            <p:nvSpPr>
              <p:cNvPr id="105503" name="Text Box 31"/>
              <p:cNvSpPr txBox="1">
                <a:spLocks noChangeArrowheads="1"/>
              </p:cNvSpPr>
              <p:nvPr/>
            </p:nvSpPr>
            <p:spPr bwMode="auto">
              <a:xfrm>
                <a:off x="760" y="2168"/>
                <a:ext cx="392"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n</a:t>
                </a:r>
              </a:p>
            </p:txBody>
          </p:sp>
          <p:sp>
            <p:nvSpPr>
              <p:cNvPr id="105504" name="AutoShape 32"/>
              <p:cNvSpPr>
                <a:spLocks noChangeArrowheads="1"/>
              </p:cNvSpPr>
              <p:nvPr/>
            </p:nvSpPr>
            <p:spPr bwMode="auto">
              <a:xfrm>
                <a:off x="1224" y="584"/>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地址</a:t>
                </a:r>
              </a:p>
            </p:txBody>
          </p:sp>
          <p:sp>
            <p:nvSpPr>
              <p:cNvPr id="105505" name="AutoShape 33"/>
              <p:cNvSpPr>
                <a:spLocks noChangeArrowheads="1"/>
              </p:cNvSpPr>
              <p:nvPr/>
            </p:nvSpPr>
            <p:spPr bwMode="auto">
              <a:xfrm>
                <a:off x="352" y="584"/>
                <a:ext cx="592"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供应商号</a:t>
                </a:r>
              </a:p>
            </p:txBody>
          </p:sp>
          <p:sp>
            <p:nvSpPr>
              <p:cNvPr id="105506" name="AutoShape 34"/>
              <p:cNvSpPr>
                <a:spLocks noChangeArrowheads="1"/>
              </p:cNvSpPr>
              <p:nvPr/>
            </p:nvSpPr>
            <p:spPr bwMode="auto">
              <a:xfrm>
                <a:off x="292" y="3116"/>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项目号</a:t>
                </a:r>
              </a:p>
            </p:txBody>
          </p:sp>
          <p:sp>
            <p:nvSpPr>
              <p:cNvPr id="105507" name="AutoShape 35"/>
              <p:cNvSpPr>
                <a:spLocks noChangeArrowheads="1"/>
              </p:cNvSpPr>
              <p:nvPr/>
            </p:nvSpPr>
            <p:spPr bwMode="auto">
              <a:xfrm>
                <a:off x="1312" y="3116"/>
                <a:ext cx="592"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开工日期</a:t>
                </a:r>
              </a:p>
            </p:txBody>
          </p:sp>
          <p:sp>
            <p:nvSpPr>
              <p:cNvPr id="105508" name="AutoShape 36"/>
              <p:cNvSpPr>
                <a:spLocks noChangeArrowheads="1"/>
              </p:cNvSpPr>
              <p:nvPr/>
            </p:nvSpPr>
            <p:spPr bwMode="auto">
              <a:xfrm>
                <a:off x="1784" y="584"/>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账号</a:t>
                </a:r>
              </a:p>
            </p:txBody>
          </p:sp>
          <p:sp>
            <p:nvSpPr>
              <p:cNvPr id="105509" name="AutoShape 37"/>
              <p:cNvSpPr>
                <a:spLocks noChangeArrowheads="1"/>
              </p:cNvSpPr>
              <p:nvPr/>
            </p:nvSpPr>
            <p:spPr bwMode="auto">
              <a:xfrm>
                <a:off x="764" y="17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姓名</a:t>
                </a:r>
              </a:p>
            </p:txBody>
          </p:sp>
          <p:sp>
            <p:nvSpPr>
              <p:cNvPr id="105510" name="AutoShape 38"/>
              <p:cNvSpPr>
                <a:spLocks noChangeArrowheads="1"/>
              </p:cNvSpPr>
              <p:nvPr/>
            </p:nvSpPr>
            <p:spPr bwMode="auto">
              <a:xfrm>
                <a:off x="1592" y="184"/>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电话号</a:t>
                </a:r>
              </a:p>
            </p:txBody>
          </p:sp>
          <p:sp>
            <p:nvSpPr>
              <p:cNvPr id="105511" name="AutoShape 39"/>
              <p:cNvSpPr>
                <a:spLocks noChangeArrowheads="1"/>
              </p:cNvSpPr>
              <p:nvPr/>
            </p:nvSpPr>
            <p:spPr bwMode="auto">
              <a:xfrm>
                <a:off x="848" y="311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预算</a:t>
                </a:r>
              </a:p>
            </p:txBody>
          </p:sp>
          <p:sp>
            <p:nvSpPr>
              <p:cNvPr id="105512" name="Line 40"/>
              <p:cNvSpPr>
                <a:spLocks noChangeShapeType="1"/>
              </p:cNvSpPr>
              <p:nvPr/>
            </p:nvSpPr>
            <p:spPr bwMode="auto">
              <a:xfrm flipH="1">
                <a:off x="508" y="2916"/>
                <a:ext cx="232" cy="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3" name="Line 41"/>
              <p:cNvSpPr>
                <a:spLocks noChangeShapeType="1"/>
              </p:cNvSpPr>
              <p:nvPr/>
            </p:nvSpPr>
            <p:spPr bwMode="auto">
              <a:xfrm>
                <a:off x="888" y="2912"/>
                <a:ext cx="128" cy="19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4" name="Line 42"/>
              <p:cNvSpPr>
                <a:spLocks noChangeShapeType="1"/>
              </p:cNvSpPr>
              <p:nvPr/>
            </p:nvSpPr>
            <p:spPr bwMode="auto">
              <a:xfrm>
                <a:off x="1068" y="2916"/>
                <a:ext cx="524" cy="1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5" name="Line 43"/>
              <p:cNvSpPr>
                <a:spLocks noChangeShapeType="1"/>
              </p:cNvSpPr>
              <p:nvPr/>
            </p:nvSpPr>
            <p:spPr bwMode="auto">
              <a:xfrm>
                <a:off x="640" y="784"/>
                <a:ext cx="596"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6" name="Line 44"/>
              <p:cNvSpPr>
                <a:spLocks noChangeShapeType="1"/>
              </p:cNvSpPr>
              <p:nvPr/>
            </p:nvSpPr>
            <p:spPr bwMode="auto">
              <a:xfrm>
                <a:off x="948" y="376"/>
                <a:ext cx="396" cy="64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7" name="Line 45"/>
              <p:cNvSpPr>
                <a:spLocks noChangeShapeType="1"/>
              </p:cNvSpPr>
              <p:nvPr/>
            </p:nvSpPr>
            <p:spPr bwMode="auto">
              <a:xfrm>
                <a:off x="1420" y="784"/>
                <a:ext cx="0" cy="22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8" name="Line 46"/>
              <p:cNvSpPr>
                <a:spLocks noChangeShapeType="1"/>
              </p:cNvSpPr>
              <p:nvPr/>
            </p:nvSpPr>
            <p:spPr bwMode="auto">
              <a:xfrm flipH="1">
                <a:off x="1536" y="384"/>
                <a:ext cx="264" cy="6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19" name="Line 47"/>
              <p:cNvSpPr>
                <a:spLocks noChangeShapeType="1"/>
              </p:cNvSpPr>
              <p:nvPr/>
            </p:nvSpPr>
            <p:spPr bwMode="auto">
              <a:xfrm flipH="1">
                <a:off x="1656" y="792"/>
                <a:ext cx="304"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05520" name="Rectangle 48"/>
          <p:cNvSpPr>
            <a:spLocks noChangeArrowheads="1"/>
          </p:cNvSpPr>
          <p:nvPr/>
        </p:nvSpPr>
        <p:spPr bwMode="auto">
          <a:xfrm>
            <a:off x="1412298" y="6192296"/>
            <a:ext cx="12033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kumimoji="1" lang="en-US" altLang="zh-CN" sz="2000" b="1" u="sng" dirty="0">
                <a:solidFill>
                  <a:srgbClr val="CC0000"/>
                </a:solidFill>
                <a:latin typeface="黑体" panose="02010609060101010101" pitchFamily="49" charset="-122"/>
                <a:ea typeface="黑体" panose="02010609060101010101" pitchFamily="49" charset="-122"/>
              </a:rPr>
              <a:t>(E-R)1</a:t>
            </a:r>
          </a:p>
        </p:txBody>
      </p:sp>
      <p:grpSp>
        <p:nvGrpSpPr>
          <p:cNvPr id="105521" name="Group 49"/>
          <p:cNvGrpSpPr/>
          <p:nvPr/>
        </p:nvGrpSpPr>
        <p:grpSpPr bwMode="auto">
          <a:xfrm>
            <a:off x="6007100" y="1660525"/>
            <a:ext cx="2232025" cy="3944620"/>
            <a:chOff x="464" y="808"/>
            <a:chExt cx="1936" cy="3144"/>
          </a:xfrm>
        </p:grpSpPr>
        <p:grpSp>
          <p:nvGrpSpPr>
            <p:cNvPr id="105522" name="Group 50"/>
            <p:cNvGrpSpPr/>
            <p:nvPr/>
          </p:nvGrpSpPr>
          <p:grpSpPr bwMode="auto">
            <a:xfrm>
              <a:off x="464" y="1504"/>
              <a:ext cx="1936" cy="2448"/>
              <a:chOff x="1168" y="1264"/>
              <a:chExt cx="1936" cy="2448"/>
            </a:xfrm>
          </p:grpSpPr>
          <p:grpSp>
            <p:nvGrpSpPr>
              <p:cNvPr id="105523" name="Group 51"/>
              <p:cNvGrpSpPr/>
              <p:nvPr/>
            </p:nvGrpSpPr>
            <p:grpSpPr bwMode="auto">
              <a:xfrm>
                <a:off x="1624" y="2128"/>
                <a:ext cx="392" cy="512"/>
                <a:chOff x="2608" y="2144"/>
                <a:chExt cx="392" cy="512"/>
              </a:xfrm>
            </p:grpSpPr>
            <p:sp>
              <p:nvSpPr>
                <p:cNvPr id="105524" name="Line 52"/>
                <p:cNvSpPr>
                  <a:spLocks noChangeShapeType="1"/>
                </p:cNvSpPr>
                <p:nvPr/>
              </p:nvSpPr>
              <p:spPr bwMode="auto">
                <a:xfrm>
                  <a:off x="2736" y="2144"/>
                  <a:ext cx="0" cy="5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25" name="Text Box 53"/>
                <p:cNvSpPr txBox="1">
                  <a:spLocks noChangeArrowheads="1"/>
                </p:cNvSpPr>
                <p:nvPr/>
              </p:nvSpPr>
              <p:spPr bwMode="auto">
                <a:xfrm>
                  <a:off x="2608" y="2272"/>
                  <a:ext cx="392"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n</a:t>
                  </a:r>
                </a:p>
              </p:txBody>
            </p:sp>
          </p:grpSp>
          <p:grpSp>
            <p:nvGrpSpPr>
              <p:cNvPr id="105526" name="Group 54"/>
              <p:cNvGrpSpPr/>
              <p:nvPr/>
            </p:nvGrpSpPr>
            <p:grpSpPr bwMode="auto">
              <a:xfrm>
                <a:off x="1168" y="2640"/>
                <a:ext cx="1672" cy="1072"/>
                <a:chOff x="2112" y="2656"/>
                <a:chExt cx="1672" cy="1072"/>
              </a:xfrm>
            </p:grpSpPr>
            <p:sp>
              <p:nvSpPr>
                <p:cNvPr id="105527" name="Rectangle 55"/>
                <p:cNvSpPr>
                  <a:spLocks noChangeArrowheads="1"/>
                </p:cNvSpPr>
                <p:nvPr/>
              </p:nvSpPr>
              <p:spPr bwMode="auto">
                <a:xfrm>
                  <a:off x="2440" y="2656"/>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零件</a:t>
                  </a:r>
                </a:p>
              </p:txBody>
            </p:sp>
            <p:sp>
              <p:nvSpPr>
                <p:cNvPr id="105528" name="AutoShape 56"/>
                <p:cNvSpPr>
                  <a:spLocks noChangeArrowheads="1"/>
                </p:cNvSpPr>
                <p:nvPr/>
              </p:nvSpPr>
              <p:spPr bwMode="auto">
                <a:xfrm>
                  <a:off x="2112" y="3116"/>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零件号</a:t>
                  </a:r>
                </a:p>
              </p:txBody>
            </p:sp>
            <p:sp>
              <p:nvSpPr>
                <p:cNvPr id="105529" name="AutoShape 57"/>
                <p:cNvSpPr>
                  <a:spLocks noChangeArrowheads="1"/>
                </p:cNvSpPr>
                <p:nvPr/>
              </p:nvSpPr>
              <p:spPr bwMode="auto">
                <a:xfrm>
                  <a:off x="2664" y="311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规格</a:t>
                  </a:r>
                </a:p>
              </p:txBody>
            </p:sp>
            <p:sp>
              <p:nvSpPr>
                <p:cNvPr id="105530" name="AutoShape 58"/>
                <p:cNvSpPr>
                  <a:spLocks noChangeArrowheads="1"/>
                </p:cNvSpPr>
                <p:nvPr/>
              </p:nvSpPr>
              <p:spPr bwMode="auto">
                <a:xfrm>
                  <a:off x="3400" y="311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描述</a:t>
                  </a:r>
                </a:p>
              </p:txBody>
            </p:sp>
            <p:sp>
              <p:nvSpPr>
                <p:cNvPr id="105531" name="AutoShape 59"/>
                <p:cNvSpPr>
                  <a:spLocks noChangeArrowheads="1"/>
                </p:cNvSpPr>
                <p:nvPr/>
              </p:nvSpPr>
              <p:spPr bwMode="auto">
                <a:xfrm>
                  <a:off x="2344" y="3528"/>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名称</a:t>
                  </a:r>
                </a:p>
              </p:txBody>
            </p:sp>
            <p:sp>
              <p:nvSpPr>
                <p:cNvPr id="105532" name="AutoShape 60"/>
                <p:cNvSpPr>
                  <a:spLocks noChangeArrowheads="1"/>
                </p:cNvSpPr>
                <p:nvPr/>
              </p:nvSpPr>
              <p:spPr bwMode="auto">
                <a:xfrm>
                  <a:off x="3248" y="3528"/>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单价</a:t>
                  </a:r>
                </a:p>
              </p:txBody>
            </p:sp>
            <p:sp>
              <p:nvSpPr>
                <p:cNvPr id="105533" name="Line 61"/>
                <p:cNvSpPr>
                  <a:spLocks noChangeShapeType="1"/>
                </p:cNvSpPr>
                <p:nvPr/>
              </p:nvSpPr>
              <p:spPr bwMode="auto">
                <a:xfrm flipH="1">
                  <a:off x="2336" y="2928"/>
                  <a:ext cx="224" cy="18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34" name="Line 62"/>
                <p:cNvSpPr>
                  <a:spLocks noChangeShapeType="1"/>
                </p:cNvSpPr>
                <p:nvPr/>
              </p:nvSpPr>
              <p:spPr bwMode="auto">
                <a:xfrm>
                  <a:off x="2752" y="2928"/>
                  <a:ext cx="80" cy="19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35" name="Line 63"/>
                <p:cNvSpPr>
                  <a:spLocks noChangeShapeType="1"/>
                </p:cNvSpPr>
                <p:nvPr/>
              </p:nvSpPr>
              <p:spPr bwMode="auto">
                <a:xfrm flipH="1">
                  <a:off x="2520" y="2924"/>
                  <a:ext cx="140" cy="5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36" name="Line 64"/>
                <p:cNvSpPr>
                  <a:spLocks noChangeShapeType="1"/>
                </p:cNvSpPr>
                <p:nvPr/>
              </p:nvSpPr>
              <p:spPr bwMode="auto">
                <a:xfrm>
                  <a:off x="2832" y="2920"/>
                  <a:ext cx="616" cy="6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37" name="Line 65"/>
                <p:cNvSpPr>
                  <a:spLocks noChangeShapeType="1"/>
                </p:cNvSpPr>
                <p:nvPr/>
              </p:nvSpPr>
              <p:spPr bwMode="auto">
                <a:xfrm>
                  <a:off x="2940" y="2924"/>
                  <a:ext cx="644" cy="18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5538" name="AutoShape 66"/>
              <p:cNvSpPr>
                <a:spLocks noChangeArrowheads="1"/>
              </p:cNvSpPr>
              <p:nvPr/>
            </p:nvSpPr>
            <p:spPr bwMode="auto">
              <a:xfrm>
                <a:off x="2528" y="1776"/>
                <a:ext cx="576" cy="296"/>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库存量</a:t>
                </a:r>
              </a:p>
            </p:txBody>
          </p:sp>
          <p:sp>
            <p:nvSpPr>
              <p:cNvPr id="105539" name="AutoShape 67"/>
              <p:cNvSpPr>
                <a:spLocks noChangeArrowheads="1"/>
              </p:cNvSpPr>
              <p:nvPr/>
            </p:nvSpPr>
            <p:spPr bwMode="auto">
              <a:xfrm>
                <a:off x="1436" y="1708"/>
                <a:ext cx="624" cy="432"/>
              </a:xfrm>
              <a:prstGeom prst="diamond">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库存</a:t>
                </a:r>
              </a:p>
            </p:txBody>
          </p:sp>
          <p:sp>
            <p:nvSpPr>
              <p:cNvPr id="105540" name="Line 68"/>
              <p:cNvSpPr>
                <a:spLocks noChangeShapeType="1"/>
              </p:cNvSpPr>
              <p:nvPr/>
            </p:nvSpPr>
            <p:spPr bwMode="auto">
              <a:xfrm flipV="1">
                <a:off x="1744" y="1264"/>
                <a:ext cx="0" cy="44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41" name="Line 69"/>
              <p:cNvSpPr>
                <a:spLocks noChangeShapeType="1"/>
              </p:cNvSpPr>
              <p:nvPr/>
            </p:nvSpPr>
            <p:spPr bwMode="auto">
              <a:xfrm>
                <a:off x="2064" y="1920"/>
                <a:ext cx="464"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42" name="Text Box 70"/>
              <p:cNvSpPr txBox="1">
                <a:spLocks noChangeArrowheads="1"/>
              </p:cNvSpPr>
              <p:nvPr/>
            </p:nvSpPr>
            <p:spPr bwMode="auto">
              <a:xfrm>
                <a:off x="1632" y="1376"/>
                <a:ext cx="392"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m</a:t>
                </a:r>
              </a:p>
            </p:txBody>
          </p:sp>
        </p:grpSp>
        <p:grpSp>
          <p:nvGrpSpPr>
            <p:cNvPr id="105543" name="Group 71"/>
            <p:cNvGrpSpPr/>
            <p:nvPr/>
          </p:nvGrpSpPr>
          <p:grpSpPr bwMode="auto">
            <a:xfrm>
              <a:off x="608" y="808"/>
              <a:ext cx="1448" cy="692"/>
              <a:chOff x="1312" y="568"/>
              <a:chExt cx="1448" cy="692"/>
            </a:xfrm>
          </p:grpSpPr>
          <p:sp>
            <p:nvSpPr>
              <p:cNvPr id="105544" name="Rectangle 72"/>
              <p:cNvSpPr>
                <a:spLocks noChangeArrowheads="1"/>
              </p:cNvSpPr>
              <p:nvPr/>
            </p:nvSpPr>
            <p:spPr bwMode="auto">
              <a:xfrm>
                <a:off x="1448" y="996"/>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仓库</a:t>
                </a:r>
              </a:p>
            </p:txBody>
          </p:sp>
          <p:sp>
            <p:nvSpPr>
              <p:cNvPr id="105545" name="AutoShape 73"/>
              <p:cNvSpPr>
                <a:spLocks noChangeArrowheads="1"/>
              </p:cNvSpPr>
              <p:nvPr/>
            </p:nvSpPr>
            <p:spPr bwMode="auto">
              <a:xfrm>
                <a:off x="1312" y="568"/>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仓库号</a:t>
                </a:r>
              </a:p>
            </p:txBody>
          </p:sp>
          <p:sp>
            <p:nvSpPr>
              <p:cNvPr id="105546" name="AutoShape 74"/>
              <p:cNvSpPr>
                <a:spLocks noChangeArrowheads="1"/>
              </p:cNvSpPr>
              <p:nvPr/>
            </p:nvSpPr>
            <p:spPr bwMode="auto">
              <a:xfrm>
                <a:off x="2320" y="568"/>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电话号</a:t>
                </a:r>
              </a:p>
            </p:txBody>
          </p:sp>
          <p:sp>
            <p:nvSpPr>
              <p:cNvPr id="105547" name="AutoShape 75"/>
              <p:cNvSpPr>
                <a:spLocks noChangeArrowheads="1"/>
              </p:cNvSpPr>
              <p:nvPr/>
            </p:nvSpPr>
            <p:spPr bwMode="auto">
              <a:xfrm>
                <a:off x="1832" y="568"/>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面积</a:t>
                </a:r>
              </a:p>
            </p:txBody>
          </p:sp>
          <p:sp>
            <p:nvSpPr>
              <p:cNvPr id="105548" name="Line 76"/>
              <p:cNvSpPr>
                <a:spLocks noChangeShapeType="1"/>
              </p:cNvSpPr>
              <p:nvPr/>
            </p:nvSpPr>
            <p:spPr bwMode="auto">
              <a:xfrm>
                <a:off x="1488" y="768"/>
                <a:ext cx="120"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49" name="Line 77"/>
              <p:cNvSpPr>
                <a:spLocks noChangeShapeType="1"/>
              </p:cNvSpPr>
              <p:nvPr/>
            </p:nvSpPr>
            <p:spPr bwMode="auto">
              <a:xfrm flipH="1">
                <a:off x="1752" y="768"/>
                <a:ext cx="248"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5550" name="Line 78"/>
              <p:cNvSpPr>
                <a:spLocks noChangeShapeType="1"/>
              </p:cNvSpPr>
              <p:nvPr/>
            </p:nvSpPr>
            <p:spPr bwMode="auto">
              <a:xfrm flipH="1">
                <a:off x="1936" y="776"/>
                <a:ext cx="568"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05551" name="Rectangle 79"/>
          <p:cNvSpPr>
            <a:spLocks noChangeArrowheads="1"/>
          </p:cNvSpPr>
          <p:nvPr/>
        </p:nvSpPr>
        <p:spPr bwMode="auto">
          <a:xfrm>
            <a:off x="6656272" y="6168638"/>
            <a:ext cx="946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000" b="1" u="sng">
                <a:solidFill>
                  <a:srgbClr val="CC0000"/>
                </a:solidFill>
                <a:latin typeface="黑体" panose="02010609060101010101" pitchFamily="49" charset="-122"/>
                <a:ea typeface="黑体" panose="02010609060101010101" pitchFamily="49" charset="-122"/>
              </a:rPr>
              <a:t>(E-R)2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498" name="Group 2"/>
          <p:cNvGrpSpPr/>
          <p:nvPr/>
        </p:nvGrpSpPr>
        <p:grpSpPr bwMode="auto">
          <a:xfrm>
            <a:off x="178582" y="1935262"/>
            <a:ext cx="4896338" cy="4734778"/>
            <a:chOff x="-64" y="-89"/>
            <a:chExt cx="4000" cy="4097"/>
          </a:xfrm>
        </p:grpSpPr>
        <p:sp>
          <p:nvSpPr>
            <p:cNvPr id="106499" name="AutoShape 3"/>
            <p:cNvSpPr>
              <a:spLocks noChangeArrowheads="1"/>
            </p:cNvSpPr>
            <p:nvPr/>
          </p:nvSpPr>
          <p:spPr bwMode="auto">
            <a:xfrm>
              <a:off x="176" y="2128"/>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供应量</a:t>
              </a:r>
            </a:p>
          </p:txBody>
        </p:sp>
        <p:sp>
          <p:nvSpPr>
            <p:cNvPr id="106500" name="AutoShape 4"/>
            <p:cNvSpPr>
              <a:spLocks noChangeArrowheads="1"/>
            </p:cNvSpPr>
            <p:nvPr/>
          </p:nvSpPr>
          <p:spPr bwMode="auto">
            <a:xfrm>
              <a:off x="3360" y="2072"/>
              <a:ext cx="576" cy="296"/>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库存量</a:t>
              </a:r>
            </a:p>
          </p:txBody>
        </p:sp>
        <p:sp>
          <p:nvSpPr>
            <p:cNvPr id="106501" name="Rectangle 5"/>
            <p:cNvSpPr>
              <a:spLocks noChangeArrowheads="1"/>
            </p:cNvSpPr>
            <p:nvPr/>
          </p:nvSpPr>
          <p:spPr bwMode="auto">
            <a:xfrm>
              <a:off x="992" y="1292"/>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供应商</a:t>
              </a:r>
            </a:p>
          </p:txBody>
        </p:sp>
        <p:sp>
          <p:nvSpPr>
            <p:cNvPr id="106502" name="Rectangle 6"/>
            <p:cNvSpPr>
              <a:spLocks noChangeArrowheads="1"/>
            </p:cNvSpPr>
            <p:nvPr/>
          </p:nvSpPr>
          <p:spPr bwMode="auto">
            <a:xfrm>
              <a:off x="2280" y="1292"/>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仓库</a:t>
              </a:r>
            </a:p>
          </p:txBody>
        </p:sp>
        <p:sp>
          <p:nvSpPr>
            <p:cNvPr id="106503" name="Rectangle 7"/>
            <p:cNvSpPr>
              <a:spLocks noChangeArrowheads="1"/>
            </p:cNvSpPr>
            <p:nvPr/>
          </p:nvSpPr>
          <p:spPr bwMode="auto">
            <a:xfrm>
              <a:off x="440" y="2928"/>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项目</a:t>
              </a:r>
            </a:p>
          </p:txBody>
        </p:sp>
        <p:sp>
          <p:nvSpPr>
            <p:cNvPr id="106504" name="Rectangle 8"/>
            <p:cNvSpPr>
              <a:spLocks noChangeArrowheads="1"/>
            </p:cNvSpPr>
            <p:nvPr/>
          </p:nvSpPr>
          <p:spPr bwMode="auto">
            <a:xfrm>
              <a:off x="2280" y="2936"/>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零件</a:t>
              </a:r>
            </a:p>
          </p:txBody>
        </p:sp>
        <p:sp>
          <p:nvSpPr>
            <p:cNvPr id="106505" name="AutoShape 9"/>
            <p:cNvSpPr>
              <a:spLocks noChangeArrowheads="1"/>
            </p:cNvSpPr>
            <p:nvPr/>
          </p:nvSpPr>
          <p:spPr bwMode="auto">
            <a:xfrm>
              <a:off x="2268" y="2004"/>
              <a:ext cx="624" cy="432"/>
            </a:xfrm>
            <a:prstGeom prst="diamond">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库存</a:t>
              </a:r>
            </a:p>
          </p:txBody>
        </p:sp>
        <p:sp>
          <p:nvSpPr>
            <p:cNvPr id="106506" name="AutoShape 10"/>
            <p:cNvSpPr>
              <a:spLocks noChangeArrowheads="1"/>
            </p:cNvSpPr>
            <p:nvPr/>
          </p:nvSpPr>
          <p:spPr bwMode="auto">
            <a:xfrm>
              <a:off x="980" y="2004"/>
              <a:ext cx="624" cy="432"/>
            </a:xfrm>
            <a:prstGeom prst="diamond">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供应</a:t>
              </a:r>
            </a:p>
          </p:txBody>
        </p:sp>
        <p:sp>
          <p:nvSpPr>
            <p:cNvPr id="106507" name="Line 11"/>
            <p:cNvSpPr>
              <a:spLocks noChangeShapeType="1"/>
            </p:cNvSpPr>
            <p:nvPr/>
          </p:nvSpPr>
          <p:spPr bwMode="auto">
            <a:xfrm flipV="1">
              <a:off x="1288" y="1560"/>
              <a:ext cx="0" cy="44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08" name="Line 12"/>
            <p:cNvSpPr>
              <a:spLocks noChangeShapeType="1"/>
            </p:cNvSpPr>
            <p:nvPr/>
          </p:nvSpPr>
          <p:spPr bwMode="auto">
            <a:xfrm flipV="1">
              <a:off x="2576" y="1560"/>
              <a:ext cx="0" cy="44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09" name="Line 13"/>
            <p:cNvSpPr>
              <a:spLocks noChangeShapeType="1"/>
            </p:cNvSpPr>
            <p:nvPr/>
          </p:nvSpPr>
          <p:spPr bwMode="auto">
            <a:xfrm>
              <a:off x="2576" y="2424"/>
              <a:ext cx="0" cy="5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10" name="Line 14"/>
            <p:cNvSpPr>
              <a:spLocks noChangeShapeType="1"/>
            </p:cNvSpPr>
            <p:nvPr/>
          </p:nvSpPr>
          <p:spPr bwMode="auto">
            <a:xfrm flipH="1">
              <a:off x="616" y="2216"/>
              <a:ext cx="368"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11" name="Line 15"/>
            <p:cNvSpPr>
              <a:spLocks noChangeShapeType="1"/>
            </p:cNvSpPr>
            <p:nvPr/>
          </p:nvSpPr>
          <p:spPr bwMode="auto">
            <a:xfrm>
              <a:off x="2896" y="2216"/>
              <a:ext cx="464"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12" name="Line 16"/>
            <p:cNvSpPr>
              <a:spLocks noChangeShapeType="1"/>
            </p:cNvSpPr>
            <p:nvPr/>
          </p:nvSpPr>
          <p:spPr bwMode="auto">
            <a:xfrm flipH="1">
              <a:off x="736" y="2228"/>
              <a:ext cx="244" cy="7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13" name="Line 17"/>
            <p:cNvSpPr>
              <a:spLocks noChangeShapeType="1"/>
            </p:cNvSpPr>
            <p:nvPr/>
          </p:nvSpPr>
          <p:spPr bwMode="auto">
            <a:xfrm>
              <a:off x="1600" y="2214"/>
              <a:ext cx="848" cy="73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14" name="Text Box 18"/>
            <p:cNvSpPr txBox="1">
              <a:spLocks noChangeArrowheads="1"/>
            </p:cNvSpPr>
            <p:nvPr/>
          </p:nvSpPr>
          <p:spPr bwMode="auto">
            <a:xfrm>
              <a:off x="1176" y="1672"/>
              <a:ext cx="3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m</a:t>
              </a:r>
            </a:p>
          </p:txBody>
        </p:sp>
        <p:sp>
          <p:nvSpPr>
            <p:cNvPr id="106515" name="Text Box 19"/>
            <p:cNvSpPr txBox="1">
              <a:spLocks noChangeArrowheads="1"/>
            </p:cNvSpPr>
            <p:nvPr/>
          </p:nvSpPr>
          <p:spPr bwMode="auto">
            <a:xfrm>
              <a:off x="600" y="2448"/>
              <a:ext cx="3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n</a:t>
              </a:r>
            </a:p>
          </p:txBody>
        </p:sp>
        <p:sp>
          <p:nvSpPr>
            <p:cNvPr id="106516" name="Text Box 20"/>
            <p:cNvSpPr txBox="1">
              <a:spLocks noChangeArrowheads="1"/>
            </p:cNvSpPr>
            <p:nvPr/>
          </p:nvSpPr>
          <p:spPr bwMode="auto">
            <a:xfrm>
              <a:off x="1944" y="2384"/>
              <a:ext cx="3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p</a:t>
              </a:r>
            </a:p>
          </p:txBody>
        </p:sp>
        <p:sp>
          <p:nvSpPr>
            <p:cNvPr id="106517" name="Text Box 21"/>
            <p:cNvSpPr txBox="1">
              <a:spLocks noChangeArrowheads="1"/>
            </p:cNvSpPr>
            <p:nvPr/>
          </p:nvSpPr>
          <p:spPr bwMode="auto">
            <a:xfrm>
              <a:off x="2448" y="2552"/>
              <a:ext cx="3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n</a:t>
              </a:r>
            </a:p>
          </p:txBody>
        </p:sp>
        <p:sp>
          <p:nvSpPr>
            <p:cNvPr id="106518" name="Text Box 22"/>
            <p:cNvSpPr txBox="1">
              <a:spLocks noChangeArrowheads="1"/>
            </p:cNvSpPr>
            <p:nvPr/>
          </p:nvSpPr>
          <p:spPr bwMode="auto">
            <a:xfrm>
              <a:off x="2464" y="1672"/>
              <a:ext cx="39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m</a:t>
              </a:r>
            </a:p>
          </p:txBody>
        </p:sp>
        <p:sp>
          <p:nvSpPr>
            <p:cNvPr id="106519" name="AutoShape 23"/>
            <p:cNvSpPr>
              <a:spLocks noChangeArrowheads="1"/>
            </p:cNvSpPr>
            <p:nvPr/>
          </p:nvSpPr>
          <p:spPr bwMode="auto">
            <a:xfrm>
              <a:off x="1064" y="864"/>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地址</a:t>
              </a:r>
            </a:p>
          </p:txBody>
        </p:sp>
        <p:sp>
          <p:nvSpPr>
            <p:cNvPr id="106520" name="AutoShape 24"/>
            <p:cNvSpPr>
              <a:spLocks noChangeArrowheads="1"/>
            </p:cNvSpPr>
            <p:nvPr/>
          </p:nvSpPr>
          <p:spPr bwMode="auto">
            <a:xfrm>
              <a:off x="2144" y="864"/>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仓库号</a:t>
              </a:r>
            </a:p>
          </p:txBody>
        </p:sp>
        <p:sp>
          <p:nvSpPr>
            <p:cNvPr id="106521" name="AutoShape 25"/>
            <p:cNvSpPr>
              <a:spLocks noChangeArrowheads="1"/>
            </p:cNvSpPr>
            <p:nvPr/>
          </p:nvSpPr>
          <p:spPr bwMode="auto">
            <a:xfrm>
              <a:off x="3152" y="864"/>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电话号</a:t>
              </a:r>
            </a:p>
          </p:txBody>
        </p:sp>
        <p:sp>
          <p:nvSpPr>
            <p:cNvPr id="106522" name="AutoShape 26"/>
            <p:cNvSpPr>
              <a:spLocks noChangeArrowheads="1"/>
            </p:cNvSpPr>
            <p:nvPr/>
          </p:nvSpPr>
          <p:spPr bwMode="auto">
            <a:xfrm>
              <a:off x="1952" y="3396"/>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零件号</a:t>
              </a:r>
            </a:p>
          </p:txBody>
        </p:sp>
        <p:sp>
          <p:nvSpPr>
            <p:cNvPr id="106523" name="AutoShape 27"/>
            <p:cNvSpPr>
              <a:spLocks noChangeArrowheads="1"/>
            </p:cNvSpPr>
            <p:nvPr/>
          </p:nvSpPr>
          <p:spPr bwMode="auto">
            <a:xfrm>
              <a:off x="192" y="864"/>
              <a:ext cx="592"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供应商号</a:t>
              </a:r>
            </a:p>
          </p:txBody>
        </p:sp>
        <p:sp>
          <p:nvSpPr>
            <p:cNvPr id="106524" name="AutoShape 28"/>
            <p:cNvSpPr>
              <a:spLocks noChangeArrowheads="1"/>
            </p:cNvSpPr>
            <p:nvPr/>
          </p:nvSpPr>
          <p:spPr bwMode="auto">
            <a:xfrm>
              <a:off x="132" y="3396"/>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项目号</a:t>
              </a:r>
            </a:p>
          </p:txBody>
        </p:sp>
        <p:sp>
          <p:nvSpPr>
            <p:cNvPr id="106525" name="AutoShape 29"/>
            <p:cNvSpPr>
              <a:spLocks noChangeArrowheads="1"/>
            </p:cNvSpPr>
            <p:nvPr/>
          </p:nvSpPr>
          <p:spPr bwMode="auto">
            <a:xfrm>
              <a:off x="1152" y="3396"/>
              <a:ext cx="592"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开工日期</a:t>
              </a:r>
            </a:p>
          </p:txBody>
        </p:sp>
        <p:sp>
          <p:nvSpPr>
            <p:cNvPr id="106526" name="AutoShape 30"/>
            <p:cNvSpPr>
              <a:spLocks noChangeArrowheads="1"/>
            </p:cNvSpPr>
            <p:nvPr/>
          </p:nvSpPr>
          <p:spPr bwMode="auto">
            <a:xfrm>
              <a:off x="1624" y="864"/>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账号</a:t>
              </a:r>
            </a:p>
          </p:txBody>
        </p:sp>
        <p:sp>
          <p:nvSpPr>
            <p:cNvPr id="106527" name="AutoShape 31"/>
            <p:cNvSpPr>
              <a:spLocks noChangeArrowheads="1"/>
            </p:cNvSpPr>
            <p:nvPr/>
          </p:nvSpPr>
          <p:spPr bwMode="auto">
            <a:xfrm>
              <a:off x="2664" y="864"/>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面积</a:t>
              </a:r>
            </a:p>
          </p:txBody>
        </p:sp>
        <p:sp>
          <p:nvSpPr>
            <p:cNvPr id="106528" name="AutoShape 32"/>
            <p:cNvSpPr>
              <a:spLocks noChangeArrowheads="1"/>
            </p:cNvSpPr>
            <p:nvPr/>
          </p:nvSpPr>
          <p:spPr bwMode="auto">
            <a:xfrm>
              <a:off x="604" y="45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姓名</a:t>
              </a:r>
            </a:p>
          </p:txBody>
        </p:sp>
        <p:sp>
          <p:nvSpPr>
            <p:cNvPr id="106529" name="AutoShape 33"/>
            <p:cNvSpPr>
              <a:spLocks noChangeArrowheads="1"/>
            </p:cNvSpPr>
            <p:nvPr/>
          </p:nvSpPr>
          <p:spPr bwMode="auto">
            <a:xfrm>
              <a:off x="1432" y="464"/>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电话号</a:t>
              </a:r>
            </a:p>
          </p:txBody>
        </p:sp>
        <p:sp>
          <p:nvSpPr>
            <p:cNvPr id="106530" name="AutoShape 34"/>
            <p:cNvSpPr>
              <a:spLocks noChangeArrowheads="1"/>
            </p:cNvSpPr>
            <p:nvPr/>
          </p:nvSpPr>
          <p:spPr bwMode="auto">
            <a:xfrm>
              <a:off x="688" y="339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预算</a:t>
              </a:r>
            </a:p>
          </p:txBody>
        </p:sp>
        <p:sp>
          <p:nvSpPr>
            <p:cNvPr id="106531" name="AutoShape 35"/>
            <p:cNvSpPr>
              <a:spLocks noChangeArrowheads="1"/>
            </p:cNvSpPr>
            <p:nvPr/>
          </p:nvSpPr>
          <p:spPr bwMode="auto">
            <a:xfrm>
              <a:off x="2504" y="339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规格</a:t>
              </a:r>
            </a:p>
          </p:txBody>
        </p:sp>
        <p:sp>
          <p:nvSpPr>
            <p:cNvPr id="106532" name="AutoShape 36"/>
            <p:cNvSpPr>
              <a:spLocks noChangeArrowheads="1"/>
            </p:cNvSpPr>
            <p:nvPr/>
          </p:nvSpPr>
          <p:spPr bwMode="auto">
            <a:xfrm>
              <a:off x="3240" y="339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描述</a:t>
              </a:r>
            </a:p>
          </p:txBody>
        </p:sp>
        <p:sp>
          <p:nvSpPr>
            <p:cNvPr id="106533" name="AutoShape 37"/>
            <p:cNvSpPr>
              <a:spLocks noChangeArrowheads="1"/>
            </p:cNvSpPr>
            <p:nvPr/>
          </p:nvSpPr>
          <p:spPr bwMode="auto">
            <a:xfrm>
              <a:off x="2184" y="3808"/>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名称</a:t>
              </a:r>
            </a:p>
          </p:txBody>
        </p:sp>
        <p:sp>
          <p:nvSpPr>
            <p:cNvPr id="106534" name="AutoShape 38"/>
            <p:cNvSpPr>
              <a:spLocks noChangeArrowheads="1"/>
            </p:cNvSpPr>
            <p:nvPr/>
          </p:nvSpPr>
          <p:spPr bwMode="auto">
            <a:xfrm>
              <a:off x="3088" y="3808"/>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单价</a:t>
              </a:r>
            </a:p>
          </p:txBody>
        </p:sp>
        <p:sp>
          <p:nvSpPr>
            <p:cNvPr id="106535" name="Line 39"/>
            <p:cNvSpPr>
              <a:spLocks noChangeShapeType="1"/>
            </p:cNvSpPr>
            <p:nvPr/>
          </p:nvSpPr>
          <p:spPr bwMode="auto">
            <a:xfrm flipH="1">
              <a:off x="348" y="3196"/>
              <a:ext cx="232" cy="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36" name="Line 40"/>
            <p:cNvSpPr>
              <a:spLocks noChangeShapeType="1"/>
            </p:cNvSpPr>
            <p:nvPr/>
          </p:nvSpPr>
          <p:spPr bwMode="auto">
            <a:xfrm>
              <a:off x="728" y="3192"/>
              <a:ext cx="128" cy="19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37" name="Line 41"/>
            <p:cNvSpPr>
              <a:spLocks noChangeShapeType="1"/>
            </p:cNvSpPr>
            <p:nvPr/>
          </p:nvSpPr>
          <p:spPr bwMode="auto">
            <a:xfrm>
              <a:off x="908" y="3196"/>
              <a:ext cx="524" cy="1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38" name="Line 42"/>
            <p:cNvSpPr>
              <a:spLocks noChangeShapeType="1"/>
            </p:cNvSpPr>
            <p:nvPr/>
          </p:nvSpPr>
          <p:spPr bwMode="auto">
            <a:xfrm flipH="1">
              <a:off x="2176" y="3208"/>
              <a:ext cx="224" cy="18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39" name="Line 43"/>
            <p:cNvSpPr>
              <a:spLocks noChangeShapeType="1"/>
            </p:cNvSpPr>
            <p:nvPr/>
          </p:nvSpPr>
          <p:spPr bwMode="auto">
            <a:xfrm>
              <a:off x="2592" y="3208"/>
              <a:ext cx="80" cy="19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0" name="Line 44"/>
            <p:cNvSpPr>
              <a:spLocks noChangeShapeType="1"/>
            </p:cNvSpPr>
            <p:nvPr/>
          </p:nvSpPr>
          <p:spPr bwMode="auto">
            <a:xfrm flipH="1">
              <a:off x="2360" y="3204"/>
              <a:ext cx="140" cy="5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1" name="Line 45"/>
            <p:cNvSpPr>
              <a:spLocks noChangeShapeType="1"/>
            </p:cNvSpPr>
            <p:nvPr/>
          </p:nvSpPr>
          <p:spPr bwMode="auto">
            <a:xfrm>
              <a:off x="2672" y="3200"/>
              <a:ext cx="616" cy="6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2" name="Line 46"/>
            <p:cNvSpPr>
              <a:spLocks noChangeShapeType="1"/>
            </p:cNvSpPr>
            <p:nvPr/>
          </p:nvSpPr>
          <p:spPr bwMode="auto">
            <a:xfrm>
              <a:off x="2780" y="3204"/>
              <a:ext cx="644" cy="18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3" name="Line 47"/>
            <p:cNvSpPr>
              <a:spLocks noChangeShapeType="1"/>
            </p:cNvSpPr>
            <p:nvPr/>
          </p:nvSpPr>
          <p:spPr bwMode="auto">
            <a:xfrm>
              <a:off x="480" y="1064"/>
              <a:ext cx="596"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4" name="Line 48"/>
            <p:cNvSpPr>
              <a:spLocks noChangeShapeType="1"/>
            </p:cNvSpPr>
            <p:nvPr/>
          </p:nvSpPr>
          <p:spPr bwMode="auto">
            <a:xfrm>
              <a:off x="788" y="656"/>
              <a:ext cx="396" cy="64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5" name="Line 49"/>
            <p:cNvSpPr>
              <a:spLocks noChangeShapeType="1"/>
            </p:cNvSpPr>
            <p:nvPr/>
          </p:nvSpPr>
          <p:spPr bwMode="auto">
            <a:xfrm>
              <a:off x="1260" y="1064"/>
              <a:ext cx="0" cy="22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6" name="Line 50"/>
            <p:cNvSpPr>
              <a:spLocks noChangeShapeType="1"/>
            </p:cNvSpPr>
            <p:nvPr/>
          </p:nvSpPr>
          <p:spPr bwMode="auto">
            <a:xfrm flipH="1">
              <a:off x="1376" y="664"/>
              <a:ext cx="264" cy="6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7" name="Line 51"/>
            <p:cNvSpPr>
              <a:spLocks noChangeShapeType="1"/>
            </p:cNvSpPr>
            <p:nvPr/>
          </p:nvSpPr>
          <p:spPr bwMode="auto">
            <a:xfrm flipH="1">
              <a:off x="1496" y="1072"/>
              <a:ext cx="304"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8" name="Line 52"/>
            <p:cNvSpPr>
              <a:spLocks noChangeShapeType="1"/>
            </p:cNvSpPr>
            <p:nvPr/>
          </p:nvSpPr>
          <p:spPr bwMode="auto">
            <a:xfrm>
              <a:off x="2320" y="1064"/>
              <a:ext cx="120"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49" name="Line 53"/>
            <p:cNvSpPr>
              <a:spLocks noChangeShapeType="1"/>
            </p:cNvSpPr>
            <p:nvPr/>
          </p:nvSpPr>
          <p:spPr bwMode="auto">
            <a:xfrm flipH="1">
              <a:off x="2584" y="1064"/>
              <a:ext cx="248"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50" name="Line 54"/>
            <p:cNvSpPr>
              <a:spLocks noChangeShapeType="1"/>
            </p:cNvSpPr>
            <p:nvPr/>
          </p:nvSpPr>
          <p:spPr bwMode="auto">
            <a:xfrm flipH="1">
              <a:off x="2768" y="1072"/>
              <a:ext cx="568"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51" name="Text Box 55"/>
            <p:cNvSpPr txBox="1">
              <a:spLocks noChangeArrowheads="1"/>
            </p:cNvSpPr>
            <p:nvPr/>
          </p:nvSpPr>
          <p:spPr bwMode="auto">
            <a:xfrm>
              <a:off x="-64" y="-89"/>
              <a:ext cx="1512"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kumimoji="1" lang="en-US" altLang="zh-CN" b="1" u="sng" dirty="0">
                  <a:solidFill>
                    <a:srgbClr val="CC0000"/>
                  </a:solidFill>
                  <a:latin typeface="Times New Roman" panose="02020603050405020304" pitchFamily="18" charset="0"/>
                </a:rPr>
                <a:t>(E</a:t>
              </a:r>
              <a:r>
                <a:rPr kumimoji="1" lang="zh-CN" altLang="en-US" b="1" u="sng" dirty="0">
                  <a:solidFill>
                    <a:srgbClr val="CC0000"/>
                  </a:solidFill>
                  <a:latin typeface="Times New Roman" panose="02020603050405020304" pitchFamily="18" charset="0"/>
                </a:rPr>
                <a:t>－</a:t>
              </a:r>
              <a:r>
                <a:rPr kumimoji="1" lang="en-US" altLang="zh-CN" b="1" u="sng" dirty="0">
                  <a:solidFill>
                    <a:srgbClr val="CC0000"/>
                  </a:solidFill>
                  <a:latin typeface="Times New Roman" panose="02020603050405020304" pitchFamily="18" charset="0"/>
                </a:rPr>
                <a:t>R)12</a:t>
              </a:r>
            </a:p>
          </p:txBody>
        </p:sp>
      </p:grpSp>
      <p:grpSp>
        <p:nvGrpSpPr>
          <p:cNvPr id="106552" name="Group 56"/>
          <p:cNvGrpSpPr/>
          <p:nvPr/>
        </p:nvGrpSpPr>
        <p:grpSpPr bwMode="auto">
          <a:xfrm>
            <a:off x="4590415" y="1300480"/>
            <a:ext cx="4363085" cy="2223770"/>
            <a:chOff x="768" y="1016"/>
            <a:chExt cx="3344" cy="1604"/>
          </a:xfrm>
        </p:grpSpPr>
        <p:grpSp>
          <p:nvGrpSpPr>
            <p:cNvPr id="106553" name="Group 57"/>
            <p:cNvGrpSpPr/>
            <p:nvPr/>
          </p:nvGrpSpPr>
          <p:grpSpPr bwMode="auto">
            <a:xfrm>
              <a:off x="2496" y="1048"/>
              <a:ext cx="1616" cy="1572"/>
              <a:chOff x="2968" y="568"/>
              <a:chExt cx="1616" cy="1572"/>
            </a:xfrm>
          </p:grpSpPr>
          <p:sp>
            <p:nvSpPr>
              <p:cNvPr id="106554" name="Rectangle 58"/>
              <p:cNvSpPr>
                <a:spLocks noChangeArrowheads="1"/>
              </p:cNvSpPr>
              <p:nvPr/>
            </p:nvSpPr>
            <p:spPr bwMode="auto">
              <a:xfrm>
                <a:off x="3420" y="996"/>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solidFill>
                      <a:schemeClr val="tx1"/>
                    </a:solidFill>
                    <a:latin typeface="微软雅黑" panose="020B0503020204020204" charset="-122"/>
                    <a:ea typeface="微软雅黑" panose="020B0503020204020204" charset="-122"/>
                  </a:rPr>
                  <a:t>职工</a:t>
                </a:r>
              </a:p>
            </p:txBody>
          </p:sp>
          <p:sp>
            <p:nvSpPr>
              <p:cNvPr id="106555" name="AutoShape 59"/>
              <p:cNvSpPr>
                <a:spLocks noChangeArrowheads="1"/>
              </p:cNvSpPr>
              <p:nvPr/>
            </p:nvSpPr>
            <p:spPr bwMode="auto">
              <a:xfrm>
                <a:off x="3408" y="1708"/>
                <a:ext cx="624" cy="432"/>
              </a:xfrm>
              <a:prstGeom prst="diamond">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solidFill>
                      <a:schemeClr val="tx1"/>
                    </a:solidFill>
                    <a:latin typeface="微软雅黑" panose="020B0503020204020204" charset="-122"/>
                    <a:ea typeface="微软雅黑" panose="020B0503020204020204" charset="-122"/>
                  </a:rPr>
                  <a:t>领导</a:t>
                </a:r>
              </a:p>
            </p:txBody>
          </p:sp>
          <p:sp>
            <p:nvSpPr>
              <p:cNvPr id="106556" name="Line 60"/>
              <p:cNvSpPr>
                <a:spLocks noChangeShapeType="1"/>
              </p:cNvSpPr>
              <p:nvPr/>
            </p:nvSpPr>
            <p:spPr bwMode="auto">
              <a:xfrm>
                <a:off x="3128" y="1128"/>
                <a:ext cx="284"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57" name="Line 61"/>
              <p:cNvSpPr>
                <a:spLocks noChangeShapeType="1"/>
              </p:cNvSpPr>
              <p:nvPr/>
            </p:nvSpPr>
            <p:spPr bwMode="auto">
              <a:xfrm>
                <a:off x="3536" y="1264"/>
                <a:ext cx="0" cy="56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58" name="Line 62"/>
              <p:cNvSpPr>
                <a:spLocks noChangeShapeType="1"/>
              </p:cNvSpPr>
              <p:nvPr/>
            </p:nvSpPr>
            <p:spPr bwMode="auto">
              <a:xfrm>
                <a:off x="3896" y="1272"/>
                <a:ext cx="0" cy="56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59" name="Text Box 63"/>
              <p:cNvSpPr txBox="1">
                <a:spLocks noChangeArrowheads="1"/>
              </p:cNvSpPr>
              <p:nvPr/>
            </p:nvSpPr>
            <p:spPr bwMode="auto">
              <a:xfrm>
                <a:off x="3072" y="952"/>
                <a:ext cx="392"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400">
                    <a:solidFill>
                      <a:schemeClr val="tx1"/>
                    </a:solidFill>
                    <a:latin typeface="微软雅黑" panose="020B0503020204020204" charset="-122"/>
                    <a:ea typeface="微软雅黑" panose="020B0503020204020204" charset="-122"/>
                  </a:rPr>
                  <a:t>n</a:t>
                </a:r>
              </a:p>
            </p:txBody>
          </p:sp>
          <p:sp>
            <p:nvSpPr>
              <p:cNvPr id="106560" name="Text Box 64"/>
              <p:cNvSpPr txBox="1">
                <a:spLocks noChangeArrowheads="1"/>
              </p:cNvSpPr>
              <p:nvPr/>
            </p:nvSpPr>
            <p:spPr bwMode="auto">
              <a:xfrm>
                <a:off x="3296" y="1344"/>
                <a:ext cx="392"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400">
                    <a:solidFill>
                      <a:schemeClr val="tx1"/>
                    </a:solidFill>
                    <a:latin typeface="微软雅黑" panose="020B0503020204020204" charset="-122"/>
                    <a:ea typeface="微软雅黑" panose="020B0503020204020204" charset="-122"/>
                  </a:rPr>
                  <a:t>1</a:t>
                </a:r>
              </a:p>
            </p:txBody>
          </p:sp>
          <p:sp>
            <p:nvSpPr>
              <p:cNvPr id="106561" name="Text Box 65"/>
              <p:cNvSpPr txBox="1">
                <a:spLocks noChangeArrowheads="1"/>
              </p:cNvSpPr>
              <p:nvPr/>
            </p:nvSpPr>
            <p:spPr bwMode="auto">
              <a:xfrm>
                <a:off x="3760" y="1336"/>
                <a:ext cx="392"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400">
                    <a:solidFill>
                      <a:schemeClr val="tx1"/>
                    </a:solidFill>
                    <a:latin typeface="微软雅黑" panose="020B0503020204020204" charset="-122"/>
                    <a:ea typeface="微软雅黑" panose="020B0503020204020204" charset="-122"/>
                  </a:rPr>
                  <a:t>n</a:t>
                </a:r>
              </a:p>
            </p:txBody>
          </p:sp>
          <p:sp>
            <p:nvSpPr>
              <p:cNvPr id="106562" name="AutoShape 66"/>
              <p:cNvSpPr>
                <a:spLocks noChangeArrowheads="1"/>
              </p:cNvSpPr>
              <p:nvPr/>
            </p:nvSpPr>
            <p:spPr bwMode="auto">
              <a:xfrm>
                <a:off x="2968" y="568"/>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solidFill>
                      <a:schemeClr val="tx1"/>
                    </a:solidFill>
                    <a:latin typeface="微软雅黑" panose="020B0503020204020204" charset="-122"/>
                    <a:ea typeface="微软雅黑" panose="020B0503020204020204" charset="-122"/>
                  </a:rPr>
                  <a:t>职工号</a:t>
                </a:r>
              </a:p>
            </p:txBody>
          </p:sp>
          <p:sp>
            <p:nvSpPr>
              <p:cNvPr id="106563" name="AutoShape 67"/>
              <p:cNvSpPr>
                <a:spLocks noChangeArrowheads="1"/>
              </p:cNvSpPr>
              <p:nvPr/>
            </p:nvSpPr>
            <p:spPr bwMode="auto">
              <a:xfrm>
                <a:off x="3512" y="568"/>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solidFill>
                      <a:schemeClr val="tx1"/>
                    </a:solidFill>
                    <a:latin typeface="微软雅黑" panose="020B0503020204020204" charset="-122"/>
                    <a:ea typeface="微软雅黑" panose="020B0503020204020204" charset="-122"/>
                  </a:rPr>
                  <a:t>姓名</a:t>
                </a:r>
              </a:p>
            </p:txBody>
          </p:sp>
          <p:sp>
            <p:nvSpPr>
              <p:cNvPr id="106564" name="AutoShape 68"/>
              <p:cNvSpPr>
                <a:spLocks noChangeArrowheads="1"/>
              </p:cNvSpPr>
              <p:nvPr/>
            </p:nvSpPr>
            <p:spPr bwMode="auto">
              <a:xfrm>
                <a:off x="4032" y="568"/>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dirty="0">
                    <a:solidFill>
                      <a:schemeClr val="tx1"/>
                    </a:solidFill>
                    <a:latin typeface="微软雅黑" panose="020B0503020204020204" charset="-122"/>
                    <a:ea typeface="微软雅黑" panose="020B0503020204020204" charset="-122"/>
                  </a:rPr>
                  <a:t>年龄</a:t>
                </a:r>
              </a:p>
            </p:txBody>
          </p:sp>
          <p:sp>
            <p:nvSpPr>
              <p:cNvPr id="106565" name="AutoShape 69"/>
              <p:cNvSpPr>
                <a:spLocks noChangeArrowheads="1"/>
              </p:cNvSpPr>
              <p:nvPr/>
            </p:nvSpPr>
            <p:spPr bwMode="auto">
              <a:xfrm>
                <a:off x="4200" y="1024"/>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solidFill>
                      <a:schemeClr val="tx1"/>
                    </a:solidFill>
                    <a:latin typeface="微软雅黑" panose="020B0503020204020204" charset="-122"/>
                    <a:ea typeface="微软雅黑" panose="020B0503020204020204" charset="-122"/>
                  </a:rPr>
                  <a:t>职称</a:t>
                </a:r>
              </a:p>
            </p:txBody>
          </p:sp>
          <p:sp>
            <p:nvSpPr>
              <p:cNvPr id="106566" name="Line 70"/>
              <p:cNvSpPr>
                <a:spLocks noChangeShapeType="1"/>
              </p:cNvSpPr>
              <p:nvPr/>
            </p:nvSpPr>
            <p:spPr bwMode="auto">
              <a:xfrm>
                <a:off x="3200" y="776"/>
                <a:ext cx="296"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67" name="Line 71"/>
              <p:cNvSpPr>
                <a:spLocks noChangeShapeType="1"/>
              </p:cNvSpPr>
              <p:nvPr/>
            </p:nvSpPr>
            <p:spPr bwMode="auto">
              <a:xfrm>
                <a:off x="3704" y="768"/>
                <a:ext cx="0"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68" name="Line 72"/>
              <p:cNvSpPr>
                <a:spLocks noChangeShapeType="1"/>
              </p:cNvSpPr>
              <p:nvPr/>
            </p:nvSpPr>
            <p:spPr bwMode="auto">
              <a:xfrm flipH="1">
                <a:off x="3880" y="768"/>
                <a:ext cx="328"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69" name="Line 73"/>
              <p:cNvSpPr>
                <a:spLocks noChangeShapeType="1"/>
              </p:cNvSpPr>
              <p:nvPr/>
            </p:nvSpPr>
            <p:spPr bwMode="auto">
              <a:xfrm>
                <a:off x="4024" y="1136"/>
                <a:ext cx="17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06570" name="Group 74"/>
            <p:cNvGrpSpPr/>
            <p:nvPr/>
          </p:nvGrpSpPr>
          <p:grpSpPr bwMode="auto">
            <a:xfrm>
              <a:off x="1520" y="1392"/>
              <a:ext cx="1128" cy="432"/>
              <a:chOff x="2544" y="2256"/>
              <a:chExt cx="1128" cy="432"/>
            </a:xfrm>
          </p:grpSpPr>
          <p:grpSp>
            <p:nvGrpSpPr>
              <p:cNvPr id="106571" name="Group 75"/>
              <p:cNvGrpSpPr/>
              <p:nvPr/>
            </p:nvGrpSpPr>
            <p:grpSpPr bwMode="auto">
              <a:xfrm>
                <a:off x="2632" y="2256"/>
                <a:ext cx="1040" cy="432"/>
                <a:chOff x="2088" y="912"/>
                <a:chExt cx="1040" cy="432"/>
              </a:xfrm>
            </p:grpSpPr>
            <p:sp>
              <p:nvSpPr>
                <p:cNvPr id="106572" name="AutoShape 76"/>
                <p:cNvSpPr>
                  <a:spLocks noChangeArrowheads="1"/>
                </p:cNvSpPr>
                <p:nvPr/>
              </p:nvSpPr>
              <p:spPr bwMode="auto">
                <a:xfrm>
                  <a:off x="2504" y="912"/>
                  <a:ext cx="624" cy="432"/>
                </a:xfrm>
                <a:prstGeom prst="diamond">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solidFill>
                        <a:schemeClr val="tx1"/>
                      </a:solidFill>
                      <a:latin typeface="微软雅黑" panose="020B0503020204020204" charset="-122"/>
                      <a:ea typeface="微软雅黑" panose="020B0503020204020204" charset="-122"/>
                    </a:rPr>
                    <a:t>工作</a:t>
                  </a:r>
                </a:p>
              </p:txBody>
            </p:sp>
            <p:sp>
              <p:nvSpPr>
                <p:cNvPr id="106573" name="Text Box 77"/>
                <p:cNvSpPr txBox="1">
                  <a:spLocks noChangeArrowheads="1"/>
                </p:cNvSpPr>
                <p:nvPr/>
              </p:nvSpPr>
              <p:spPr bwMode="auto">
                <a:xfrm>
                  <a:off x="2088" y="952"/>
                  <a:ext cx="392"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400">
                      <a:solidFill>
                        <a:schemeClr val="tx1"/>
                      </a:solidFill>
                      <a:latin typeface="微软雅黑" panose="020B0503020204020204" charset="-122"/>
                      <a:ea typeface="微软雅黑" panose="020B0503020204020204" charset="-122"/>
                    </a:rPr>
                    <a:t>1</a:t>
                  </a:r>
                </a:p>
              </p:txBody>
            </p:sp>
          </p:grpSp>
          <p:sp>
            <p:nvSpPr>
              <p:cNvPr id="106574" name="Line 78"/>
              <p:cNvSpPr>
                <a:spLocks noChangeShapeType="1"/>
              </p:cNvSpPr>
              <p:nvPr/>
            </p:nvSpPr>
            <p:spPr bwMode="auto">
              <a:xfrm>
                <a:off x="2544" y="2472"/>
                <a:ext cx="49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06575" name="Group 79"/>
            <p:cNvGrpSpPr/>
            <p:nvPr/>
          </p:nvGrpSpPr>
          <p:grpSpPr bwMode="auto">
            <a:xfrm>
              <a:off x="768" y="1016"/>
              <a:ext cx="1448" cy="692"/>
              <a:chOff x="1312" y="568"/>
              <a:chExt cx="1448" cy="692"/>
            </a:xfrm>
          </p:grpSpPr>
          <p:sp>
            <p:nvSpPr>
              <p:cNvPr id="106576" name="Rectangle 80"/>
              <p:cNvSpPr>
                <a:spLocks noChangeArrowheads="1"/>
              </p:cNvSpPr>
              <p:nvPr/>
            </p:nvSpPr>
            <p:spPr bwMode="auto">
              <a:xfrm>
                <a:off x="1448" y="996"/>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solidFill>
                      <a:schemeClr val="tx1"/>
                    </a:solidFill>
                    <a:latin typeface="微软雅黑" panose="020B0503020204020204" charset="-122"/>
                    <a:ea typeface="微软雅黑" panose="020B0503020204020204" charset="-122"/>
                  </a:rPr>
                  <a:t>仓库</a:t>
                </a:r>
              </a:p>
            </p:txBody>
          </p:sp>
          <p:sp>
            <p:nvSpPr>
              <p:cNvPr id="106577" name="AutoShape 81"/>
              <p:cNvSpPr>
                <a:spLocks noChangeArrowheads="1"/>
              </p:cNvSpPr>
              <p:nvPr/>
            </p:nvSpPr>
            <p:spPr bwMode="auto">
              <a:xfrm>
                <a:off x="1312" y="568"/>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solidFill>
                      <a:schemeClr val="tx1"/>
                    </a:solidFill>
                    <a:latin typeface="微软雅黑" panose="020B0503020204020204" charset="-122"/>
                    <a:ea typeface="微软雅黑" panose="020B0503020204020204" charset="-122"/>
                  </a:rPr>
                  <a:t>仓库号</a:t>
                </a:r>
              </a:p>
            </p:txBody>
          </p:sp>
          <p:sp>
            <p:nvSpPr>
              <p:cNvPr id="106578" name="AutoShape 82"/>
              <p:cNvSpPr>
                <a:spLocks noChangeArrowheads="1"/>
              </p:cNvSpPr>
              <p:nvPr/>
            </p:nvSpPr>
            <p:spPr bwMode="auto">
              <a:xfrm>
                <a:off x="2320" y="568"/>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dirty="0">
                    <a:solidFill>
                      <a:schemeClr val="tx1"/>
                    </a:solidFill>
                    <a:latin typeface="微软雅黑" panose="020B0503020204020204" charset="-122"/>
                    <a:ea typeface="微软雅黑" panose="020B0503020204020204" charset="-122"/>
                  </a:rPr>
                  <a:t>电话号</a:t>
                </a:r>
              </a:p>
            </p:txBody>
          </p:sp>
          <p:sp>
            <p:nvSpPr>
              <p:cNvPr id="106579" name="AutoShape 83"/>
              <p:cNvSpPr>
                <a:spLocks noChangeArrowheads="1"/>
              </p:cNvSpPr>
              <p:nvPr/>
            </p:nvSpPr>
            <p:spPr bwMode="auto">
              <a:xfrm>
                <a:off x="1832" y="568"/>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solidFill>
                      <a:schemeClr val="tx1"/>
                    </a:solidFill>
                    <a:latin typeface="微软雅黑" panose="020B0503020204020204" charset="-122"/>
                    <a:ea typeface="微软雅黑" panose="020B0503020204020204" charset="-122"/>
                  </a:rPr>
                  <a:t>面积</a:t>
                </a:r>
              </a:p>
            </p:txBody>
          </p:sp>
          <p:sp>
            <p:nvSpPr>
              <p:cNvPr id="106580" name="Line 84"/>
              <p:cNvSpPr>
                <a:spLocks noChangeShapeType="1"/>
              </p:cNvSpPr>
              <p:nvPr/>
            </p:nvSpPr>
            <p:spPr bwMode="auto">
              <a:xfrm>
                <a:off x="1488" y="768"/>
                <a:ext cx="120"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81" name="Line 85"/>
              <p:cNvSpPr>
                <a:spLocks noChangeShapeType="1"/>
              </p:cNvSpPr>
              <p:nvPr/>
            </p:nvSpPr>
            <p:spPr bwMode="auto">
              <a:xfrm flipH="1">
                <a:off x="1752" y="768"/>
                <a:ext cx="248"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582" name="Line 86"/>
              <p:cNvSpPr>
                <a:spLocks noChangeShapeType="1"/>
              </p:cNvSpPr>
              <p:nvPr/>
            </p:nvSpPr>
            <p:spPr bwMode="auto">
              <a:xfrm flipH="1">
                <a:off x="1936" y="776"/>
                <a:ext cx="568"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06583" name="Rectangle 87"/>
          <p:cNvSpPr>
            <a:spLocks noChangeArrowheads="1"/>
          </p:cNvSpPr>
          <p:nvPr/>
        </p:nvSpPr>
        <p:spPr bwMode="auto">
          <a:xfrm>
            <a:off x="7189470" y="3731231"/>
            <a:ext cx="946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000" b="1" u="sng">
                <a:solidFill>
                  <a:srgbClr val="CC0000"/>
                </a:solidFill>
                <a:latin typeface="黑体" panose="02010609060101010101" pitchFamily="49" charset="-122"/>
                <a:ea typeface="黑体" panose="02010609060101010101" pitchFamily="49" charset="-122"/>
              </a:rPr>
              <a:t>(E-R)3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28625" y="15350"/>
            <a:ext cx="7991957" cy="711200"/>
          </a:xfrm>
        </p:spPr>
        <p:txBody>
          <a:bodyPr/>
          <a:lstStyle/>
          <a:p>
            <a:pPr algn="just">
              <a:lnSpc>
                <a:spcPct val="150000"/>
              </a:lnSpc>
            </a:pPr>
            <a:r>
              <a:rPr lang="zh-CN" altLang="en-US" sz="3200" dirty="0">
                <a:solidFill>
                  <a:schemeClr val="bg2"/>
                </a:solidFill>
                <a:latin typeface="+mj-ea"/>
              </a:rPr>
              <a:t>（</a:t>
            </a:r>
            <a:r>
              <a:rPr lang="en-US" altLang="zh-CN" sz="3200" dirty="0">
                <a:solidFill>
                  <a:schemeClr val="bg2"/>
                </a:solidFill>
                <a:latin typeface="+mj-ea"/>
              </a:rPr>
              <a:t>1</a:t>
            </a:r>
            <a:r>
              <a:rPr lang="zh-CN" altLang="en-US" sz="3200" dirty="0">
                <a:solidFill>
                  <a:schemeClr val="bg2"/>
                </a:solidFill>
                <a:latin typeface="+mj-ea"/>
              </a:rPr>
              <a:t>）数据库的结构特性设计</a:t>
            </a:r>
          </a:p>
        </p:txBody>
      </p:sp>
      <p:sp>
        <p:nvSpPr>
          <p:cNvPr id="17" name="AutoShape 19"/>
          <p:cNvSpPr>
            <a:spLocks noChangeArrowheads="1"/>
          </p:cNvSpPr>
          <p:nvPr/>
        </p:nvSpPr>
        <p:spPr bwMode="gray">
          <a:xfrm>
            <a:off x="428625" y="2286000"/>
            <a:ext cx="2414905" cy="3215005"/>
          </a:xfrm>
          <a:prstGeom prst="can">
            <a:avLst>
              <a:gd name="adj" fmla="val 18418"/>
            </a:avLst>
          </a:prstGeom>
          <a:solidFill>
            <a:schemeClr val="bg2">
              <a:lumMod val="7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vert="eaVert" wrap="none" anchor="b"/>
          <a:lstStyle/>
          <a:p>
            <a:pPr algn="ctr">
              <a:defRPr/>
            </a:pPr>
            <a:r>
              <a:rPr lang="zh-CN" altLang="en-US" sz="2400" b="1" dirty="0">
                <a:solidFill>
                  <a:schemeClr val="bg1"/>
                </a:solidFill>
                <a:latin typeface="+mn-ea"/>
              </a:rPr>
              <a:t>数据库系统设计</a:t>
            </a:r>
          </a:p>
        </p:txBody>
      </p:sp>
      <p:sp>
        <p:nvSpPr>
          <p:cNvPr id="5127" name="Text Box 25"/>
          <p:cNvSpPr txBox="1">
            <a:spLocks noChangeArrowheads="1"/>
          </p:cNvSpPr>
          <p:nvPr/>
        </p:nvSpPr>
        <p:spPr bwMode="gray">
          <a:xfrm>
            <a:off x="936625" y="3000375"/>
            <a:ext cx="1717675" cy="39687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a:r>
              <a:rPr lang="zh-CN" altLang="en-US" sz="2000" b="1">
                <a:solidFill>
                  <a:srgbClr val="FFFFFF"/>
                </a:solidFill>
                <a:ea typeface="宋体" panose="02010600030101010101" pitchFamily="2" charset="-122"/>
              </a:rPr>
              <a:t>结构特性设计</a:t>
            </a:r>
            <a:endParaRPr lang="en-US" altLang="zh-CN" sz="2000" b="1">
              <a:solidFill>
                <a:srgbClr val="FFFFFF"/>
              </a:solidFill>
              <a:ea typeface="宋体" panose="02010600030101010101" pitchFamily="2" charset="-122"/>
            </a:endParaRPr>
          </a:p>
        </p:txBody>
      </p:sp>
      <p:sp>
        <p:nvSpPr>
          <p:cNvPr id="5129" name="Text Box 25"/>
          <p:cNvSpPr txBox="1">
            <a:spLocks noChangeArrowheads="1"/>
          </p:cNvSpPr>
          <p:nvPr/>
        </p:nvSpPr>
        <p:spPr bwMode="gray">
          <a:xfrm>
            <a:off x="936625" y="3729990"/>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a:r>
              <a:rPr lang="zh-CN" altLang="en-US" sz="2000" b="1">
                <a:solidFill>
                  <a:srgbClr val="FFFFFF"/>
                </a:solidFill>
                <a:ea typeface="宋体" panose="02010600030101010101" pitchFamily="2" charset="-122"/>
              </a:rPr>
              <a:t>行为特性设计</a:t>
            </a:r>
            <a:endParaRPr lang="en-US" altLang="zh-CN" sz="2000" b="1">
              <a:solidFill>
                <a:srgbClr val="FFFFFF"/>
              </a:solidFill>
              <a:ea typeface="宋体" panose="02010600030101010101" pitchFamily="2" charset="-122"/>
            </a:endParaRPr>
          </a:p>
        </p:txBody>
      </p:sp>
      <p:sp>
        <p:nvSpPr>
          <p:cNvPr id="5131" name="Text Box 25"/>
          <p:cNvSpPr txBox="1">
            <a:spLocks noChangeArrowheads="1"/>
          </p:cNvSpPr>
          <p:nvPr/>
        </p:nvSpPr>
        <p:spPr bwMode="gray">
          <a:xfrm>
            <a:off x="936625" y="4500880"/>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a:r>
              <a:rPr lang="zh-CN" altLang="en-US" sz="2000" b="1">
                <a:solidFill>
                  <a:srgbClr val="FFFFFF"/>
                </a:solidFill>
                <a:ea typeface="宋体" panose="02010600030101010101" pitchFamily="2" charset="-122"/>
              </a:rPr>
              <a:t>物理模式设计</a:t>
            </a:r>
            <a:endParaRPr lang="en-US" altLang="zh-CN" sz="2000" b="1">
              <a:solidFill>
                <a:srgbClr val="FFFFFF"/>
              </a:solidFill>
              <a:ea typeface="宋体" panose="02010600030101010101" pitchFamily="2" charset="-122"/>
            </a:endParaRPr>
          </a:p>
        </p:txBody>
      </p:sp>
      <p:sp>
        <p:nvSpPr>
          <p:cNvPr id="24" name="线形标注 2(带强调线) 23"/>
          <p:cNvSpPr/>
          <p:nvPr/>
        </p:nvSpPr>
        <p:spPr bwMode="auto">
          <a:xfrm>
            <a:off x="4000500" y="2072005"/>
            <a:ext cx="4857750" cy="3253740"/>
          </a:xfrm>
          <a:prstGeom prst="accentCallout2">
            <a:avLst>
              <a:gd name="adj1" fmla="val 18750"/>
              <a:gd name="adj2" fmla="val -8333"/>
              <a:gd name="adj3" fmla="val 18750"/>
              <a:gd name="adj4" fmla="val -16667"/>
              <a:gd name="adj5" fmla="val 36455"/>
              <a:gd name="adj6" fmla="val -3232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marL="342900" indent="-342900" fontAlgn="auto" latinLnBrk="1">
              <a:lnSpc>
                <a:spcPct val="150000"/>
              </a:lnSpc>
              <a:buFont typeface="Wingdings" panose="05000000000000000000" pitchFamily="2" charset="2"/>
              <a:buChar char="Ø"/>
              <a:defRPr/>
            </a:pPr>
            <a:r>
              <a:rPr lang="zh-CN" altLang="en-US" sz="2000" dirty="0">
                <a:solidFill>
                  <a:srgbClr val="006699"/>
                </a:solidFill>
                <a:latin typeface="微软雅黑" panose="020B0503020204020204" charset="-122"/>
                <a:ea typeface="微软雅黑" panose="020B0503020204020204" charset="-122"/>
                <a:cs typeface="微软雅黑" panose="020B0503020204020204" charset="-122"/>
              </a:rPr>
              <a:t>将现实世界中的事物、事物间的联系用</a:t>
            </a:r>
            <a:r>
              <a:rPr lang="en-US" altLang="zh-CN" sz="2000" dirty="0">
                <a:solidFill>
                  <a:srgbClr val="006699"/>
                </a:solidFill>
                <a:latin typeface="微软雅黑" panose="020B0503020204020204" charset="-122"/>
                <a:ea typeface="微软雅黑" panose="020B0503020204020204" charset="-122"/>
                <a:cs typeface="微软雅黑" panose="020B0503020204020204" charset="-122"/>
              </a:rPr>
              <a:t>E-R</a:t>
            </a:r>
            <a:r>
              <a:rPr lang="zh-CN" altLang="en-US" sz="2000" dirty="0">
                <a:solidFill>
                  <a:srgbClr val="006699"/>
                </a:solidFill>
                <a:latin typeface="微软雅黑" panose="020B0503020204020204" charset="-122"/>
                <a:ea typeface="微软雅黑" panose="020B0503020204020204" charset="-122"/>
                <a:cs typeface="微软雅黑" panose="020B0503020204020204" charset="-122"/>
              </a:rPr>
              <a:t>图表示</a:t>
            </a:r>
            <a:endParaRPr lang="en-US" altLang="zh-CN" sz="2000" dirty="0">
              <a:solidFill>
                <a:srgbClr val="006699"/>
              </a:solidFill>
              <a:latin typeface="微软雅黑" panose="020B0503020204020204" charset="-122"/>
              <a:ea typeface="微软雅黑" panose="020B0503020204020204" charset="-122"/>
              <a:cs typeface="微软雅黑" panose="020B0503020204020204" charset="-122"/>
            </a:endParaRPr>
          </a:p>
          <a:p>
            <a:pPr marL="342900" indent="-342900" fontAlgn="auto" latinLnBrk="1">
              <a:lnSpc>
                <a:spcPct val="150000"/>
              </a:lnSpc>
              <a:buFont typeface="Wingdings" panose="05000000000000000000" pitchFamily="2" charset="2"/>
              <a:buChar char="Ø"/>
              <a:defRPr/>
            </a:pPr>
            <a:r>
              <a:rPr lang="zh-CN" altLang="en-US" sz="2000" dirty="0">
                <a:solidFill>
                  <a:srgbClr val="006699"/>
                </a:solidFill>
                <a:latin typeface="微软雅黑" panose="020B0503020204020204" charset="-122"/>
                <a:ea typeface="微软雅黑" panose="020B0503020204020204" charset="-122"/>
                <a:cs typeface="微软雅黑" panose="020B0503020204020204" charset="-122"/>
              </a:rPr>
              <a:t>将各个分</a:t>
            </a:r>
            <a:r>
              <a:rPr lang="en-US" altLang="zh-CN" sz="2000" dirty="0">
                <a:solidFill>
                  <a:srgbClr val="006699"/>
                </a:solidFill>
                <a:latin typeface="微软雅黑" panose="020B0503020204020204" charset="-122"/>
                <a:ea typeface="微软雅黑" panose="020B0503020204020204" charset="-122"/>
                <a:cs typeface="微软雅黑" panose="020B0503020204020204" charset="-122"/>
              </a:rPr>
              <a:t>E-R</a:t>
            </a:r>
            <a:r>
              <a:rPr lang="zh-CN" altLang="en-US" sz="2000" dirty="0">
                <a:solidFill>
                  <a:srgbClr val="006699"/>
                </a:solidFill>
                <a:latin typeface="微软雅黑" panose="020B0503020204020204" charset="-122"/>
                <a:ea typeface="微软雅黑" panose="020B0503020204020204" charset="-122"/>
                <a:cs typeface="微软雅黑" panose="020B0503020204020204" charset="-122"/>
              </a:rPr>
              <a:t>图汇总，得出数据库的概念结构模型</a:t>
            </a:r>
            <a:endParaRPr lang="en-US" altLang="zh-CN" sz="2000" dirty="0">
              <a:solidFill>
                <a:srgbClr val="006699"/>
              </a:solidFill>
              <a:latin typeface="微软雅黑" panose="020B0503020204020204" charset="-122"/>
              <a:ea typeface="微软雅黑" panose="020B0503020204020204" charset="-122"/>
              <a:cs typeface="微软雅黑" panose="020B0503020204020204" charset="-122"/>
            </a:endParaRPr>
          </a:p>
          <a:p>
            <a:pPr marL="342900" indent="-342900" fontAlgn="auto" latinLnBrk="1">
              <a:lnSpc>
                <a:spcPct val="150000"/>
              </a:lnSpc>
              <a:buFont typeface="Wingdings" panose="05000000000000000000" pitchFamily="2" charset="2"/>
              <a:buChar char="Ø"/>
              <a:defRPr/>
            </a:pPr>
            <a:r>
              <a:rPr lang="zh-CN" altLang="en-US" sz="2000" dirty="0">
                <a:solidFill>
                  <a:srgbClr val="006699"/>
                </a:solidFill>
                <a:latin typeface="微软雅黑" panose="020B0503020204020204" charset="-122"/>
                <a:ea typeface="微软雅黑" panose="020B0503020204020204" charset="-122"/>
                <a:cs typeface="微软雅黑" panose="020B0503020204020204" charset="-122"/>
              </a:rPr>
              <a:t>将概念结构模型转化为数据库的逻辑结构模型表示</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7522" name="Group 2"/>
          <p:cNvGrpSpPr/>
          <p:nvPr/>
        </p:nvGrpSpPr>
        <p:grpSpPr bwMode="auto">
          <a:xfrm>
            <a:off x="710565" y="1098550"/>
            <a:ext cx="7974965" cy="5482408"/>
            <a:chOff x="284" y="224"/>
            <a:chExt cx="5284" cy="3807"/>
          </a:xfrm>
        </p:grpSpPr>
        <p:sp>
          <p:nvSpPr>
            <p:cNvPr id="107523" name="AutoShape 3"/>
            <p:cNvSpPr>
              <a:spLocks noChangeArrowheads="1"/>
            </p:cNvSpPr>
            <p:nvPr/>
          </p:nvSpPr>
          <p:spPr bwMode="auto">
            <a:xfrm>
              <a:off x="328" y="1896"/>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供应量</a:t>
              </a:r>
            </a:p>
          </p:txBody>
        </p:sp>
        <p:sp>
          <p:nvSpPr>
            <p:cNvPr id="107524" name="AutoShape 4"/>
            <p:cNvSpPr>
              <a:spLocks noChangeArrowheads="1"/>
            </p:cNvSpPr>
            <p:nvPr/>
          </p:nvSpPr>
          <p:spPr bwMode="auto">
            <a:xfrm>
              <a:off x="3512" y="1840"/>
              <a:ext cx="576" cy="296"/>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库存量</a:t>
              </a:r>
            </a:p>
          </p:txBody>
        </p:sp>
        <p:sp>
          <p:nvSpPr>
            <p:cNvPr id="107525" name="Rectangle 5"/>
            <p:cNvSpPr>
              <a:spLocks noChangeArrowheads="1"/>
            </p:cNvSpPr>
            <p:nvPr/>
          </p:nvSpPr>
          <p:spPr bwMode="auto">
            <a:xfrm>
              <a:off x="1144" y="1060"/>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供应商</a:t>
              </a:r>
            </a:p>
          </p:txBody>
        </p:sp>
        <p:sp>
          <p:nvSpPr>
            <p:cNvPr id="107526" name="Rectangle 6"/>
            <p:cNvSpPr>
              <a:spLocks noChangeArrowheads="1"/>
            </p:cNvSpPr>
            <p:nvPr/>
          </p:nvSpPr>
          <p:spPr bwMode="auto">
            <a:xfrm>
              <a:off x="2432" y="1060"/>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仓库</a:t>
              </a:r>
            </a:p>
          </p:txBody>
        </p:sp>
        <p:sp>
          <p:nvSpPr>
            <p:cNvPr id="107527" name="Rectangle 7"/>
            <p:cNvSpPr>
              <a:spLocks noChangeArrowheads="1"/>
            </p:cNvSpPr>
            <p:nvPr/>
          </p:nvSpPr>
          <p:spPr bwMode="auto">
            <a:xfrm>
              <a:off x="4404" y="1060"/>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职工</a:t>
              </a:r>
            </a:p>
          </p:txBody>
        </p:sp>
        <p:sp>
          <p:nvSpPr>
            <p:cNvPr id="107528" name="Rectangle 8"/>
            <p:cNvSpPr>
              <a:spLocks noChangeArrowheads="1"/>
            </p:cNvSpPr>
            <p:nvPr/>
          </p:nvSpPr>
          <p:spPr bwMode="auto">
            <a:xfrm>
              <a:off x="592" y="2696"/>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项目</a:t>
              </a:r>
            </a:p>
          </p:txBody>
        </p:sp>
        <p:sp>
          <p:nvSpPr>
            <p:cNvPr id="107529" name="Rectangle 9"/>
            <p:cNvSpPr>
              <a:spLocks noChangeArrowheads="1"/>
            </p:cNvSpPr>
            <p:nvPr/>
          </p:nvSpPr>
          <p:spPr bwMode="auto">
            <a:xfrm>
              <a:off x="2432" y="2704"/>
              <a:ext cx="600" cy="264"/>
            </a:xfrm>
            <a:prstGeom prst="rect">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零件</a:t>
              </a:r>
            </a:p>
          </p:txBody>
        </p:sp>
        <p:sp>
          <p:nvSpPr>
            <p:cNvPr id="107530" name="AutoShape 10"/>
            <p:cNvSpPr>
              <a:spLocks noChangeArrowheads="1"/>
            </p:cNvSpPr>
            <p:nvPr/>
          </p:nvSpPr>
          <p:spPr bwMode="auto">
            <a:xfrm>
              <a:off x="2420" y="1772"/>
              <a:ext cx="624" cy="432"/>
            </a:xfrm>
            <a:prstGeom prst="diamond">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库存</a:t>
              </a:r>
            </a:p>
          </p:txBody>
        </p:sp>
        <p:sp>
          <p:nvSpPr>
            <p:cNvPr id="107531" name="AutoShape 11"/>
            <p:cNvSpPr>
              <a:spLocks noChangeArrowheads="1"/>
            </p:cNvSpPr>
            <p:nvPr/>
          </p:nvSpPr>
          <p:spPr bwMode="auto">
            <a:xfrm>
              <a:off x="1132" y="1772"/>
              <a:ext cx="624" cy="432"/>
            </a:xfrm>
            <a:prstGeom prst="diamond">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供应</a:t>
              </a:r>
            </a:p>
          </p:txBody>
        </p:sp>
        <p:sp>
          <p:nvSpPr>
            <p:cNvPr id="107532" name="AutoShape 12"/>
            <p:cNvSpPr>
              <a:spLocks noChangeArrowheads="1"/>
            </p:cNvSpPr>
            <p:nvPr/>
          </p:nvSpPr>
          <p:spPr bwMode="auto">
            <a:xfrm>
              <a:off x="3488" y="976"/>
              <a:ext cx="624" cy="432"/>
            </a:xfrm>
            <a:prstGeom prst="diamond">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工作</a:t>
              </a:r>
            </a:p>
          </p:txBody>
        </p:sp>
        <p:sp>
          <p:nvSpPr>
            <p:cNvPr id="107533" name="AutoShape 13"/>
            <p:cNvSpPr>
              <a:spLocks noChangeArrowheads="1"/>
            </p:cNvSpPr>
            <p:nvPr/>
          </p:nvSpPr>
          <p:spPr bwMode="auto">
            <a:xfrm>
              <a:off x="4392" y="1772"/>
              <a:ext cx="624" cy="432"/>
            </a:xfrm>
            <a:prstGeom prst="diamond">
              <a:avLst/>
            </a:prstGeom>
            <a:noFill/>
            <a:ln w="19050">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a:latin typeface="Times New Roman" panose="02020603050405020304" pitchFamily="18" charset="0"/>
                  <a:ea typeface="黑体" panose="02010609060101010101" pitchFamily="49" charset="-122"/>
                </a:rPr>
                <a:t>领导</a:t>
              </a:r>
            </a:p>
          </p:txBody>
        </p:sp>
        <p:sp>
          <p:nvSpPr>
            <p:cNvPr id="107534" name="Line 14"/>
            <p:cNvSpPr>
              <a:spLocks noChangeShapeType="1"/>
            </p:cNvSpPr>
            <p:nvPr/>
          </p:nvSpPr>
          <p:spPr bwMode="auto">
            <a:xfrm flipV="1">
              <a:off x="1440" y="1328"/>
              <a:ext cx="0" cy="44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35" name="Line 15"/>
            <p:cNvSpPr>
              <a:spLocks noChangeShapeType="1"/>
            </p:cNvSpPr>
            <p:nvPr/>
          </p:nvSpPr>
          <p:spPr bwMode="auto">
            <a:xfrm flipV="1">
              <a:off x="2728" y="1328"/>
              <a:ext cx="0" cy="44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36" name="Line 16"/>
            <p:cNvSpPr>
              <a:spLocks noChangeShapeType="1"/>
            </p:cNvSpPr>
            <p:nvPr/>
          </p:nvSpPr>
          <p:spPr bwMode="auto">
            <a:xfrm>
              <a:off x="2728" y="2192"/>
              <a:ext cx="0" cy="512"/>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37" name="Line 17"/>
            <p:cNvSpPr>
              <a:spLocks noChangeShapeType="1"/>
            </p:cNvSpPr>
            <p:nvPr/>
          </p:nvSpPr>
          <p:spPr bwMode="auto">
            <a:xfrm flipH="1">
              <a:off x="768" y="1984"/>
              <a:ext cx="368"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38" name="Line 18"/>
            <p:cNvSpPr>
              <a:spLocks noChangeShapeType="1"/>
            </p:cNvSpPr>
            <p:nvPr/>
          </p:nvSpPr>
          <p:spPr bwMode="auto">
            <a:xfrm>
              <a:off x="3048" y="1984"/>
              <a:ext cx="464"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39" name="Line 19"/>
            <p:cNvSpPr>
              <a:spLocks noChangeShapeType="1"/>
            </p:cNvSpPr>
            <p:nvPr/>
          </p:nvSpPr>
          <p:spPr bwMode="auto">
            <a:xfrm flipH="1" flipV="1">
              <a:off x="3040" y="1188"/>
              <a:ext cx="440" cy="4"/>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0" name="Line 20"/>
            <p:cNvSpPr>
              <a:spLocks noChangeShapeType="1"/>
            </p:cNvSpPr>
            <p:nvPr/>
          </p:nvSpPr>
          <p:spPr bwMode="auto">
            <a:xfrm>
              <a:off x="4112" y="1192"/>
              <a:ext cx="284"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1" name="Line 21"/>
            <p:cNvSpPr>
              <a:spLocks noChangeShapeType="1"/>
            </p:cNvSpPr>
            <p:nvPr/>
          </p:nvSpPr>
          <p:spPr bwMode="auto">
            <a:xfrm>
              <a:off x="4520" y="1328"/>
              <a:ext cx="0" cy="56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2" name="Line 22"/>
            <p:cNvSpPr>
              <a:spLocks noChangeShapeType="1"/>
            </p:cNvSpPr>
            <p:nvPr/>
          </p:nvSpPr>
          <p:spPr bwMode="auto">
            <a:xfrm>
              <a:off x="4880" y="1336"/>
              <a:ext cx="0" cy="568"/>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3" name="Line 23"/>
            <p:cNvSpPr>
              <a:spLocks noChangeShapeType="1"/>
            </p:cNvSpPr>
            <p:nvPr/>
          </p:nvSpPr>
          <p:spPr bwMode="auto">
            <a:xfrm flipH="1">
              <a:off x="888" y="1996"/>
              <a:ext cx="244" cy="7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4" name="Line 24"/>
            <p:cNvSpPr>
              <a:spLocks noChangeShapeType="1"/>
            </p:cNvSpPr>
            <p:nvPr/>
          </p:nvSpPr>
          <p:spPr bwMode="auto">
            <a:xfrm>
              <a:off x="1752" y="1982"/>
              <a:ext cx="848" cy="73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45" name="Text Box 25"/>
            <p:cNvSpPr txBox="1">
              <a:spLocks noChangeArrowheads="1"/>
            </p:cNvSpPr>
            <p:nvPr/>
          </p:nvSpPr>
          <p:spPr bwMode="auto">
            <a:xfrm>
              <a:off x="1328" y="1440"/>
              <a:ext cx="39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m</a:t>
              </a:r>
            </a:p>
          </p:txBody>
        </p:sp>
        <p:sp>
          <p:nvSpPr>
            <p:cNvPr id="107546" name="Text Box 26"/>
            <p:cNvSpPr txBox="1">
              <a:spLocks noChangeArrowheads="1"/>
            </p:cNvSpPr>
            <p:nvPr/>
          </p:nvSpPr>
          <p:spPr bwMode="auto">
            <a:xfrm>
              <a:off x="752" y="2216"/>
              <a:ext cx="39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n</a:t>
              </a:r>
            </a:p>
          </p:txBody>
        </p:sp>
        <p:sp>
          <p:nvSpPr>
            <p:cNvPr id="107547" name="Text Box 27"/>
            <p:cNvSpPr txBox="1">
              <a:spLocks noChangeArrowheads="1"/>
            </p:cNvSpPr>
            <p:nvPr/>
          </p:nvSpPr>
          <p:spPr bwMode="auto">
            <a:xfrm>
              <a:off x="2096" y="2152"/>
              <a:ext cx="39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p</a:t>
              </a:r>
            </a:p>
          </p:txBody>
        </p:sp>
        <p:sp>
          <p:nvSpPr>
            <p:cNvPr id="107548" name="Text Box 28"/>
            <p:cNvSpPr txBox="1">
              <a:spLocks noChangeArrowheads="1"/>
            </p:cNvSpPr>
            <p:nvPr/>
          </p:nvSpPr>
          <p:spPr bwMode="auto">
            <a:xfrm>
              <a:off x="2600" y="2320"/>
              <a:ext cx="39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n</a:t>
              </a:r>
            </a:p>
          </p:txBody>
        </p:sp>
        <p:sp>
          <p:nvSpPr>
            <p:cNvPr id="107549" name="Text Box 29"/>
            <p:cNvSpPr txBox="1">
              <a:spLocks noChangeArrowheads="1"/>
            </p:cNvSpPr>
            <p:nvPr/>
          </p:nvSpPr>
          <p:spPr bwMode="auto">
            <a:xfrm>
              <a:off x="2616" y="1440"/>
              <a:ext cx="39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m</a:t>
              </a:r>
            </a:p>
          </p:txBody>
        </p:sp>
        <p:sp>
          <p:nvSpPr>
            <p:cNvPr id="107550" name="Text Box 30"/>
            <p:cNvSpPr txBox="1">
              <a:spLocks noChangeArrowheads="1"/>
            </p:cNvSpPr>
            <p:nvPr/>
          </p:nvSpPr>
          <p:spPr bwMode="auto">
            <a:xfrm>
              <a:off x="3072" y="1016"/>
              <a:ext cx="39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1</a:t>
              </a:r>
            </a:p>
          </p:txBody>
        </p:sp>
        <p:sp>
          <p:nvSpPr>
            <p:cNvPr id="107551" name="Text Box 31"/>
            <p:cNvSpPr txBox="1">
              <a:spLocks noChangeArrowheads="1"/>
            </p:cNvSpPr>
            <p:nvPr/>
          </p:nvSpPr>
          <p:spPr bwMode="auto">
            <a:xfrm>
              <a:off x="4056" y="1016"/>
              <a:ext cx="39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n</a:t>
              </a:r>
            </a:p>
          </p:txBody>
        </p:sp>
        <p:sp>
          <p:nvSpPr>
            <p:cNvPr id="107552" name="Text Box 32"/>
            <p:cNvSpPr txBox="1">
              <a:spLocks noChangeArrowheads="1"/>
            </p:cNvSpPr>
            <p:nvPr/>
          </p:nvSpPr>
          <p:spPr bwMode="auto">
            <a:xfrm>
              <a:off x="4280" y="1408"/>
              <a:ext cx="39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1</a:t>
              </a:r>
            </a:p>
          </p:txBody>
        </p:sp>
        <p:sp>
          <p:nvSpPr>
            <p:cNvPr id="107553" name="Text Box 33"/>
            <p:cNvSpPr txBox="1">
              <a:spLocks noChangeArrowheads="1"/>
            </p:cNvSpPr>
            <p:nvPr/>
          </p:nvSpPr>
          <p:spPr bwMode="auto">
            <a:xfrm>
              <a:off x="4744" y="1400"/>
              <a:ext cx="392"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kumimoji="1" lang="en-US" altLang="zh-CN" sz="1600"/>
                <a:t>n</a:t>
              </a:r>
            </a:p>
          </p:txBody>
        </p:sp>
        <p:sp>
          <p:nvSpPr>
            <p:cNvPr id="107554" name="AutoShape 34"/>
            <p:cNvSpPr>
              <a:spLocks noChangeArrowheads="1"/>
            </p:cNvSpPr>
            <p:nvPr/>
          </p:nvSpPr>
          <p:spPr bwMode="auto">
            <a:xfrm>
              <a:off x="1216" y="632"/>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地址</a:t>
              </a:r>
            </a:p>
          </p:txBody>
        </p:sp>
        <p:sp>
          <p:nvSpPr>
            <p:cNvPr id="107555" name="AutoShape 35"/>
            <p:cNvSpPr>
              <a:spLocks noChangeArrowheads="1"/>
            </p:cNvSpPr>
            <p:nvPr/>
          </p:nvSpPr>
          <p:spPr bwMode="auto">
            <a:xfrm>
              <a:off x="2296" y="632"/>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仓库号</a:t>
              </a:r>
            </a:p>
          </p:txBody>
        </p:sp>
        <p:sp>
          <p:nvSpPr>
            <p:cNvPr id="107556" name="AutoShape 36"/>
            <p:cNvSpPr>
              <a:spLocks noChangeArrowheads="1"/>
            </p:cNvSpPr>
            <p:nvPr/>
          </p:nvSpPr>
          <p:spPr bwMode="auto">
            <a:xfrm>
              <a:off x="3952" y="632"/>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职工号</a:t>
              </a:r>
            </a:p>
          </p:txBody>
        </p:sp>
        <p:sp>
          <p:nvSpPr>
            <p:cNvPr id="107557" name="AutoShape 37"/>
            <p:cNvSpPr>
              <a:spLocks noChangeArrowheads="1"/>
            </p:cNvSpPr>
            <p:nvPr/>
          </p:nvSpPr>
          <p:spPr bwMode="auto">
            <a:xfrm>
              <a:off x="3304" y="632"/>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电话号</a:t>
              </a:r>
            </a:p>
          </p:txBody>
        </p:sp>
        <p:sp>
          <p:nvSpPr>
            <p:cNvPr id="107558" name="AutoShape 38"/>
            <p:cNvSpPr>
              <a:spLocks noChangeArrowheads="1"/>
            </p:cNvSpPr>
            <p:nvPr/>
          </p:nvSpPr>
          <p:spPr bwMode="auto">
            <a:xfrm>
              <a:off x="2104" y="3164"/>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零件号</a:t>
              </a:r>
            </a:p>
          </p:txBody>
        </p:sp>
        <p:sp>
          <p:nvSpPr>
            <p:cNvPr id="107559" name="AutoShape 39"/>
            <p:cNvSpPr>
              <a:spLocks noChangeArrowheads="1"/>
            </p:cNvSpPr>
            <p:nvPr/>
          </p:nvSpPr>
          <p:spPr bwMode="auto">
            <a:xfrm>
              <a:off x="344" y="632"/>
              <a:ext cx="592"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供应商号</a:t>
              </a:r>
            </a:p>
          </p:txBody>
        </p:sp>
        <p:sp>
          <p:nvSpPr>
            <p:cNvPr id="107560" name="AutoShape 40"/>
            <p:cNvSpPr>
              <a:spLocks noChangeArrowheads="1"/>
            </p:cNvSpPr>
            <p:nvPr/>
          </p:nvSpPr>
          <p:spPr bwMode="auto">
            <a:xfrm>
              <a:off x="284" y="3164"/>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项目号</a:t>
              </a:r>
            </a:p>
          </p:txBody>
        </p:sp>
        <p:sp>
          <p:nvSpPr>
            <p:cNvPr id="107561" name="AutoShape 41"/>
            <p:cNvSpPr>
              <a:spLocks noChangeArrowheads="1"/>
            </p:cNvSpPr>
            <p:nvPr/>
          </p:nvSpPr>
          <p:spPr bwMode="auto">
            <a:xfrm>
              <a:off x="1304" y="3164"/>
              <a:ext cx="592"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开工日期</a:t>
              </a:r>
            </a:p>
          </p:txBody>
        </p:sp>
        <p:sp>
          <p:nvSpPr>
            <p:cNvPr id="107562" name="AutoShape 42"/>
            <p:cNvSpPr>
              <a:spLocks noChangeArrowheads="1"/>
            </p:cNvSpPr>
            <p:nvPr/>
          </p:nvSpPr>
          <p:spPr bwMode="auto">
            <a:xfrm>
              <a:off x="1776" y="632"/>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账号</a:t>
              </a:r>
            </a:p>
          </p:txBody>
        </p:sp>
        <p:sp>
          <p:nvSpPr>
            <p:cNvPr id="107563" name="AutoShape 43"/>
            <p:cNvSpPr>
              <a:spLocks noChangeArrowheads="1"/>
            </p:cNvSpPr>
            <p:nvPr/>
          </p:nvSpPr>
          <p:spPr bwMode="auto">
            <a:xfrm>
              <a:off x="2816" y="632"/>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面积</a:t>
              </a:r>
            </a:p>
          </p:txBody>
        </p:sp>
        <p:sp>
          <p:nvSpPr>
            <p:cNvPr id="107564" name="AutoShape 44"/>
            <p:cNvSpPr>
              <a:spLocks noChangeArrowheads="1"/>
            </p:cNvSpPr>
            <p:nvPr/>
          </p:nvSpPr>
          <p:spPr bwMode="auto">
            <a:xfrm>
              <a:off x="4496" y="632"/>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姓名</a:t>
              </a:r>
            </a:p>
          </p:txBody>
        </p:sp>
        <p:sp>
          <p:nvSpPr>
            <p:cNvPr id="107565" name="AutoShape 45"/>
            <p:cNvSpPr>
              <a:spLocks noChangeArrowheads="1"/>
            </p:cNvSpPr>
            <p:nvPr/>
          </p:nvSpPr>
          <p:spPr bwMode="auto">
            <a:xfrm>
              <a:off x="5016" y="632"/>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年龄</a:t>
              </a:r>
            </a:p>
          </p:txBody>
        </p:sp>
        <p:sp>
          <p:nvSpPr>
            <p:cNvPr id="107566" name="AutoShape 46"/>
            <p:cNvSpPr>
              <a:spLocks noChangeArrowheads="1"/>
            </p:cNvSpPr>
            <p:nvPr/>
          </p:nvSpPr>
          <p:spPr bwMode="auto">
            <a:xfrm>
              <a:off x="5184" y="1088"/>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职称</a:t>
              </a:r>
            </a:p>
          </p:txBody>
        </p:sp>
        <p:sp>
          <p:nvSpPr>
            <p:cNvPr id="107567" name="AutoShape 47"/>
            <p:cNvSpPr>
              <a:spLocks noChangeArrowheads="1"/>
            </p:cNvSpPr>
            <p:nvPr/>
          </p:nvSpPr>
          <p:spPr bwMode="auto">
            <a:xfrm>
              <a:off x="756" y="224"/>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姓名</a:t>
              </a:r>
            </a:p>
          </p:txBody>
        </p:sp>
        <p:sp>
          <p:nvSpPr>
            <p:cNvPr id="107568" name="AutoShape 48"/>
            <p:cNvSpPr>
              <a:spLocks noChangeArrowheads="1"/>
            </p:cNvSpPr>
            <p:nvPr/>
          </p:nvSpPr>
          <p:spPr bwMode="auto">
            <a:xfrm>
              <a:off x="1584" y="232"/>
              <a:ext cx="440"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电话号</a:t>
              </a:r>
            </a:p>
          </p:txBody>
        </p:sp>
        <p:sp>
          <p:nvSpPr>
            <p:cNvPr id="107569" name="AutoShape 49"/>
            <p:cNvSpPr>
              <a:spLocks noChangeArrowheads="1"/>
            </p:cNvSpPr>
            <p:nvPr/>
          </p:nvSpPr>
          <p:spPr bwMode="auto">
            <a:xfrm>
              <a:off x="840" y="3164"/>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预算</a:t>
              </a:r>
            </a:p>
          </p:txBody>
        </p:sp>
        <p:sp>
          <p:nvSpPr>
            <p:cNvPr id="107570" name="AutoShape 50"/>
            <p:cNvSpPr>
              <a:spLocks noChangeArrowheads="1"/>
            </p:cNvSpPr>
            <p:nvPr/>
          </p:nvSpPr>
          <p:spPr bwMode="auto">
            <a:xfrm>
              <a:off x="2656" y="3164"/>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规格</a:t>
              </a:r>
            </a:p>
          </p:txBody>
        </p:sp>
        <p:sp>
          <p:nvSpPr>
            <p:cNvPr id="107571" name="AutoShape 51"/>
            <p:cNvSpPr>
              <a:spLocks noChangeArrowheads="1"/>
            </p:cNvSpPr>
            <p:nvPr/>
          </p:nvSpPr>
          <p:spPr bwMode="auto">
            <a:xfrm>
              <a:off x="3392" y="3164"/>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描述</a:t>
              </a:r>
            </a:p>
          </p:txBody>
        </p:sp>
        <p:sp>
          <p:nvSpPr>
            <p:cNvPr id="107572" name="AutoShape 52"/>
            <p:cNvSpPr>
              <a:spLocks noChangeArrowheads="1"/>
            </p:cNvSpPr>
            <p:nvPr/>
          </p:nvSpPr>
          <p:spPr bwMode="auto">
            <a:xfrm>
              <a:off x="2336" y="357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名称</a:t>
              </a:r>
            </a:p>
          </p:txBody>
        </p:sp>
        <p:sp>
          <p:nvSpPr>
            <p:cNvPr id="107573" name="AutoShape 53"/>
            <p:cNvSpPr>
              <a:spLocks noChangeArrowheads="1"/>
            </p:cNvSpPr>
            <p:nvPr/>
          </p:nvSpPr>
          <p:spPr bwMode="auto">
            <a:xfrm>
              <a:off x="3240" y="3576"/>
              <a:ext cx="384" cy="200"/>
            </a:xfrm>
            <a:prstGeom prst="roundRect">
              <a:avLst>
                <a:gd name="adj" fmla="val 45556"/>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1400">
                  <a:latin typeface="Times New Roman" panose="02020603050405020304" pitchFamily="18" charset="0"/>
                </a:rPr>
                <a:t>单价</a:t>
              </a:r>
            </a:p>
          </p:txBody>
        </p:sp>
        <p:sp>
          <p:nvSpPr>
            <p:cNvPr id="107574" name="Line 54"/>
            <p:cNvSpPr>
              <a:spLocks noChangeShapeType="1"/>
            </p:cNvSpPr>
            <p:nvPr/>
          </p:nvSpPr>
          <p:spPr bwMode="auto">
            <a:xfrm flipH="1">
              <a:off x="500" y="2964"/>
              <a:ext cx="232" cy="2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75" name="Line 55"/>
            <p:cNvSpPr>
              <a:spLocks noChangeShapeType="1"/>
            </p:cNvSpPr>
            <p:nvPr/>
          </p:nvSpPr>
          <p:spPr bwMode="auto">
            <a:xfrm>
              <a:off x="880" y="2960"/>
              <a:ext cx="128" cy="19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76" name="Line 56"/>
            <p:cNvSpPr>
              <a:spLocks noChangeShapeType="1"/>
            </p:cNvSpPr>
            <p:nvPr/>
          </p:nvSpPr>
          <p:spPr bwMode="auto">
            <a:xfrm>
              <a:off x="1060" y="2964"/>
              <a:ext cx="524" cy="1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77" name="Line 57"/>
            <p:cNvSpPr>
              <a:spLocks noChangeShapeType="1"/>
            </p:cNvSpPr>
            <p:nvPr/>
          </p:nvSpPr>
          <p:spPr bwMode="auto">
            <a:xfrm flipH="1">
              <a:off x="2328" y="2976"/>
              <a:ext cx="224" cy="18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78" name="Line 58"/>
            <p:cNvSpPr>
              <a:spLocks noChangeShapeType="1"/>
            </p:cNvSpPr>
            <p:nvPr/>
          </p:nvSpPr>
          <p:spPr bwMode="auto">
            <a:xfrm>
              <a:off x="2744" y="2976"/>
              <a:ext cx="80" cy="19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79" name="Line 59"/>
            <p:cNvSpPr>
              <a:spLocks noChangeShapeType="1"/>
            </p:cNvSpPr>
            <p:nvPr/>
          </p:nvSpPr>
          <p:spPr bwMode="auto">
            <a:xfrm flipH="1">
              <a:off x="2512" y="2972"/>
              <a:ext cx="140" cy="596"/>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0" name="Line 60"/>
            <p:cNvSpPr>
              <a:spLocks noChangeShapeType="1"/>
            </p:cNvSpPr>
            <p:nvPr/>
          </p:nvSpPr>
          <p:spPr bwMode="auto">
            <a:xfrm>
              <a:off x="2824" y="2968"/>
              <a:ext cx="616" cy="60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1" name="Line 61"/>
            <p:cNvSpPr>
              <a:spLocks noChangeShapeType="1"/>
            </p:cNvSpPr>
            <p:nvPr/>
          </p:nvSpPr>
          <p:spPr bwMode="auto">
            <a:xfrm>
              <a:off x="2932" y="2972"/>
              <a:ext cx="644" cy="188"/>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2" name="Line 62"/>
            <p:cNvSpPr>
              <a:spLocks noChangeShapeType="1"/>
            </p:cNvSpPr>
            <p:nvPr/>
          </p:nvSpPr>
          <p:spPr bwMode="auto">
            <a:xfrm>
              <a:off x="632" y="832"/>
              <a:ext cx="596"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3" name="Line 63"/>
            <p:cNvSpPr>
              <a:spLocks noChangeShapeType="1"/>
            </p:cNvSpPr>
            <p:nvPr/>
          </p:nvSpPr>
          <p:spPr bwMode="auto">
            <a:xfrm>
              <a:off x="940" y="424"/>
              <a:ext cx="396" cy="64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4" name="Line 64"/>
            <p:cNvSpPr>
              <a:spLocks noChangeShapeType="1"/>
            </p:cNvSpPr>
            <p:nvPr/>
          </p:nvSpPr>
          <p:spPr bwMode="auto">
            <a:xfrm>
              <a:off x="1412" y="832"/>
              <a:ext cx="0" cy="22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5" name="Line 65"/>
            <p:cNvSpPr>
              <a:spLocks noChangeShapeType="1"/>
            </p:cNvSpPr>
            <p:nvPr/>
          </p:nvSpPr>
          <p:spPr bwMode="auto">
            <a:xfrm flipH="1">
              <a:off x="1528" y="432"/>
              <a:ext cx="264" cy="6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6" name="Line 66"/>
            <p:cNvSpPr>
              <a:spLocks noChangeShapeType="1"/>
            </p:cNvSpPr>
            <p:nvPr/>
          </p:nvSpPr>
          <p:spPr bwMode="auto">
            <a:xfrm flipH="1">
              <a:off x="1648" y="840"/>
              <a:ext cx="304"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7" name="Line 67"/>
            <p:cNvSpPr>
              <a:spLocks noChangeShapeType="1"/>
            </p:cNvSpPr>
            <p:nvPr/>
          </p:nvSpPr>
          <p:spPr bwMode="auto">
            <a:xfrm>
              <a:off x="2472" y="832"/>
              <a:ext cx="120"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8" name="Line 68"/>
            <p:cNvSpPr>
              <a:spLocks noChangeShapeType="1"/>
            </p:cNvSpPr>
            <p:nvPr/>
          </p:nvSpPr>
          <p:spPr bwMode="auto">
            <a:xfrm flipH="1">
              <a:off x="2736" y="832"/>
              <a:ext cx="248"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89" name="Line 69"/>
            <p:cNvSpPr>
              <a:spLocks noChangeShapeType="1"/>
            </p:cNvSpPr>
            <p:nvPr/>
          </p:nvSpPr>
          <p:spPr bwMode="auto">
            <a:xfrm flipH="1">
              <a:off x="2920" y="840"/>
              <a:ext cx="568"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90" name="Line 70"/>
            <p:cNvSpPr>
              <a:spLocks noChangeShapeType="1"/>
            </p:cNvSpPr>
            <p:nvPr/>
          </p:nvSpPr>
          <p:spPr bwMode="auto">
            <a:xfrm>
              <a:off x="4184" y="840"/>
              <a:ext cx="296" cy="224"/>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91" name="Line 71"/>
            <p:cNvSpPr>
              <a:spLocks noChangeShapeType="1"/>
            </p:cNvSpPr>
            <p:nvPr/>
          </p:nvSpPr>
          <p:spPr bwMode="auto">
            <a:xfrm>
              <a:off x="4688" y="832"/>
              <a:ext cx="0"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92" name="Line 72"/>
            <p:cNvSpPr>
              <a:spLocks noChangeShapeType="1"/>
            </p:cNvSpPr>
            <p:nvPr/>
          </p:nvSpPr>
          <p:spPr bwMode="auto">
            <a:xfrm flipH="1">
              <a:off x="4864" y="832"/>
              <a:ext cx="328" cy="232"/>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93" name="Line 73"/>
            <p:cNvSpPr>
              <a:spLocks noChangeShapeType="1"/>
            </p:cNvSpPr>
            <p:nvPr/>
          </p:nvSpPr>
          <p:spPr bwMode="auto">
            <a:xfrm>
              <a:off x="5008" y="1200"/>
              <a:ext cx="176" cy="0"/>
            </a:xfrm>
            <a:prstGeom prst="line">
              <a:avLst/>
            </a:prstGeom>
            <a:noFill/>
            <a:ln w="952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7594" name="Text Box 74"/>
            <p:cNvSpPr txBox="1">
              <a:spLocks noChangeArrowheads="1"/>
            </p:cNvSpPr>
            <p:nvPr/>
          </p:nvSpPr>
          <p:spPr bwMode="auto">
            <a:xfrm>
              <a:off x="403" y="3775"/>
              <a:ext cx="1893"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kumimoji="1" lang="zh-CN" altLang="en-US" b="1" u="sng">
                  <a:solidFill>
                    <a:srgbClr val="CC0000"/>
                  </a:solidFill>
                  <a:latin typeface="Times New Roman" panose="02020603050405020304" pitchFamily="18" charset="0"/>
                </a:rPr>
                <a:t>例：合并后的</a:t>
              </a:r>
              <a:r>
                <a:rPr kumimoji="1" lang="en-US" altLang="zh-CN" b="1" u="sng">
                  <a:solidFill>
                    <a:srgbClr val="CC0000"/>
                  </a:solidFill>
                  <a:latin typeface="Times New Roman" panose="02020603050405020304" pitchFamily="18" charset="0"/>
                </a:rPr>
                <a:t>E</a:t>
              </a:r>
              <a:r>
                <a:rPr kumimoji="1" lang="zh-CN" altLang="en-US" b="1" u="sng">
                  <a:solidFill>
                    <a:srgbClr val="CC0000"/>
                  </a:solidFill>
                  <a:latin typeface="Times New Roman" panose="02020603050405020304" pitchFamily="18" charset="0"/>
                </a:rPr>
                <a:t>－</a:t>
              </a:r>
              <a:r>
                <a:rPr kumimoji="1" lang="en-US" altLang="zh-CN" b="1" u="sng">
                  <a:solidFill>
                    <a:srgbClr val="CC0000"/>
                  </a:solidFill>
                  <a:latin typeface="Times New Roman" panose="02020603050405020304" pitchFamily="18" charset="0"/>
                </a:rPr>
                <a:t>R</a:t>
              </a:r>
              <a:r>
                <a:rPr kumimoji="1" lang="zh-CN" altLang="en-US" b="1" u="sng">
                  <a:solidFill>
                    <a:srgbClr val="CC0000"/>
                  </a:solidFill>
                  <a:latin typeface="Times New Roman" panose="02020603050405020304" pitchFamily="18" charset="0"/>
                </a:rPr>
                <a:t>图</a:t>
              </a: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CBA293E-F748-444E-BF9B-7CBA2030CAD9}" type="slidenum">
              <a:rPr lang="zh-CN" altLang="en-GB"/>
              <a:t>81</a:t>
            </a:fld>
            <a:endParaRPr lang="en-GB" altLang="zh-CN"/>
          </a:p>
        </p:txBody>
      </p:sp>
      <p:sp>
        <p:nvSpPr>
          <p:cNvPr id="108546" name="Rectangle 2"/>
          <p:cNvSpPr>
            <a:spLocks noGrp="1" noChangeArrowheads="1"/>
          </p:cNvSpPr>
          <p:nvPr>
            <p:ph type="title"/>
          </p:nvPr>
        </p:nvSpPr>
        <p:spPr>
          <a:xfrm>
            <a:off x="259547" y="223914"/>
            <a:ext cx="8393799" cy="1008063"/>
          </a:xfrm>
        </p:spPr>
        <p:txBody>
          <a:bodyPr/>
          <a:lstStyle/>
          <a:p>
            <a:pPr algn="l">
              <a:lnSpc>
                <a:spcPct val="150000"/>
              </a:lnSpc>
            </a:pPr>
            <a:r>
              <a:rPr lang="zh-CN" altLang="en-US" sz="2800" dirty="0">
                <a:solidFill>
                  <a:schemeClr val="bg2"/>
                </a:solidFill>
                <a:latin typeface="+mj-ea"/>
              </a:rPr>
              <a:t>第二步：修改与重构，消除冗余，生成</a:t>
            </a:r>
            <a:r>
              <a:rPr lang="zh-CN" altLang="en-US" sz="2800" b="1" dirty="0">
                <a:solidFill>
                  <a:schemeClr val="bg2"/>
                </a:solidFill>
                <a:latin typeface="+mj-ea"/>
              </a:rPr>
              <a:t>基本</a:t>
            </a:r>
            <a:r>
              <a:rPr lang="en-US" altLang="zh-CN" sz="2800" dirty="0">
                <a:solidFill>
                  <a:schemeClr val="bg2"/>
                </a:solidFill>
                <a:latin typeface="+mj-ea"/>
              </a:rPr>
              <a:t>E-R</a:t>
            </a:r>
            <a:r>
              <a:rPr lang="zh-CN" altLang="en-US" sz="2800" dirty="0">
                <a:solidFill>
                  <a:schemeClr val="bg2"/>
                </a:solidFill>
                <a:latin typeface="+mj-ea"/>
              </a:rPr>
              <a:t>图。优化全局</a:t>
            </a:r>
            <a:r>
              <a:rPr lang="en-US" altLang="zh-CN" sz="2800" dirty="0">
                <a:solidFill>
                  <a:schemeClr val="bg2"/>
                </a:solidFill>
                <a:latin typeface="+mj-ea"/>
              </a:rPr>
              <a:t>E-R</a:t>
            </a:r>
            <a:r>
              <a:rPr lang="zh-CN" altLang="en-US" sz="2800" dirty="0">
                <a:solidFill>
                  <a:schemeClr val="bg2"/>
                </a:solidFill>
                <a:latin typeface="+mj-ea"/>
              </a:rPr>
              <a:t>图</a:t>
            </a:r>
          </a:p>
        </p:txBody>
      </p:sp>
      <p:sp>
        <p:nvSpPr>
          <p:cNvPr id="108547" name="Rectangle 3"/>
          <p:cNvSpPr>
            <a:spLocks noGrp="1" noChangeArrowheads="1"/>
          </p:cNvSpPr>
          <p:nvPr>
            <p:ph type="body" idx="1"/>
          </p:nvPr>
        </p:nvSpPr>
        <p:spPr>
          <a:xfrm>
            <a:off x="457200" y="1562138"/>
            <a:ext cx="8229600" cy="4352925"/>
          </a:xfrm>
        </p:spPr>
        <p:txBody>
          <a:bodyPr/>
          <a:lstStyle/>
          <a:p>
            <a:pPr>
              <a:lnSpc>
                <a:spcPct val="150000"/>
              </a:lnSpc>
            </a:pPr>
            <a:r>
              <a:rPr lang="zh-CN" altLang="en-US" sz="2000" b="1">
                <a:solidFill>
                  <a:schemeClr val="tx1"/>
                </a:solidFill>
                <a:latin typeface="+mn-ea"/>
              </a:rPr>
              <a:t>分</a:t>
            </a:r>
            <a:r>
              <a:rPr lang="en-US" altLang="zh-CN" sz="2000" b="1">
                <a:solidFill>
                  <a:schemeClr val="tx1"/>
                </a:solidFill>
                <a:latin typeface="+mn-ea"/>
              </a:rPr>
              <a:t>E-R</a:t>
            </a:r>
            <a:r>
              <a:rPr lang="zh-CN" altLang="en-US" sz="2000" b="1">
                <a:solidFill>
                  <a:schemeClr val="tx1"/>
                </a:solidFill>
                <a:latin typeface="+mn-ea"/>
              </a:rPr>
              <a:t>图经过合并生成的是初步</a:t>
            </a:r>
            <a:r>
              <a:rPr lang="en-US" altLang="zh-CN" sz="2000" b="1">
                <a:solidFill>
                  <a:schemeClr val="tx1"/>
                </a:solidFill>
                <a:latin typeface="+mn-ea"/>
              </a:rPr>
              <a:t>E-R</a:t>
            </a:r>
            <a:r>
              <a:rPr lang="zh-CN" altLang="en-US" sz="2000" b="1">
                <a:solidFill>
                  <a:schemeClr val="tx1"/>
                </a:solidFill>
                <a:latin typeface="+mn-ea"/>
              </a:rPr>
              <a:t>图</a:t>
            </a:r>
          </a:p>
          <a:p>
            <a:pPr marL="814705" lvl="1" indent="-457200">
              <a:lnSpc>
                <a:spcPct val="150000"/>
              </a:lnSpc>
              <a:buFont typeface="+mj-ea"/>
              <a:buAutoNum type="circleNumDbPlain"/>
            </a:pPr>
            <a:r>
              <a:rPr lang="zh-CN" altLang="en-US" sz="2000" b="1">
                <a:solidFill>
                  <a:schemeClr val="tx1"/>
                </a:solidFill>
                <a:latin typeface="+mn-ea"/>
              </a:rPr>
              <a:t>可能存在冗余的数据</a:t>
            </a:r>
          </a:p>
          <a:p>
            <a:pPr marL="814705" lvl="1" indent="-457200">
              <a:lnSpc>
                <a:spcPct val="150000"/>
              </a:lnSpc>
              <a:buFont typeface="+mj-ea"/>
              <a:buAutoNum type="circleNumDbPlain"/>
            </a:pPr>
            <a:r>
              <a:rPr lang="zh-CN" altLang="en-US" sz="2000" b="1">
                <a:solidFill>
                  <a:schemeClr val="tx1"/>
                </a:solidFill>
                <a:latin typeface="+mn-ea"/>
              </a:rPr>
              <a:t>可能存在冗余的实体间联系</a:t>
            </a:r>
            <a:r>
              <a:rPr lang="en-US" altLang="zh-CN" sz="2000" b="1">
                <a:solidFill>
                  <a:schemeClr val="tx1"/>
                </a:solidFill>
                <a:latin typeface="+mn-ea"/>
              </a:rPr>
              <a:t>.</a:t>
            </a:r>
          </a:p>
          <a:p>
            <a:pPr>
              <a:lnSpc>
                <a:spcPct val="150000"/>
              </a:lnSpc>
            </a:pPr>
            <a:r>
              <a:rPr lang="zh-CN" altLang="en-US" sz="2000" b="1">
                <a:solidFill>
                  <a:schemeClr val="tx1"/>
                </a:solidFill>
                <a:latin typeface="+mn-ea"/>
              </a:rPr>
              <a:t>修改、重构初步</a:t>
            </a:r>
            <a:r>
              <a:rPr lang="en-US" altLang="zh-CN" sz="2000" b="1">
                <a:solidFill>
                  <a:schemeClr val="tx1"/>
                </a:solidFill>
                <a:latin typeface="+mn-ea"/>
              </a:rPr>
              <a:t>E-R</a:t>
            </a:r>
            <a:r>
              <a:rPr lang="zh-CN" altLang="en-US" sz="2000" b="1">
                <a:solidFill>
                  <a:schemeClr val="tx1"/>
                </a:solidFill>
                <a:latin typeface="+mn-ea"/>
              </a:rPr>
              <a:t>图的方法</a:t>
            </a:r>
          </a:p>
          <a:p>
            <a:pPr marL="814705" lvl="1" indent="-457200">
              <a:lnSpc>
                <a:spcPct val="150000"/>
              </a:lnSpc>
              <a:buFont typeface="+mj-ea"/>
              <a:buAutoNum type="circleNumDbPlain"/>
            </a:pPr>
            <a:r>
              <a:rPr lang="zh-CN" altLang="en-US" sz="2000" b="1">
                <a:solidFill>
                  <a:schemeClr val="tx1"/>
                </a:solidFill>
                <a:latin typeface="+mn-ea"/>
              </a:rPr>
              <a:t>采用分析方法</a:t>
            </a:r>
          </a:p>
          <a:p>
            <a:pPr marL="814705" lvl="1" indent="-457200">
              <a:lnSpc>
                <a:spcPct val="150000"/>
              </a:lnSpc>
              <a:buFont typeface="+mj-ea"/>
              <a:buAutoNum type="circleNumDbPlain"/>
            </a:pPr>
            <a:r>
              <a:rPr lang="zh-CN" altLang="en-US" sz="2000" b="1">
                <a:solidFill>
                  <a:schemeClr val="tx1"/>
                </a:solidFill>
                <a:latin typeface="+mn-ea"/>
              </a:rPr>
              <a:t>规范化理论</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9571" name="Rectangle 3"/>
          <p:cNvSpPr>
            <a:spLocks noChangeArrowheads="1"/>
          </p:cNvSpPr>
          <p:nvPr/>
        </p:nvSpPr>
        <p:spPr bwMode="auto">
          <a:xfrm>
            <a:off x="1657350" y="1604963"/>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09572" name="Rectangle 4"/>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9573" name="Rectangle 5"/>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9574" name="Rectangle 6"/>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09575" name="Rectangle 7"/>
          <p:cNvSpPr>
            <a:spLocks noChangeArrowheads="1"/>
          </p:cNvSpPr>
          <p:nvPr/>
        </p:nvSpPr>
        <p:spPr bwMode="auto">
          <a:xfrm>
            <a:off x="787400" y="1006793"/>
            <a:ext cx="7569200" cy="378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57200">
              <a:tabLst>
                <a:tab pos="762000" algn="l"/>
              </a:tabLst>
              <a:defRPr kumimoji="1" sz="2400">
                <a:solidFill>
                  <a:schemeClr val="tx1"/>
                </a:solidFill>
                <a:latin typeface="Times New Roman" panose="02020603050405020304" pitchFamily="18" charset="0"/>
                <a:ea typeface="宋体" panose="02010600030101010101" pitchFamily="2" charset="-122"/>
              </a:defRPr>
            </a:lvl1pPr>
            <a:lvl2pPr>
              <a:tabLst>
                <a:tab pos="762000" algn="l"/>
              </a:tabLst>
              <a:defRPr kumimoji="1" sz="2400">
                <a:solidFill>
                  <a:schemeClr val="tx1"/>
                </a:solidFill>
                <a:latin typeface="Times New Roman" panose="02020603050405020304" pitchFamily="18" charset="0"/>
                <a:ea typeface="宋体" panose="02010600030101010101" pitchFamily="2" charset="-122"/>
              </a:defRPr>
            </a:lvl2pPr>
            <a:lvl3pPr>
              <a:tabLst>
                <a:tab pos="762000" algn="l"/>
              </a:tabLst>
              <a:defRPr kumimoji="1" sz="2400">
                <a:solidFill>
                  <a:schemeClr val="tx1"/>
                </a:solidFill>
                <a:latin typeface="Times New Roman" panose="02020603050405020304" pitchFamily="18" charset="0"/>
                <a:ea typeface="宋体" panose="02010600030101010101" pitchFamily="2" charset="-122"/>
              </a:defRPr>
            </a:lvl3pPr>
            <a:lvl4pPr>
              <a:tabLst>
                <a:tab pos="762000" algn="l"/>
              </a:tabLst>
              <a:defRPr kumimoji="1" sz="2400">
                <a:solidFill>
                  <a:schemeClr val="tx1"/>
                </a:solidFill>
                <a:latin typeface="Times New Roman" panose="02020603050405020304" pitchFamily="18" charset="0"/>
                <a:ea typeface="宋体" panose="02010600030101010101" pitchFamily="2" charset="-122"/>
              </a:defRPr>
            </a:lvl4pPr>
            <a:lvl5pPr>
              <a:tabLst>
                <a:tab pos="7620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9pPr>
          </a:lstStyle>
          <a:p>
            <a:pPr indent="0">
              <a:lnSpc>
                <a:spcPct val="20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优化全局</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模式的几个原则 ：</a:t>
            </a:r>
          </a:p>
          <a:p>
            <a:pPr marL="342900" indent="-342900" algn="l">
              <a:lnSpc>
                <a:spcPct val="200000"/>
              </a:lnSpc>
              <a:buClrTx/>
              <a:buSzTx/>
              <a:buFont typeface="Wingdings" panose="05000000000000000000" pitchFamily="2" charset="2"/>
              <a:buChar char="Ø"/>
              <a:tabLst>
                <a:tab pos="762000" algn="l"/>
              </a:tabLst>
            </a:pP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 两个有联系的实体型合并：</a:t>
            </a:r>
          </a:p>
          <a:p>
            <a:pPr algn="just">
              <a:lnSpc>
                <a:spcPct val="20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例：两个具有</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联系的实体型通常可以合并成一个实体型，合并的目的是为了提高处理效率（因为涉及多个实体集的信息需要连接操作才能获得，而联接运算的开销比选择和投影运算的开销大得多）</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3796986"/>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10595" name="Rectangle 3"/>
          <p:cNvSpPr>
            <a:spLocks noChangeArrowheads="1"/>
          </p:cNvSpPr>
          <p:nvPr/>
        </p:nvSpPr>
        <p:spPr bwMode="auto">
          <a:xfrm>
            <a:off x="1657350" y="1972949"/>
            <a:ext cx="594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r>
              <a:rPr kumimoji="1" lang="zh-CN" altLang="en-US" sz="2400" b="1">
                <a:latin typeface="Times New Roman" panose="02020603050405020304" pitchFamily="18" charset="0"/>
                <a:ea typeface="黑体" panose="02010609060101010101" pitchFamily="49" charset="-122"/>
              </a:rPr>
              <a:t> </a:t>
            </a:r>
            <a:endParaRPr kumimoji="1" lang="zh-CN" altLang="en-US" sz="2400">
              <a:solidFill>
                <a:schemeClr val="accent2"/>
              </a:solidFill>
              <a:latin typeface="Times New Roman" panose="02020603050405020304" pitchFamily="18" charset="0"/>
            </a:endParaRPr>
          </a:p>
        </p:txBody>
      </p:sp>
      <p:sp>
        <p:nvSpPr>
          <p:cNvPr id="110596" name="Rectangle 4"/>
          <p:cNvSpPr>
            <a:spLocks noChangeArrowheads="1"/>
          </p:cNvSpPr>
          <p:nvPr/>
        </p:nvSpPr>
        <p:spPr bwMode="auto">
          <a:xfrm>
            <a:off x="0" y="3796986"/>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10597" name="Rectangle 5"/>
          <p:cNvSpPr>
            <a:spLocks noChangeArrowheads="1"/>
          </p:cNvSpPr>
          <p:nvPr/>
        </p:nvSpPr>
        <p:spPr bwMode="auto">
          <a:xfrm>
            <a:off x="0" y="3796986"/>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10598" name="Rectangle 6"/>
          <p:cNvSpPr>
            <a:spLocks noChangeArrowheads="1"/>
          </p:cNvSpPr>
          <p:nvPr/>
        </p:nvSpPr>
        <p:spPr bwMode="auto">
          <a:xfrm>
            <a:off x="0" y="3796986"/>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endParaRPr lang="zh-CN" altLang="en-US"/>
          </a:p>
        </p:txBody>
      </p:sp>
      <p:sp>
        <p:nvSpPr>
          <p:cNvPr id="110599" name="Rectangle 7"/>
          <p:cNvSpPr>
            <a:spLocks noChangeArrowheads="1"/>
          </p:cNvSpPr>
          <p:nvPr/>
        </p:nvSpPr>
        <p:spPr bwMode="auto">
          <a:xfrm>
            <a:off x="409575" y="964251"/>
            <a:ext cx="8147050" cy="1322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457200">
              <a:tabLst>
                <a:tab pos="762000" algn="l"/>
              </a:tabLst>
              <a:defRPr kumimoji="1" sz="2400">
                <a:solidFill>
                  <a:schemeClr val="tx1"/>
                </a:solidFill>
                <a:latin typeface="Times New Roman" panose="02020603050405020304" pitchFamily="18" charset="0"/>
                <a:ea typeface="宋体" panose="02010600030101010101" pitchFamily="2" charset="-122"/>
              </a:defRPr>
            </a:lvl1pPr>
            <a:lvl2pPr>
              <a:tabLst>
                <a:tab pos="762000" algn="l"/>
              </a:tabLst>
              <a:defRPr kumimoji="1" sz="2400">
                <a:solidFill>
                  <a:schemeClr val="tx1"/>
                </a:solidFill>
                <a:latin typeface="Times New Roman" panose="02020603050405020304" pitchFamily="18" charset="0"/>
                <a:ea typeface="宋体" panose="02010600030101010101" pitchFamily="2" charset="-122"/>
              </a:defRPr>
            </a:lvl2pPr>
            <a:lvl3pPr>
              <a:tabLst>
                <a:tab pos="762000" algn="l"/>
              </a:tabLst>
              <a:defRPr kumimoji="1" sz="2400">
                <a:solidFill>
                  <a:schemeClr val="tx1"/>
                </a:solidFill>
                <a:latin typeface="Times New Roman" panose="02020603050405020304" pitchFamily="18" charset="0"/>
                <a:ea typeface="宋体" panose="02010600030101010101" pitchFamily="2" charset="-122"/>
              </a:defRPr>
            </a:lvl3pPr>
            <a:lvl4pPr>
              <a:tabLst>
                <a:tab pos="762000" algn="l"/>
              </a:tabLst>
              <a:defRPr kumimoji="1" sz="2400">
                <a:solidFill>
                  <a:schemeClr val="tx1"/>
                </a:solidFill>
                <a:latin typeface="Times New Roman" panose="02020603050405020304" pitchFamily="18" charset="0"/>
                <a:ea typeface="宋体" panose="02010600030101010101" pitchFamily="2" charset="-122"/>
              </a:defRPr>
            </a:lvl4pPr>
            <a:lvl5pPr>
              <a:tabLst>
                <a:tab pos="762000" algn="l"/>
              </a:tabLst>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tabLst>
                <a:tab pos="762000" algn="l"/>
              </a:tabLst>
              <a:defRPr kumimoji="1" sz="2400">
                <a:solidFill>
                  <a:schemeClr val="tx1"/>
                </a:solidFill>
                <a:latin typeface="Times New Roman" panose="02020603050405020304" pitchFamily="18" charset="0"/>
                <a:ea typeface="宋体" panose="02010600030101010101" pitchFamily="2" charset="-122"/>
              </a:defRPr>
            </a:lvl9pPr>
          </a:lstStyle>
          <a:p>
            <a:pPr marL="342900" indent="-342900">
              <a:lnSpc>
                <a:spcPct val="200000"/>
              </a:lnSpc>
              <a:buFont typeface="Wingdings" panose="05000000000000000000" pitchFamily="2" charset="2"/>
              <a:buChar char="Ø"/>
            </a:pP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冗余属性的消除</a:t>
            </a:r>
            <a:r>
              <a:rPr lang="en-US" altLang="zh-CN" sz="2000" dirty="0">
                <a:solidFill>
                  <a:srgbClr val="990033"/>
                </a:solidFill>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异名同义的属性</a:t>
            </a:r>
            <a:r>
              <a:rPr lang="en-US" altLang="zh-CN" sz="2000" dirty="0">
                <a:solidFill>
                  <a:srgbClr val="990033"/>
                </a:solidFill>
                <a:latin typeface="微软雅黑" panose="020B0503020204020204" charset="-122"/>
                <a:ea typeface="微软雅黑" panose="020B0503020204020204" charset="-122"/>
                <a:cs typeface="微软雅黑" panose="020B0503020204020204" charset="-122"/>
              </a:rPr>
              <a:t>)</a:t>
            </a:r>
          </a:p>
          <a:p>
            <a:pPr marL="342900" indent="-342900">
              <a:lnSpc>
                <a:spcPct val="200000"/>
              </a:lnSpc>
              <a:buFont typeface="Wingdings" panose="05000000000000000000" pitchFamily="2" charset="2"/>
              <a:buChar char="Ø"/>
            </a:pPr>
            <a:r>
              <a:rPr lang="zh-CN" altLang="en-US" sz="2000" dirty="0">
                <a:solidFill>
                  <a:srgbClr val="990033"/>
                </a:solidFill>
                <a:latin typeface="微软雅黑" panose="020B0503020204020204" charset="-122"/>
                <a:ea typeface="微软雅黑" panose="020B0503020204020204" charset="-122"/>
                <a:cs typeface="微软雅黑" panose="020B0503020204020204" charset="-122"/>
              </a:rPr>
              <a:t>冗余联系的消除</a:t>
            </a:r>
          </a:p>
        </p:txBody>
      </p:sp>
      <p:grpSp>
        <p:nvGrpSpPr>
          <p:cNvPr id="110601" name="Group 9"/>
          <p:cNvGrpSpPr/>
          <p:nvPr/>
        </p:nvGrpSpPr>
        <p:grpSpPr bwMode="auto">
          <a:xfrm>
            <a:off x="609600" y="2588899"/>
            <a:ext cx="3389313" cy="3607165"/>
            <a:chOff x="384" y="1399"/>
            <a:chExt cx="2123" cy="1821"/>
          </a:xfrm>
        </p:grpSpPr>
        <p:grpSp>
          <p:nvGrpSpPr>
            <p:cNvPr id="110602" name="Group 10"/>
            <p:cNvGrpSpPr/>
            <p:nvPr/>
          </p:nvGrpSpPr>
          <p:grpSpPr bwMode="auto">
            <a:xfrm>
              <a:off x="384" y="1399"/>
              <a:ext cx="2123" cy="1318"/>
              <a:chOff x="384" y="1399"/>
              <a:chExt cx="2123" cy="1318"/>
            </a:xfrm>
          </p:grpSpPr>
          <p:sp>
            <p:nvSpPr>
              <p:cNvPr id="110603" name="Rectangle 11"/>
              <p:cNvSpPr>
                <a:spLocks noChangeArrowheads="1"/>
              </p:cNvSpPr>
              <p:nvPr/>
            </p:nvSpPr>
            <p:spPr bwMode="auto">
              <a:xfrm>
                <a:off x="1925" y="2536"/>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n</a:t>
                </a:r>
              </a:p>
            </p:txBody>
          </p:sp>
          <p:sp>
            <p:nvSpPr>
              <p:cNvPr id="110604" name="Rectangle 12"/>
              <p:cNvSpPr>
                <a:spLocks noChangeArrowheads="1"/>
              </p:cNvSpPr>
              <p:nvPr/>
            </p:nvSpPr>
            <p:spPr bwMode="auto">
              <a:xfrm>
                <a:off x="941" y="2560"/>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1</a:t>
                </a:r>
              </a:p>
            </p:txBody>
          </p:sp>
          <p:sp>
            <p:nvSpPr>
              <p:cNvPr id="110605" name="Rectangle 13"/>
              <p:cNvSpPr>
                <a:spLocks noChangeArrowheads="1"/>
              </p:cNvSpPr>
              <p:nvPr/>
            </p:nvSpPr>
            <p:spPr bwMode="auto">
              <a:xfrm>
                <a:off x="581" y="2312"/>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n</a:t>
                </a:r>
              </a:p>
            </p:txBody>
          </p:sp>
          <p:sp>
            <p:nvSpPr>
              <p:cNvPr id="110606" name="Rectangle 14"/>
              <p:cNvSpPr>
                <a:spLocks noChangeArrowheads="1"/>
              </p:cNvSpPr>
              <p:nvPr/>
            </p:nvSpPr>
            <p:spPr bwMode="auto">
              <a:xfrm>
                <a:off x="565" y="1672"/>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m</a:t>
                </a:r>
              </a:p>
            </p:txBody>
          </p:sp>
          <p:sp>
            <p:nvSpPr>
              <p:cNvPr id="110607" name="Rectangle 15"/>
              <p:cNvSpPr>
                <a:spLocks noChangeArrowheads="1"/>
              </p:cNvSpPr>
              <p:nvPr/>
            </p:nvSpPr>
            <p:spPr bwMode="auto">
              <a:xfrm>
                <a:off x="2133" y="2320"/>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n</a:t>
                </a:r>
              </a:p>
            </p:txBody>
          </p:sp>
          <p:sp>
            <p:nvSpPr>
              <p:cNvPr id="110608" name="Rectangle 16"/>
              <p:cNvSpPr>
                <a:spLocks noChangeArrowheads="1"/>
              </p:cNvSpPr>
              <p:nvPr/>
            </p:nvSpPr>
            <p:spPr bwMode="auto">
              <a:xfrm>
                <a:off x="1805" y="1440"/>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n</a:t>
                </a:r>
              </a:p>
            </p:txBody>
          </p:sp>
          <p:sp>
            <p:nvSpPr>
              <p:cNvPr id="110609" name="Rectangle 17"/>
              <p:cNvSpPr>
                <a:spLocks noChangeArrowheads="1"/>
              </p:cNvSpPr>
              <p:nvPr/>
            </p:nvSpPr>
            <p:spPr bwMode="auto">
              <a:xfrm>
                <a:off x="957" y="1448"/>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1</a:t>
                </a:r>
              </a:p>
            </p:txBody>
          </p:sp>
          <p:sp>
            <p:nvSpPr>
              <p:cNvPr id="110610" name="Rectangle 18"/>
              <p:cNvSpPr>
                <a:spLocks noChangeArrowheads="1"/>
              </p:cNvSpPr>
              <p:nvPr/>
            </p:nvSpPr>
            <p:spPr bwMode="auto">
              <a:xfrm>
                <a:off x="2109" y="1720"/>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m</a:t>
                </a:r>
              </a:p>
            </p:txBody>
          </p:sp>
          <p:sp>
            <p:nvSpPr>
              <p:cNvPr id="110611" name="AutoShape 19"/>
              <p:cNvSpPr>
                <a:spLocks noChangeArrowheads="1"/>
              </p:cNvSpPr>
              <p:nvPr/>
            </p:nvSpPr>
            <p:spPr bwMode="auto">
              <a:xfrm>
                <a:off x="384" y="1895"/>
                <a:ext cx="555" cy="318"/>
              </a:xfrm>
              <a:prstGeom prst="diamond">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lnSpc>
                    <a:spcPct val="150000"/>
                  </a:lnSpc>
                </a:pPr>
                <a:r>
                  <a:rPr lang="zh-CN" altLang="en-US" sz="1400" b="1">
                    <a:latin typeface="微软雅黑" panose="020B0503020204020204" charset="-122"/>
                    <a:ea typeface="微软雅黑" panose="020B0503020204020204" charset="-122"/>
                  </a:rPr>
                  <a:t>上课</a:t>
                </a:r>
              </a:p>
            </p:txBody>
          </p:sp>
          <p:sp>
            <p:nvSpPr>
              <p:cNvPr id="110612" name="Rectangle 20"/>
              <p:cNvSpPr>
                <a:spLocks noChangeArrowheads="1"/>
              </p:cNvSpPr>
              <p:nvPr/>
            </p:nvSpPr>
            <p:spPr bwMode="auto">
              <a:xfrm>
                <a:off x="2050" y="2476"/>
                <a:ext cx="363" cy="178"/>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36000" rIns="0" bIns="0"/>
              <a:lstStyle/>
              <a:p>
                <a:pPr algn="ctr"/>
                <a:r>
                  <a:rPr lang="zh-CN" altLang="en-US" sz="1400" b="1">
                    <a:latin typeface="微软雅黑" panose="020B0503020204020204" charset="-122"/>
                    <a:ea typeface="微软雅黑" panose="020B0503020204020204" charset="-122"/>
                  </a:rPr>
                  <a:t>学生</a:t>
                </a:r>
              </a:p>
            </p:txBody>
          </p:sp>
          <p:sp>
            <p:nvSpPr>
              <p:cNvPr id="110613" name="Line 21"/>
              <p:cNvSpPr>
                <a:spLocks noChangeShapeType="1"/>
              </p:cNvSpPr>
              <p:nvPr/>
            </p:nvSpPr>
            <p:spPr bwMode="auto">
              <a:xfrm>
                <a:off x="865" y="1566"/>
                <a:ext cx="302"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14" name="Line 22"/>
              <p:cNvSpPr>
                <a:spLocks noChangeShapeType="1"/>
              </p:cNvSpPr>
              <p:nvPr/>
            </p:nvSpPr>
            <p:spPr bwMode="auto">
              <a:xfrm>
                <a:off x="1700" y="1566"/>
                <a:ext cx="338"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15" name="Line 23"/>
              <p:cNvSpPr>
                <a:spLocks noChangeShapeType="1"/>
              </p:cNvSpPr>
              <p:nvPr/>
            </p:nvSpPr>
            <p:spPr bwMode="auto">
              <a:xfrm flipH="1">
                <a:off x="2232" y="1683"/>
                <a:ext cx="0" cy="236"/>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16" name="Rectangle 24"/>
              <p:cNvSpPr>
                <a:spLocks noChangeArrowheads="1"/>
              </p:cNvSpPr>
              <p:nvPr/>
            </p:nvSpPr>
            <p:spPr bwMode="auto">
              <a:xfrm>
                <a:off x="522" y="2460"/>
                <a:ext cx="363" cy="178"/>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36000" rIns="0" bIns="0"/>
              <a:lstStyle/>
              <a:p>
                <a:pPr algn="ctr"/>
                <a:r>
                  <a:rPr lang="zh-CN" altLang="en-US" sz="1400" b="1">
                    <a:latin typeface="微软雅黑" panose="020B0503020204020204" charset="-122"/>
                    <a:ea typeface="微软雅黑" panose="020B0503020204020204" charset="-122"/>
                  </a:rPr>
                  <a:t>班级</a:t>
                </a:r>
              </a:p>
            </p:txBody>
          </p:sp>
          <p:sp>
            <p:nvSpPr>
              <p:cNvPr id="110617" name="Rectangle 25"/>
              <p:cNvSpPr>
                <a:spLocks noChangeArrowheads="1"/>
              </p:cNvSpPr>
              <p:nvPr/>
            </p:nvSpPr>
            <p:spPr bwMode="auto">
              <a:xfrm>
                <a:off x="498" y="1484"/>
                <a:ext cx="363" cy="178"/>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36000" rIns="0" bIns="0"/>
              <a:lstStyle/>
              <a:p>
                <a:pPr algn="ctr"/>
                <a:r>
                  <a:rPr lang="zh-CN" altLang="en-US" sz="1400" b="1">
                    <a:latin typeface="微软雅黑" panose="020B0503020204020204" charset="-122"/>
                    <a:ea typeface="微软雅黑" panose="020B0503020204020204" charset="-122"/>
                  </a:rPr>
                  <a:t>教室</a:t>
                </a:r>
              </a:p>
            </p:txBody>
          </p:sp>
          <p:sp>
            <p:nvSpPr>
              <p:cNvPr id="110618" name="Rectangle 26"/>
              <p:cNvSpPr>
                <a:spLocks noChangeArrowheads="1"/>
              </p:cNvSpPr>
              <p:nvPr/>
            </p:nvSpPr>
            <p:spPr bwMode="auto">
              <a:xfrm>
                <a:off x="2034" y="1484"/>
                <a:ext cx="363" cy="178"/>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36000" rIns="0" bIns="0"/>
              <a:lstStyle/>
              <a:p>
                <a:pPr algn="ctr"/>
                <a:r>
                  <a:rPr lang="zh-CN" altLang="en-US" sz="1400" b="1">
                    <a:latin typeface="微软雅黑" panose="020B0503020204020204" charset="-122"/>
                    <a:ea typeface="微软雅黑" panose="020B0503020204020204" charset="-122"/>
                  </a:rPr>
                  <a:t>课程</a:t>
                </a:r>
              </a:p>
            </p:txBody>
          </p:sp>
          <p:sp>
            <p:nvSpPr>
              <p:cNvPr id="110619" name="AutoShape 27"/>
              <p:cNvSpPr>
                <a:spLocks noChangeArrowheads="1"/>
              </p:cNvSpPr>
              <p:nvPr/>
            </p:nvSpPr>
            <p:spPr bwMode="auto">
              <a:xfrm>
                <a:off x="1952" y="1911"/>
                <a:ext cx="555" cy="318"/>
              </a:xfrm>
              <a:prstGeom prst="diamond">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lnSpc>
                    <a:spcPct val="150000"/>
                  </a:lnSpc>
                </a:pPr>
                <a:r>
                  <a:rPr lang="zh-CN" altLang="en-US" sz="1400" b="1">
                    <a:latin typeface="微软雅黑" panose="020B0503020204020204" charset="-122"/>
                    <a:ea typeface="微软雅黑" panose="020B0503020204020204" charset="-122"/>
                  </a:rPr>
                  <a:t>选修</a:t>
                </a:r>
              </a:p>
            </p:txBody>
          </p:sp>
          <p:sp>
            <p:nvSpPr>
              <p:cNvPr id="110620" name="AutoShape 28"/>
              <p:cNvSpPr>
                <a:spLocks noChangeArrowheads="1"/>
              </p:cNvSpPr>
              <p:nvPr/>
            </p:nvSpPr>
            <p:spPr bwMode="auto">
              <a:xfrm>
                <a:off x="1152" y="1399"/>
                <a:ext cx="555" cy="318"/>
              </a:xfrm>
              <a:prstGeom prst="diamond">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lnSpc>
                    <a:spcPct val="150000"/>
                  </a:lnSpc>
                </a:pPr>
                <a:r>
                  <a:rPr lang="zh-CN" altLang="en-US" sz="1400" b="1">
                    <a:latin typeface="微软雅黑" panose="020B0503020204020204" charset="-122"/>
                    <a:ea typeface="微软雅黑" panose="020B0503020204020204" charset="-122"/>
                  </a:rPr>
                  <a:t>开设</a:t>
                </a:r>
              </a:p>
            </p:txBody>
          </p:sp>
          <p:sp>
            <p:nvSpPr>
              <p:cNvPr id="110621" name="Line 29"/>
              <p:cNvSpPr>
                <a:spLocks noChangeShapeType="1"/>
              </p:cNvSpPr>
              <p:nvPr/>
            </p:nvSpPr>
            <p:spPr bwMode="auto">
              <a:xfrm flipH="1">
                <a:off x="2232" y="2243"/>
                <a:ext cx="0" cy="236"/>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22" name="Line 30"/>
              <p:cNvSpPr>
                <a:spLocks noChangeShapeType="1"/>
              </p:cNvSpPr>
              <p:nvPr/>
            </p:nvSpPr>
            <p:spPr bwMode="auto">
              <a:xfrm flipH="1">
                <a:off x="680" y="2227"/>
                <a:ext cx="0" cy="236"/>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23" name="Line 31"/>
              <p:cNvSpPr>
                <a:spLocks noChangeShapeType="1"/>
              </p:cNvSpPr>
              <p:nvPr/>
            </p:nvSpPr>
            <p:spPr bwMode="auto">
              <a:xfrm flipH="1">
                <a:off x="664" y="1667"/>
                <a:ext cx="0" cy="236"/>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24" name="AutoShape 32"/>
              <p:cNvSpPr>
                <a:spLocks noChangeArrowheads="1"/>
              </p:cNvSpPr>
              <p:nvPr/>
            </p:nvSpPr>
            <p:spPr bwMode="auto">
              <a:xfrm>
                <a:off x="1192" y="2399"/>
                <a:ext cx="555" cy="318"/>
              </a:xfrm>
              <a:prstGeom prst="diamond">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lnSpc>
                    <a:spcPct val="150000"/>
                  </a:lnSpc>
                </a:pPr>
                <a:r>
                  <a:rPr lang="zh-CN" altLang="en-US" sz="1400" b="1">
                    <a:latin typeface="微软雅黑" panose="020B0503020204020204" charset="-122"/>
                    <a:ea typeface="微软雅黑" panose="020B0503020204020204" charset="-122"/>
                  </a:rPr>
                  <a:t>组成</a:t>
                </a:r>
              </a:p>
            </p:txBody>
          </p:sp>
          <p:sp>
            <p:nvSpPr>
              <p:cNvPr id="110625" name="Line 33"/>
              <p:cNvSpPr>
                <a:spLocks noChangeShapeType="1"/>
              </p:cNvSpPr>
              <p:nvPr/>
            </p:nvSpPr>
            <p:spPr bwMode="auto">
              <a:xfrm>
                <a:off x="897" y="2558"/>
                <a:ext cx="302"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26" name="Line 34"/>
              <p:cNvSpPr>
                <a:spLocks noChangeShapeType="1"/>
              </p:cNvSpPr>
              <p:nvPr/>
            </p:nvSpPr>
            <p:spPr bwMode="auto">
              <a:xfrm>
                <a:off x="1745" y="2558"/>
                <a:ext cx="302"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0627" name="Text Box 35"/>
            <p:cNvSpPr txBox="1">
              <a:spLocks noChangeArrowheads="1"/>
            </p:cNvSpPr>
            <p:nvPr/>
          </p:nvSpPr>
          <p:spPr bwMode="auto">
            <a:xfrm>
              <a:off x="928" y="3096"/>
              <a:ext cx="1469"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50000"/>
                </a:spcBef>
              </a:pPr>
              <a:r>
                <a:rPr lang="zh-CN" altLang="en-US" sz="1600" b="1" u="sng" dirty="0">
                  <a:solidFill>
                    <a:srgbClr val="CC0000"/>
                  </a:solidFill>
                  <a:latin typeface="微软雅黑" panose="020B0503020204020204" charset="-122"/>
                  <a:ea typeface="微软雅黑" panose="020B0503020204020204" charset="-122"/>
                  <a:cs typeface="微软雅黑" panose="020B0503020204020204" charset="-122"/>
                </a:rPr>
                <a:t>优化前的</a:t>
              </a:r>
              <a:r>
                <a:rPr lang="en-US" altLang="zh-CN" sz="1600" b="1" u="sng" dirty="0">
                  <a:solidFill>
                    <a:srgbClr val="CC0000"/>
                  </a:solidFill>
                  <a:latin typeface="微软雅黑" panose="020B0503020204020204" charset="-122"/>
                  <a:ea typeface="微软雅黑" panose="020B0503020204020204" charset="-122"/>
                  <a:cs typeface="微软雅黑" panose="020B0503020204020204" charset="-122"/>
                </a:rPr>
                <a:t>E-R</a:t>
              </a:r>
              <a:r>
                <a:rPr lang="zh-CN" altLang="en-US" sz="1600" b="1" u="sng" dirty="0">
                  <a:solidFill>
                    <a:srgbClr val="CC0000"/>
                  </a:solidFill>
                  <a:latin typeface="微软雅黑" panose="020B0503020204020204" charset="-122"/>
                  <a:ea typeface="微软雅黑" panose="020B0503020204020204" charset="-122"/>
                  <a:cs typeface="微软雅黑" panose="020B0503020204020204" charset="-122"/>
                </a:rPr>
                <a:t>图</a:t>
              </a:r>
            </a:p>
          </p:txBody>
        </p:sp>
      </p:grpSp>
      <p:grpSp>
        <p:nvGrpSpPr>
          <p:cNvPr id="110628" name="Group 36"/>
          <p:cNvGrpSpPr/>
          <p:nvPr/>
        </p:nvGrpSpPr>
        <p:grpSpPr bwMode="auto">
          <a:xfrm>
            <a:off x="5083175" y="2639699"/>
            <a:ext cx="3189288" cy="3578661"/>
            <a:chOff x="3202" y="1431"/>
            <a:chExt cx="2009" cy="1761"/>
          </a:xfrm>
        </p:grpSpPr>
        <p:grpSp>
          <p:nvGrpSpPr>
            <p:cNvPr id="110629" name="Group 37"/>
            <p:cNvGrpSpPr/>
            <p:nvPr/>
          </p:nvGrpSpPr>
          <p:grpSpPr bwMode="auto">
            <a:xfrm>
              <a:off x="3202" y="1431"/>
              <a:ext cx="2009" cy="1318"/>
              <a:chOff x="3202" y="1431"/>
              <a:chExt cx="2009" cy="1318"/>
            </a:xfrm>
          </p:grpSpPr>
          <p:sp>
            <p:nvSpPr>
              <p:cNvPr id="110630" name="Rectangle 38"/>
              <p:cNvSpPr>
                <a:spLocks noChangeArrowheads="1"/>
              </p:cNvSpPr>
              <p:nvPr/>
            </p:nvSpPr>
            <p:spPr bwMode="auto">
              <a:xfrm>
                <a:off x="4629" y="2568"/>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n</a:t>
                </a:r>
              </a:p>
            </p:txBody>
          </p:sp>
          <p:sp>
            <p:nvSpPr>
              <p:cNvPr id="110631" name="Rectangle 39"/>
              <p:cNvSpPr>
                <a:spLocks noChangeArrowheads="1"/>
              </p:cNvSpPr>
              <p:nvPr/>
            </p:nvSpPr>
            <p:spPr bwMode="auto">
              <a:xfrm>
                <a:off x="3645" y="2592"/>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1</a:t>
                </a:r>
              </a:p>
            </p:txBody>
          </p:sp>
          <p:sp>
            <p:nvSpPr>
              <p:cNvPr id="110632" name="Rectangle 40"/>
              <p:cNvSpPr>
                <a:spLocks noChangeArrowheads="1"/>
              </p:cNvSpPr>
              <p:nvPr/>
            </p:nvSpPr>
            <p:spPr bwMode="auto">
              <a:xfrm>
                <a:off x="4837" y="2352"/>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n</a:t>
                </a:r>
              </a:p>
            </p:txBody>
          </p:sp>
          <p:sp>
            <p:nvSpPr>
              <p:cNvPr id="110633" name="Rectangle 41"/>
              <p:cNvSpPr>
                <a:spLocks noChangeArrowheads="1"/>
              </p:cNvSpPr>
              <p:nvPr/>
            </p:nvSpPr>
            <p:spPr bwMode="auto">
              <a:xfrm>
                <a:off x="4509" y="1472"/>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n</a:t>
                </a:r>
              </a:p>
            </p:txBody>
          </p:sp>
          <p:sp>
            <p:nvSpPr>
              <p:cNvPr id="110634" name="Rectangle 42"/>
              <p:cNvSpPr>
                <a:spLocks noChangeArrowheads="1"/>
              </p:cNvSpPr>
              <p:nvPr/>
            </p:nvSpPr>
            <p:spPr bwMode="auto">
              <a:xfrm>
                <a:off x="3661" y="1480"/>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1</a:t>
                </a:r>
              </a:p>
            </p:txBody>
          </p:sp>
          <p:sp>
            <p:nvSpPr>
              <p:cNvPr id="110635" name="Rectangle 43"/>
              <p:cNvSpPr>
                <a:spLocks noChangeArrowheads="1"/>
              </p:cNvSpPr>
              <p:nvPr/>
            </p:nvSpPr>
            <p:spPr bwMode="auto">
              <a:xfrm>
                <a:off x="4813" y="1752"/>
                <a:ext cx="103" cy="117"/>
              </a:xfrm>
              <a:prstGeom prst="rect">
                <a:avLst/>
              </a:prstGeom>
              <a:noFill/>
              <a:ln w="19050">
                <a:solidFill>
                  <a:schemeClr val="bg1"/>
                </a:solidFill>
                <a:miter lim="800000"/>
              </a:ln>
              <a:extLst>
                <a:ext uri="{909E8E84-426E-40DD-AFC4-6F175D3DCCD1}">
                  <a14:hiddenFill xmlns:a14="http://schemas.microsoft.com/office/drawing/2010/main">
                    <a:solidFill>
                      <a:srgbClr val="FFFFFF"/>
                    </a:solidFill>
                  </a14:hiddenFill>
                </a:ext>
              </a:extLst>
            </p:spPr>
            <p:txBody>
              <a:bodyPr lIns="0" tIns="18000" rIns="0" bIns="0"/>
              <a:lstStyle/>
              <a:p>
                <a:pPr algn="ctr">
                  <a:lnSpc>
                    <a:spcPct val="85000"/>
                  </a:lnSpc>
                </a:pPr>
                <a:r>
                  <a:rPr lang="en-US" altLang="zh-CN" sz="1400" b="1">
                    <a:latin typeface="微软雅黑" panose="020B0503020204020204" charset="-122"/>
                    <a:ea typeface="微软雅黑" panose="020B0503020204020204" charset="-122"/>
                  </a:rPr>
                  <a:t>m</a:t>
                </a:r>
              </a:p>
            </p:txBody>
          </p:sp>
          <p:sp>
            <p:nvSpPr>
              <p:cNvPr id="110636" name="Rectangle 44"/>
              <p:cNvSpPr>
                <a:spLocks noChangeArrowheads="1"/>
              </p:cNvSpPr>
              <p:nvPr/>
            </p:nvSpPr>
            <p:spPr bwMode="auto">
              <a:xfrm>
                <a:off x="4754" y="2508"/>
                <a:ext cx="363" cy="178"/>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36000" rIns="0" bIns="0"/>
              <a:lstStyle/>
              <a:p>
                <a:pPr algn="ctr"/>
                <a:r>
                  <a:rPr lang="zh-CN" altLang="en-US" sz="1400" b="1">
                    <a:latin typeface="微软雅黑" panose="020B0503020204020204" charset="-122"/>
                    <a:ea typeface="微软雅黑" panose="020B0503020204020204" charset="-122"/>
                  </a:rPr>
                  <a:t>学生</a:t>
                </a:r>
              </a:p>
            </p:txBody>
          </p:sp>
          <p:sp>
            <p:nvSpPr>
              <p:cNvPr id="110637" name="Line 45"/>
              <p:cNvSpPr>
                <a:spLocks noChangeShapeType="1"/>
              </p:cNvSpPr>
              <p:nvPr/>
            </p:nvSpPr>
            <p:spPr bwMode="auto">
              <a:xfrm>
                <a:off x="3569" y="1598"/>
                <a:ext cx="302"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38" name="Line 46"/>
              <p:cNvSpPr>
                <a:spLocks noChangeShapeType="1"/>
              </p:cNvSpPr>
              <p:nvPr/>
            </p:nvSpPr>
            <p:spPr bwMode="auto">
              <a:xfrm>
                <a:off x="4404" y="1598"/>
                <a:ext cx="338"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39" name="Line 47"/>
              <p:cNvSpPr>
                <a:spLocks noChangeShapeType="1"/>
              </p:cNvSpPr>
              <p:nvPr/>
            </p:nvSpPr>
            <p:spPr bwMode="auto">
              <a:xfrm flipH="1">
                <a:off x="4936" y="1715"/>
                <a:ext cx="0" cy="236"/>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40" name="Rectangle 48"/>
              <p:cNvSpPr>
                <a:spLocks noChangeArrowheads="1"/>
              </p:cNvSpPr>
              <p:nvPr/>
            </p:nvSpPr>
            <p:spPr bwMode="auto">
              <a:xfrm>
                <a:off x="3226" y="2492"/>
                <a:ext cx="363" cy="178"/>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36000" rIns="0" bIns="0"/>
              <a:lstStyle/>
              <a:p>
                <a:pPr algn="ctr"/>
                <a:r>
                  <a:rPr lang="zh-CN" altLang="en-US" sz="1400" b="1">
                    <a:latin typeface="微软雅黑" panose="020B0503020204020204" charset="-122"/>
                    <a:ea typeface="微软雅黑" panose="020B0503020204020204" charset="-122"/>
                  </a:rPr>
                  <a:t>班级</a:t>
                </a:r>
              </a:p>
            </p:txBody>
          </p:sp>
          <p:sp>
            <p:nvSpPr>
              <p:cNvPr id="110641" name="Rectangle 49"/>
              <p:cNvSpPr>
                <a:spLocks noChangeArrowheads="1"/>
              </p:cNvSpPr>
              <p:nvPr/>
            </p:nvSpPr>
            <p:spPr bwMode="auto">
              <a:xfrm>
                <a:off x="3202" y="1516"/>
                <a:ext cx="363" cy="178"/>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36000" rIns="0" bIns="0"/>
              <a:lstStyle/>
              <a:p>
                <a:pPr algn="ctr"/>
                <a:r>
                  <a:rPr lang="zh-CN" altLang="en-US" sz="1400" b="1">
                    <a:latin typeface="微软雅黑" panose="020B0503020204020204" charset="-122"/>
                    <a:ea typeface="微软雅黑" panose="020B0503020204020204" charset="-122"/>
                  </a:rPr>
                  <a:t>教室</a:t>
                </a:r>
              </a:p>
            </p:txBody>
          </p:sp>
          <p:sp>
            <p:nvSpPr>
              <p:cNvPr id="110642" name="Rectangle 50"/>
              <p:cNvSpPr>
                <a:spLocks noChangeArrowheads="1"/>
              </p:cNvSpPr>
              <p:nvPr/>
            </p:nvSpPr>
            <p:spPr bwMode="auto">
              <a:xfrm>
                <a:off x="4738" y="1516"/>
                <a:ext cx="363" cy="178"/>
              </a:xfrm>
              <a:prstGeom prst="rect">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36000" rIns="0" bIns="0"/>
              <a:lstStyle/>
              <a:p>
                <a:pPr algn="ctr"/>
                <a:r>
                  <a:rPr lang="zh-CN" altLang="en-US" sz="1400" b="1">
                    <a:latin typeface="微软雅黑" panose="020B0503020204020204" charset="-122"/>
                    <a:ea typeface="微软雅黑" panose="020B0503020204020204" charset="-122"/>
                  </a:rPr>
                  <a:t>课程</a:t>
                </a:r>
              </a:p>
            </p:txBody>
          </p:sp>
          <p:sp>
            <p:nvSpPr>
              <p:cNvPr id="110643" name="AutoShape 51"/>
              <p:cNvSpPr>
                <a:spLocks noChangeArrowheads="1"/>
              </p:cNvSpPr>
              <p:nvPr/>
            </p:nvSpPr>
            <p:spPr bwMode="auto">
              <a:xfrm>
                <a:off x="4656" y="1943"/>
                <a:ext cx="555" cy="318"/>
              </a:xfrm>
              <a:prstGeom prst="diamond">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lnSpc>
                    <a:spcPct val="150000"/>
                  </a:lnSpc>
                </a:pPr>
                <a:r>
                  <a:rPr lang="zh-CN" altLang="en-US" sz="1400" b="1">
                    <a:latin typeface="微软雅黑" panose="020B0503020204020204" charset="-122"/>
                    <a:ea typeface="微软雅黑" panose="020B0503020204020204" charset="-122"/>
                  </a:rPr>
                  <a:t>选修</a:t>
                </a:r>
              </a:p>
            </p:txBody>
          </p:sp>
          <p:sp>
            <p:nvSpPr>
              <p:cNvPr id="110644" name="AutoShape 52"/>
              <p:cNvSpPr>
                <a:spLocks noChangeArrowheads="1"/>
              </p:cNvSpPr>
              <p:nvPr/>
            </p:nvSpPr>
            <p:spPr bwMode="auto">
              <a:xfrm>
                <a:off x="3856" y="1431"/>
                <a:ext cx="555" cy="318"/>
              </a:xfrm>
              <a:prstGeom prst="diamond">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lnSpc>
                    <a:spcPct val="150000"/>
                  </a:lnSpc>
                </a:pPr>
                <a:r>
                  <a:rPr lang="zh-CN" altLang="en-US" sz="1400" b="1">
                    <a:latin typeface="微软雅黑" panose="020B0503020204020204" charset="-122"/>
                    <a:ea typeface="微软雅黑" panose="020B0503020204020204" charset="-122"/>
                  </a:rPr>
                  <a:t>开设</a:t>
                </a:r>
              </a:p>
            </p:txBody>
          </p:sp>
          <p:sp>
            <p:nvSpPr>
              <p:cNvPr id="110645" name="Line 53"/>
              <p:cNvSpPr>
                <a:spLocks noChangeShapeType="1"/>
              </p:cNvSpPr>
              <p:nvPr/>
            </p:nvSpPr>
            <p:spPr bwMode="auto">
              <a:xfrm flipH="1">
                <a:off x="4936" y="2275"/>
                <a:ext cx="0" cy="236"/>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46" name="AutoShape 54"/>
              <p:cNvSpPr>
                <a:spLocks noChangeArrowheads="1"/>
              </p:cNvSpPr>
              <p:nvPr/>
            </p:nvSpPr>
            <p:spPr bwMode="auto">
              <a:xfrm>
                <a:off x="3896" y="2431"/>
                <a:ext cx="555" cy="318"/>
              </a:xfrm>
              <a:prstGeom prst="diamond">
                <a:avLst/>
              </a:prstGeom>
              <a:noFill/>
              <a:ln w="19050">
                <a:solidFill>
                  <a:schemeClr val="accent2"/>
                </a:solidFill>
                <a:miter lim="800000"/>
              </a:ln>
              <a:extLst>
                <a:ext uri="{909E8E84-426E-40DD-AFC4-6F175D3DCCD1}">
                  <a14:hiddenFill xmlns:a14="http://schemas.microsoft.com/office/drawing/2010/main">
                    <a:solidFill>
                      <a:srgbClr val="FFFFFF"/>
                    </a:solidFill>
                  </a14:hiddenFill>
                </a:ext>
              </a:extLst>
            </p:spPr>
            <p:txBody>
              <a:bodyPr lIns="0" tIns="0" rIns="0" bIns="0"/>
              <a:lstStyle/>
              <a:p>
                <a:pPr algn="ctr">
                  <a:lnSpc>
                    <a:spcPct val="150000"/>
                  </a:lnSpc>
                </a:pPr>
                <a:r>
                  <a:rPr lang="zh-CN" altLang="en-US" sz="1400" b="1">
                    <a:latin typeface="微软雅黑" panose="020B0503020204020204" charset="-122"/>
                    <a:ea typeface="微软雅黑" panose="020B0503020204020204" charset="-122"/>
                  </a:rPr>
                  <a:t>组成</a:t>
                </a:r>
              </a:p>
            </p:txBody>
          </p:sp>
          <p:sp>
            <p:nvSpPr>
              <p:cNvPr id="110647" name="Line 55"/>
              <p:cNvSpPr>
                <a:spLocks noChangeShapeType="1"/>
              </p:cNvSpPr>
              <p:nvPr/>
            </p:nvSpPr>
            <p:spPr bwMode="auto">
              <a:xfrm>
                <a:off x="3601" y="2590"/>
                <a:ext cx="302"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48" name="Line 56"/>
              <p:cNvSpPr>
                <a:spLocks noChangeShapeType="1"/>
              </p:cNvSpPr>
              <p:nvPr/>
            </p:nvSpPr>
            <p:spPr bwMode="auto">
              <a:xfrm>
                <a:off x="4449" y="2590"/>
                <a:ext cx="302" cy="0"/>
              </a:xfrm>
              <a:prstGeom prst="line">
                <a:avLst/>
              </a:prstGeom>
              <a:noFill/>
              <a:ln w="19050">
                <a:solidFill>
                  <a:schemeClr val="accent2"/>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0649" name="Text Box 57"/>
            <p:cNvSpPr txBox="1">
              <a:spLocks noChangeArrowheads="1"/>
            </p:cNvSpPr>
            <p:nvPr/>
          </p:nvSpPr>
          <p:spPr bwMode="auto">
            <a:xfrm>
              <a:off x="3409" y="3086"/>
              <a:ext cx="1418" cy="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p>
              <a:pPr>
                <a:spcBef>
                  <a:spcPct val="50000"/>
                </a:spcBef>
              </a:pPr>
              <a:r>
                <a:rPr lang="zh-CN" altLang="en-US" sz="1400" b="1" u="sng" dirty="0">
                  <a:solidFill>
                    <a:srgbClr val="CC0000"/>
                  </a:solidFill>
                  <a:latin typeface="微软雅黑" panose="020B0503020204020204" charset="-122"/>
                  <a:ea typeface="微软雅黑" panose="020B0503020204020204" charset="-122"/>
                  <a:cs typeface="微软雅黑" panose="020B0503020204020204" charset="-122"/>
                </a:rPr>
                <a:t>优化后的</a:t>
              </a:r>
              <a:r>
                <a:rPr lang="en-US" altLang="zh-CN" sz="1400" b="1" u="sng" dirty="0">
                  <a:solidFill>
                    <a:srgbClr val="CC0000"/>
                  </a:solidFill>
                  <a:latin typeface="微软雅黑" panose="020B0503020204020204" charset="-122"/>
                  <a:ea typeface="微软雅黑" panose="020B0503020204020204" charset="-122"/>
                  <a:cs typeface="微软雅黑" panose="020B0503020204020204" charset="-122"/>
                </a:rPr>
                <a:t>E-R</a:t>
              </a:r>
              <a:r>
                <a:rPr lang="zh-CN" altLang="en-US" sz="1400" b="1" u="sng" dirty="0">
                  <a:solidFill>
                    <a:srgbClr val="CC0000"/>
                  </a:solidFill>
                  <a:latin typeface="微软雅黑" panose="020B0503020204020204" charset="-122"/>
                  <a:ea typeface="微软雅黑" panose="020B0503020204020204" charset="-122"/>
                  <a:cs typeface="微软雅黑" panose="020B0503020204020204" charset="-122"/>
                </a:rPr>
                <a:t>图</a:t>
              </a: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7634A938-8945-4577-B56F-0CDE9DC6AB93}" type="slidenum">
              <a:rPr lang="zh-CN" altLang="en-GB"/>
              <a:t>84</a:t>
            </a:fld>
            <a:endParaRPr lang="en-GB" altLang="zh-CN"/>
          </a:p>
        </p:txBody>
      </p:sp>
      <p:sp>
        <p:nvSpPr>
          <p:cNvPr id="111618" name="Rectangle 2"/>
          <p:cNvSpPr>
            <a:spLocks noGrp="1" noChangeArrowheads="1"/>
          </p:cNvSpPr>
          <p:nvPr>
            <p:ph type="body" idx="1"/>
          </p:nvPr>
        </p:nvSpPr>
        <p:spPr>
          <a:xfrm>
            <a:off x="576147" y="1263650"/>
            <a:ext cx="8077200" cy="5219700"/>
          </a:xfrm>
        </p:spPr>
        <p:txBody>
          <a:bodyPr/>
          <a:lstStyle/>
          <a:p>
            <a:pPr>
              <a:lnSpc>
                <a:spcPct val="14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对整体概念结构进行进一步验证，确保满足下列条件： </a:t>
            </a:r>
          </a:p>
          <a:p>
            <a:pPr lvl="1">
              <a:lnSpc>
                <a:spcPct val="14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内部必须具有一致性，即不能存在互相矛盾的表达。 </a:t>
            </a:r>
          </a:p>
          <a:p>
            <a:pPr lvl="1">
              <a:lnSpc>
                <a:spcPct val="14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能准确地反映原来的每个视图结构，包括属性、实体及联系。 </a:t>
            </a:r>
          </a:p>
          <a:p>
            <a:pPr lvl="1">
              <a:lnSpc>
                <a:spcPct val="14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能满足需要分析阶段所确定的所有要求。 </a:t>
            </a:r>
          </a:p>
          <a:p>
            <a:pPr>
              <a:lnSpc>
                <a:spcPct val="140000"/>
              </a:lnSpc>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整体概念结构最终提交给用户，征求用户和有关人员的意见，进行评审、修改和优化，然后把它确定下来，作为数据库的概念结构，作为进一步设计数据库的依据。</a:t>
            </a:r>
          </a:p>
        </p:txBody>
      </p:sp>
      <p:sp>
        <p:nvSpPr>
          <p:cNvPr id="111619" name="Rectangle 3"/>
          <p:cNvSpPr>
            <a:spLocks noChangeArrowheads="1"/>
          </p:cNvSpPr>
          <p:nvPr/>
        </p:nvSpPr>
        <p:spPr bwMode="auto">
          <a:xfrm>
            <a:off x="576147" y="174242"/>
            <a:ext cx="5429250"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r>
              <a:rPr kumimoji="1" lang="zh-CN" altLang="en-US" sz="2800" dirty="0">
                <a:solidFill>
                  <a:schemeClr val="bg2"/>
                </a:solidFill>
                <a:latin typeface="+mj-ea"/>
                <a:ea typeface="+mj-ea"/>
              </a:rPr>
              <a:t>第三步：验证并提交用户审核</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762000" y="1328239"/>
            <a:ext cx="73152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例</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、为某企业设计一个</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库存</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订购</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数据库。</a:t>
            </a:r>
          </a:p>
        </p:txBody>
      </p:sp>
      <p:sp>
        <p:nvSpPr>
          <p:cNvPr id="179204" name="Text Box 4"/>
          <p:cNvSpPr txBox="1">
            <a:spLocks noChangeArrowheads="1"/>
          </p:cNvSpPr>
          <p:nvPr/>
        </p:nvSpPr>
        <p:spPr bwMode="auto">
          <a:xfrm>
            <a:off x="611188" y="1887675"/>
            <a:ext cx="8001000" cy="922020"/>
          </a:xfrm>
          <a:prstGeom prst="rect">
            <a:avLst/>
          </a:prstGeom>
          <a:noFill/>
          <a:ln w="9525">
            <a:noFill/>
            <a:miter lim="800000"/>
          </a:ln>
          <a:effectLst/>
        </p:spPr>
        <p:txBody>
          <a:bodyPr>
            <a:spAutoFit/>
          </a:bodyPr>
          <a:lstStyle/>
          <a:p>
            <a:pPr fontAlgn="auto">
              <a:lnSpc>
                <a:spcPct val="150000"/>
              </a:lnSpc>
              <a:buFontTx/>
              <a:buNone/>
              <a:defRPr/>
            </a:pP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库存是指在仓库中存放器件，具体工作是由仓库的职工来管理的。具体管理模式的语义描述如下：</a:t>
            </a:r>
          </a:p>
        </p:txBody>
      </p:sp>
      <p:sp>
        <p:nvSpPr>
          <p:cNvPr id="5" name="AutoShape 3"/>
          <p:cNvSpPr>
            <a:spLocks noChangeArrowheads="1"/>
          </p:cNvSpPr>
          <p:nvPr/>
        </p:nvSpPr>
        <p:spPr bwMode="auto">
          <a:xfrm>
            <a:off x="762000" y="3519951"/>
            <a:ext cx="7667625" cy="1942963"/>
          </a:xfrm>
          <a:prstGeom prst="flowChartAlternateProcess">
            <a:avLst/>
          </a:prstGeom>
          <a:extLst>
            <a:ext uri="{909E8E84-426E-40DD-AFC4-6F175D3DCCD1}">
              <a14:hiddenFill xmlns:a14="http://schemas.microsoft.com/office/drawing/2010/main">
                <a:solidFill>
                  <a:srgbClr val="FFFFFF"/>
                </a:solidFill>
              </a14:hiddenFill>
            </a:ext>
          </a:extLst>
        </p:spPr>
        <p:style>
          <a:lnRef idx="2">
            <a:schemeClr val="dk1"/>
          </a:lnRef>
          <a:fillRef idx="1">
            <a:schemeClr val="lt1"/>
          </a:fillRef>
          <a:effectRef idx="0">
            <a:schemeClr val="dk1"/>
          </a:effectRef>
          <a:fontRef idx="minor">
            <a:schemeClr val="dk1"/>
          </a:fontRef>
        </p:style>
        <p:txBody>
          <a:bodyPr wrap="squar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marL="342900" indent="-342900" eaLnBrk="1" fontAlgn="auto" hangingPunct="1">
              <a:lnSpc>
                <a:spcPct val="150000"/>
              </a:lnSpc>
              <a:spcBef>
                <a:spcPts val="0"/>
              </a:spcBef>
              <a:buFont typeface="Arial" panose="020B0604020202020204" pitchFamily="34" charset="0"/>
              <a:buChar char="•"/>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在一个仓库中可以存放多种器件，一种器件也可以存放在多个仓库中；</a:t>
            </a:r>
          </a:p>
          <a:p>
            <a:pPr marL="342900" indent="-342900" eaLnBrk="1" fontAlgn="auto" hangingPunct="1">
              <a:lnSpc>
                <a:spcPct val="150000"/>
              </a:lnSpc>
              <a:spcBef>
                <a:spcPts val="0"/>
              </a:spcBef>
              <a:buFont typeface="Arial" panose="020B0604020202020204" pitchFamily="34" charset="0"/>
              <a:buChar char="•"/>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一个仓库有多个职工，而一个职工只能在一个仓库工作；</a:t>
            </a:r>
          </a:p>
          <a:p>
            <a:pPr marL="342900" indent="-342900" eaLnBrk="1" fontAlgn="auto" hangingPunct="1">
              <a:lnSpc>
                <a:spcPct val="150000"/>
              </a:lnSpc>
              <a:spcBef>
                <a:spcPts val="0"/>
              </a:spcBef>
              <a:buFont typeface="Arial" panose="020B0604020202020204" pitchFamily="34" charset="0"/>
              <a:buChar char="•"/>
            </a:pPr>
            <a:r>
              <a:rPr lang="zh-CN" altLang="en-US" sz="1800">
                <a:solidFill>
                  <a:schemeClr val="tx1"/>
                </a:solidFill>
                <a:latin typeface="微软雅黑" panose="020B0503020204020204" charset="-122"/>
                <a:ea typeface="微软雅黑" panose="020B0503020204020204" charset="-122"/>
                <a:cs typeface="微软雅黑" panose="020B0503020204020204" charset="-122"/>
              </a:rPr>
              <a:t>一个职工可以保管一个仓库中的多种器件，由于一种器件可以存放在多个仓库中，当然也可以由多名职工保管。</a:t>
            </a:r>
          </a:p>
        </p:txBody>
      </p:sp>
      <p:sp>
        <p:nvSpPr>
          <p:cNvPr id="2" name="标题 1"/>
          <p:cNvSpPr>
            <a:spLocks noGrp="1"/>
          </p:cNvSpPr>
          <p:nvPr>
            <p:ph type="title"/>
          </p:nvPr>
        </p:nvSpPr>
        <p:spPr>
          <a:xfrm>
            <a:off x="423711" y="252913"/>
            <a:ext cx="8218486" cy="711200"/>
          </a:xfrm>
        </p:spPr>
        <p:txBody>
          <a:bodyPr/>
          <a:lstStyle/>
          <a:p>
            <a:r>
              <a:rPr lang="en-US" altLang="zh-CN" sz="3200" dirty="0">
                <a:solidFill>
                  <a:schemeClr val="bg2"/>
                </a:solidFill>
                <a:latin typeface="+mj-ea"/>
              </a:rPr>
              <a:t>4.</a:t>
            </a:r>
            <a:r>
              <a:rPr lang="zh-CN" altLang="en-US" sz="3200" dirty="0">
                <a:solidFill>
                  <a:schemeClr val="bg2"/>
                </a:solidFill>
                <a:latin typeface="+mj-ea"/>
              </a:rPr>
              <a:t> 概念数据模型实例研究</a:t>
            </a:r>
            <a:br>
              <a:rPr lang="zh-CN" altLang="en-US" sz="3200" dirty="0">
                <a:solidFill>
                  <a:schemeClr val="bg2"/>
                </a:solidFill>
                <a:latin typeface="+mj-ea"/>
              </a:rPr>
            </a:br>
            <a:endParaRPr lang="zh-CN" altLang="en-US" sz="3200" dirty="0">
              <a:solidFill>
                <a:schemeClr val="bg2"/>
              </a:solidFill>
              <a:latin typeface="+mj-ea"/>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829311" y="1143110"/>
            <a:ext cx="7772400" cy="398780"/>
          </a:xfrm>
          <a:prstGeom prst="rect">
            <a:avLst/>
          </a:prstGeom>
          <a:solidFill>
            <a:srgbClr val="FFFFE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根据以上语义，我们可以画出描述库存业务的局部</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E-R</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图：</a:t>
            </a:r>
          </a:p>
        </p:txBody>
      </p:sp>
      <p:grpSp>
        <p:nvGrpSpPr>
          <p:cNvPr id="2" name="Group 3"/>
          <p:cNvGrpSpPr/>
          <p:nvPr/>
        </p:nvGrpSpPr>
        <p:grpSpPr bwMode="auto">
          <a:xfrm>
            <a:off x="1581124" y="2310130"/>
            <a:ext cx="5808689" cy="3284830"/>
            <a:chOff x="768" y="1392"/>
            <a:chExt cx="2928" cy="1820"/>
          </a:xfrm>
        </p:grpSpPr>
        <p:sp>
          <p:nvSpPr>
            <p:cNvPr id="72708" name="Rectangle 4"/>
            <p:cNvSpPr>
              <a:spLocks noChangeArrowheads="1"/>
            </p:cNvSpPr>
            <p:nvPr/>
          </p:nvSpPr>
          <p:spPr bwMode="auto">
            <a:xfrm>
              <a:off x="1776" y="1392"/>
              <a:ext cx="720" cy="288"/>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800" dirty="0">
                  <a:solidFill>
                    <a:schemeClr val="bg1"/>
                  </a:solidFill>
                  <a:latin typeface="微软雅黑" panose="020B0503020204020204" charset="-122"/>
                  <a:ea typeface="微软雅黑" panose="020B0503020204020204" charset="-122"/>
                </a:rPr>
                <a:t>仓库</a:t>
              </a:r>
            </a:p>
          </p:txBody>
        </p:sp>
        <p:sp>
          <p:nvSpPr>
            <p:cNvPr id="72709" name="Rectangle 5"/>
            <p:cNvSpPr>
              <a:spLocks noChangeArrowheads="1"/>
            </p:cNvSpPr>
            <p:nvPr/>
          </p:nvSpPr>
          <p:spPr bwMode="auto">
            <a:xfrm>
              <a:off x="2976" y="2832"/>
              <a:ext cx="720" cy="288"/>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800" dirty="0">
                  <a:solidFill>
                    <a:schemeClr val="bg1"/>
                  </a:solidFill>
                  <a:latin typeface="微软雅黑" panose="020B0503020204020204" charset="-122"/>
                  <a:ea typeface="微软雅黑" panose="020B0503020204020204" charset="-122"/>
                </a:rPr>
                <a:t>职工</a:t>
              </a:r>
            </a:p>
          </p:txBody>
        </p:sp>
        <p:sp>
          <p:nvSpPr>
            <p:cNvPr id="72710" name="Rectangle 6"/>
            <p:cNvSpPr>
              <a:spLocks noChangeArrowheads="1"/>
            </p:cNvSpPr>
            <p:nvPr/>
          </p:nvSpPr>
          <p:spPr bwMode="auto">
            <a:xfrm>
              <a:off x="768" y="2832"/>
              <a:ext cx="720" cy="288"/>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800" dirty="0">
                  <a:solidFill>
                    <a:schemeClr val="bg1"/>
                  </a:solidFill>
                  <a:latin typeface="微软雅黑" panose="020B0503020204020204" charset="-122"/>
                  <a:ea typeface="微软雅黑" panose="020B0503020204020204" charset="-122"/>
                </a:rPr>
                <a:t>器件</a:t>
              </a:r>
            </a:p>
          </p:txBody>
        </p:sp>
        <p:sp>
          <p:nvSpPr>
            <p:cNvPr id="181255" name="AutoShape 7"/>
            <p:cNvSpPr>
              <a:spLocks noChangeArrowheads="1"/>
            </p:cNvSpPr>
            <p:nvPr/>
          </p:nvSpPr>
          <p:spPr bwMode="auto">
            <a:xfrm>
              <a:off x="960" y="2064"/>
              <a:ext cx="912" cy="384"/>
            </a:xfrm>
            <a:prstGeom prst="flowChartDecision">
              <a:avLst/>
            </a:prstGeom>
            <a:solidFill>
              <a:schemeClr val="accent1"/>
            </a:solidFill>
            <a:ln w="9525">
              <a:solidFill>
                <a:schemeClr val="tx1"/>
              </a:solidFill>
              <a:miter lim="800000"/>
            </a:ln>
            <a:effectLst/>
          </p:spPr>
          <p:txBody>
            <a:bodyPr wrap="none" anchor="ctr"/>
            <a:lstStyle/>
            <a:p>
              <a:pPr algn="ctr">
                <a:buFontTx/>
                <a:buNone/>
                <a:defRPr/>
              </a:pPr>
              <a:r>
                <a:rPr lang="zh-CN" altLang="en-US">
                  <a:solidFill>
                    <a:schemeClr val="bg1"/>
                  </a:solidFill>
                  <a:effectLst>
                    <a:outerShdw blurRad="38100" dist="38100" dir="2700000" algn="tl">
                      <a:srgbClr val="FFFFFF"/>
                    </a:outerShdw>
                  </a:effectLst>
                  <a:latin typeface="微软雅黑" panose="020B0503020204020204" charset="-122"/>
                  <a:ea typeface="微软雅黑" panose="020B0503020204020204" charset="-122"/>
                </a:rPr>
                <a:t>存放</a:t>
              </a:r>
            </a:p>
          </p:txBody>
        </p:sp>
        <p:sp>
          <p:nvSpPr>
            <p:cNvPr id="181256" name="AutoShape 8"/>
            <p:cNvSpPr>
              <a:spLocks noChangeArrowheads="1"/>
            </p:cNvSpPr>
            <p:nvPr/>
          </p:nvSpPr>
          <p:spPr bwMode="auto">
            <a:xfrm>
              <a:off x="2496" y="2064"/>
              <a:ext cx="912" cy="384"/>
            </a:xfrm>
            <a:prstGeom prst="flowChartDecision">
              <a:avLst/>
            </a:prstGeom>
            <a:solidFill>
              <a:schemeClr val="accent1"/>
            </a:solidFill>
            <a:ln w="9525">
              <a:solidFill>
                <a:schemeClr val="tx1"/>
              </a:solidFill>
              <a:miter lim="800000"/>
            </a:ln>
            <a:effectLst/>
          </p:spPr>
          <p:txBody>
            <a:bodyPr wrap="none" anchor="ctr"/>
            <a:lstStyle/>
            <a:p>
              <a:pPr algn="ctr">
                <a:buFontTx/>
                <a:buNone/>
                <a:defRPr/>
              </a:pPr>
              <a:r>
                <a:rPr lang="zh-CN" altLang="en-US">
                  <a:solidFill>
                    <a:schemeClr val="bg1"/>
                  </a:solidFill>
                  <a:effectLst>
                    <a:outerShdw blurRad="38100" dist="38100" dir="2700000" algn="tl">
                      <a:srgbClr val="FFFFFF"/>
                    </a:outerShdw>
                  </a:effectLst>
                  <a:latin typeface="微软雅黑" panose="020B0503020204020204" charset="-122"/>
                  <a:ea typeface="微软雅黑" panose="020B0503020204020204" charset="-122"/>
                </a:rPr>
                <a:t>工作</a:t>
              </a:r>
            </a:p>
          </p:txBody>
        </p:sp>
        <p:sp>
          <p:nvSpPr>
            <p:cNvPr id="72713" name="AutoShape 9"/>
            <p:cNvSpPr>
              <a:spLocks noChangeArrowheads="1"/>
            </p:cNvSpPr>
            <p:nvPr/>
          </p:nvSpPr>
          <p:spPr bwMode="auto">
            <a:xfrm>
              <a:off x="1776" y="2784"/>
              <a:ext cx="912" cy="384"/>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800" dirty="0">
                  <a:solidFill>
                    <a:schemeClr val="bg1"/>
                  </a:solidFill>
                  <a:latin typeface="微软雅黑" panose="020B0503020204020204" charset="-122"/>
                  <a:ea typeface="微软雅黑" panose="020B0503020204020204" charset="-122"/>
                </a:rPr>
                <a:t>保管</a:t>
              </a:r>
            </a:p>
          </p:txBody>
        </p:sp>
        <p:sp>
          <p:nvSpPr>
            <p:cNvPr id="72714" name="Line 10"/>
            <p:cNvSpPr>
              <a:spLocks noChangeShapeType="1"/>
            </p:cNvSpPr>
            <p:nvPr/>
          </p:nvSpPr>
          <p:spPr bwMode="auto">
            <a:xfrm flipH="1">
              <a:off x="1440" y="1680"/>
              <a:ext cx="624"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15" name="Line 11"/>
            <p:cNvSpPr>
              <a:spLocks noChangeShapeType="1"/>
            </p:cNvSpPr>
            <p:nvPr/>
          </p:nvSpPr>
          <p:spPr bwMode="auto">
            <a:xfrm flipH="1">
              <a:off x="960" y="2400"/>
              <a:ext cx="432"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16" name="Line 12"/>
            <p:cNvSpPr>
              <a:spLocks noChangeShapeType="1"/>
            </p:cNvSpPr>
            <p:nvPr/>
          </p:nvSpPr>
          <p:spPr bwMode="auto">
            <a:xfrm>
              <a:off x="2256" y="1680"/>
              <a:ext cx="72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17" name="Line 13"/>
            <p:cNvSpPr>
              <a:spLocks noChangeShapeType="1"/>
            </p:cNvSpPr>
            <p:nvPr/>
          </p:nvSpPr>
          <p:spPr bwMode="auto">
            <a:xfrm>
              <a:off x="3120" y="2352"/>
              <a:ext cx="432" cy="48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18" name="Line 14"/>
            <p:cNvSpPr>
              <a:spLocks noChangeShapeType="1"/>
            </p:cNvSpPr>
            <p:nvPr/>
          </p:nvSpPr>
          <p:spPr bwMode="auto">
            <a:xfrm>
              <a:off x="2640" y="2976"/>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19" name="Line 15"/>
            <p:cNvSpPr>
              <a:spLocks noChangeShapeType="1"/>
            </p:cNvSpPr>
            <p:nvPr/>
          </p:nvSpPr>
          <p:spPr bwMode="auto">
            <a:xfrm flipH="1">
              <a:off x="1488" y="2976"/>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20" name="Text Box 16"/>
            <p:cNvSpPr txBox="1">
              <a:spLocks noChangeArrowheads="1"/>
            </p:cNvSpPr>
            <p:nvPr/>
          </p:nvSpPr>
          <p:spPr bwMode="auto">
            <a:xfrm>
              <a:off x="1516" y="1550"/>
              <a:ext cx="20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800">
                  <a:solidFill>
                    <a:schemeClr val="tx1"/>
                  </a:solidFill>
                  <a:latin typeface="微软雅黑" panose="020B0503020204020204" charset="-122"/>
                  <a:ea typeface="微软雅黑" panose="020B0503020204020204" charset="-122"/>
                </a:rPr>
                <a:t>m</a:t>
              </a:r>
            </a:p>
          </p:txBody>
        </p:sp>
        <p:sp>
          <p:nvSpPr>
            <p:cNvPr id="72721" name="Text Box 17"/>
            <p:cNvSpPr txBox="1">
              <a:spLocks noChangeArrowheads="1"/>
            </p:cNvSpPr>
            <p:nvPr/>
          </p:nvSpPr>
          <p:spPr bwMode="auto">
            <a:xfrm>
              <a:off x="2504" y="1598"/>
              <a:ext cx="16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800">
                  <a:solidFill>
                    <a:schemeClr val="tx1"/>
                  </a:solidFill>
                  <a:latin typeface="微软雅黑" panose="020B0503020204020204" charset="-122"/>
                  <a:ea typeface="微软雅黑" panose="020B0503020204020204" charset="-122"/>
                </a:rPr>
                <a:t>1</a:t>
              </a:r>
            </a:p>
          </p:txBody>
        </p:sp>
        <p:sp>
          <p:nvSpPr>
            <p:cNvPr id="72722" name="Text Box 18"/>
            <p:cNvSpPr txBox="1">
              <a:spLocks noChangeArrowheads="1"/>
            </p:cNvSpPr>
            <p:nvPr/>
          </p:nvSpPr>
          <p:spPr bwMode="auto">
            <a:xfrm>
              <a:off x="868" y="2548"/>
              <a:ext cx="1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800">
                  <a:solidFill>
                    <a:schemeClr val="tx1"/>
                  </a:solidFill>
                  <a:latin typeface="微软雅黑" panose="020B0503020204020204" charset="-122"/>
                  <a:ea typeface="微软雅黑" panose="020B0503020204020204" charset="-122"/>
                </a:rPr>
                <a:t>n</a:t>
              </a:r>
            </a:p>
          </p:txBody>
        </p:sp>
        <p:sp>
          <p:nvSpPr>
            <p:cNvPr id="72723" name="Text Box 19"/>
            <p:cNvSpPr txBox="1">
              <a:spLocks noChangeArrowheads="1"/>
            </p:cNvSpPr>
            <p:nvPr/>
          </p:nvSpPr>
          <p:spPr bwMode="auto">
            <a:xfrm>
              <a:off x="1492" y="3002"/>
              <a:ext cx="20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800">
                  <a:solidFill>
                    <a:schemeClr val="tx1"/>
                  </a:solidFill>
                  <a:latin typeface="微软雅黑" panose="020B0503020204020204" charset="-122"/>
                  <a:ea typeface="微软雅黑" panose="020B0503020204020204" charset="-122"/>
                </a:rPr>
                <a:t>m</a:t>
              </a:r>
            </a:p>
          </p:txBody>
        </p:sp>
        <p:sp>
          <p:nvSpPr>
            <p:cNvPr id="72724" name="Text Box 20"/>
            <p:cNvSpPr txBox="1">
              <a:spLocks noChangeArrowheads="1"/>
            </p:cNvSpPr>
            <p:nvPr/>
          </p:nvSpPr>
          <p:spPr bwMode="auto">
            <a:xfrm>
              <a:off x="2744" y="3008"/>
              <a:ext cx="1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800">
                  <a:solidFill>
                    <a:schemeClr val="tx1"/>
                  </a:solidFill>
                  <a:latin typeface="微软雅黑" panose="020B0503020204020204" charset="-122"/>
                  <a:ea typeface="微软雅黑" panose="020B0503020204020204" charset="-122"/>
                </a:rPr>
                <a:t>n</a:t>
              </a:r>
            </a:p>
          </p:txBody>
        </p:sp>
        <p:sp>
          <p:nvSpPr>
            <p:cNvPr id="72725" name="Text Box 21"/>
            <p:cNvSpPr txBox="1">
              <a:spLocks noChangeArrowheads="1"/>
            </p:cNvSpPr>
            <p:nvPr/>
          </p:nvSpPr>
          <p:spPr bwMode="auto">
            <a:xfrm>
              <a:off x="3490" y="2558"/>
              <a:ext cx="16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800">
                  <a:solidFill>
                    <a:schemeClr val="tx1"/>
                  </a:solidFill>
                  <a:latin typeface="微软雅黑" panose="020B0503020204020204" charset="-122"/>
                  <a:ea typeface="微软雅黑" panose="020B0503020204020204" charset="-122"/>
                </a:rPr>
                <a:t>n</a:t>
              </a:r>
            </a:p>
          </p:txBody>
        </p:sp>
      </p:gr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2"/>
          <p:cNvGrpSpPr/>
          <p:nvPr/>
        </p:nvGrpSpPr>
        <p:grpSpPr bwMode="auto">
          <a:xfrm>
            <a:off x="2905125" y="1285240"/>
            <a:ext cx="1287463" cy="2598738"/>
            <a:chOff x="1680" y="624"/>
            <a:chExt cx="720" cy="1584"/>
          </a:xfrm>
        </p:grpSpPr>
        <p:sp>
          <p:nvSpPr>
            <p:cNvPr id="73773" name="Rectangle 3"/>
            <p:cNvSpPr>
              <a:spLocks noChangeArrowheads="1"/>
            </p:cNvSpPr>
            <p:nvPr/>
          </p:nvSpPr>
          <p:spPr bwMode="auto">
            <a:xfrm>
              <a:off x="1744" y="624"/>
              <a:ext cx="624"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供应商</a:t>
              </a:r>
            </a:p>
          </p:txBody>
        </p:sp>
        <p:sp>
          <p:nvSpPr>
            <p:cNvPr id="73774" name="AutoShape 4"/>
            <p:cNvSpPr>
              <a:spLocks noChangeArrowheads="1"/>
            </p:cNvSpPr>
            <p:nvPr/>
          </p:nvSpPr>
          <p:spPr bwMode="auto">
            <a:xfrm>
              <a:off x="1680" y="1248"/>
              <a:ext cx="720" cy="336"/>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合同</a:t>
              </a:r>
            </a:p>
          </p:txBody>
        </p:sp>
        <p:sp>
          <p:nvSpPr>
            <p:cNvPr id="73775" name="Line 5"/>
            <p:cNvSpPr>
              <a:spLocks noChangeShapeType="1"/>
            </p:cNvSpPr>
            <p:nvPr/>
          </p:nvSpPr>
          <p:spPr bwMode="auto">
            <a:xfrm>
              <a:off x="2016" y="864"/>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6" name="Line 6"/>
            <p:cNvSpPr>
              <a:spLocks noChangeShapeType="1"/>
            </p:cNvSpPr>
            <p:nvPr/>
          </p:nvSpPr>
          <p:spPr bwMode="auto">
            <a:xfrm>
              <a:off x="2064" y="1584"/>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7" name="Text Box 7"/>
            <p:cNvSpPr txBox="1">
              <a:spLocks noChangeArrowheads="1"/>
            </p:cNvSpPr>
            <p:nvPr/>
          </p:nvSpPr>
          <p:spPr bwMode="auto">
            <a:xfrm>
              <a:off x="1754" y="863"/>
              <a:ext cx="200"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400" b="1">
                  <a:solidFill>
                    <a:schemeClr val="tx1"/>
                  </a:solidFill>
                  <a:latin typeface="微软雅黑" panose="020B0503020204020204" charset="-122"/>
                  <a:ea typeface="微软雅黑" panose="020B0503020204020204" charset="-122"/>
                </a:rPr>
                <a:t>m</a:t>
              </a:r>
            </a:p>
          </p:txBody>
        </p:sp>
        <p:sp>
          <p:nvSpPr>
            <p:cNvPr id="73778" name="Text Box 8"/>
            <p:cNvSpPr txBox="1">
              <a:spLocks noChangeArrowheads="1"/>
            </p:cNvSpPr>
            <p:nvPr/>
          </p:nvSpPr>
          <p:spPr bwMode="auto">
            <a:xfrm>
              <a:off x="1844" y="1742"/>
              <a:ext cx="16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400" b="1">
                  <a:solidFill>
                    <a:schemeClr val="tx1"/>
                  </a:solidFill>
                  <a:latin typeface="微软雅黑" panose="020B0503020204020204" charset="-122"/>
                  <a:ea typeface="微软雅黑" panose="020B0503020204020204" charset="-122"/>
                </a:rPr>
                <a:t>n</a:t>
              </a:r>
            </a:p>
          </p:txBody>
        </p:sp>
        <p:sp>
          <p:nvSpPr>
            <p:cNvPr id="73779" name="Rectangle 9"/>
            <p:cNvSpPr>
              <a:spLocks noChangeArrowheads="1"/>
            </p:cNvSpPr>
            <p:nvPr/>
          </p:nvSpPr>
          <p:spPr bwMode="auto">
            <a:xfrm>
              <a:off x="1728" y="1968"/>
              <a:ext cx="672"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材料</a:t>
              </a:r>
            </a:p>
          </p:txBody>
        </p:sp>
      </p:grpSp>
      <p:grpSp>
        <p:nvGrpSpPr>
          <p:cNvPr id="73731" name="Group 10"/>
          <p:cNvGrpSpPr/>
          <p:nvPr/>
        </p:nvGrpSpPr>
        <p:grpSpPr bwMode="auto">
          <a:xfrm>
            <a:off x="328930" y="4543369"/>
            <a:ext cx="3867150" cy="591241"/>
            <a:chOff x="288" y="2927"/>
            <a:chExt cx="2400" cy="337"/>
          </a:xfrm>
        </p:grpSpPr>
        <p:grpSp>
          <p:nvGrpSpPr>
            <p:cNvPr id="73765" name="Group 11"/>
            <p:cNvGrpSpPr/>
            <p:nvPr/>
          </p:nvGrpSpPr>
          <p:grpSpPr bwMode="auto">
            <a:xfrm>
              <a:off x="288" y="2927"/>
              <a:ext cx="2400" cy="337"/>
              <a:chOff x="288" y="2927"/>
              <a:chExt cx="2400" cy="337"/>
            </a:xfrm>
          </p:grpSpPr>
          <p:sp>
            <p:nvSpPr>
              <p:cNvPr id="73767" name="Rectangle 12"/>
              <p:cNvSpPr>
                <a:spLocks noChangeArrowheads="1"/>
              </p:cNvSpPr>
              <p:nvPr/>
            </p:nvSpPr>
            <p:spPr bwMode="auto">
              <a:xfrm>
                <a:off x="2016" y="3024"/>
                <a:ext cx="672"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材料</a:t>
                </a:r>
              </a:p>
            </p:txBody>
          </p:sp>
          <p:sp>
            <p:nvSpPr>
              <p:cNvPr id="73768" name="Text Box 13"/>
              <p:cNvSpPr txBox="1">
                <a:spLocks noChangeArrowheads="1"/>
              </p:cNvSpPr>
              <p:nvPr/>
            </p:nvSpPr>
            <p:spPr bwMode="auto">
              <a:xfrm>
                <a:off x="1814" y="2927"/>
                <a:ext cx="18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400" b="1">
                    <a:solidFill>
                      <a:schemeClr val="tx1"/>
                    </a:solidFill>
                    <a:latin typeface="微软雅黑" panose="020B0503020204020204" charset="-122"/>
                    <a:ea typeface="微软雅黑" panose="020B0503020204020204" charset="-122"/>
                  </a:rPr>
                  <a:t>n</a:t>
                </a:r>
              </a:p>
            </p:txBody>
          </p:sp>
          <p:sp>
            <p:nvSpPr>
              <p:cNvPr id="73769" name="AutoShape 14"/>
              <p:cNvSpPr>
                <a:spLocks noChangeArrowheads="1"/>
              </p:cNvSpPr>
              <p:nvPr/>
            </p:nvSpPr>
            <p:spPr bwMode="auto">
              <a:xfrm>
                <a:off x="1104" y="2976"/>
                <a:ext cx="720" cy="288"/>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领料单</a:t>
                </a:r>
              </a:p>
            </p:txBody>
          </p:sp>
          <p:sp>
            <p:nvSpPr>
              <p:cNvPr id="73770" name="Rectangle 15"/>
              <p:cNvSpPr>
                <a:spLocks noChangeArrowheads="1"/>
              </p:cNvSpPr>
              <p:nvPr/>
            </p:nvSpPr>
            <p:spPr bwMode="auto">
              <a:xfrm>
                <a:off x="288" y="2976"/>
                <a:ext cx="624"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部门</a:t>
                </a:r>
              </a:p>
            </p:txBody>
          </p:sp>
          <p:sp>
            <p:nvSpPr>
              <p:cNvPr id="73771" name="Line 16"/>
              <p:cNvSpPr>
                <a:spLocks noChangeShapeType="1"/>
              </p:cNvSpPr>
              <p:nvPr/>
            </p:nvSpPr>
            <p:spPr bwMode="auto">
              <a:xfrm>
                <a:off x="1824" y="3120"/>
                <a:ext cx="1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2" name="Text Box 17"/>
              <p:cNvSpPr txBox="1">
                <a:spLocks noChangeArrowheads="1"/>
              </p:cNvSpPr>
              <p:nvPr/>
            </p:nvSpPr>
            <p:spPr bwMode="auto">
              <a:xfrm>
                <a:off x="919" y="2930"/>
                <a:ext cx="22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400" b="1">
                    <a:solidFill>
                      <a:schemeClr val="tx1"/>
                    </a:solidFill>
                    <a:latin typeface="微软雅黑" panose="020B0503020204020204" charset="-122"/>
                    <a:ea typeface="微软雅黑" panose="020B0503020204020204" charset="-122"/>
                  </a:rPr>
                  <a:t>m</a:t>
                </a:r>
              </a:p>
            </p:txBody>
          </p:sp>
        </p:grpSp>
        <p:sp>
          <p:nvSpPr>
            <p:cNvPr id="73766" name="Line 18"/>
            <p:cNvSpPr>
              <a:spLocks noChangeShapeType="1"/>
            </p:cNvSpPr>
            <p:nvPr/>
          </p:nvSpPr>
          <p:spPr bwMode="auto">
            <a:xfrm flipH="1">
              <a:off x="912" y="3120"/>
              <a:ext cx="24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3732" name="Group 19"/>
          <p:cNvGrpSpPr/>
          <p:nvPr/>
        </p:nvGrpSpPr>
        <p:grpSpPr bwMode="auto">
          <a:xfrm>
            <a:off x="501015" y="5663522"/>
            <a:ext cx="3744913" cy="621073"/>
            <a:chOff x="2400" y="887"/>
            <a:chExt cx="2304" cy="361"/>
          </a:xfrm>
        </p:grpSpPr>
        <p:grpSp>
          <p:nvGrpSpPr>
            <p:cNvPr id="73758" name="Group 20"/>
            <p:cNvGrpSpPr/>
            <p:nvPr/>
          </p:nvGrpSpPr>
          <p:grpSpPr bwMode="auto">
            <a:xfrm>
              <a:off x="2400" y="960"/>
              <a:ext cx="2304" cy="288"/>
              <a:chOff x="1728" y="1968"/>
              <a:chExt cx="2304" cy="288"/>
            </a:xfrm>
          </p:grpSpPr>
          <p:sp>
            <p:nvSpPr>
              <p:cNvPr id="73760" name="Rectangle 21"/>
              <p:cNvSpPr>
                <a:spLocks noChangeArrowheads="1"/>
              </p:cNvSpPr>
              <p:nvPr/>
            </p:nvSpPr>
            <p:spPr bwMode="auto">
              <a:xfrm>
                <a:off x="1728" y="1968"/>
                <a:ext cx="672"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材料</a:t>
                </a:r>
              </a:p>
            </p:txBody>
          </p:sp>
          <p:sp>
            <p:nvSpPr>
              <p:cNvPr id="73761" name="Rectangle 22"/>
              <p:cNvSpPr>
                <a:spLocks noChangeArrowheads="1"/>
              </p:cNvSpPr>
              <p:nvPr/>
            </p:nvSpPr>
            <p:spPr bwMode="auto">
              <a:xfrm>
                <a:off x="3408" y="1968"/>
                <a:ext cx="624"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零部件</a:t>
                </a:r>
              </a:p>
            </p:txBody>
          </p:sp>
          <p:sp>
            <p:nvSpPr>
              <p:cNvPr id="73762" name="AutoShape 23"/>
              <p:cNvSpPr>
                <a:spLocks noChangeArrowheads="1"/>
              </p:cNvSpPr>
              <p:nvPr/>
            </p:nvSpPr>
            <p:spPr bwMode="auto">
              <a:xfrm>
                <a:off x="2544" y="1968"/>
                <a:ext cx="672" cy="288"/>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消耗</a:t>
                </a:r>
              </a:p>
            </p:txBody>
          </p:sp>
          <p:sp>
            <p:nvSpPr>
              <p:cNvPr id="73763" name="Line 24"/>
              <p:cNvSpPr>
                <a:spLocks noChangeShapeType="1"/>
              </p:cNvSpPr>
              <p:nvPr/>
            </p:nvSpPr>
            <p:spPr bwMode="auto">
              <a:xfrm flipH="1">
                <a:off x="2400" y="2112"/>
                <a:ext cx="1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4" name="Line 25"/>
              <p:cNvSpPr>
                <a:spLocks noChangeShapeType="1"/>
              </p:cNvSpPr>
              <p:nvPr/>
            </p:nvSpPr>
            <p:spPr bwMode="auto">
              <a:xfrm>
                <a:off x="3216" y="2112"/>
                <a:ext cx="1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59" name="Text Box 26"/>
            <p:cNvSpPr txBox="1">
              <a:spLocks noChangeArrowheads="1"/>
            </p:cNvSpPr>
            <p:nvPr/>
          </p:nvSpPr>
          <p:spPr bwMode="auto">
            <a:xfrm>
              <a:off x="3110" y="887"/>
              <a:ext cx="220"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b="1">
                  <a:solidFill>
                    <a:schemeClr val="tx1"/>
                  </a:solidFill>
                  <a:latin typeface="微软雅黑" panose="020B0503020204020204" charset="-122"/>
                  <a:ea typeface="微软雅黑" panose="020B0503020204020204" charset="-122"/>
                </a:rPr>
                <a:t>m          </a:t>
              </a:r>
            </a:p>
          </p:txBody>
        </p:sp>
      </p:grpSp>
      <p:grpSp>
        <p:nvGrpSpPr>
          <p:cNvPr id="73733" name="Group 27"/>
          <p:cNvGrpSpPr/>
          <p:nvPr/>
        </p:nvGrpSpPr>
        <p:grpSpPr bwMode="auto">
          <a:xfrm>
            <a:off x="5058410" y="5692337"/>
            <a:ext cx="3822700" cy="613848"/>
            <a:chOff x="2544" y="1818"/>
            <a:chExt cx="2352" cy="342"/>
          </a:xfrm>
        </p:grpSpPr>
        <p:sp>
          <p:nvSpPr>
            <p:cNvPr id="73751" name="Rectangle 28"/>
            <p:cNvSpPr>
              <a:spLocks noChangeArrowheads="1"/>
            </p:cNvSpPr>
            <p:nvPr/>
          </p:nvSpPr>
          <p:spPr bwMode="auto">
            <a:xfrm>
              <a:off x="2544" y="1872"/>
              <a:ext cx="624"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零部件</a:t>
              </a:r>
            </a:p>
          </p:txBody>
        </p:sp>
        <p:sp>
          <p:nvSpPr>
            <p:cNvPr id="73752" name="AutoShape 29"/>
            <p:cNvSpPr>
              <a:spLocks noChangeArrowheads="1"/>
            </p:cNvSpPr>
            <p:nvPr/>
          </p:nvSpPr>
          <p:spPr bwMode="auto">
            <a:xfrm>
              <a:off x="3312" y="1872"/>
              <a:ext cx="672" cy="288"/>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组成</a:t>
              </a:r>
            </a:p>
          </p:txBody>
        </p:sp>
        <p:sp>
          <p:nvSpPr>
            <p:cNvPr id="73753" name="Rectangle 30"/>
            <p:cNvSpPr>
              <a:spLocks noChangeArrowheads="1"/>
            </p:cNvSpPr>
            <p:nvPr/>
          </p:nvSpPr>
          <p:spPr bwMode="auto">
            <a:xfrm>
              <a:off x="4272" y="1920"/>
              <a:ext cx="624"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产品</a:t>
              </a:r>
            </a:p>
          </p:txBody>
        </p:sp>
        <p:sp>
          <p:nvSpPr>
            <p:cNvPr id="73754" name="Line 31"/>
            <p:cNvSpPr>
              <a:spLocks noChangeShapeType="1"/>
            </p:cNvSpPr>
            <p:nvPr/>
          </p:nvSpPr>
          <p:spPr bwMode="auto">
            <a:xfrm>
              <a:off x="3168" y="2016"/>
              <a:ext cx="1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5" name="Line 32"/>
            <p:cNvSpPr>
              <a:spLocks noChangeShapeType="1"/>
            </p:cNvSpPr>
            <p:nvPr/>
          </p:nvSpPr>
          <p:spPr bwMode="auto">
            <a:xfrm>
              <a:off x="3936" y="2016"/>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6" name="Text Box 33"/>
            <p:cNvSpPr txBox="1">
              <a:spLocks noChangeArrowheads="1"/>
            </p:cNvSpPr>
            <p:nvPr/>
          </p:nvSpPr>
          <p:spPr bwMode="auto">
            <a:xfrm>
              <a:off x="3150" y="1818"/>
              <a:ext cx="220"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400" b="1">
                  <a:solidFill>
                    <a:schemeClr val="tx1"/>
                  </a:solidFill>
                  <a:latin typeface="微软雅黑" panose="020B0503020204020204" charset="-122"/>
                  <a:ea typeface="微软雅黑" panose="020B0503020204020204" charset="-122"/>
                </a:rPr>
                <a:t>m</a:t>
              </a:r>
            </a:p>
          </p:txBody>
        </p:sp>
        <p:sp>
          <p:nvSpPr>
            <p:cNvPr id="73757" name="Text Box 34"/>
            <p:cNvSpPr txBox="1">
              <a:spLocks noChangeArrowheads="1"/>
            </p:cNvSpPr>
            <p:nvPr/>
          </p:nvSpPr>
          <p:spPr bwMode="auto">
            <a:xfrm>
              <a:off x="4046" y="1844"/>
              <a:ext cx="183"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400" b="1">
                  <a:solidFill>
                    <a:schemeClr val="tx1"/>
                  </a:solidFill>
                  <a:latin typeface="微软雅黑" panose="020B0503020204020204" charset="-122"/>
                  <a:ea typeface="微软雅黑" panose="020B0503020204020204" charset="-122"/>
                </a:rPr>
                <a:t>n</a:t>
              </a:r>
            </a:p>
          </p:txBody>
        </p:sp>
      </p:grpSp>
      <p:grpSp>
        <p:nvGrpSpPr>
          <p:cNvPr id="73734" name="Group 35"/>
          <p:cNvGrpSpPr/>
          <p:nvPr/>
        </p:nvGrpSpPr>
        <p:grpSpPr bwMode="auto">
          <a:xfrm>
            <a:off x="5953123" y="1285240"/>
            <a:ext cx="1225921" cy="2455863"/>
            <a:chOff x="2928" y="2784"/>
            <a:chExt cx="691" cy="1536"/>
          </a:xfrm>
        </p:grpSpPr>
        <p:sp>
          <p:nvSpPr>
            <p:cNvPr id="73744" name="Rectangle 36"/>
            <p:cNvSpPr>
              <a:spLocks noChangeArrowheads="1"/>
            </p:cNvSpPr>
            <p:nvPr/>
          </p:nvSpPr>
          <p:spPr bwMode="auto">
            <a:xfrm>
              <a:off x="2928" y="2784"/>
              <a:ext cx="672"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材料</a:t>
              </a:r>
            </a:p>
          </p:txBody>
        </p:sp>
        <p:sp>
          <p:nvSpPr>
            <p:cNvPr id="73745" name="AutoShape 37"/>
            <p:cNvSpPr>
              <a:spLocks noChangeArrowheads="1"/>
            </p:cNvSpPr>
            <p:nvPr/>
          </p:nvSpPr>
          <p:spPr bwMode="auto">
            <a:xfrm>
              <a:off x="2928" y="3408"/>
              <a:ext cx="672" cy="288"/>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存放</a:t>
              </a:r>
            </a:p>
          </p:txBody>
        </p:sp>
        <p:sp>
          <p:nvSpPr>
            <p:cNvPr id="73746" name="Rectangle 38"/>
            <p:cNvSpPr>
              <a:spLocks noChangeArrowheads="1"/>
            </p:cNvSpPr>
            <p:nvPr/>
          </p:nvSpPr>
          <p:spPr bwMode="auto">
            <a:xfrm>
              <a:off x="2995" y="4080"/>
              <a:ext cx="624"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仓库</a:t>
              </a:r>
            </a:p>
          </p:txBody>
        </p:sp>
        <p:sp>
          <p:nvSpPr>
            <p:cNvPr id="73747" name="Line 39"/>
            <p:cNvSpPr>
              <a:spLocks noChangeShapeType="1"/>
            </p:cNvSpPr>
            <p:nvPr/>
          </p:nvSpPr>
          <p:spPr bwMode="auto">
            <a:xfrm>
              <a:off x="3264" y="3024"/>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8" name="Line 40"/>
            <p:cNvSpPr>
              <a:spLocks noChangeShapeType="1"/>
            </p:cNvSpPr>
            <p:nvPr/>
          </p:nvSpPr>
          <p:spPr bwMode="auto">
            <a:xfrm>
              <a:off x="3264" y="3696"/>
              <a:ext cx="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9" name="Text Box 41"/>
            <p:cNvSpPr txBox="1">
              <a:spLocks noChangeArrowheads="1"/>
            </p:cNvSpPr>
            <p:nvPr/>
          </p:nvSpPr>
          <p:spPr bwMode="auto">
            <a:xfrm>
              <a:off x="3048" y="2990"/>
              <a:ext cx="2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400" b="1">
                  <a:solidFill>
                    <a:schemeClr val="tx1"/>
                  </a:solidFill>
                  <a:latin typeface="微软雅黑" panose="020B0503020204020204" charset="-122"/>
                  <a:ea typeface="微软雅黑" panose="020B0503020204020204" charset="-122"/>
                </a:rPr>
                <a:t>m</a:t>
              </a:r>
            </a:p>
          </p:txBody>
        </p:sp>
        <p:sp>
          <p:nvSpPr>
            <p:cNvPr id="73750" name="Text Box 42"/>
            <p:cNvSpPr txBox="1">
              <a:spLocks noChangeArrowheads="1"/>
            </p:cNvSpPr>
            <p:nvPr/>
          </p:nvSpPr>
          <p:spPr bwMode="auto">
            <a:xfrm>
              <a:off x="3069" y="3821"/>
              <a:ext cx="16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400" b="1">
                  <a:solidFill>
                    <a:schemeClr val="tx1"/>
                  </a:solidFill>
                  <a:latin typeface="微软雅黑" panose="020B0503020204020204" charset="-122"/>
                  <a:ea typeface="微软雅黑" panose="020B0503020204020204" charset="-122"/>
                </a:rPr>
                <a:t>n</a:t>
              </a:r>
            </a:p>
          </p:txBody>
        </p:sp>
      </p:grpSp>
      <p:grpSp>
        <p:nvGrpSpPr>
          <p:cNvPr id="73735" name="Group 43"/>
          <p:cNvGrpSpPr/>
          <p:nvPr/>
        </p:nvGrpSpPr>
        <p:grpSpPr bwMode="auto">
          <a:xfrm>
            <a:off x="4648200" y="4560321"/>
            <a:ext cx="4232936" cy="623819"/>
            <a:chOff x="3072" y="3012"/>
            <a:chExt cx="2612" cy="348"/>
          </a:xfrm>
        </p:grpSpPr>
        <p:sp>
          <p:nvSpPr>
            <p:cNvPr id="73737" name="Rectangle 44"/>
            <p:cNvSpPr>
              <a:spLocks noChangeArrowheads="1"/>
            </p:cNvSpPr>
            <p:nvPr/>
          </p:nvSpPr>
          <p:spPr bwMode="auto">
            <a:xfrm>
              <a:off x="3072" y="3120"/>
              <a:ext cx="624"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仓库</a:t>
              </a:r>
            </a:p>
          </p:txBody>
        </p:sp>
        <p:sp>
          <p:nvSpPr>
            <p:cNvPr id="73738" name="AutoShape 45"/>
            <p:cNvSpPr>
              <a:spLocks noChangeArrowheads="1"/>
            </p:cNvSpPr>
            <p:nvPr/>
          </p:nvSpPr>
          <p:spPr bwMode="auto">
            <a:xfrm>
              <a:off x="3984" y="3120"/>
              <a:ext cx="864" cy="240"/>
            </a:xfrm>
            <a:prstGeom prst="flowChartDecision">
              <a:avLst/>
            </a:prstGeom>
            <a:solidFill>
              <a:schemeClr val="accent1"/>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入库单</a:t>
              </a:r>
            </a:p>
          </p:txBody>
        </p:sp>
        <p:sp>
          <p:nvSpPr>
            <p:cNvPr id="73739" name="Rectangle 46"/>
            <p:cNvSpPr>
              <a:spLocks noChangeArrowheads="1"/>
            </p:cNvSpPr>
            <p:nvPr/>
          </p:nvSpPr>
          <p:spPr bwMode="auto">
            <a:xfrm>
              <a:off x="5156" y="3120"/>
              <a:ext cx="528" cy="240"/>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检验员</a:t>
              </a:r>
            </a:p>
          </p:txBody>
        </p:sp>
        <p:sp>
          <p:nvSpPr>
            <p:cNvPr id="73740" name="Line 47"/>
            <p:cNvSpPr>
              <a:spLocks noChangeShapeType="1"/>
            </p:cNvSpPr>
            <p:nvPr/>
          </p:nvSpPr>
          <p:spPr bwMode="auto">
            <a:xfrm flipH="1">
              <a:off x="3696" y="3264"/>
              <a:ext cx="33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1" name="Line 48"/>
            <p:cNvSpPr>
              <a:spLocks noChangeShapeType="1"/>
            </p:cNvSpPr>
            <p:nvPr/>
          </p:nvSpPr>
          <p:spPr bwMode="auto">
            <a:xfrm>
              <a:off x="4848" y="3248"/>
              <a:ext cx="33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Text Box 49"/>
            <p:cNvSpPr txBox="1">
              <a:spLocks noChangeArrowheads="1"/>
            </p:cNvSpPr>
            <p:nvPr/>
          </p:nvSpPr>
          <p:spPr bwMode="auto">
            <a:xfrm>
              <a:off x="3719" y="3012"/>
              <a:ext cx="221"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400" b="1">
                  <a:solidFill>
                    <a:schemeClr val="tx1"/>
                  </a:solidFill>
                  <a:latin typeface="微软雅黑" panose="020B0503020204020204" charset="-122"/>
                  <a:ea typeface="微软雅黑" panose="020B0503020204020204" charset="-122"/>
                </a:rPr>
                <a:t>m</a:t>
              </a:r>
            </a:p>
          </p:txBody>
        </p:sp>
        <p:sp>
          <p:nvSpPr>
            <p:cNvPr id="73743" name="Text Box 50"/>
            <p:cNvSpPr txBox="1">
              <a:spLocks noChangeArrowheads="1"/>
            </p:cNvSpPr>
            <p:nvPr/>
          </p:nvSpPr>
          <p:spPr bwMode="auto">
            <a:xfrm>
              <a:off x="4950" y="3022"/>
              <a:ext cx="184"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400" b="1">
                  <a:solidFill>
                    <a:schemeClr val="tx1"/>
                  </a:solidFill>
                  <a:latin typeface="微软雅黑" panose="020B0503020204020204" charset="-122"/>
                  <a:ea typeface="微软雅黑" panose="020B0503020204020204" charset="-122"/>
                </a:rPr>
                <a:t>n</a:t>
              </a:r>
            </a:p>
          </p:txBody>
        </p:sp>
      </p:grpSp>
      <p:sp>
        <p:nvSpPr>
          <p:cNvPr id="73736" name="Text Box 52"/>
          <p:cNvSpPr txBox="1">
            <a:spLocks noChangeArrowheads="1"/>
          </p:cNvSpPr>
          <p:nvPr/>
        </p:nvSpPr>
        <p:spPr bwMode="auto">
          <a:xfrm>
            <a:off x="476994" y="1297940"/>
            <a:ext cx="128830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例</a:t>
            </a: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rPr>
              <a:t>2</a:t>
            </a:r>
          </a:p>
        </p:txBody>
      </p:sp>
      <p:sp>
        <p:nvSpPr>
          <p:cNvPr id="3" name="文本框 2"/>
          <p:cNvSpPr txBox="1"/>
          <p:nvPr/>
        </p:nvSpPr>
        <p:spPr>
          <a:xfrm>
            <a:off x="2870200" y="5703570"/>
            <a:ext cx="297815" cy="306705"/>
          </a:xfrm>
          <a:prstGeom prst="rect">
            <a:avLst/>
          </a:prstGeom>
          <a:noFill/>
        </p:spPr>
        <p:txBody>
          <a:bodyPr wrap="none" rtlCol="0">
            <a:spAutoFit/>
          </a:bodyPr>
          <a:lstStyle/>
          <a:p>
            <a:pPr algn="l" eaLnBrk="1" hangingPunct="1">
              <a:buFontTx/>
              <a:buNone/>
            </a:pPr>
            <a:r>
              <a:rPr lang="en-US" altLang="zh-CN" sz="1400" b="1">
                <a:latin typeface="微软雅黑" panose="020B0503020204020204" charset="-122"/>
                <a:ea typeface="微软雅黑" panose="020B0503020204020204" charset="-122"/>
                <a:sym typeface="+mn-ea"/>
              </a:rPr>
              <a:t>n</a:t>
            </a:r>
            <a:endParaRPr lang="en-US" altLang="zh-CN" sz="1400" b="1">
              <a:solidFill>
                <a:schemeClr val="tx1"/>
              </a:solidFill>
              <a:latin typeface="微软雅黑" panose="020B0503020204020204" charset="-122"/>
              <a:ea typeface="微软雅黑" panose="020B0503020204020204"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1064"/>
          <p:cNvGrpSpPr/>
          <p:nvPr/>
        </p:nvGrpSpPr>
        <p:grpSpPr bwMode="auto">
          <a:xfrm>
            <a:off x="468313" y="1222375"/>
            <a:ext cx="8280400" cy="5024761"/>
            <a:chOff x="528" y="528"/>
            <a:chExt cx="4704" cy="2638"/>
          </a:xfrm>
        </p:grpSpPr>
        <p:sp>
          <p:nvSpPr>
            <p:cNvPr id="74755" name="Rectangle 1026"/>
            <p:cNvSpPr>
              <a:spLocks noChangeArrowheads="1"/>
            </p:cNvSpPr>
            <p:nvPr/>
          </p:nvSpPr>
          <p:spPr bwMode="auto">
            <a:xfrm>
              <a:off x="1900" y="528"/>
              <a:ext cx="510" cy="183"/>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a:solidFill>
                    <a:schemeClr val="bg1"/>
                  </a:solidFill>
                  <a:latin typeface="微软雅黑" panose="020B0503020204020204" charset="-122"/>
                  <a:ea typeface="微软雅黑" panose="020B0503020204020204" charset="-122"/>
                </a:rPr>
                <a:t>供应商</a:t>
              </a:r>
            </a:p>
          </p:txBody>
        </p:sp>
        <p:sp>
          <p:nvSpPr>
            <p:cNvPr id="74756" name="Rectangle 1027"/>
            <p:cNvSpPr>
              <a:spLocks noChangeArrowheads="1"/>
            </p:cNvSpPr>
            <p:nvPr/>
          </p:nvSpPr>
          <p:spPr bwMode="auto">
            <a:xfrm>
              <a:off x="1939" y="1555"/>
              <a:ext cx="549" cy="183"/>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b="1">
                  <a:solidFill>
                    <a:schemeClr val="bg1"/>
                  </a:solidFill>
                  <a:latin typeface="微软雅黑" panose="020B0503020204020204" charset="-122"/>
                  <a:ea typeface="微软雅黑" panose="020B0503020204020204" charset="-122"/>
                </a:rPr>
                <a:t>材料</a:t>
              </a:r>
            </a:p>
          </p:txBody>
        </p:sp>
        <p:sp>
          <p:nvSpPr>
            <p:cNvPr id="74757" name="AutoShape 1028"/>
            <p:cNvSpPr>
              <a:spLocks noChangeArrowheads="1"/>
            </p:cNvSpPr>
            <p:nvPr/>
          </p:nvSpPr>
          <p:spPr bwMode="auto">
            <a:xfrm>
              <a:off x="1900" y="1005"/>
              <a:ext cx="588" cy="256"/>
            </a:xfrm>
            <a:prstGeom prst="flowChartDecision">
              <a:avLst/>
            </a:prstGeom>
            <a:solidFill>
              <a:srgbClr val="FFFFCC"/>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a:solidFill>
                    <a:srgbClr val="0000CC"/>
                  </a:solidFill>
                  <a:latin typeface="微软雅黑" panose="020B0503020204020204" charset="-122"/>
                  <a:ea typeface="微软雅黑" panose="020B0503020204020204" charset="-122"/>
                </a:rPr>
                <a:t>合同</a:t>
              </a:r>
            </a:p>
          </p:txBody>
        </p:sp>
        <p:sp>
          <p:nvSpPr>
            <p:cNvPr id="74758" name="Line 1029"/>
            <p:cNvSpPr>
              <a:spLocks noChangeShapeType="1"/>
            </p:cNvSpPr>
            <p:nvPr/>
          </p:nvSpPr>
          <p:spPr bwMode="auto">
            <a:xfrm>
              <a:off x="2174" y="711"/>
              <a:ext cx="0" cy="29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59" name="Line 1030"/>
            <p:cNvSpPr>
              <a:spLocks noChangeShapeType="1"/>
            </p:cNvSpPr>
            <p:nvPr/>
          </p:nvSpPr>
          <p:spPr bwMode="auto">
            <a:xfrm>
              <a:off x="2214" y="1261"/>
              <a:ext cx="0" cy="29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0" name="Text Box 1031"/>
            <p:cNvSpPr txBox="1">
              <a:spLocks noChangeArrowheads="1"/>
            </p:cNvSpPr>
            <p:nvPr/>
          </p:nvSpPr>
          <p:spPr bwMode="auto">
            <a:xfrm>
              <a:off x="1847" y="744"/>
              <a:ext cx="20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500">
                  <a:solidFill>
                    <a:schemeClr val="tx1"/>
                  </a:solidFill>
                  <a:latin typeface="微软雅黑" panose="020B0503020204020204" charset="-122"/>
                  <a:ea typeface="微软雅黑" panose="020B0503020204020204" charset="-122"/>
                </a:rPr>
                <a:t>m</a:t>
              </a:r>
            </a:p>
          </p:txBody>
        </p:sp>
        <p:sp>
          <p:nvSpPr>
            <p:cNvPr id="74761" name="Text Box 1032"/>
            <p:cNvSpPr txBox="1">
              <a:spLocks noChangeArrowheads="1"/>
            </p:cNvSpPr>
            <p:nvPr/>
          </p:nvSpPr>
          <p:spPr bwMode="auto">
            <a:xfrm>
              <a:off x="1799" y="1334"/>
              <a:ext cx="17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500">
                  <a:solidFill>
                    <a:schemeClr val="tx1"/>
                  </a:solidFill>
                  <a:latin typeface="微软雅黑" panose="020B0503020204020204" charset="-122"/>
                  <a:ea typeface="微软雅黑" panose="020B0503020204020204" charset="-122"/>
                </a:rPr>
                <a:t>n</a:t>
              </a:r>
            </a:p>
          </p:txBody>
        </p:sp>
        <p:sp>
          <p:nvSpPr>
            <p:cNvPr id="74762" name="AutoShape 1033"/>
            <p:cNvSpPr>
              <a:spLocks noChangeArrowheads="1"/>
            </p:cNvSpPr>
            <p:nvPr/>
          </p:nvSpPr>
          <p:spPr bwMode="auto">
            <a:xfrm>
              <a:off x="1939" y="2032"/>
              <a:ext cx="549" cy="220"/>
            </a:xfrm>
            <a:prstGeom prst="flowChartDecision">
              <a:avLst/>
            </a:prstGeom>
            <a:solidFill>
              <a:srgbClr val="FFFFCC"/>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a:solidFill>
                    <a:srgbClr val="0000CC"/>
                  </a:solidFill>
                  <a:latin typeface="微软雅黑" panose="020B0503020204020204" charset="-122"/>
                  <a:ea typeface="微软雅黑" panose="020B0503020204020204" charset="-122"/>
                </a:rPr>
                <a:t>存放</a:t>
              </a:r>
            </a:p>
          </p:txBody>
        </p:sp>
        <p:sp>
          <p:nvSpPr>
            <p:cNvPr id="74763" name="Rectangle 1034"/>
            <p:cNvSpPr>
              <a:spLocks noChangeArrowheads="1"/>
            </p:cNvSpPr>
            <p:nvPr/>
          </p:nvSpPr>
          <p:spPr bwMode="auto">
            <a:xfrm>
              <a:off x="1978" y="2545"/>
              <a:ext cx="510" cy="183"/>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b="1">
                  <a:solidFill>
                    <a:schemeClr val="bg1"/>
                  </a:solidFill>
                  <a:latin typeface="微软雅黑" panose="020B0503020204020204" charset="-122"/>
                  <a:ea typeface="微软雅黑" panose="020B0503020204020204" charset="-122"/>
                </a:rPr>
                <a:t>仓库</a:t>
              </a:r>
            </a:p>
          </p:txBody>
        </p:sp>
        <p:sp>
          <p:nvSpPr>
            <p:cNvPr id="74764" name="Line 1035"/>
            <p:cNvSpPr>
              <a:spLocks noChangeShapeType="1"/>
            </p:cNvSpPr>
            <p:nvPr/>
          </p:nvSpPr>
          <p:spPr bwMode="auto">
            <a:xfrm>
              <a:off x="2214" y="1738"/>
              <a:ext cx="0" cy="29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5" name="Line 1036"/>
            <p:cNvSpPr>
              <a:spLocks noChangeShapeType="1"/>
            </p:cNvSpPr>
            <p:nvPr/>
          </p:nvSpPr>
          <p:spPr bwMode="auto">
            <a:xfrm>
              <a:off x="2214" y="2252"/>
              <a:ext cx="0" cy="29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6" name="AutoShape 1037"/>
            <p:cNvSpPr>
              <a:spLocks noChangeArrowheads="1"/>
            </p:cNvSpPr>
            <p:nvPr/>
          </p:nvSpPr>
          <p:spPr bwMode="auto">
            <a:xfrm>
              <a:off x="1194" y="1518"/>
              <a:ext cx="628" cy="257"/>
            </a:xfrm>
            <a:prstGeom prst="flowChartDecision">
              <a:avLst/>
            </a:prstGeom>
            <a:solidFill>
              <a:srgbClr val="FFFFCC"/>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a:solidFill>
                    <a:srgbClr val="0000CC"/>
                  </a:solidFill>
                  <a:latin typeface="微软雅黑" panose="020B0503020204020204" charset="-122"/>
                  <a:ea typeface="微软雅黑" panose="020B0503020204020204" charset="-122"/>
                </a:rPr>
                <a:t>领料单</a:t>
              </a:r>
            </a:p>
          </p:txBody>
        </p:sp>
        <p:sp>
          <p:nvSpPr>
            <p:cNvPr id="74767" name="Rectangle 1038"/>
            <p:cNvSpPr>
              <a:spLocks noChangeArrowheads="1"/>
            </p:cNvSpPr>
            <p:nvPr/>
          </p:nvSpPr>
          <p:spPr bwMode="auto">
            <a:xfrm>
              <a:off x="528" y="1518"/>
              <a:ext cx="510" cy="184"/>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b="1">
                  <a:solidFill>
                    <a:schemeClr val="bg1"/>
                  </a:solidFill>
                  <a:latin typeface="微软雅黑" panose="020B0503020204020204" charset="-122"/>
                  <a:ea typeface="微软雅黑" panose="020B0503020204020204" charset="-122"/>
                </a:rPr>
                <a:t>部门</a:t>
              </a:r>
            </a:p>
          </p:txBody>
        </p:sp>
        <p:sp>
          <p:nvSpPr>
            <p:cNvPr id="74768" name="Line 1039"/>
            <p:cNvSpPr>
              <a:spLocks noChangeShapeType="1"/>
            </p:cNvSpPr>
            <p:nvPr/>
          </p:nvSpPr>
          <p:spPr bwMode="auto">
            <a:xfrm flipH="1">
              <a:off x="1038" y="1628"/>
              <a:ext cx="19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9" name="Line 1040"/>
            <p:cNvSpPr>
              <a:spLocks noChangeShapeType="1"/>
            </p:cNvSpPr>
            <p:nvPr/>
          </p:nvSpPr>
          <p:spPr bwMode="auto">
            <a:xfrm>
              <a:off x="1782" y="1628"/>
              <a:ext cx="15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0" name="Rectangle 1041"/>
            <p:cNvSpPr>
              <a:spLocks noChangeArrowheads="1"/>
            </p:cNvSpPr>
            <p:nvPr/>
          </p:nvSpPr>
          <p:spPr bwMode="auto">
            <a:xfrm>
              <a:off x="3311" y="1555"/>
              <a:ext cx="510" cy="183"/>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b="1">
                  <a:solidFill>
                    <a:schemeClr val="bg1"/>
                  </a:solidFill>
                  <a:latin typeface="微软雅黑" panose="020B0503020204020204" charset="-122"/>
                  <a:ea typeface="微软雅黑" panose="020B0503020204020204" charset="-122"/>
                </a:rPr>
                <a:t>零部件</a:t>
              </a:r>
            </a:p>
          </p:txBody>
        </p:sp>
        <p:sp>
          <p:nvSpPr>
            <p:cNvPr id="74771" name="AutoShape 1042"/>
            <p:cNvSpPr>
              <a:spLocks noChangeArrowheads="1"/>
            </p:cNvSpPr>
            <p:nvPr/>
          </p:nvSpPr>
          <p:spPr bwMode="auto">
            <a:xfrm>
              <a:off x="2606" y="1555"/>
              <a:ext cx="548" cy="220"/>
            </a:xfrm>
            <a:prstGeom prst="flowChartDecision">
              <a:avLst/>
            </a:prstGeom>
            <a:solidFill>
              <a:srgbClr val="FFFFCC"/>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a:solidFill>
                    <a:srgbClr val="0000CC"/>
                  </a:solidFill>
                  <a:latin typeface="微软雅黑" panose="020B0503020204020204" charset="-122"/>
                  <a:ea typeface="微软雅黑" panose="020B0503020204020204" charset="-122"/>
                </a:rPr>
                <a:t>消耗</a:t>
              </a:r>
            </a:p>
          </p:txBody>
        </p:sp>
        <p:sp>
          <p:nvSpPr>
            <p:cNvPr id="74772" name="AutoShape 1043"/>
            <p:cNvSpPr>
              <a:spLocks noChangeArrowheads="1"/>
            </p:cNvSpPr>
            <p:nvPr/>
          </p:nvSpPr>
          <p:spPr bwMode="auto">
            <a:xfrm>
              <a:off x="3938" y="1555"/>
              <a:ext cx="549" cy="220"/>
            </a:xfrm>
            <a:prstGeom prst="flowChartDecision">
              <a:avLst/>
            </a:prstGeom>
            <a:solidFill>
              <a:srgbClr val="FFFFCC"/>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a:solidFill>
                    <a:srgbClr val="0000CC"/>
                  </a:solidFill>
                  <a:latin typeface="微软雅黑" panose="020B0503020204020204" charset="-122"/>
                  <a:ea typeface="微软雅黑" panose="020B0503020204020204" charset="-122"/>
                </a:rPr>
                <a:t>组成</a:t>
              </a:r>
            </a:p>
          </p:txBody>
        </p:sp>
        <p:sp>
          <p:nvSpPr>
            <p:cNvPr id="74773" name="Rectangle 1044"/>
            <p:cNvSpPr>
              <a:spLocks noChangeArrowheads="1"/>
            </p:cNvSpPr>
            <p:nvPr/>
          </p:nvSpPr>
          <p:spPr bwMode="auto">
            <a:xfrm>
              <a:off x="4722" y="1591"/>
              <a:ext cx="510" cy="184"/>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b="1">
                  <a:solidFill>
                    <a:schemeClr val="bg1"/>
                  </a:solidFill>
                  <a:latin typeface="微软雅黑" panose="020B0503020204020204" charset="-122"/>
                  <a:ea typeface="微软雅黑" panose="020B0503020204020204" charset="-122"/>
                </a:rPr>
                <a:t>产品</a:t>
              </a:r>
            </a:p>
          </p:txBody>
        </p:sp>
        <p:sp>
          <p:nvSpPr>
            <p:cNvPr id="74774" name="Line 1045"/>
            <p:cNvSpPr>
              <a:spLocks noChangeShapeType="1"/>
            </p:cNvSpPr>
            <p:nvPr/>
          </p:nvSpPr>
          <p:spPr bwMode="auto">
            <a:xfrm flipH="1">
              <a:off x="2488" y="1665"/>
              <a:ext cx="15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5" name="Line 1046"/>
            <p:cNvSpPr>
              <a:spLocks noChangeShapeType="1"/>
            </p:cNvSpPr>
            <p:nvPr/>
          </p:nvSpPr>
          <p:spPr bwMode="auto">
            <a:xfrm>
              <a:off x="3154" y="1665"/>
              <a:ext cx="15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6" name="Line 1047"/>
            <p:cNvSpPr>
              <a:spLocks noChangeShapeType="1"/>
            </p:cNvSpPr>
            <p:nvPr/>
          </p:nvSpPr>
          <p:spPr bwMode="auto">
            <a:xfrm>
              <a:off x="3821" y="1665"/>
              <a:ext cx="15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7" name="Line 1048"/>
            <p:cNvSpPr>
              <a:spLocks noChangeShapeType="1"/>
            </p:cNvSpPr>
            <p:nvPr/>
          </p:nvSpPr>
          <p:spPr bwMode="auto">
            <a:xfrm>
              <a:off x="4448" y="1665"/>
              <a:ext cx="2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8" name="AutoShape 1049"/>
            <p:cNvSpPr>
              <a:spLocks noChangeArrowheads="1"/>
            </p:cNvSpPr>
            <p:nvPr/>
          </p:nvSpPr>
          <p:spPr bwMode="auto">
            <a:xfrm>
              <a:off x="2723" y="2545"/>
              <a:ext cx="706" cy="220"/>
            </a:xfrm>
            <a:prstGeom prst="flowChartDecision">
              <a:avLst/>
            </a:prstGeom>
            <a:solidFill>
              <a:srgbClr val="FFFFCC"/>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a:solidFill>
                    <a:srgbClr val="0000CC"/>
                  </a:solidFill>
                  <a:latin typeface="微软雅黑" panose="020B0503020204020204" charset="-122"/>
                  <a:ea typeface="微软雅黑" panose="020B0503020204020204" charset="-122"/>
                </a:rPr>
                <a:t>入库单</a:t>
              </a:r>
            </a:p>
          </p:txBody>
        </p:sp>
        <p:sp>
          <p:nvSpPr>
            <p:cNvPr id="74779" name="Rectangle 1050"/>
            <p:cNvSpPr>
              <a:spLocks noChangeArrowheads="1"/>
            </p:cNvSpPr>
            <p:nvPr/>
          </p:nvSpPr>
          <p:spPr bwMode="auto">
            <a:xfrm>
              <a:off x="3742" y="2545"/>
              <a:ext cx="432" cy="183"/>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b="1">
                  <a:solidFill>
                    <a:schemeClr val="bg1"/>
                  </a:solidFill>
                  <a:latin typeface="微软雅黑" panose="020B0503020204020204" charset="-122"/>
                  <a:ea typeface="微软雅黑" panose="020B0503020204020204" charset="-122"/>
                </a:rPr>
                <a:t>检验员</a:t>
              </a:r>
            </a:p>
          </p:txBody>
        </p:sp>
        <p:sp>
          <p:nvSpPr>
            <p:cNvPr id="74780" name="Line 1051"/>
            <p:cNvSpPr>
              <a:spLocks noChangeShapeType="1"/>
            </p:cNvSpPr>
            <p:nvPr/>
          </p:nvSpPr>
          <p:spPr bwMode="auto">
            <a:xfrm flipH="1">
              <a:off x="2488" y="2655"/>
              <a:ext cx="27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1" name="Line 1052"/>
            <p:cNvSpPr>
              <a:spLocks noChangeShapeType="1"/>
            </p:cNvSpPr>
            <p:nvPr/>
          </p:nvSpPr>
          <p:spPr bwMode="auto">
            <a:xfrm>
              <a:off x="3390" y="2655"/>
              <a:ext cx="39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2" name="Text Box 1053"/>
            <p:cNvSpPr txBox="1">
              <a:spLocks noChangeArrowheads="1"/>
            </p:cNvSpPr>
            <p:nvPr/>
          </p:nvSpPr>
          <p:spPr bwMode="auto">
            <a:xfrm>
              <a:off x="1076" y="1334"/>
              <a:ext cx="20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500">
                  <a:solidFill>
                    <a:schemeClr val="tx1"/>
                  </a:solidFill>
                  <a:latin typeface="微软雅黑" panose="020B0503020204020204" charset="-122"/>
                  <a:ea typeface="微软雅黑" panose="020B0503020204020204" charset="-122"/>
                </a:rPr>
                <a:t>m</a:t>
              </a:r>
            </a:p>
          </p:txBody>
        </p:sp>
        <p:sp>
          <p:nvSpPr>
            <p:cNvPr id="74783" name="Text Box 1054"/>
            <p:cNvSpPr txBox="1">
              <a:spLocks noChangeArrowheads="1"/>
            </p:cNvSpPr>
            <p:nvPr/>
          </p:nvSpPr>
          <p:spPr bwMode="auto">
            <a:xfrm>
              <a:off x="1847" y="1787"/>
              <a:ext cx="20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500">
                  <a:solidFill>
                    <a:schemeClr val="tx1"/>
                  </a:solidFill>
                  <a:latin typeface="微软雅黑" panose="020B0503020204020204" charset="-122"/>
                  <a:ea typeface="微软雅黑" panose="020B0503020204020204" charset="-122"/>
                </a:rPr>
                <a:t>m</a:t>
              </a:r>
            </a:p>
          </p:txBody>
        </p:sp>
        <p:sp>
          <p:nvSpPr>
            <p:cNvPr id="74784" name="Text Box 1055"/>
            <p:cNvSpPr txBox="1">
              <a:spLocks noChangeArrowheads="1"/>
            </p:cNvSpPr>
            <p:nvPr/>
          </p:nvSpPr>
          <p:spPr bwMode="auto">
            <a:xfrm>
              <a:off x="1799" y="2286"/>
              <a:ext cx="17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500">
                  <a:solidFill>
                    <a:schemeClr val="tx1"/>
                  </a:solidFill>
                  <a:latin typeface="微软雅黑" panose="020B0503020204020204" charset="-122"/>
                  <a:ea typeface="微软雅黑" panose="020B0503020204020204" charset="-122"/>
                </a:rPr>
                <a:t>n</a:t>
              </a:r>
            </a:p>
          </p:txBody>
        </p:sp>
        <p:sp>
          <p:nvSpPr>
            <p:cNvPr id="74785" name="Text Box 1056"/>
            <p:cNvSpPr txBox="1">
              <a:spLocks noChangeArrowheads="1"/>
            </p:cNvSpPr>
            <p:nvPr/>
          </p:nvSpPr>
          <p:spPr bwMode="auto">
            <a:xfrm>
              <a:off x="2527" y="1379"/>
              <a:ext cx="20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500">
                  <a:solidFill>
                    <a:schemeClr val="tx1"/>
                  </a:solidFill>
                  <a:latin typeface="微软雅黑" panose="020B0503020204020204" charset="-122"/>
                  <a:ea typeface="微软雅黑" panose="020B0503020204020204" charset="-122"/>
                </a:rPr>
                <a:t>m</a:t>
              </a:r>
            </a:p>
          </p:txBody>
        </p:sp>
        <p:sp>
          <p:nvSpPr>
            <p:cNvPr id="74786" name="Text Box 1057"/>
            <p:cNvSpPr txBox="1">
              <a:spLocks noChangeArrowheads="1"/>
            </p:cNvSpPr>
            <p:nvPr/>
          </p:nvSpPr>
          <p:spPr bwMode="auto">
            <a:xfrm>
              <a:off x="3115" y="1379"/>
              <a:ext cx="17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500">
                  <a:solidFill>
                    <a:schemeClr val="tx1"/>
                  </a:solidFill>
                  <a:latin typeface="微软雅黑" panose="020B0503020204020204" charset="-122"/>
                  <a:ea typeface="微软雅黑" panose="020B0503020204020204" charset="-122"/>
                </a:rPr>
                <a:t>n</a:t>
              </a:r>
            </a:p>
          </p:txBody>
        </p:sp>
        <p:sp>
          <p:nvSpPr>
            <p:cNvPr id="74787" name="Text Box 1058"/>
            <p:cNvSpPr txBox="1">
              <a:spLocks noChangeArrowheads="1"/>
            </p:cNvSpPr>
            <p:nvPr/>
          </p:nvSpPr>
          <p:spPr bwMode="auto">
            <a:xfrm>
              <a:off x="3843" y="1288"/>
              <a:ext cx="20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500">
                  <a:solidFill>
                    <a:schemeClr val="tx1"/>
                  </a:solidFill>
                  <a:latin typeface="微软雅黑" panose="020B0503020204020204" charset="-122"/>
                  <a:ea typeface="微软雅黑" panose="020B0503020204020204" charset="-122"/>
                </a:rPr>
                <a:t>m</a:t>
              </a:r>
            </a:p>
          </p:txBody>
        </p:sp>
        <p:sp>
          <p:nvSpPr>
            <p:cNvPr id="74788" name="Text Box 1059"/>
            <p:cNvSpPr txBox="1">
              <a:spLocks noChangeArrowheads="1"/>
            </p:cNvSpPr>
            <p:nvPr/>
          </p:nvSpPr>
          <p:spPr bwMode="auto">
            <a:xfrm>
              <a:off x="4522" y="1334"/>
              <a:ext cx="17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500">
                  <a:solidFill>
                    <a:schemeClr val="tx1"/>
                  </a:solidFill>
                  <a:latin typeface="微软雅黑" panose="020B0503020204020204" charset="-122"/>
                  <a:ea typeface="微软雅黑" panose="020B0503020204020204" charset="-122"/>
                </a:rPr>
                <a:t>n</a:t>
              </a:r>
            </a:p>
          </p:txBody>
        </p:sp>
        <p:sp>
          <p:nvSpPr>
            <p:cNvPr id="74789" name="Text Box 1060"/>
            <p:cNvSpPr txBox="1">
              <a:spLocks noChangeArrowheads="1"/>
            </p:cNvSpPr>
            <p:nvPr/>
          </p:nvSpPr>
          <p:spPr bwMode="auto">
            <a:xfrm>
              <a:off x="2527" y="2331"/>
              <a:ext cx="205"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500">
                  <a:solidFill>
                    <a:schemeClr val="tx1"/>
                  </a:solidFill>
                  <a:latin typeface="微软雅黑" panose="020B0503020204020204" charset="-122"/>
                  <a:ea typeface="微软雅黑" panose="020B0503020204020204" charset="-122"/>
                </a:rPr>
                <a:t>m</a:t>
              </a:r>
            </a:p>
          </p:txBody>
        </p:sp>
        <p:sp>
          <p:nvSpPr>
            <p:cNvPr id="74790" name="Text Box 1061"/>
            <p:cNvSpPr txBox="1">
              <a:spLocks noChangeArrowheads="1"/>
            </p:cNvSpPr>
            <p:nvPr/>
          </p:nvSpPr>
          <p:spPr bwMode="auto">
            <a:xfrm>
              <a:off x="3432" y="2331"/>
              <a:ext cx="171"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en-US" altLang="zh-CN" sz="1500">
                  <a:solidFill>
                    <a:schemeClr val="tx1"/>
                  </a:solidFill>
                  <a:latin typeface="微软雅黑" panose="020B0503020204020204" charset="-122"/>
                  <a:ea typeface="微软雅黑" panose="020B0503020204020204" charset="-122"/>
                </a:rPr>
                <a:t>n</a:t>
              </a:r>
            </a:p>
          </p:txBody>
        </p:sp>
        <p:sp>
          <p:nvSpPr>
            <p:cNvPr id="74791" name="Text Box 1062"/>
            <p:cNvSpPr txBox="1">
              <a:spLocks noChangeArrowheads="1"/>
            </p:cNvSpPr>
            <p:nvPr/>
          </p:nvSpPr>
          <p:spPr bwMode="auto">
            <a:xfrm>
              <a:off x="2225" y="2997"/>
              <a:ext cx="1403" cy="16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500">
                  <a:solidFill>
                    <a:srgbClr val="0000CC"/>
                  </a:solidFill>
                  <a:latin typeface="微软雅黑" panose="020B0503020204020204" charset="-122"/>
                  <a:ea typeface="微软雅黑" panose="020B0503020204020204" charset="-122"/>
                </a:rPr>
                <a:t>物资供应管理系统集成视图</a:t>
              </a:r>
            </a:p>
          </p:txBody>
        </p:sp>
      </p:gr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AutoShape 1028"/>
          <p:cNvSpPr>
            <a:spLocks noChangeArrowheads="1"/>
          </p:cNvSpPr>
          <p:nvPr/>
        </p:nvSpPr>
        <p:spPr bwMode="auto">
          <a:xfrm>
            <a:off x="251466" y="2082084"/>
            <a:ext cx="8321675" cy="2913864"/>
          </a:xfrm>
          <a:prstGeom prst="flowChartAlternateProcess">
            <a:avLst/>
          </a:prstGeom>
          <a:noFill/>
          <a:ln w="12700" cap="sq">
            <a:solidFill>
              <a:srgbClr val="0000CC"/>
            </a:solidFill>
            <a:miter lim="800000"/>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fontAlgn="auto" hangingPunct="1">
              <a:lnSpc>
                <a:spcPct val="150000"/>
              </a:lnSpc>
              <a:spcBef>
                <a:spcPts val="0"/>
              </a:spcBef>
              <a:buFontTx/>
              <a:buNone/>
            </a:pPr>
            <a:r>
              <a:rPr lang="zh-CN" altLang="en-US" sz="2200" b="1">
                <a:solidFill>
                  <a:schemeClr val="tx1"/>
                </a:solidFill>
                <a:latin typeface="+mn-ea"/>
                <a:ea typeface="+mn-ea"/>
              </a:rPr>
              <a:t>例</a:t>
            </a:r>
            <a:r>
              <a:rPr lang="en-US" altLang="zh-CN" sz="2200" b="1">
                <a:solidFill>
                  <a:schemeClr val="tx1"/>
                </a:solidFill>
                <a:latin typeface="+mn-ea"/>
                <a:ea typeface="+mn-ea"/>
              </a:rPr>
              <a:t>3</a:t>
            </a:r>
            <a:r>
              <a:rPr lang="zh-CN" altLang="en-US" sz="2200" b="1">
                <a:solidFill>
                  <a:schemeClr val="tx1"/>
                </a:solidFill>
                <a:latin typeface="+mn-ea"/>
                <a:ea typeface="+mn-ea"/>
              </a:rPr>
              <a:t>：</a:t>
            </a:r>
          </a:p>
          <a:p>
            <a:pPr eaLnBrk="1" fontAlgn="auto" hangingPunct="1">
              <a:lnSpc>
                <a:spcPct val="150000"/>
              </a:lnSpc>
              <a:spcBef>
                <a:spcPts val="0"/>
              </a:spcBef>
              <a:buFontTx/>
              <a:buNone/>
            </a:pPr>
            <a:r>
              <a:rPr lang="zh-CN" altLang="en-US" sz="2200" b="1">
                <a:solidFill>
                  <a:schemeClr val="tx1"/>
                </a:solidFill>
                <a:latin typeface="+mn-ea"/>
                <a:ea typeface="+mn-ea"/>
              </a:rPr>
              <a:t>   设有如下教学环境，一个班级有多名学生，一个学生只属于一个班。一个学生可以选修若干门课程，一门课程只有一位教师主讲。每位教师属于一个教研室，一个教研室有若干位教师。请用</a:t>
            </a:r>
            <a:r>
              <a:rPr lang="en-US" altLang="zh-CN" sz="2200" b="1">
                <a:solidFill>
                  <a:schemeClr val="tx1"/>
                </a:solidFill>
                <a:latin typeface="+mn-ea"/>
                <a:ea typeface="+mn-ea"/>
              </a:rPr>
              <a:t>E-R</a:t>
            </a:r>
            <a:r>
              <a:rPr lang="zh-CN" altLang="en-US" sz="2200" b="1">
                <a:solidFill>
                  <a:schemeClr val="tx1"/>
                </a:solidFill>
                <a:latin typeface="+mn-ea"/>
                <a:ea typeface="+mn-ea"/>
              </a:rPr>
              <a:t>图画出概念模型。</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z="3200" dirty="0">
                <a:solidFill>
                  <a:schemeClr val="bg2"/>
                </a:solidFill>
                <a:latin typeface="+mj-ea"/>
              </a:rPr>
              <a:t>（</a:t>
            </a:r>
            <a:r>
              <a:rPr lang="en-US" altLang="zh-CN" sz="3200" dirty="0">
                <a:solidFill>
                  <a:schemeClr val="bg2"/>
                </a:solidFill>
                <a:latin typeface="+mj-ea"/>
              </a:rPr>
              <a:t>2</a:t>
            </a:r>
            <a:r>
              <a:rPr lang="zh-CN" altLang="en-US" sz="3200" dirty="0">
                <a:solidFill>
                  <a:schemeClr val="bg2"/>
                </a:solidFill>
                <a:latin typeface="+mj-ea"/>
              </a:rPr>
              <a:t>）数据库的行为特性设计</a:t>
            </a:r>
            <a:endParaRPr lang="zh-CN" altLang="en-US" sz="3200" dirty="0"/>
          </a:p>
        </p:txBody>
      </p:sp>
      <p:sp>
        <p:nvSpPr>
          <p:cNvPr id="2" name="AutoShape 19"/>
          <p:cNvSpPr>
            <a:spLocks noChangeArrowheads="1"/>
          </p:cNvSpPr>
          <p:nvPr/>
        </p:nvSpPr>
        <p:spPr bwMode="gray">
          <a:xfrm>
            <a:off x="428625" y="2286000"/>
            <a:ext cx="2414905" cy="3215005"/>
          </a:xfrm>
          <a:prstGeom prst="can">
            <a:avLst>
              <a:gd name="adj" fmla="val 18418"/>
            </a:avLst>
          </a:prstGeom>
          <a:solidFill>
            <a:schemeClr val="bg2">
              <a:lumMod val="75000"/>
            </a:schemeClr>
          </a:solidFill>
          <a:ln>
            <a:solidFill>
              <a:schemeClr val="tx1"/>
            </a:solidFill>
          </a:ln>
        </p:spPr>
        <p:style>
          <a:lnRef idx="1">
            <a:schemeClr val="accent1"/>
          </a:lnRef>
          <a:fillRef idx="2">
            <a:schemeClr val="accent1"/>
          </a:fillRef>
          <a:effectRef idx="1">
            <a:schemeClr val="accent1"/>
          </a:effectRef>
          <a:fontRef idx="minor">
            <a:schemeClr val="dk1"/>
          </a:fontRef>
        </p:style>
        <p:txBody>
          <a:bodyPr vert="eaVert" wrap="none" anchor="b"/>
          <a:lstStyle/>
          <a:p>
            <a:pPr algn="ctr">
              <a:defRPr/>
            </a:pPr>
            <a:r>
              <a:rPr lang="zh-CN" altLang="en-US" sz="2400" b="1" dirty="0">
                <a:solidFill>
                  <a:schemeClr val="bg1"/>
                </a:solidFill>
                <a:latin typeface="+mn-ea"/>
              </a:rPr>
              <a:t>数据库系统设计</a:t>
            </a:r>
          </a:p>
        </p:txBody>
      </p:sp>
      <p:sp>
        <p:nvSpPr>
          <p:cNvPr id="5127" name="Text Box 25"/>
          <p:cNvSpPr txBox="1">
            <a:spLocks noChangeArrowheads="1"/>
          </p:cNvSpPr>
          <p:nvPr/>
        </p:nvSpPr>
        <p:spPr bwMode="gray">
          <a:xfrm>
            <a:off x="936625" y="3000375"/>
            <a:ext cx="1717675" cy="396875"/>
          </a:xfrm>
          <a:prstGeom prst="rect">
            <a:avLst/>
          </a:prstGeom>
          <a:noFill/>
          <a:ln>
            <a:noFill/>
          </a:ln>
          <a:extLst>
            <a:ext uri="{909E8E84-426E-40DD-AFC4-6F175D3DCCD1}">
              <a14:hiddenFill xmlns:a14="http://schemas.microsoft.com/office/drawing/2010/main">
                <a:solidFill>
                  <a:schemeClr val="accent3"/>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a:r>
              <a:rPr lang="zh-CN" altLang="en-US" sz="2000" b="1">
                <a:solidFill>
                  <a:srgbClr val="FFFFFF"/>
                </a:solidFill>
                <a:ea typeface="宋体" panose="02010600030101010101" pitchFamily="2" charset="-122"/>
              </a:rPr>
              <a:t>结构特性设计</a:t>
            </a:r>
            <a:endParaRPr lang="en-US" altLang="zh-CN" sz="2000" b="1">
              <a:solidFill>
                <a:srgbClr val="FFFFFF"/>
              </a:solidFill>
              <a:ea typeface="宋体" panose="02010600030101010101" pitchFamily="2" charset="-122"/>
            </a:endParaRPr>
          </a:p>
        </p:txBody>
      </p:sp>
      <p:sp>
        <p:nvSpPr>
          <p:cNvPr id="5129" name="Text Box 25"/>
          <p:cNvSpPr txBox="1">
            <a:spLocks noChangeArrowheads="1"/>
          </p:cNvSpPr>
          <p:nvPr/>
        </p:nvSpPr>
        <p:spPr bwMode="gray">
          <a:xfrm>
            <a:off x="936625" y="3729990"/>
            <a:ext cx="1717675" cy="396875"/>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a:r>
              <a:rPr lang="zh-CN" altLang="en-US" sz="2000" b="1">
                <a:solidFill>
                  <a:srgbClr val="FFFFFF"/>
                </a:solidFill>
                <a:ea typeface="宋体" panose="02010600030101010101" pitchFamily="2" charset="-122"/>
              </a:rPr>
              <a:t>行为特性设计</a:t>
            </a:r>
            <a:endParaRPr lang="en-US" altLang="zh-CN" sz="2000" b="1">
              <a:solidFill>
                <a:srgbClr val="FFFFFF"/>
              </a:solidFill>
              <a:ea typeface="宋体" panose="02010600030101010101" pitchFamily="2" charset="-122"/>
            </a:endParaRPr>
          </a:p>
        </p:txBody>
      </p:sp>
      <p:sp>
        <p:nvSpPr>
          <p:cNvPr id="5131" name="Text Box 25"/>
          <p:cNvSpPr txBox="1">
            <a:spLocks noChangeArrowheads="1"/>
          </p:cNvSpPr>
          <p:nvPr/>
        </p:nvSpPr>
        <p:spPr bwMode="gray">
          <a:xfrm>
            <a:off x="936625" y="4500880"/>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Gulim" panose="020B0503020000020004" pitchFamily="34" charset="-127"/>
                <a:ea typeface="Gulim" panose="020B0503020000020004" pitchFamily="34" charset="-127"/>
              </a:defRPr>
            </a:lvl1pPr>
            <a:lvl2pPr marL="742950" indent="-285750" eaLnBrk="0" hangingPunct="0">
              <a:defRPr kumimoji="1" sz="2400">
                <a:solidFill>
                  <a:schemeClr val="tx1"/>
                </a:solidFill>
                <a:latin typeface="Gulim" panose="020B0503020000020004" pitchFamily="34" charset="-127"/>
                <a:ea typeface="Gulim" panose="020B0503020000020004" pitchFamily="34" charset="-127"/>
              </a:defRPr>
            </a:lvl2pPr>
            <a:lvl3pPr marL="1143000" indent="-228600" eaLnBrk="0" hangingPunct="0">
              <a:defRPr kumimoji="1" sz="2400">
                <a:solidFill>
                  <a:schemeClr val="tx1"/>
                </a:solidFill>
                <a:latin typeface="Gulim" panose="020B0503020000020004" pitchFamily="34" charset="-127"/>
                <a:ea typeface="Gulim" panose="020B0503020000020004" pitchFamily="34" charset="-127"/>
              </a:defRPr>
            </a:lvl3pPr>
            <a:lvl4pPr marL="1600200" indent="-228600" eaLnBrk="0" hangingPunct="0">
              <a:defRPr kumimoji="1" sz="2400">
                <a:solidFill>
                  <a:schemeClr val="tx1"/>
                </a:solidFill>
                <a:latin typeface="Gulim" panose="020B0503020000020004" pitchFamily="34" charset="-127"/>
                <a:ea typeface="Gulim" panose="020B0503020000020004" pitchFamily="34" charset="-127"/>
              </a:defRPr>
            </a:lvl4pPr>
            <a:lvl5pPr marL="2057400" indent="-228600" eaLnBrk="0" hangingPunct="0">
              <a:defRPr kumimoji="1" sz="2400">
                <a:solidFill>
                  <a:schemeClr val="tx1"/>
                </a:solidFill>
                <a:latin typeface="Gulim" panose="020B0503020000020004" pitchFamily="34" charset="-127"/>
                <a:ea typeface="Gulim" panose="020B0503020000020004" pitchFamily="34" charset="-127"/>
              </a:defRPr>
            </a:lvl5pPr>
            <a:lvl6pPr marL="25146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6pPr>
            <a:lvl7pPr marL="29718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7pPr>
            <a:lvl8pPr marL="34290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8pPr>
            <a:lvl9pPr marL="3886200" indent="-228600" eaLnBrk="0" fontAlgn="base" hangingPunct="0">
              <a:spcBef>
                <a:spcPct val="0"/>
              </a:spcBef>
              <a:spcAft>
                <a:spcPct val="0"/>
              </a:spcAft>
              <a:defRPr kumimoji="1" sz="2400">
                <a:solidFill>
                  <a:schemeClr val="tx1"/>
                </a:solidFill>
                <a:latin typeface="Gulim" panose="020B0503020000020004" pitchFamily="34" charset="-127"/>
                <a:ea typeface="Gulim" panose="020B0503020000020004" pitchFamily="34" charset="-127"/>
              </a:defRPr>
            </a:lvl9pPr>
          </a:lstStyle>
          <a:p>
            <a:pPr algn="ctr"/>
            <a:r>
              <a:rPr lang="zh-CN" altLang="en-US" sz="2000" b="1">
                <a:solidFill>
                  <a:srgbClr val="FFFFFF"/>
                </a:solidFill>
                <a:ea typeface="宋体" panose="02010600030101010101" pitchFamily="2" charset="-122"/>
              </a:rPr>
              <a:t>物理模式设计</a:t>
            </a:r>
            <a:endParaRPr lang="en-US" altLang="zh-CN" sz="2000" b="1">
              <a:solidFill>
                <a:srgbClr val="FFFFFF"/>
              </a:solidFill>
              <a:ea typeface="宋体" panose="02010600030101010101" pitchFamily="2" charset="-122"/>
            </a:endParaRPr>
          </a:p>
        </p:txBody>
      </p:sp>
      <p:sp>
        <p:nvSpPr>
          <p:cNvPr id="24" name="线形标注 2(带强调线) 23"/>
          <p:cNvSpPr/>
          <p:nvPr/>
        </p:nvSpPr>
        <p:spPr bwMode="auto">
          <a:xfrm>
            <a:off x="4000500" y="1643063"/>
            <a:ext cx="4857750" cy="3714750"/>
          </a:xfrm>
          <a:prstGeom prst="accentCallout2">
            <a:avLst>
              <a:gd name="adj1" fmla="val 18750"/>
              <a:gd name="adj2" fmla="val -8333"/>
              <a:gd name="adj3" fmla="val 18750"/>
              <a:gd name="adj4" fmla="val -16667"/>
              <a:gd name="adj5" fmla="val 55976"/>
              <a:gd name="adj6" fmla="val -335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indent="307975" fontAlgn="auto" latinLnBrk="1">
              <a:lnSpc>
                <a:spcPct val="150000"/>
              </a:lnSpc>
              <a:defRPr/>
            </a:pPr>
            <a:r>
              <a:rPr lang="zh-CN" altLang="en-US" b="1" dirty="0">
                <a:solidFill>
                  <a:srgbClr val="0070C0"/>
                </a:solidFill>
                <a:latin typeface="微软雅黑" panose="020B0503020204020204" charset="-122"/>
                <a:ea typeface="微软雅黑" panose="020B0503020204020204" charset="-122"/>
                <a:cs typeface="微软雅黑" panose="020B0503020204020204" charset="-122"/>
              </a:rPr>
              <a:t> </a:t>
            </a:r>
            <a:r>
              <a:rPr lang="zh-CN" altLang="en-US" dirty="0">
                <a:solidFill>
                  <a:srgbClr val="0070C0"/>
                </a:solidFill>
                <a:latin typeface="微软雅黑" panose="020B0503020204020204" charset="-122"/>
                <a:ea typeface="微软雅黑" panose="020B0503020204020204" charset="-122"/>
                <a:cs typeface="微软雅黑" panose="020B0503020204020204" charset="-122"/>
              </a:rPr>
              <a:t>数据库用户的行为和动作是指数据查询和统计、事物处理及报表处理等，这些都要通过应用程序表达和执行。</a:t>
            </a:r>
            <a:endParaRPr lang="en-US" altLang="zh-CN" dirty="0">
              <a:solidFill>
                <a:srgbClr val="0070C0"/>
              </a:solidFill>
              <a:latin typeface="微软雅黑" panose="020B0503020204020204" charset="-122"/>
              <a:ea typeface="微软雅黑" panose="020B0503020204020204" charset="-122"/>
              <a:cs typeface="微软雅黑" panose="020B0503020204020204" charset="-122"/>
            </a:endParaRPr>
          </a:p>
          <a:p>
            <a:pPr indent="307975" fontAlgn="auto" latinLnBrk="1">
              <a:lnSpc>
                <a:spcPct val="150000"/>
              </a:lnSpc>
              <a:defRPr/>
            </a:pPr>
            <a:r>
              <a:rPr lang="zh-CN" altLang="en-US" dirty="0">
                <a:solidFill>
                  <a:srgbClr val="0070C0"/>
                </a:solidFill>
                <a:latin typeface="微软雅黑" panose="020B0503020204020204" charset="-122"/>
                <a:ea typeface="微软雅黑" panose="020B0503020204020204" charset="-122"/>
                <a:cs typeface="微软雅黑" panose="020B0503020204020204" charset="-122"/>
              </a:rPr>
              <a:t>  首先要将现实世界中的数据及应用情况用</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数据流程图和数据字典</a:t>
            </a:r>
            <a:r>
              <a:rPr lang="zh-CN" altLang="en-US" dirty="0">
                <a:solidFill>
                  <a:srgbClr val="0070C0"/>
                </a:solidFill>
                <a:latin typeface="微软雅黑" panose="020B0503020204020204" charset="-122"/>
                <a:ea typeface="微软雅黑" panose="020B0503020204020204" charset="-122"/>
                <a:cs typeface="微软雅黑" panose="020B0503020204020204" charset="-122"/>
              </a:rPr>
              <a:t>表示，并详细描述其中的</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数据操作要求</a:t>
            </a:r>
            <a:r>
              <a:rPr lang="zh-CN" altLang="en-US" dirty="0">
                <a:solidFill>
                  <a:srgbClr val="0070C0"/>
                </a:solidFill>
                <a:latin typeface="微软雅黑" panose="020B0503020204020204" charset="-122"/>
                <a:ea typeface="微软雅黑" panose="020B0503020204020204" charset="-122"/>
                <a:cs typeface="微软雅黑" panose="020B0503020204020204" charset="-122"/>
              </a:rPr>
              <a:t>（即操作对象、方法、频度和实时性要求），进而得出系统的功能模块结构和数据库的子模式。</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29"/>
          <p:cNvGrpSpPr/>
          <p:nvPr/>
        </p:nvGrpSpPr>
        <p:grpSpPr bwMode="auto">
          <a:xfrm>
            <a:off x="2195513" y="1179513"/>
            <a:ext cx="4681537" cy="5113337"/>
            <a:chOff x="1536" y="432"/>
            <a:chExt cx="2750" cy="3168"/>
          </a:xfrm>
          <a:solidFill>
            <a:schemeClr val="bg2">
              <a:lumMod val="65000"/>
            </a:schemeClr>
          </a:solidFill>
        </p:grpSpPr>
        <p:sp>
          <p:nvSpPr>
            <p:cNvPr id="185347" name="Rectangle 3"/>
            <p:cNvSpPr>
              <a:spLocks noChangeArrowheads="1"/>
            </p:cNvSpPr>
            <p:nvPr/>
          </p:nvSpPr>
          <p:spPr bwMode="auto">
            <a:xfrm>
              <a:off x="1536" y="432"/>
              <a:ext cx="917" cy="384"/>
            </a:xfrm>
            <a:prstGeom prst="rect">
              <a:avLst/>
            </a:prstGeom>
            <a:grpFill/>
            <a:ln w="12700">
              <a:solidFill>
                <a:schemeClr val="tx1"/>
              </a:solidFill>
              <a:miter lim="800000"/>
            </a:ln>
            <a:effectLst/>
          </p:spPr>
          <p:txBody>
            <a:bodyPr wrap="none" anchor="ctr"/>
            <a:lstStyle/>
            <a:p>
              <a:pPr algn="ctr">
                <a:buFontTx/>
                <a:buNone/>
                <a:defRPr/>
              </a:pPr>
              <a:r>
                <a:rPr lang="zh-CN" altLang="en-US" sz="1500" b="1">
                  <a:solidFill>
                    <a:schemeClr val="tx1"/>
                  </a:solidFill>
                  <a:effectLst/>
                  <a:latin typeface="微软雅黑" panose="020B0503020204020204" charset="-122"/>
                  <a:ea typeface="微软雅黑" panose="020B0503020204020204" charset="-122"/>
                </a:rPr>
                <a:t>班级</a:t>
              </a:r>
            </a:p>
          </p:txBody>
        </p:sp>
        <p:sp>
          <p:nvSpPr>
            <p:cNvPr id="185348" name="Rectangle 4"/>
            <p:cNvSpPr>
              <a:spLocks noChangeArrowheads="1"/>
            </p:cNvSpPr>
            <p:nvPr/>
          </p:nvSpPr>
          <p:spPr bwMode="auto">
            <a:xfrm>
              <a:off x="3318" y="432"/>
              <a:ext cx="917" cy="384"/>
            </a:xfrm>
            <a:prstGeom prst="rect">
              <a:avLst/>
            </a:prstGeom>
            <a:grpFill/>
            <a:ln w="12700">
              <a:solidFill>
                <a:schemeClr val="tx1"/>
              </a:solidFill>
              <a:miter lim="800000"/>
            </a:ln>
            <a:effectLst/>
          </p:spPr>
          <p:txBody>
            <a:bodyPr wrap="none" anchor="ctr"/>
            <a:lstStyle/>
            <a:p>
              <a:pPr algn="ctr">
                <a:buFontTx/>
                <a:buNone/>
                <a:defRPr/>
              </a:pPr>
              <a:r>
                <a:rPr lang="zh-CN" altLang="en-US" sz="1500" b="1">
                  <a:solidFill>
                    <a:schemeClr val="tx1"/>
                  </a:solidFill>
                  <a:effectLst/>
                  <a:latin typeface="微软雅黑" panose="020B0503020204020204" charset="-122"/>
                  <a:ea typeface="微软雅黑" panose="020B0503020204020204" charset="-122"/>
                </a:rPr>
                <a:t>教研室</a:t>
              </a:r>
            </a:p>
          </p:txBody>
        </p:sp>
        <p:sp>
          <p:nvSpPr>
            <p:cNvPr id="185349" name="Rectangle 5"/>
            <p:cNvSpPr>
              <a:spLocks noChangeArrowheads="1"/>
            </p:cNvSpPr>
            <p:nvPr/>
          </p:nvSpPr>
          <p:spPr bwMode="auto">
            <a:xfrm>
              <a:off x="1536" y="1920"/>
              <a:ext cx="917" cy="384"/>
            </a:xfrm>
            <a:prstGeom prst="rect">
              <a:avLst/>
            </a:prstGeom>
            <a:solidFill>
              <a:srgbClr val="48946D"/>
            </a:solidFill>
            <a:ln w="12700">
              <a:solidFill>
                <a:schemeClr val="tx1"/>
              </a:solidFill>
              <a:miter lim="800000"/>
            </a:ln>
            <a:effectLst/>
          </p:spPr>
          <p:txBody>
            <a:bodyPr wrap="none" anchor="ctr"/>
            <a:lstStyle/>
            <a:p>
              <a:pPr algn="ctr">
                <a:buFontTx/>
                <a:buNone/>
                <a:defRPr/>
              </a:pPr>
              <a:r>
                <a:rPr lang="zh-CN" altLang="en-US" sz="1500" b="1">
                  <a:solidFill>
                    <a:schemeClr val="bg1"/>
                  </a:solidFill>
                  <a:effectLst/>
                  <a:latin typeface="微软雅黑" panose="020B0503020204020204" charset="-122"/>
                  <a:ea typeface="微软雅黑" panose="020B0503020204020204" charset="-122"/>
                  <a:cs typeface="微软雅黑" panose="020B0503020204020204" charset="-122"/>
                </a:rPr>
                <a:t>学 生</a:t>
              </a:r>
            </a:p>
          </p:txBody>
        </p:sp>
        <p:sp>
          <p:nvSpPr>
            <p:cNvPr id="185350" name="Rectangle 6"/>
            <p:cNvSpPr>
              <a:spLocks noChangeArrowheads="1"/>
            </p:cNvSpPr>
            <p:nvPr/>
          </p:nvSpPr>
          <p:spPr bwMode="auto">
            <a:xfrm>
              <a:off x="3318" y="1920"/>
              <a:ext cx="917" cy="384"/>
            </a:xfrm>
            <a:prstGeom prst="rect">
              <a:avLst/>
            </a:prstGeom>
            <a:grpFill/>
            <a:ln w="12700">
              <a:solidFill>
                <a:schemeClr val="tx1"/>
              </a:solidFill>
              <a:miter lim="800000"/>
            </a:ln>
            <a:effectLst/>
          </p:spPr>
          <p:txBody>
            <a:bodyPr wrap="none" anchor="ctr"/>
            <a:lstStyle/>
            <a:p>
              <a:pPr algn="ctr">
                <a:buFontTx/>
                <a:buNone/>
                <a:defRPr/>
              </a:pPr>
              <a:r>
                <a:rPr lang="zh-CN" altLang="en-US" sz="1500" b="1">
                  <a:solidFill>
                    <a:schemeClr val="tx1"/>
                  </a:solidFill>
                  <a:effectLst/>
                  <a:latin typeface="微软雅黑" panose="020B0503020204020204" charset="-122"/>
                  <a:ea typeface="微软雅黑" panose="020B0503020204020204" charset="-122"/>
                  <a:cs typeface="微软雅黑" panose="020B0503020204020204" charset="-122"/>
                </a:rPr>
                <a:t>教 师</a:t>
              </a:r>
            </a:p>
          </p:txBody>
        </p:sp>
        <p:sp>
          <p:nvSpPr>
            <p:cNvPr id="185351" name="Rectangle 7"/>
            <p:cNvSpPr>
              <a:spLocks noChangeArrowheads="1"/>
            </p:cNvSpPr>
            <p:nvPr/>
          </p:nvSpPr>
          <p:spPr bwMode="auto">
            <a:xfrm>
              <a:off x="2504" y="3216"/>
              <a:ext cx="916" cy="384"/>
            </a:xfrm>
            <a:prstGeom prst="rect">
              <a:avLst/>
            </a:prstGeom>
            <a:solidFill>
              <a:srgbClr val="48946D"/>
            </a:solidFill>
            <a:ln w="12700">
              <a:solidFill>
                <a:schemeClr val="tx1"/>
              </a:solidFill>
              <a:miter lim="800000"/>
            </a:ln>
            <a:effectLst/>
          </p:spPr>
          <p:txBody>
            <a:bodyPr wrap="none" anchor="ctr"/>
            <a:lstStyle/>
            <a:p>
              <a:pPr algn="ctr">
                <a:buFontTx/>
                <a:buNone/>
                <a:defRPr/>
              </a:pPr>
              <a:r>
                <a:rPr lang="zh-CN" altLang="en-US" sz="1500" b="1">
                  <a:solidFill>
                    <a:schemeClr val="bg1"/>
                  </a:solidFill>
                  <a:effectLst/>
                  <a:latin typeface="微软雅黑" panose="020B0503020204020204" charset="-122"/>
                  <a:ea typeface="微软雅黑" panose="020B0503020204020204" charset="-122"/>
                </a:rPr>
                <a:t>课程</a:t>
              </a:r>
            </a:p>
          </p:txBody>
        </p:sp>
        <p:sp>
          <p:nvSpPr>
            <p:cNvPr id="185352" name="AutoShape 8"/>
            <p:cNvSpPr>
              <a:spLocks noChangeArrowheads="1"/>
            </p:cNvSpPr>
            <p:nvPr/>
          </p:nvSpPr>
          <p:spPr bwMode="auto">
            <a:xfrm>
              <a:off x="1638" y="1152"/>
              <a:ext cx="919" cy="384"/>
            </a:xfrm>
            <a:prstGeom prst="flowChartDecision">
              <a:avLst/>
            </a:prstGeom>
            <a:solidFill>
              <a:schemeClr val="accent1">
                <a:lumMod val="75000"/>
              </a:schemeClr>
            </a:solidFill>
            <a:ln w="12700">
              <a:solidFill>
                <a:schemeClr val="tx1"/>
              </a:solidFill>
              <a:miter lim="800000"/>
            </a:ln>
            <a:effectLst/>
          </p:spPr>
          <p:txBody>
            <a:bodyPr wrap="none" anchor="ctr"/>
            <a:lstStyle/>
            <a:p>
              <a:pPr algn="ctr">
                <a:buFontTx/>
                <a:buNone/>
                <a:defRPr/>
              </a:pPr>
              <a:r>
                <a:rPr lang="zh-CN" altLang="en-US" sz="1500" b="1">
                  <a:solidFill>
                    <a:schemeClr val="bg1"/>
                  </a:solidFill>
                  <a:effectLst/>
                  <a:latin typeface="微软雅黑" panose="020B0503020204020204" charset="-122"/>
                  <a:ea typeface="微软雅黑" panose="020B0503020204020204" charset="-122"/>
                </a:rPr>
                <a:t>包含</a:t>
              </a:r>
            </a:p>
          </p:txBody>
        </p:sp>
        <p:sp>
          <p:nvSpPr>
            <p:cNvPr id="185353" name="AutoShape 9"/>
            <p:cNvSpPr>
              <a:spLocks noChangeArrowheads="1"/>
            </p:cNvSpPr>
            <p:nvPr/>
          </p:nvSpPr>
          <p:spPr bwMode="auto">
            <a:xfrm>
              <a:off x="3318" y="1152"/>
              <a:ext cx="968" cy="432"/>
            </a:xfrm>
            <a:prstGeom prst="flowChartDecision">
              <a:avLst/>
            </a:prstGeom>
            <a:solidFill>
              <a:schemeClr val="accent1">
                <a:lumMod val="75000"/>
              </a:schemeClr>
            </a:solidFill>
            <a:ln w="12700">
              <a:solidFill>
                <a:schemeClr val="tx1"/>
              </a:solidFill>
              <a:miter lim="800000"/>
            </a:ln>
            <a:effectLst/>
          </p:spPr>
          <p:txBody>
            <a:bodyPr wrap="none" anchor="ctr"/>
            <a:lstStyle/>
            <a:p>
              <a:pPr algn="ctr">
                <a:buFontTx/>
                <a:buNone/>
                <a:defRPr/>
              </a:pPr>
              <a:r>
                <a:rPr lang="zh-CN" altLang="en-US" sz="1500" b="1">
                  <a:solidFill>
                    <a:schemeClr val="bg1"/>
                  </a:solidFill>
                  <a:effectLst/>
                  <a:latin typeface="微软雅黑" panose="020B0503020204020204" charset="-122"/>
                  <a:ea typeface="微软雅黑" panose="020B0503020204020204" charset="-122"/>
                </a:rPr>
                <a:t>管理</a:t>
              </a:r>
            </a:p>
          </p:txBody>
        </p:sp>
        <p:sp>
          <p:nvSpPr>
            <p:cNvPr id="185354" name="AutoShape 10"/>
            <p:cNvSpPr>
              <a:spLocks noChangeArrowheads="1"/>
            </p:cNvSpPr>
            <p:nvPr/>
          </p:nvSpPr>
          <p:spPr bwMode="auto">
            <a:xfrm>
              <a:off x="1587" y="2640"/>
              <a:ext cx="917" cy="480"/>
            </a:xfrm>
            <a:prstGeom prst="flowChartDecision">
              <a:avLst/>
            </a:prstGeom>
            <a:solidFill>
              <a:schemeClr val="accent1">
                <a:lumMod val="75000"/>
              </a:schemeClr>
            </a:solidFill>
            <a:ln w="12700">
              <a:solidFill>
                <a:schemeClr val="tx1"/>
              </a:solidFill>
              <a:miter lim="800000"/>
            </a:ln>
            <a:effectLst/>
          </p:spPr>
          <p:txBody>
            <a:bodyPr wrap="none" anchor="ctr"/>
            <a:lstStyle/>
            <a:p>
              <a:pPr algn="ctr">
                <a:buFontTx/>
                <a:buNone/>
                <a:defRPr/>
              </a:pPr>
              <a:r>
                <a:rPr lang="zh-CN" altLang="en-US" sz="1500" b="1">
                  <a:solidFill>
                    <a:schemeClr val="bg1"/>
                  </a:solidFill>
                  <a:effectLst/>
                  <a:latin typeface="微软雅黑" panose="020B0503020204020204" charset="-122"/>
                  <a:ea typeface="微软雅黑" panose="020B0503020204020204" charset="-122"/>
                </a:rPr>
                <a:t>选修</a:t>
              </a:r>
            </a:p>
          </p:txBody>
        </p:sp>
        <p:sp>
          <p:nvSpPr>
            <p:cNvPr id="185355" name="AutoShape 11"/>
            <p:cNvSpPr>
              <a:spLocks noChangeArrowheads="1"/>
            </p:cNvSpPr>
            <p:nvPr/>
          </p:nvSpPr>
          <p:spPr bwMode="auto">
            <a:xfrm>
              <a:off x="3318" y="2544"/>
              <a:ext cx="968" cy="434"/>
            </a:xfrm>
            <a:prstGeom prst="flowChartDecision">
              <a:avLst/>
            </a:prstGeom>
            <a:solidFill>
              <a:schemeClr val="accent1">
                <a:lumMod val="75000"/>
              </a:schemeClr>
            </a:solidFill>
            <a:ln w="12700">
              <a:solidFill>
                <a:schemeClr val="tx1"/>
              </a:solidFill>
              <a:miter lim="800000"/>
            </a:ln>
            <a:effectLst/>
          </p:spPr>
          <p:txBody>
            <a:bodyPr wrap="none" anchor="ctr"/>
            <a:lstStyle/>
            <a:p>
              <a:pPr algn="ctr">
                <a:buFontTx/>
                <a:buNone/>
                <a:defRPr/>
              </a:pPr>
              <a:r>
                <a:rPr lang="zh-CN" altLang="en-US" sz="1500" b="1">
                  <a:solidFill>
                    <a:schemeClr val="bg1"/>
                  </a:solidFill>
                  <a:effectLst/>
                  <a:latin typeface="微软雅黑" panose="020B0503020204020204" charset="-122"/>
                  <a:ea typeface="微软雅黑" panose="020B0503020204020204" charset="-122"/>
                </a:rPr>
                <a:t>讲授</a:t>
              </a:r>
            </a:p>
          </p:txBody>
        </p:sp>
        <p:sp>
          <p:nvSpPr>
            <p:cNvPr id="76812" name="Line 12"/>
            <p:cNvSpPr>
              <a:spLocks noChangeShapeType="1"/>
            </p:cNvSpPr>
            <p:nvPr/>
          </p:nvSpPr>
          <p:spPr bwMode="auto">
            <a:xfrm>
              <a:off x="2096" y="816"/>
              <a:ext cx="0" cy="336"/>
            </a:xfrm>
            <a:prstGeom prst="line">
              <a:avLst/>
            </a:prstGeom>
            <a:grpFill/>
            <a:ln w="12700">
              <a:solidFill>
                <a:schemeClr val="tx1"/>
              </a:solidFill>
              <a:round/>
            </a:ln>
          </p:spPr>
          <p:txBody>
            <a:bodyPr/>
            <a:lstStyle/>
            <a:p>
              <a:endParaRPr lang="zh-CN" altLang="en-US"/>
            </a:p>
          </p:txBody>
        </p:sp>
        <p:sp>
          <p:nvSpPr>
            <p:cNvPr id="76813" name="Line 13"/>
            <p:cNvSpPr>
              <a:spLocks noChangeShapeType="1"/>
            </p:cNvSpPr>
            <p:nvPr/>
          </p:nvSpPr>
          <p:spPr bwMode="auto">
            <a:xfrm>
              <a:off x="2096" y="1536"/>
              <a:ext cx="0" cy="384"/>
            </a:xfrm>
            <a:prstGeom prst="line">
              <a:avLst/>
            </a:prstGeom>
            <a:grpFill/>
            <a:ln w="12700">
              <a:solidFill>
                <a:schemeClr val="tx1"/>
              </a:solidFill>
              <a:round/>
            </a:ln>
          </p:spPr>
          <p:txBody>
            <a:bodyPr/>
            <a:lstStyle/>
            <a:p>
              <a:endParaRPr lang="zh-CN" altLang="en-US"/>
            </a:p>
          </p:txBody>
        </p:sp>
        <p:sp>
          <p:nvSpPr>
            <p:cNvPr id="76814" name="Line 14"/>
            <p:cNvSpPr>
              <a:spLocks noChangeShapeType="1"/>
            </p:cNvSpPr>
            <p:nvPr/>
          </p:nvSpPr>
          <p:spPr bwMode="auto">
            <a:xfrm>
              <a:off x="2045" y="2304"/>
              <a:ext cx="0" cy="336"/>
            </a:xfrm>
            <a:prstGeom prst="line">
              <a:avLst/>
            </a:prstGeom>
            <a:grpFill/>
            <a:ln w="12700">
              <a:solidFill>
                <a:schemeClr val="tx1"/>
              </a:solidFill>
              <a:round/>
            </a:ln>
          </p:spPr>
          <p:txBody>
            <a:bodyPr/>
            <a:lstStyle/>
            <a:p>
              <a:endParaRPr lang="zh-CN" altLang="en-US"/>
            </a:p>
          </p:txBody>
        </p:sp>
        <p:sp>
          <p:nvSpPr>
            <p:cNvPr id="76815" name="Line 15"/>
            <p:cNvSpPr>
              <a:spLocks noChangeShapeType="1"/>
            </p:cNvSpPr>
            <p:nvPr/>
          </p:nvSpPr>
          <p:spPr bwMode="auto">
            <a:xfrm>
              <a:off x="2096" y="3072"/>
              <a:ext cx="662" cy="144"/>
            </a:xfrm>
            <a:prstGeom prst="line">
              <a:avLst/>
            </a:prstGeom>
            <a:grpFill/>
            <a:ln w="12700">
              <a:solidFill>
                <a:schemeClr val="tx1"/>
              </a:solidFill>
              <a:round/>
            </a:ln>
          </p:spPr>
          <p:txBody>
            <a:bodyPr/>
            <a:lstStyle/>
            <a:p>
              <a:endParaRPr lang="zh-CN" altLang="en-US"/>
            </a:p>
          </p:txBody>
        </p:sp>
        <p:sp>
          <p:nvSpPr>
            <p:cNvPr id="76816" name="Line 16"/>
            <p:cNvSpPr>
              <a:spLocks noChangeShapeType="1"/>
            </p:cNvSpPr>
            <p:nvPr/>
          </p:nvSpPr>
          <p:spPr bwMode="auto">
            <a:xfrm flipH="1">
              <a:off x="3115" y="2928"/>
              <a:ext cx="662" cy="288"/>
            </a:xfrm>
            <a:prstGeom prst="line">
              <a:avLst/>
            </a:prstGeom>
            <a:grpFill/>
            <a:ln w="12700">
              <a:solidFill>
                <a:schemeClr val="tx1"/>
              </a:solidFill>
              <a:round/>
            </a:ln>
          </p:spPr>
          <p:txBody>
            <a:bodyPr/>
            <a:lstStyle/>
            <a:p>
              <a:endParaRPr lang="zh-CN" altLang="en-US"/>
            </a:p>
          </p:txBody>
        </p:sp>
        <p:sp>
          <p:nvSpPr>
            <p:cNvPr id="76817" name="Line 17"/>
            <p:cNvSpPr>
              <a:spLocks noChangeShapeType="1"/>
            </p:cNvSpPr>
            <p:nvPr/>
          </p:nvSpPr>
          <p:spPr bwMode="auto">
            <a:xfrm>
              <a:off x="3777" y="2304"/>
              <a:ext cx="0" cy="240"/>
            </a:xfrm>
            <a:prstGeom prst="line">
              <a:avLst/>
            </a:prstGeom>
            <a:grpFill/>
            <a:ln w="12700">
              <a:solidFill>
                <a:schemeClr val="tx1"/>
              </a:solidFill>
              <a:round/>
            </a:ln>
          </p:spPr>
          <p:txBody>
            <a:bodyPr/>
            <a:lstStyle/>
            <a:p>
              <a:endParaRPr lang="zh-CN" altLang="en-US"/>
            </a:p>
          </p:txBody>
        </p:sp>
        <p:sp>
          <p:nvSpPr>
            <p:cNvPr id="76818" name="Line 18"/>
            <p:cNvSpPr>
              <a:spLocks noChangeShapeType="1"/>
            </p:cNvSpPr>
            <p:nvPr/>
          </p:nvSpPr>
          <p:spPr bwMode="auto">
            <a:xfrm>
              <a:off x="3777" y="1536"/>
              <a:ext cx="0" cy="384"/>
            </a:xfrm>
            <a:prstGeom prst="line">
              <a:avLst/>
            </a:prstGeom>
            <a:grpFill/>
            <a:ln w="12700">
              <a:solidFill>
                <a:schemeClr val="tx1"/>
              </a:solidFill>
              <a:round/>
            </a:ln>
          </p:spPr>
          <p:txBody>
            <a:bodyPr/>
            <a:lstStyle/>
            <a:p>
              <a:endParaRPr lang="zh-CN" altLang="en-US"/>
            </a:p>
          </p:txBody>
        </p:sp>
        <p:sp>
          <p:nvSpPr>
            <p:cNvPr id="76819" name="Line 19"/>
            <p:cNvSpPr>
              <a:spLocks noChangeShapeType="1"/>
            </p:cNvSpPr>
            <p:nvPr/>
          </p:nvSpPr>
          <p:spPr bwMode="auto">
            <a:xfrm>
              <a:off x="3777" y="816"/>
              <a:ext cx="0" cy="336"/>
            </a:xfrm>
            <a:prstGeom prst="line">
              <a:avLst/>
            </a:prstGeom>
            <a:grpFill/>
            <a:ln w="12700">
              <a:solidFill>
                <a:schemeClr val="tx1"/>
              </a:solidFill>
              <a:round/>
            </a:ln>
          </p:spPr>
          <p:txBody>
            <a:bodyPr/>
            <a:lstStyle/>
            <a:p>
              <a:endParaRPr lang="zh-CN" altLang="en-US"/>
            </a:p>
          </p:txBody>
        </p:sp>
        <p:sp>
          <p:nvSpPr>
            <p:cNvPr id="185364" name="Text Box 20"/>
            <p:cNvSpPr txBox="1">
              <a:spLocks noChangeArrowheads="1"/>
            </p:cNvSpPr>
            <p:nvPr/>
          </p:nvSpPr>
          <p:spPr bwMode="auto">
            <a:xfrm>
              <a:off x="1887" y="816"/>
              <a:ext cx="176" cy="199"/>
            </a:xfrm>
            <a:prstGeom prst="rect">
              <a:avLst/>
            </a:prstGeom>
            <a:noFill/>
            <a:ln w="12700">
              <a:noFill/>
              <a:miter lim="800000"/>
            </a:ln>
            <a:effectLst/>
            <a:extLst>
              <a:ext uri="{909E8E84-426E-40DD-AFC4-6F175D3DCCD1}">
                <a14:hiddenFill xmlns:a14="http://schemas.microsoft.com/office/drawing/2010/main">
                  <a:grp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500" b="1">
                  <a:solidFill>
                    <a:schemeClr val="tx1"/>
                  </a:solidFill>
                  <a:effectLst/>
                  <a:latin typeface="微软雅黑" panose="020B0503020204020204" charset="-122"/>
                  <a:ea typeface="微软雅黑" panose="020B0503020204020204" charset="-122"/>
                </a:rPr>
                <a:t>1</a:t>
              </a:r>
            </a:p>
          </p:txBody>
        </p:sp>
        <p:sp>
          <p:nvSpPr>
            <p:cNvPr id="185365" name="Text Box 21"/>
            <p:cNvSpPr txBox="1">
              <a:spLocks noChangeArrowheads="1"/>
            </p:cNvSpPr>
            <p:nvPr/>
          </p:nvSpPr>
          <p:spPr bwMode="auto">
            <a:xfrm>
              <a:off x="1876" y="1688"/>
              <a:ext cx="180" cy="199"/>
            </a:xfrm>
            <a:prstGeom prst="rect">
              <a:avLst/>
            </a:prstGeom>
            <a:noFill/>
            <a:ln w="12700">
              <a:noFill/>
              <a:miter lim="800000"/>
            </a:ln>
            <a:effectLst/>
            <a:extLst>
              <a:ext uri="{909E8E84-426E-40DD-AFC4-6F175D3DCCD1}">
                <a14:hiddenFill xmlns:a14="http://schemas.microsoft.com/office/drawing/2010/main">
                  <a:grp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500" b="1">
                  <a:solidFill>
                    <a:schemeClr val="tx1"/>
                  </a:solidFill>
                  <a:effectLst/>
                  <a:latin typeface="微软雅黑" panose="020B0503020204020204" charset="-122"/>
                  <a:ea typeface="微软雅黑" panose="020B0503020204020204" charset="-122"/>
                </a:rPr>
                <a:t>n</a:t>
              </a:r>
            </a:p>
          </p:txBody>
        </p:sp>
        <p:sp>
          <p:nvSpPr>
            <p:cNvPr id="185366" name="Text Box 22"/>
            <p:cNvSpPr txBox="1">
              <a:spLocks noChangeArrowheads="1"/>
            </p:cNvSpPr>
            <p:nvPr/>
          </p:nvSpPr>
          <p:spPr bwMode="auto">
            <a:xfrm>
              <a:off x="1786" y="2273"/>
              <a:ext cx="217" cy="199"/>
            </a:xfrm>
            <a:prstGeom prst="rect">
              <a:avLst/>
            </a:prstGeom>
            <a:noFill/>
            <a:ln w="12700">
              <a:noFill/>
              <a:miter lim="800000"/>
            </a:ln>
            <a:effectLst/>
            <a:extLst>
              <a:ext uri="{909E8E84-426E-40DD-AFC4-6F175D3DCCD1}">
                <a14:hiddenFill xmlns:a14="http://schemas.microsoft.com/office/drawing/2010/main">
                  <a:grp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500" b="1">
                  <a:solidFill>
                    <a:schemeClr val="tx1"/>
                  </a:solidFill>
                  <a:effectLst/>
                  <a:latin typeface="微软雅黑" panose="020B0503020204020204" charset="-122"/>
                  <a:ea typeface="微软雅黑" panose="020B0503020204020204" charset="-122"/>
                </a:rPr>
                <a:t>m</a:t>
              </a:r>
            </a:p>
          </p:txBody>
        </p:sp>
        <p:sp>
          <p:nvSpPr>
            <p:cNvPr id="185367" name="Text Box 23"/>
            <p:cNvSpPr txBox="1">
              <a:spLocks noChangeArrowheads="1"/>
            </p:cNvSpPr>
            <p:nvPr/>
          </p:nvSpPr>
          <p:spPr bwMode="auto">
            <a:xfrm>
              <a:off x="2137" y="3076"/>
              <a:ext cx="180" cy="199"/>
            </a:xfrm>
            <a:prstGeom prst="rect">
              <a:avLst/>
            </a:prstGeom>
            <a:noFill/>
            <a:ln w="12700">
              <a:noFill/>
              <a:miter lim="800000"/>
            </a:ln>
            <a:effectLst/>
            <a:extLst>
              <a:ext uri="{909E8E84-426E-40DD-AFC4-6F175D3DCCD1}">
                <a14:hiddenFill xmlns:a14="http://schemas.microsoft.com/office/drawing/2010/main">
                  <a:grp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500" b="1">
                  <a:solidFill>
                    <a:schemeClr val="tx1"/>
                  </a:solidFill>
                  <a:effectLst/>
                  <a:latin typeface="微软雅黑" panose="020B0503020204020204" charset="-122"/>
                  <a:ea typeface="微软雅黑" panose="020B0503020204020204" charset="-122"/>
                </a:rPr>
                <a:t>n</a:t>
              </a:r>
            </a:p>
          </p:txBody>
        </p:sp>
        <p:sp>
          <p:nvSpPr>
            <p:cNvPr id="185368" name="Text Box 24"/>
            <p:cNvSpPr txBox="1">
              <a:spLocks noChangeArrowheads="1"/>
            </p:cNvSpPr>
            <p:nvPr/>
          </p:nvSpPr>
          <p:spPr bwMode="auto">
            <a:xfrm>
              <a:off x="3796" y="2288"/>
              <a:ext cx="176" cy="199"/>
            </a:xfrm>
            <a:prstGeom prst="rect">
              <a:avLst/>
            </a:prstGeom>
            <a:noFill/>
            <a:ln w="12700">
              <a:noFill/>
              <a:miter lim="800000"/>
            </a:ln>
            <a:effectLst/>
            <a:extLst>
              <a:ext uri="{909E8E84-426E-40DD-AFC4-6F175D3DCCD1}">
                <a14:hiddenFill xmlns:a14="http://schemas.microsoft.com/office/drawing/2010/main">
                  <a:grp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500" b="1">
                  <a:solidFill>
                    <a:schemeClr val="tx1"/>
                  </a:solidFill>
                  <a:effectLst/>
                  <a:latin typeface="微软雅黑" panose="020B0503020204020204" charset="-122"/>
                  <a:ea typeface="微软雅黑" panose="020B0503020204020204" charset="-122"/>
                </a:rPr>
                <a:t>1</a:t>
              </a:r>
            </a:p>
          </p:txBody>
        </p:sp>
        <p:sp>
          <p:nvSpPr>
            <p:cNvPr id="185369" name="Text Box 25"/>
            <p:cNvSpPr txBox="1">
              <a:spLocks noChangeArrowheads="1"/>
            </p:cNvSpPr>
            <p:nvPr/>
          </p:nvSpPr>
          <p:spPr bwMode="auto">
            <a:xfrm>
              <a:off x="3461" y="3080"/>
              <a:ext cx="176" cy="199"/>
            </a:xfrm>
            <a:prstGeom prst="rect">
              <a:avLst/>
            </a:prstGeom>
            <a:noFill/>
            <a:ln w="12700">
              <a:noFill/>
              <a:miter lim="800000"/>
            </a:ln>
            <a:effectLst/>
            <a:extLst>
              <a:ext uri="{909E8E84-426E-40DD-AFC4-6F175D3DCCD1}">
                <a14:hiddenFill xmlns:a14="http://schemas.microsoft.com/office/drawing/2010/main">
                  <a:grp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500" b="1">
                  <a:solidFill>
                    <a:schemeClr val="tx1"/>
                  </a:solidFill>
                  <a:effectLst/>
                  <a:latin typeface="微软雅黑" panose="020B0503020204020204" charset="-122"/>
                  <a:ea typeface="微软雅黑" panose="020B0503020204020204" charset="-122"/>
                </a:rPr>
                <a:t>1</a:t>
              </a:r>
            </a:p>
          </p:txBody>
        </p:sp>
        <p:sp>
          <p:nvSpPr>
            <p:cNvPr id="185370" name="Text Box 26"/>
            <p:cNvSpPr txBox="1">
              <a:spLocks noChangeArrowheads="1"/>
            </p:cNvSpPr>
            <p:nvPr/>
          </p:nvSpPr>
          <p:spPr bwMode="auto">
            <a:xfrm>
              <a:off x="3775" y="816"/>
              <a:ext cx="176" cy="199"/>
            </a:xfrm>
            <a:prstGeom prst="rect">
              <a:avLst/>
            </a:prstGeom>
            <a:noFill/>
            <a:ln w="12700">
              <a:noFill/>
              <a:miter lim="800000"/>
            </a:ln>
            <a:effectLst/>
            <a:extLst>
              <a:ext uri="{909E8E84-426E-40DD-AFC4-6F175D3DCCD1}">
                <a14:hiddenFill xmlns:a14="http://schemas.microsoft.com/office/drawing/2010/main">
                  <a:grpFill/>
                </a14:hiddenFill>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500" b="1">
                  <a:solidFill>
                    <a:schemeClr val="tx1"/>
                  </a:solidFill>
                  <a:effectLst/>
                  <a:latin typeface="微软雅黑" panose="020B0503020204020204" charset="-122"/>
                  <a:ea typeface="微软雅黑" panose="020B0503020204020204" charset="-122"/>
                </a:rPr>
                <a:t>1</a:t>
              </a:r>
            </a:p>
          </p:txBody>
        </p:sp>
        <p:sp>
          <p:nvSpPr>
            <p:cNvPr id="185371" name="Text Box 27"/>
            <p:cNvSpPr txBox="1">
              <a:spLocks noChangeArrowheads="1"/>
            </p:cNvSpPr>
            <p:nvPr/>
          </p:nvSpPr>
          <p:spPr bwMode="auto">
            <a:xfrm>
              <a:off x="3775" y="1680"/>
              <a:ext cx="200" cy="199"/>
            </a:xfrm>
            <a:prstGeom prst="rect">
              <a:avLst/>
            </a:prstGeom>
            <a:noFill/>
            <a:ln w="12700">
              <a:noFill/>
              <a:miter lim="800000"/>
            </a:ln>
            <a:effectLst/>
            <a:extLst>
              <a:ext uri="{909E8E84-426E-40DD-AFC4-6F175D3DCCD1}">
                <a14:hiddenFill xmlns:a14="http://schemas.microsoft.com/office/drawing/2010/main">
                  <a:grpFill/>
                </a14:hiddenFill>
              </a:ext>
            </a:extLst>
          </p:spPr>
          <p:txBody>
            <a:bodyPr wrap="squar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500" b="1">
                  <a:solidFill>
                    <a:schemeClr val="tx1"/>
                  </a:solidFill>
                  <a:effectLst/>
                  <a:latin typeface="微软雅黑" panose="020B0503020204020204" charset="-122"/>
                  <a:ea typeface="微软雅黑" panose="020B0503020204020204" charset="-122"/>
                </a:rPr>
                <a:t>n</a:t>
              </a:r>
            </a:p>
          </p:txBody>
        </p:sp>
        <p:sp>
          <p:nvSpPr>
            <p:cNvPr id="3" name="Rectangle 3"/>
            <p:cNvSpPr>
              <a:spLocks noChangeArrowheads="1"/>
            </p:cNvSpPr>
            <p:nvPr/>
          </p:nvSpPr>
          <p:spPr bwMode="auto">
            <a:xfrm>
              <a:off x="1536" y="432"/>
              <a:ext cx="917" cy="384"/>
            </a:xfrm>
            <a:prstGeom prst="rect">
              <a:avLst/>
            </a:prstGeom>
            <a:solidFill>
              <a:srgbClr val="48946D"/>
            </a:solidFill>
            <a:ln w="12700">
              <a:solidFill>
                <a:schemeClr val="tx1"/>
              </a:solidFill>
              <a:miter lim="800000"/>
            </a:ln>
            <a:effectLst/>
          </p:spPr>
          <p:txBody>
            <a:bodyPr wrap="none" anchor="ctr"/>
            <a:lstStyle/>
            <a:p>
              <a:pPr algn="ctr">
                <a:buFontTx/>
                <a:buNone/>
                <a:defRPr/>
              </a:pPr>
              <a:r>
                <a:rPr lang="zh-CN" altLang="en-US" sz="1500" b="1">
                  <a:solidFill>
                    <a:schemeClr val="bg1"/>
                  </a:solidFill>
                  <a:effectLst/>
                  <a:latin typeface="微软雅黑" panose="020B0503020204020204" charset="-122"/>
                  <a:ea typeface="微软雅黑" panose="020B0503020204020204" charset="-122"/>
                </a:rPr>
                <a:t>班级</a:t>
              </a:r>
            </a:p>
          </p:txBody>
        </p:sp>
        <p:sp>
          <p:nvSpPr>
            <p:cNvPr id="4" name="Rectangle 4"/>
            <p:cNvSpPr>
              <a:spLocks noChangeArrowheads="1"/>
            </p:cNvSpPr>
            <p:nvPr/>
          </p:nvSpPr>
          <p:spPr bwMode="auto">
            <a:xfrm>
              <a:off x="3318" y="432"/>
              <a:ext cx="917" cy="384"/>
            </a:xfrm>
            <a:prstGeom prst="rect">
              <a:avLst/>
            </a:prstGeom>
            <a:solidFill>
              <a:srgbClr val="48946D"/>
            </a:solidFill>
            <a:ln w="12700">
              <a:solidFill>
                <a:schemeClr val="tx1"/>
              </a:solidFill>
              <a:miter lim="800000"/>
            </a:ln>
            <a:effectLst/>
          </p:spPr>
          <p:txBody>
            <a:bodyPr wrap="none" anchor="ctr"/>
            <a:lstStyle/>
            <a:p>
              <a:pPr algn="ctr">
                <a:buFontTx/>
                <a:buNone/>
                <a:defRPr/>
              </a:pPr>
              <a:r>
                <a:rPr lang="zh-CN" altLang="en-US" sz="1500" b="1">
                  <a:solidFill>
                    <a:schemeClr val="bg1"/>
                  </a:solidFill>
                  <a:effectLst/>
                  <a:latin typeface="微软雅黑" panose="020B0503020204020204" charset="-122"/>
                  <a:ea typeface="微软雅黑" panose="020B0503020204020204" charset="-122"/>
                </a:rPr>
                <a:t>教研室</a:t>
              </a:r>
            </a:p>
          </p:txBody>
        </p:sp>
        <p:sp>
          <p:nvSpPr>
            <p:cNvPr id="5" name="Rectangle 6"/>
            <p:cNvSpPr>
              <a:spLocks noChangeArrowheads="1"/>
            </p:cNvSpPr>
            <p:nvPr/>
          </p:nvSpPr>
          <p:spPr bwMode="auto">
            <a:xfrm>
              <a:off x="3318" y="1920"/>
              <a:ext cx="917" cy="384"/>
            </a:xfrm>
            <a:prstGeom prst="rect">
              <a:avLst/>
            </a:prstGeom>
            <a:solidFill>
              <a:srgbClr val="48946D"/>
            </a:solidFill>
            <a:ln w="12700">
              <a:solidFill>
                <a:schemeClr val="tx1"/>
              </a:solidFill>
              <a:miter lim="800000"/>
            </a:ln>
            <a:effectLst/>
          </p:spPr>
          <p:txBody>
            <a:bodyPr wrap="none" anchor="ctr"/>
            <a:lstStyle/>
            <a:p>
              <a:pPr algn="ctr">
                <a:buFontTx/>
                <a:buNone/>
                <a:defRPr/>
              </a:pPr>
              <a:r>
                <a:rPr lang="zh-CN" altLang="en-US" sz="1500" b="1">
                  <a:solidFill>
                    <a:schemeClr val="bg1"/>
                  </a:solidFill>
                  <a:effectLst/>
                  <a:latin typeface="微软雅黑" panose="020B0503020204020204" charset="-122"/>
                  <a:ea typeface="微软雅黑" panose="020B0503020204020204" charset="-122"/>
                  <a:cs typeface="微软雅黑" panose="020B0503020204020204" charset="-122"/>
                </a:rPr>
                <a:t>教 师</a:t>
              </a:r>
            </a:p>
          </p:txBody>
        </p:sp>
      </p:gr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AutoShape 3"/>
          <p:cNvSpPr>
            <a:spLocks noChangeArrowheads="1"/>
          </p:cNvSpPr>
          <p:nvPr/>
        </p:nvSpPr>
        <p:spPr bwMode="auto">
          <a:xfrm>
            <a:off x="615633" y="1519993"/>
            <a:ext cx="8180387" cy="2658505"/>
          </a:xfrm>
          <a:prstGeom prst="roundRect">
            <a:avLst>
              <a:gd name="adj" fmla="val 16667"/>
            </a:avLst>
          </a:prstGeom>
          <a:solidFill>
            <a:srgbClr val="FFFFE5"/>
          </a:solidFill>
          <a:ln w="28575" cap="sq">
            <a:solidFill>
              <a:schemeClr val="accent1"/>
            </a:solidFill>
            <a:miter lim="800000"/>
          </a:ln>
        </p:spPr>
        <p:txBody>
          <a:bodyPr wrap="square"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fontAlgn="auto" hangingPunct="1">
              <a:lnSpc>
                <a:spcPct val="150000"/>
              </a:lnSpc>
              <a:spcBef>
                <a:spcPts val="0"/>
              </a:spcBef>
              <a:buFontTx/>
              <a:buNone/>
            </a:pPr>
            <a:r>
              <a:rPr lang="zh-CN" altLang="en-US" sz="2000" b="1" dirty="0">
                <a:solidFill>
                  <a:schemeClr val="tx1"/>
                </a:solidFill>
                <a:latin typeface="+mn-ea"/>
                <a:ea typeface="+mn-ea"/>
              </a:rPr>
              <a:t>例</a:t>
            </a:r>
            <a:r>
              <a:rPr lang="en-US" altLang="zh-CN" sz="2000" b="1" dirty="0">
                <a:solidFill>
                  <a:schemeClr val="tx1"/>
                </a:solidFill>
                <a:latin typeface="+mn-ea"/>
                <a:ea typeface="+mn-ea"/>
              </a:rPr>
              <a:t>4:</a:t>
            </a:r>
          </a:p>
          <a:p>
            <a:pPr eaLnBrk="1" fontAlgn="auto" hangingPunct="1">
              <a:lnSpc>
                <a:spcPct val="150000"/>
              </a:lnSpc>
              <a:spcBef>
                <a:spcPts val="0"/>
              </a:spcBef>
              <a:buFontTx/>
              <a:buNone/>
            </a:pPr>
            <a:r>
              <a:rPr lang="en-US" altLang="zh-CN" sz="2000" b="1" dirty="0">
                <a:solidFill>
                  <a:schemeClr val="tx1"/>
                </a:solidFill>
                <a:latin typeface="+mn-ea"/>
                <a:ea typeface="+mn-ea"/>
              </a:rPr>
              <a:t>    </a:t>
            </a:r>
            <a:r>
              <a:rPr lang="zh-CN" altLang="en-US" sz="2000" b="1" dirty="0">
                <a:solidFill>
                  <a:schemeClr val="tx1"/>
                </a:solidFill>
                <a:latin typeface="+mn-ea"/>
                <a:ea typeface="+mn-ea"/>
              </a:rPr>
              <a:t>已知有若干供应者和若干零件，一个供应者可供应多种零件，一种零件可以被多个供应者提供。各种零件之间存在组成关系，一种零件可以由多种其他零件所组成，一种零件也可以是其他多种零件的组成部分。请画出</a:t>
            </a:r>
            <a:r>
              <a:rPr lang="en-US" altLang="zh-CN" sz="2000" b="1" dirty="0">
                <a:solidFill>
                  <a:schemeClr val="tx1"/>
                </a:solidFill>
                <a:latin typeface="+mn-ea"/>
                <a:ea typeface="+mn-ea"/>
              </a:rPr>
              <a:t>E-R</a:t>
            </a:r>
            <a:r>
              <a:rPr lang="zh-CN" altLang="en-US" sz="2000" b="1" dirty="0">
                <a:solidFill>
                  <a:schemeClr val="tx1"/>
                </a:solidFill>
                <a:latin typeface="+mn-ea"/>
                <a:ea typeface="+mn-ea"/>
              </a:rPr>
              <a:t>图。</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2"/>
          <p:cNvGrpSpPr/>
          <p:nvPr/>
        </p:nvGrpSpPr>
        <p:grpSpPr bwMode="auto">
          <a:xfrm>
            <a:off x="3419475" y="1635125"/>
            <a:ext cx="2376488" cy="4464050"/>
            <a:chOff x="816" y="1056"/>
            <a:chExt cx="1104" cy="2880"/>
          </a:xfrm>
          <a:solidFill>
            <a:schemeClr val="bg2">
              <a:lumMod val="75000"/>
            </a:schemeClr>
          </a:solidFill>
        </p:grpSpPr>
        <p:sp>
          <p:nvSpPr>
            <p:cNvPr id="78856" name="Rectangle 3"/>
            <p:cNvSpPr>
              <a:spLocks noChangeArrowheads="1"/>
            </p:cNvSpPr>
            <p:nvPr/>
          </p:nvSpPr>
          <p:spPr bwMode="auto">
            <a:xfrm>
              <a:off x="867" y="1056"/>
              <a:ext cx="960" cy="384"/>
            </a:xfrm>
            <a:prstGeom prst="rect">
              <a:avLst/>
            </a:prstGeom>
            <a:solidFill>
              <a:srgbClr val="48946D"/>
            </a:solidFill>
            <a:ln w="12700">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供应商</a:t>
              </a:r>
            </a:p>
          </p:txBody>
        </p:sp>
        <p:sp>
          <p:nvSpPr>
            <p:cNvPr id="78857" name="Rectangle 4"/>
            <p:cNvSpPr>
              <a:spLocks noChangeArrowheads="1"/>
            </p:cNvSpPr>
            <p:nvPr/>
          </p:nvSpPr>
          <p:spPr bwMode="auto">
            <a:xfrm>
              <a:off x="867" y="2640"/>
              <a:ext cx="960" cy="384"/>
            </a:xfrm>
            <a:prstGeom prst="rect">
              <a:avLst/>
            </a:prstGeom>
            <a:solidFill>
              <a:srgbClr val="48946D"/>
            </a:solidFill>
            <a:ln w="12700">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cs typeface="微软雅黑" panose="020B0503020204020204" charset="-122"/>
                </a:rPr>
                <a:t>零 件</a:t>
              </a:r>
            </a:p>
          </p:txBody>
        </p:sp>
        <p:sp>
          <p:nvSpPr>
            <p:cNvPr id="78858" name="AutoShape 5"/>
            <p:cNvSpPr>
              <a:spLocks noChangeArrowheads="1"/>
            </p:cNvSpPr>
            <p:nvPr/>
          </p:nvSpPr>
          <p:spPr bwMode="auto">
            <a:xfrm>
              <a:off x="864" y="1824"/>
              <a:ext cx="1056" cy="432"/>
            </a:xfrm>
            <a:prstGeom prst="flowChartDecision">
              <a:avLst/>
            </a:prstGeom>
            <a:solidFill>
              <a:srgbClr val="C00000"/>
            </a:solidFill>
            <a:ln w="12700">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供应</a:t>
              </a:r>
            </a:p>
          </p:txBody>
        </p:sp>
        <p:sp>
          <p:nvSpPr>
            <p:cNvPr id="78859" name="AutoShape 6"/>
            <p:cNvSpPr>
              <a:spLocks noChangeArrowheads="1"/>
            </p:cNvSpPr>
            <p:nvPr/>
          </p:nvSpPr>
          <p:spPr bwMode="auto">
            <a:xfrm>
              <a:off x="816" y="3504"/>
              <a:ext cx="1056" cy="432"/>
            </a:xfrm>
            <a:prstGeom prst="flowChartDecision">
              <a:avLst/>
            </a:prstGeom>
            <a:solidFill>
              <a:srgbClr val="C00000"/>
            </a:solidFill>
            <a:ln w="12700">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组成</a:t>
              </a:r>
            </a:p>
          </p:txBody>
        </p:sp>
        <p:sp>
          <p:nvSpPr>
            <p:cNvPr id="78860" name="Line 7"/>
            <p:cNvSpPr>
              <a:spLocks noChangeShapeType="1"/>
            </p:cNvSpPr>
            <p:nvPr/>
          </p:nvSpPr>
          <p:spPr bwMode="auto">
            <a:xfrm>
              <a:off x="1392" y="1440"/>
              <a:ext cx="0" cy="432"/>
            </a:xfrm>
            <a:prstGeom prst="line">
              <a:avLst/>
            </a:prstGeom>
            <a:grpFill/>
            <a:ln w="12700">
              <a:solidFill>
                <a:schemeClr val="tx1"/>
              </a:solidFill>
              <a:round/>
            </a:ln>
          </p:spPr>
          <p:txBody>
            <a:bodyPr/>
            <a:lstStyle/>
            <a:p>
              <a:endParaRPr lang="zh-CN" altLang="en-US"/>
            </a:p>
          </p:txBody>
        </p:sp>
        <p:sp>
          <p:nvSpPr>
            <p:cNvPr id="78861" name="Line 8"/>
            <p:cNvSpPr>
              <a:spLocks noChangeShapeType="1"/>
            </p:cNvSpPr>
            <p:nvPr/>
          </p:nvSpPr>
          <p:spPr bwMode="auto">
            <a:xfrm>
              <a:off x="1392" y="2256"/>
              <a:ext cx="0" cy="384"/>
            </a:xfrm>
            <a:prstGeom prst="line">
              <a:avLst/>
            </a:prstGeom>
            <a:grpFill/>
            <a:ln w="12700">
              <a:solidFill>
                <a:schemeClr val="tx1"/>
              </a:solidFill>
              <a:round/>
            </a:ln>
          </p:spPr>
          <p:txBody>
            <a:bodyPr/>
            <a:lstStyle/>
            <a:p>
              <a:endParaRPr lang="zh-CN" altLang="en-US"/>
            </a:p>
          </p:txBody>
        </p:sp>
        <p:sp>
          <p:nvSpPr>
            <p:cNvPr id="78862" name="Line 9"/>
            <p:cNvSpPr>
              <a:spLocks noChangeShapeType="1"/>
            </p:cNvSpPr>
            <p:nvPr/>
          </p:nvSpPr>
          <p:spPr bwMode="auto">
            <a:xfrm>
              <a:off x="1152" y="3024"/>
              <a:ext cx="0" cy="528"/>
            </a:xfrm>
            <a:prstGeom prst="line">
              <a:avLst/>
            </a:prstGeom>
            <a:grpFill/>
            <a:ln w="12700">
              <a:solidFill>
                <a:schemeClr val="tx1"/>
              </a:solidFill>
              <a:round/>
            </a:ln>
          </p:spPr>
          <p:txBody>
            <a:bodyPr/>
            <a:lstStyle/>
            <a:p>
              <a:endParaRPr lang="zh-CN" altLang="en-US"/>
            </a:p>
          </p:txBody>
        </p:sp>
        <p:sp>
          <p:nvSpPr>
            <p:cNvPr id="78863" name="Line 10"/>
            <p:cNvSpPr>
              <a:spLocks noChangeShapeType="1"/>
            </p:cNvSpPr>
            <p:nvPr/>
          </p:nvSpPr>
          <p:spPr bwMode="auto">
            <a:xfrm>
              <a:off x="1536" y="3024"/>
              <a:ext cx="0" cy="528"/>
            </a:xfrm>
            <a:prstGeom prst="line">
              <a:avLst/>
            </a:prstGeom>
            <a:grpFill/>
            <a:ln w="12700">
              <a:solidFill>
                <a:schemeClr val="tx1"/>
              </a:solidFill>
              <a:round/>
            </a:ln>
          </p:spPr>
          <p:txBody>
            <a:bodyPr/>
            <a:lstStyle/>
            <a:p>
              <a:endParaRPr lang="zh-CN" altLang="en-US"/>
            </a:p>
          </p:txBody>
        </p:sp>
      </p:grpSp>
      <p:sp>
        <p:nvSpPr>
          <p:cNvPr id="187403" name="Text Box 11"/>
          <p:cNvSpPr txBox="1">
            <a:spLocks noChangeArrowheads="1"/>
          </p:cNvSpPr>
          <p:nvPr/>
        </p:nvSpPr>
        <p:spPr bwMode="auto">
          <a:xfrm>
            <a:off x="593725" y="1168718"/>
            <a:ext cx="995680" cy="583565"/>
          </a:xfrm>
          <a:prstGeom prst="rect">
            <a:avLst/>
          </a:prstGeom>
          <a:noFill/>
          <a:ln w="9525">
            <a:noFill/>
            <a:miter lim="800000"/>
          </a:ln>
          <a:effectLst/>
        </p:spPr>
        <p:txBody>
          <a:bodyPr wrap="none">
            <a:spAutoFit/>
          </a:bodyPr>
          <a:lstStyle/>
          <a:p>
            <a:pPr>
              <a:buFontTx/>
              <a:buNone/>
              <a:defRPr/>
            </a:pPr>
            <a:r>
              <a:rPr lang="zh-CN" altLang="en-US" sz="3200">
                <a:solidFill>
                  <a:schemeClr val="tx1"/>
                </a:solidFill>
                <a:effectLst/>
                <a:latin typeface="微软雅黑" panose="020B0503020204020204" charset="-122"/>
                <a:ea typeface="微软雅黑" panose="020B0503020204020204" charset="-122"/>
              </a:rPr>
              <a:t>解：</a:t>
            </a:r>
          </a:p>
        </p:txBody>
      </p:sp>
      <p:sp>
        <p:nvSpPr>
          <p:cNvPr id="78852" name="Text Box 12"/>
          <p:cNvSpPr txBox="1">
            <a:spLocks noChangeArrowheads="1"/>
          </p:cNvSpPr>
          <p:nvPr/>
        </p:nvSpPr>
        <p:spPr bwMode="auto">
          <a:xfrm>
            <a:off x="4265295" y="2255520"/>
            <a:ext cx="35750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b="1">
                <a:solidFill>
                  <a:schemeClr val="tx1"/>
                </a:solidFill>
                <a:latin typeface="微软雅黑" panose="020B0503020204020204" charset="-122"/>
                <a:ea typeface="微软雅黑" panose="020B0503020204020204" charset="-122"/>
              </a:rPr>
              <a:t>m</a:t>
            </a:r>
          </a:p>
        </p:txBody>
      </p:sp>
      <p:sp>
        <p:nvSpPr>
          <p:cNvPr id="78853" name="Text Box 13"/>
          <p:cNvSpPr txBox="1">
            <a:spLocks noChangeArrowheads="1"/>
          </p:cNvSpPr>
          <p:nvPr/>
        </p:nvSpPr>
        <p:spPr bwMode="auto">
          <a:xfrm>
            <a:off x="4269740" y="3593465"/>
            <a:ext cx="29781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b="1">
                <a:solidFill>
                  <a:schemeClr val="tx1"/>
                </a:solidFill>
                <a:latin typeface="微软雅黑" panose="020B0503020204020204" charset="-122"/>
                <a:ea typeface="微软雅黑" panose="020B0503020204020204" charset="-122"/>
              </a:rPr>
              <a:t>n</a:t>
            </a:r>
          </a:p>
        </p:txBody>
      </p:sp>
      <p:sp>
        <p:nvSpPr>
          <p:cNvPr id="78854" name="Text Box 14"/>
          <p:cNvSpPr txBox="1">
            <a:spLocks noChangeArrowheads="1"/>
          </p:cNvSpPr>
          <p:nvPr/>
        </p:nvSpPr>
        <p:spPr bwMode="auto">
          <a:xfrm>
            <a:off x="3624580" y="4749165"/>
            <a:ext cx="51816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b="1">
                <a:solidFill>
                  <a:schemeClr val="tx1"/>
                </a:solidFill>
                <a:latin typeface="微软雅黑" panose="020B0503020204020204" charset="-122"/>
                <a:ea typeface="微软雅黑" panose="020B0503020204020204" charset="-122"/>
              </a:rPr>
              <a:t>n </a:t>
            </a:r>
          </a:p>
        </p:txBody>
      </p:sp>
      <p:sp>
        <p:nvSpPr>
          <p:cNvPr id="78855" name="Text Box 15"/>
          <p:cNvSpPr txBox="1">
            <a:spLocks noChangeArrowheads="1"/>
          </p:cNvSpPr>
          <p:nvPr/>
        </p:nvSpPr>
        <p:spPr bwMode="auto">
          <a:xfrm>
            <a:off x="4969510" y="4748848"/>
            <a:ext cx="35750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b="1">
                <a:solidFill>
                  <a:schemeClr val="tx1"/>
                </a:solidFill>
                <a:latin typeface="微软雅黑" panose="020B0503020204020204" charset="-122"/>
                <a:ea typeface="微软雅黑" panose="020B0503020204020204" charset="-122"/>
              </a:rPr>
              <a:t>m</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610870" y="1667510"/>
            <a:ext cx="5412105" cy="398780"/>
          </a:xfrm>
          <a:prstGeom prst="rect">
            <a:avLst/>
          </a:prstGeom>
          <a:noFill/>
          <a:ln w="9525">
            <a:noFill/>
            <a:miter lim="800000"/>
          </a:ln>
          <a:effectLst/>
        </p:spPr>
        <p:txBody>
          <a:bodyPr wrap="none">
            <a:spAutoFit/>
          </a:bodyPr>
          <a:lstStyle/>
          <a:p>
            <a:pPr>
              <a:buFontTx/>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例</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5</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、假定一个部门的数据库包括以下的信息：</a:t>
            </a:r>
          </a:p>
        </p:txBody>
      </p:sp>
      <p:sp>
        <p:nvSpPr>
          <p:cNvPr id="79876" name="AutoShape 4"/>
          <p:cNvSpPr>
            <a:spLocks noChangeArrowheads="1"/>
          </p:cNvSpPr>
          <p:nvPr/>
        </p:nvSpPr>
        <p:spPr bwMode="auto">
          <a:xfrm>
            <a:off x="638493" y="2440001"/>
            <a:ext cx="8108950" cy="1977047"/>
          </a:xfrm>
          <a:prstGeom prst="flowChartAlternateProcess">
            <a:avLst/>
          </a:prstGeom>
          <a:solidFill>
            <a:srgbClr val="FFFFDD"/>
          </a:solidFill>
          <a:ln w="28575" cap="sq">
            <a:solidFill>
              <a:schemeClr val="accent1"/>
            </a:solidFill>
            <a:miter lim="800000"/>
          </a:ln>
        </p:spPr>
        <p:txBody>
          <a:bodyPr anchor="ctr">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职工信息：职工号、姓名、住址、部门</a:t>
            </a:r>
          </a:p>
          <a:p>
            <a:pP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部门信息：部门所有职工、经理、销售的产品</a:t>
            </a:r>
          </a:p>
          <a:p>
            <a:pP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产品信息：产品名、制造商、价格、型号、产品编号</a:t>
            </a:r>
          </a:p>
          <a:p>
            <a:pPr eaLnBrk="1" hangingPunct="1">
              <a:spcBef>
                <a:spcPct val="50000"/>
              </a:spcBef>
              <a:buFontTx/>
              <a:buNone/>
            </a:pPr>
            <a:r>
              <a:rPr lang="zh-CN" altLang="en-US" sz="2000">
                <a:solidFill>
                  <a:schemeClr val="tx1"/>
                </a:solidFill>
                <a:latin typeface="微软雅黑" panose="020B0503020204020204" charset="-122"/>
                <a:ea typeface="微软雅黑" panose="020B0503020204020204" charset="-122"/>
              </a:rPr>
              <a:t>制造商信息：制造商名称、地址、生产的产品名、价格</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8" name="Group 52"/>
          <p:cNvGrpSpPr/>
          <p:nvPr/>
        </p:nvGrpSpPr>
        <p:grpSpPr bwMode="auto">
          <a:xfrm>
            <a:off x="546100" y="1291166"/>
            <a:ext cx="7639050" cy="4720697"/>
            <a:chOff x="336" y="593"/>
            <a:chExt cx="4656" cy="2911"/>
          </a:xfrm>
        </p:grpSpPr>
        <p:sp>
          <p:nvSpPr>
            <p:cNvPr id="80899" name="Text Box 2"/>
            <p:cNvSpPr txBox="1">
              <a:spLocks noChangeArrowheads="1"/>
            </p:cNvSpPr>
            <p:nvPr/>
          </p:nvSpPr>
          <p:spPr bwMode="auto">
            <a:xfrm>
              <a:off x="395" y="593"/>
              <a:ext cx="421"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zh-CN" altLang="en-US" sz="2000" b="1" dirty="0">
                  <a:solidFill>
                    <a:schemeClr val="tx1"/>
                  </a:solidFill>
                  <a:latin typeface="微软雅黑" panose="020B0503020204020204" charset="-122"/>
                  <a:ea typeface="微软雅黑" panose="020B0503020204020204" charset="-122"/>
                </a:rPr>
                <a:t>解：</a:t>
              </a:r>
            </a:p>
          </p:txBody>
        </p:sp>
        <p:sp>
          <p:nvSpPr>
            <p:cNvPr id="80900" name="Rectangle 3"/>
            <p:cNvSpPr>
              <a:spLocks noChangeArrowheads="1"/>
            </p:cNvSpPr>
            <p:nvPr/>
          </p:nvSpPr>
          <p:spPr bwMode="auto">
            <a:xfrm>
              <a:off x="499" y="1250"/>
              <a:ext cx="572" cy="292"/>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职工</a:t>
              </a:r>
            </a:p>
          </p:txBody>
        </p:sp>
        <p:sp>
          <p:nvSpPr>
            <p:cNvPr id="80901" name="Rectangle 4"/>
            <p:cNvSpPr>
              <a:spLocks noChangeArrowheads="1"/>
            </p:cNvSpPr>
            <p:nvPr/>
          </p:nvSpPr>
          <p:spPr bwMode="auto">
            <a:xfrm>
              <a:off x="1970" y="1250"/>
              <a:ext cx="571" cy="292"/>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部门</a:t>
              </a:r>
            </a:p>
          </p:txBody>
        </p:sp>
        <p:sp>
          <p:nvSpPr>
            <p:cNvPr id="80902" name="Rectangle 5"/>
            <p:cNvSpPr>
              <a:spLocks noChangeArrowheads="1"/>
            </p:cNvSpPr>
            <p:nvPr/>
          </p:nvSpPr>
          <p:spPr bwMode="auto">
            <a:xfrm>
              <a:off x="3440" y="1250"/>
              <a:ext cx="572" cy="292"/>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产品</a:t>
              </a:r>
            </a:p>
          </p:txBody>
        </p:sp>
        <p:sp>
          <p:nvSpPr>
            <p:cNvPr id="80903" name="Rectangle 6"/>
            <p:cNvSpPr>
              <a:spLocks noChangeArrowheads="1"/>
            </p:cNvSpPr>
            <p:nvPr/>
          </p:nvSpPr>
          <p:spPr bwMode="auto">
            <a:xfrm>
              <a:off x="3317" y="2669"/>
              <a:ext cx="776" cy="292"/>
            </a:xfrm>
            <a:prstGeom prst="rect">
              <a:avLst/>
            </a:prstGeom>
            <a:solidFill>
              <a:srgbClr val="48946D"/>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制造商</a:t>
              </a:r>
            </a:p>
          </p:txBody>
        </p:sp>
        <p:sp>
          <p:nvSpPr>
            <p:cNvPr id="80904" name="AutoShape 7"/>
            <p:cNvSpPr>
              <a:spLocks noChangeArrowheads="1"/>
            </p:cNvSpPr>
            <p:nvPr/>
          </p:nvSpPr>
          <p:spPr bwMode="auto">
            <a:xfrm>
              <a:off x="1235" y="1208"/>
              <a:ext cx="571" cy="334"/>
            </a:xfrm>
            <a:prstGeom prst="flowChartDecision">
              <a:avLst/>
            </a:prstGeom>
            <a:solidFill>
              <a:srgbClr val="FFCCFF"/>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tx1"/>
                  </a:solidFill>
                  <a:latin typeface="微软雅黑" panose="020B0503020204020204" charset="-122"/>
                  <a:ea typeface="微软雅黑" panose="020B0503020204020204" charset="-122"/>
                </a:rPr>
                <a:t>从属</a:t>
              </a:r>
            </a:p>
          </p:txBody>
        </p:sp>
        <p:sp>
          <p:nvSpPr>
            <p:cNvPr id="80905" name="AutoShape 8"/>
            <p:cNvSpPr>
              <a:spLocks noChangeArrowheads="1"/>
            </p:cNvSpPr>
            <p:nvPr/>
          </p:nvSpPr>
          <p:spPr bwMode="auto">
            <a:xfrm>
              <a:off x="2705" y="1250"/>
              <a:ext cx="531" cy="334"/>
            </a:xfrm>
            <a:prstGeom prst="flowChartDecision">
              <a:avLst/>
            </a:prstGeom>
            <a:solidFill>
              <a:srgbClr val="FFCCFF"/>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tx1"/>
                  </a:solidFill>
                  <a:latin typeface="微软雅黑" panose="020B0503020204020204" charset="-122"/>
                  <a:ea typeface="微软雅黑" panose="020B0503020204020204" charset="-122"/>
                </a:rPr>
                <a:t>销售</a:t>
              </a:r>
            </a:p>
          </p:txBody>
        </p:sp>
        <p:sp>
          <p:nvSpPr>
            <p:cNvPr id="80906" name="AutoShape 9"/>
            <p:cNvSpPr>
              <a:spLocks noChangeArrowheads="1"/>
            </p:cNvSpPr>
            <p:nvPr/>
          </p:nvSpPr>
          <p:spPr bwMode="auto">
            <a:xfrm>
              <a:off x="3399" y="1960"/>
              <a:ext cx="613" cy="334"/>
            </a:xfrm>
            <a:prstGeom prst="flowChartDecision">
              <a:avLst/>
            </a:prstGeom>
            <a:solidFill>
              <a:srgbClr val="FFCCFF"/>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tx1"/>
                  </a:solidFill>
                  <a:latin typeface="微软雅黑" panose="020B0503020204020204" charset="-122"/>
                  <a:ea typeface="微软雅黑" panose="020B0503020204020204" charset="-122"/>
                </a:rPr>
                <a:t>生产</a:t>
              </a:r>
            </a:p>
          </p:txBody>
        </p:sp>
        <p:sp>
          <p:nvSpPr>
            <p:cNvPr id="80907" name="Line 10"/>
            <p:cNvSpPr>
              <a:spLocks noChangeShapeType="1"/>
            </p:cNvSpPr>
            <p:nvPr/>
          </p:nvSpPr>
          <p:spPr bwMode="auto">
            <a:xfrm flipH="1">
              <a:off x="1071" y="1375"/>
              <a:ext cx="20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08" name="Line 11"/>
            <p:cNvSpPr>
              <a:spLocks noChangeShapeType="1"/>
            </p:cNvSpPr>
            <p:nvPr/>
          </p:nvSpPr>
          <p:spPr bwMode="auto">
            <a:xfrm>
              <a:off x="1806" y="1375"/>
              <a:ext cx="1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09" name="Line 12"/>
            <p:cNvSpPr>
              <a:spLocks noChangeShapeType="1"/>
            </p:cNvSpPr>
            <p:nvPr/>
          </p:nvSpPr>
          <p:spPr bwMode="auto">
            <a:xfrm flipH="1">
              <a:off x="2541" y="1417"/>
              <a:ext cx="20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0" name="Line 13"/>
            <p:cNvSpPr>
              <a:spLocks noChangeShapeType="1"/>
            </p:cNvSpPr>
            <p:nvPr/>
          </p:nvSpPr>
          <p:spPr bwMode="auto">
            <a:xfrm>
              <a:off x="3195" y="1417"/>
              <a:ext cx="24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1" name="Line 14"/>
            <p:cNvSpPr>
              <a:spLocks noChangeShapeType="1"/>
            </p:cNvSpPr>
            <p:nvPr/>
          </p:nvSpPr>
          <p:spPr bwMode="auto">
            <a:xfrm>
              <a:off x="3685" y="1542"/>
              <a:ext cx="0" cy="45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2" name="Line 15"/>
            <p:cNvSpPr>
              <a:spLocks noChangeShapeType="1"/>
            </p:cNvSpPr>
            <p:nvPr/>
          </p:nvSpPr>
          <p:spPr bwMode="auto">
            <a:xfrm>
              <a:off x="3685" y="2294"/>
              <a:ext cx="0" cy="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13" name="Oval 16"/>
            <p:cNvSpPr>
              <a:spLocks noChangeArrowheads="1"/>
            </p:cNvSpPr>
            <p:nvPr/>
          </p:nvSpPr>
          <p:spPr bwMode="auto">
            <a:xfrm>
              <a:off x="336" y="2043"/>
              <a:ext cx="653" cy="251"/>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职工号</a:t>
              </a:r>
            </a:p>
          </p:txBody>
        </p:sp>
        <p:sp>
          <p:nvSpPr>
            <p:cNvPr id="80914" name="Oval 17"/>
            <p:cNvSpPr>
              <a:spLocks noChangeArrowheads="1"/>
            </p:cNvSpPr>
            <p:nvPr/>
          </p:nvSpPr>
          <p:spPr bwMode="auto">
            <a:xfrm>
              <a:off x="1112" y="2043"/>
              <a:ext cx="653" cy="251"/>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地址</a:t>
              </a:r>
            </a:p>
          </p:txBody>
        </p:sp>
        <p:sp>
          <p:nvSpPr>
            <p:cNvPr id="80915" name="Oval 18"/>
            <p:cNvSpPr>
              <a:spLocks noChangeArrowheads="1"/>
            </p:cNvSpPr>
            <p:nvPr/>
          </p:nvSpPr>
          <p:spPr bwMode="auto">
            <a:xfrm>
              <a:off x="704" y="2419"/>
              <a:ext cx="653" cy="250"/>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姓名</a:t>
              </a:r>
            </a:p>
          </p:txBody>
        </p:sp>
        <p:sp>
          <p:nvSpPr>
            <p:cNvPr id="80916" name="Oval 19"/>
            <p:cNvSpPr>
              <a:spLocks noChangeArrowheads="1"/>
            </p:cNvSpPr>
            <p:nvPr/>
          </p:nvSpPr>
          <p:spPr bwMode="auto">
            <a:xfrm>
              <a:off x="1480" y="624"/>
              <a:ext cx="653" cy="250"/>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部门名</a:t>
              </a:r>
            </a:p>
          </p:txBody>
        </p:sp>
        <p:sp>
          <p:nvSpPr>
            <p:cNvPr id="80917" name="Oval 21"/>
            <p:cNvSpPr>
              <a:spLocks noChangeArrowheads="1"/>
            </p:cNvSpPr>
            <p:nvPr/>
          </p:nvSpPr>
          <p:spPr bwMode="auto">
            <a:xfrm>
              <a:off x="3317" y="624"/>
              <a:ext cx="654" cy="250"/>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产品名</a:t>
              </a:r>
            </a:p>
          </p:txBody>
        </p:sp>
        <p:sp>
          <p:nvSpPr>
            <p:cNvPr id="80918" name="Oval 22"/>
            <p:cNvSpPr>
              <a:spLocks noChangeArrowheads="1"/>
            </p:cNvSpPr>
            <p:nvPr/>
          </p:nvSpPr>
          <p:spPr bwMode="auto">
            <a:xfrm>
              <a:off x="4298" y="1292"/>
              <a:ext cx="653" cy="250"/>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产品号</a:t>
              </a:r>
            </a:p>
          </p:txBody>
        </p:sp>
        <p:sp>
          <p:nvSpPr>
            <p:cNvPr id="80919" name="Oval 23"/>
            <p:cNvSpPr>
              <a:spLocks noChangeArrowheads="1"/>
            </p:cNvSpPr>
            <p:nvPr/>
          </p:nvSpPr>
          <p:spPr bwMode="auto">
            <a:xfrm>
              <a:off x="4339" y="2210"/>
              <a:ext cx="653" cy="251"/>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价格</a:t>
              </a:r>
            </a:p>
          </p:txBody>
        </p:sp>
        <p:sp>
          <p:nvSpPr>
            <p:cNvPr id="80920" name="Oval 24"/>
            <p:cNvSpPr>
              <a:spLocks noChangeArrowheads="1"/>
            </p:cNvSpPr>
            <p:nvPr/>
          </p:nvSpPr>
          <p:spPr bwMode="auto">
            <a:xfrm>
              <a:off x="4298" y="1793"/>
              <a:ext cx="653" cy="250"/>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型号</a:t>
              </a:r>
            </a:p>
          </p:txBody>
        </p:sp>
        <p:sp>
          <p:nvSpPr>
            <p:cNvPr id="80921" name="Oval 25"/>
            <p:cNvSpPr>
              <a:spLocks noChangeArrowheads="1"/>
            </p:cNvSpPr>
            <p:nvPr/>
          </p:nvSpPr>
          <p:spPr bwMode="auto">
            <a:xfrm>
              <a:off x="3032" y="3254"/>
              <a:ext cx="653" cy="250"/>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名称</a:t>
              </a:r>
            </a:p>
          </p:txBody>
        </p:sp>
        <p:sp>
          <p:nvSpPr>
            <p:cNvPr id="80922" name="Oval 26"/>
            <p:cNvSpPr>
              <a:spLocks noChangeArrowheads="1"/>
            </p:cNvSpPr>
            <p:nvPr/>
          </p:nvSpPr>
          <p:spPr bwMode="auto">
            <a:xfrm>
              <a:off x="3930" y="3254"/>
              <a:ext cx="654" cy="250"/>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地址</a:t>
              </a:r>
            </a:p>
          </p:txBody>
        </p:sp>
        <p:sp>
          <p:nvSpPr>
            <p:cNvPr id="80923" name="Line 27"/>
            <p:cNvSpPr>
              <a:spLocks noChangeShapeType="1"/>
            </p:cNvSpPr>
            <p:nvPr/>
          </p:nvSpPr>
          <p:spPr bwMode="auto">
            <a:xfrm flipH="1">
              <a:off x="622" y="1542"/>
              <a:ext cx="82" cy="50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4" name="Line 28"/>
            <p:cNvSpPr>
              <a:spLocks noChangeShapeType="1"/>
            </p:cNvSpPr>
            <p:nvPr/>
          </p:nvSpPr>
          <p:spPr bwMode="auto">
            <a:xfrm>
              <a:off x="867" y="1542"/>
              <a:ext cx="245" cy="87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5" name="Line 29"/>
            <p:cNvSpPr>
              <a:spLocks noChangeShapeType="1"/>
            </p:cNvSpPr>
            <p:nvPr/>
          </p:nvSpPr>
          <p:spPr bwMode="auto">
            <a:xfrm>
              <a:off x="989" y="1542"/>
              <a:ext cx="450" cy="50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6" name="Line 30"/>
            <p:cNvSpPr>
              <a:spLocks noChangeShapeType="1"/>
            </p:cNvSpPr>
            <p:nvPr/>
          </p:nvSpPr>
          <p:spPr bwMode="auto">
            <a:xfrm>
              <a:off x="1765" y="874"/>
              <a:ext cx="327" cy="3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7" name="Line 31"/>
            <p:cNvSpPr>
              <a:spLocks noChangeShapeType="1"/>
            </p:cNvSpPr>
            <p:nvPr/>
          </p:nvSpPr>
          <p:spPr bwMode="auto">
            <a:xfrm flipH="1">
              <a:off x="2378" y="874"/>
              <a:ext cx="204" cy="3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8" name="Line 32"/>
            <p:cNvSpPr>
              <a:spLocks noChangeShapeType="1"/>
            </p:cNvSpPr>
            <p:nvPr/>
          </p:nvSpPr>
          <p:spPr bwMode="auto">
            <a:xfrm>
              <a:off x="3685" y="874"/>
              <a:ext cx="0" cy="37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29" name="Line 33"/>
            <p:cNvSpPr>
              <a:spLocks noChangeShapeType="1"/>
            </p:cNvSpPr>
            <p:nvPr/>
          </p:nvSpPr>
          <p:spPr bwMode="auto">
            <a:xfrm flipH="1">
              <a:off x="4012" y="1417"/>
              <a:ext cx="28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30" name="Line 34"/>
            <p:cNvSpPr>
              <a:spLocks noChangeShapeType="1"/>
            </p:cNvSpPr>
            <p:nvPr/>
          </p:nvSpPr>
          <p:spPr bwMode="auto">
            <a:xfrm flipH="1">
              <a:off x="3889" y="1918"/>
              <a:ext cx="409" cy="1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31" name="Line 35"/>
            <p:cNvSpPr>
              <a:spLocks noChangeShapeType="1"/>
            </p:cNvSpPr>
            <p:nvPr/>
          </p:nvSpPr>
          <p:spPr bwMode="auto">
            <a:xfrm flipH="1" flipV="1">
              <a:off x="3930" y="2168"/>
              <a:ext cx="409" cy="16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32" name="Line 36"/>
            <p:cNvSpPr>
              <a:spLocks noChangeShapeType="1"/>
            </p:cNvSpPr>
            <p:nvPr/>
          </p:nvSpPr>
          <p:spPr bwMode="auto">
            <a:xfrm flipH="1">
              <a:off x="3399" y="2961"/>
              <a:ext cx="245" cy="29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33" name="Line 37"/>
            <p:cNvSpPr>
              <a:spLocks noChangeShapeType="1"/>
            </p:cNvSpPr>
            <p:nvPr/>
          </p:nvSpPr>
          <p:spPr bwMode="auto">
            <a:xfrm>
              <a:off x="3808" y="2961"/>
              <a:ext cx="367" cy="29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34" name="Text Box 39"/>
            <p:cNvSpPr txBox="1">
              <a:spLocks noChangeArrowheads="1"/>
            </p:cNvSpPr>
            <p:nvPr/>
          </p:nvSpPr>
          <p:spPr bwMode="auto">
            <a:xfrm>
              <a:off x="1063" y="1122"/>
              <a:ext cx="17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b="1">
                  <a:solidFill>
                    <a:schemeClr val="tx1"/>
                  </a:solidFill>
                  <a:latin typeface="微软雅黑" panose="020B0503020204020204" charset="-122"/>
                  <a:ea typeface="微软雅黑" panose="020B0503020204020204" charset="-122"/>
                </a:rPr>
                <a:t>1</a:t>
              </a:r>
            </a:p>
          </p:txBody>
        </p:sp>
        <p:sp>
          <p:nvSpPr>
            <p:cNvPr id="80935" name="Text Box 40"/>
            <p:cNvSpPr txBox="1">
              <a:spLocks noChangeArrowheads="1"/>
            </p:cNvSpPr>
            <p:nvPr/>
          </p:nvSpPr>
          <p:spPr bwMode="auto">
            <a:xfrm>
              <a:off x="1765" y="1112"/>
              <a:ext cx="18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b="1">
                  <a:solidFill>
                    <a:schemeClr val="tx1"/>
                  </a:solidFill>
                  <a:latin typeface="微软雅黑" panose="020B0503020204020204" charset="-122"/>
                  <a:ea typeface="微软雅黑" panose="020B0503020204020204" charset="-122"/>
                </a:rPr>
                <a:t>n</a:t>
              </a:r>
            </a:p>
          </p:txBody>
        </p:sp>
        <p:sp>
          <p:nvSpPr>
            <p:cNvPr id="80936" name="Text Box 41"/>
            <p:cNvSpPr txBox="1">
              <a:spLocks noChangeArrowheads="1"/>
            </p:cNvSpPr>
            <p:nvPr/>
          </p:nvSpPr>
          <p:spPr bwMode="auto">
            <a:xfrm>
              <a:off x="2574" y="1163"/>
              <a:ext cx="21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b="1">
                  <a:solidFill>
                    <a:schemeClr val="tx1"/>
                  </a:solidFill>
                  <a:latin typeface="微软雅黑" panose="020B0503020204020204" charset="-122"/>
                  <a:ea typeface="微软雅黑" panose="020B0503020204020204" charset="-122"/>
                </a:rPr>
                <a:t>m</a:t>
              </a:r>
            </a:p>
          </p:txBody>
        </p:sp>
        <p:sp>
          <p:nvSpPr>
            <p:cNvPr id="80937" name="Text Box 42"/>
            <p:cNvSpPr txBox="1">
              <a:spLocks noChangeArrowheads="1"/>
            </p:cNvSpPr>
            <p:nvPr/>
          </p:nvSpPr>
          <p:spPr bwMode="auto">
            <a:xfrm>
              <a:off x="3268" y="1205"/>
              <a:ext cx="18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b="1">
                  <a:solidFill>
                    <a:schemeClr val="tx1"/>
                  </a:solidFill>
                  <a:latin typeface="微软雅黑" panose="020B0503020204020204" charset="-122"/>
                  <a:ea typeface="微软雅黑" panose="020B0503020204020204" charset="-122"/>
                </a:rPr>
                <a:t>n</a:t>
              </a:r>
            </a:p>
          </p:txBody>
        </p:sp>
        <p:sp>
          <p:nvSpPr>
            <p:cNvPr id="80938" name="Text Box 43"/>
            <p:cNvSpPr txBox="1">
              <a:spLocks noChangeArrowheads="1"/>
            </p:cNvSpPr>
            <p:nvPr/>
          </p:nvSpPr>
          <p:spPr bwMode="auto">
            <a:xfrm>
              <a:off x="3685" y="1541"/>
              <a:ext cx="21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b="1">
                  <a:solidFill>
                    <a:schemeClr val="tx1"/>
                  </a:solidFill>
                  <a:latin typeface="微软雅黑" panose="020B0503020204020204" charset="-122"/>
                  <a:ea typeface="微软雅黑" panose="020B0503020204020204" charset="-122"/>
                </a:rPr>
                <a:t>m</a:t>
              </a:r>
            </a:p>
          </p:txBody>
        </p:sp>
        <p:sp>
          <p:nvSpPr>
            <p:cNvPr id="80939" name="Text Box 44"/>
            <p:cNvSpPr txBox="1">
              <a:spLocks noChangeArrowheads="1"/>
            </p:cNvSpPr>
            <p:nvPr/>
          </p:nvSpPr>
          <p:spPr bwMode="auto">
            <a:xfrm>
              <a:off x="3685" y="2450"/>
              <a:ext cx="18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400" b="1">
                  <a:solidFill>
                    <a:schemeClr val="tx1"/>
                  </a:solidFill>
                  <a:latin typeface="微软雅黑" panose="020B0503020204020204" charset="-122"/>
                  <a:ea typeface="微软雅黑" panose="020B0503020204020204" charset="-122"/>
                </a:rPr>
                <a:t>n</a:t>
              </a:r>
            </a:p>
          </p:txBody>
        </p:sp>
        <p:sp>
          <p:nvSpPr>
            <p:cNvPr id="80943" name="Oval 48"/>
            <p:cNvSpPr>
              <a:spLocks noChangeArrowheads="1"/>
            </p:cNvSpPr>
            <p:nvPr/>
          </p:nvSpPr>
          <p:spPr bwMode="auto">
            <a:xfrm>
              <a:off x="2664" y="1876"/>
              <a:ext cx="653" cy="251"/>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a:solidFill>
                    <a:schemeClr val="bg1"/>
                  </a:solidFill>
                  <a:latin typeface="微软雅黑" panose="020B0503020204020204" charset="-122"/>
                  <a:ea typeface="微软雅黑" panose="020B0503020204020204" charset="-122"/>
                </a:rPr>
                <a:t>数量</a:t>
              </a:r>
            </a:p>
          </p:txBody>
        </p:sp>
        <p:sp>
          <p:nvSpPr>
            <p:cNvPr id="80944" name="Line 49"/>
            <p:cNvSpPr>
              <a:spLocks noChangeShapeType="1"/>
            </p:cNvSpPr>
            <p:nvPr/>
          </p:nvSpPr>
          <p:spPr bwMode="auto">
            <a:xfrm>
              <a:off x="2950" y="1584"/>
              <a:ext cx="0" cy="2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45" name="Oval 51"/>
            <p:cNvSpPr>
              <a:spLocks noChangeArrowheads="1"/>
            </p:cNvSpPr>
            <p:nvPr/>
          </p:nvSpPr>
          <p:spPr bwMode="auto">
            <a:xfrm>
              <a:off x="2304" y="624"/>
              <a:ext cx="653" cy="250"/>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400" b="1" dirty="0">
                  <a:solidFill>
                    <a:schemeClr val="bg1"/>
                  </a:solidFill>
                  <a:latin typeface="微软雅黑" panose="020B0503020204020204" charset="-122"/>
                  <a:ea typeface="微软雅黑" panose="020B0503020204020204" charset="-122"/>
                </a:rPr>
                <a:t>经理</a:t>
              </a:r>
            </a:p>
          </p:txBody>
        </p:sp>
      </p:gr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441325" y="1211263"/>
            <a:ext cx="309880" cy="368300"/>
          </a:xfrm>
          <a:prstGeom prst="rect">
            <a:avLst/>
          </a:prstGeom>
          <a:noFill/>
          <a:ln w="9525">
            <a:noFill/>
            <a:miter lim="800000"/>
          </a:ln>
          <a:effectLst/>
        </p:spPr>
        <p:txBody>
          <a:bodyPr wrap="none">
            <a:spAutoFit/>
          </a:bodyPr>
          <a:lstStyle/>
          <a:p>
            <a:pPr>
              <a:buFontTx/>
              <a:buNone/>
              <a:defRPr/>
            </a:pPr>
            <a:endParaRPr lang="zh-CN" altLang="zh-CN" b="1">
              <a:solidFill>
                <a:schemeClr val="tx1"/>
              </a:solidFill>
              <a:effectLst>
                <a:outerShdw blurRad="38100" dist="38100" dir="2700000" algn="tl">
                  <a:srgbClr val="C0C0C0"/>
                </a:outerShdw>
              </a:effectLst>
              <a:latin typeface="微软雅黑" panose="020B0503020204020204" charset="-122"/>
              <a:ea typeface="微软雅黑" panose="020B0503020204020204" charset="-122"/>
            </a:endParaRPr>
          </a:p>
        </p:txBody>
      </p:sp>
      <p:sp>
        <p:nvSpPr>
          <p:cNvPr id="190467" name="Text Box 3"/>
          <p:cNvSpPr txBox="1">
            <a:spLocks noChangeArrowheads="1"/>
          </p:cNvSpPr>
          <p:nvPr/>
        </p:nvSpPr>
        <p:spPr bwMode="auto">
          <a:xfrm>
            <a:off x="468313" y="476250"/>
            <a:ext cx="8064500" cy="810260"/>
          </a:xfrm>
          <a:prstGeom prst="rect">
            <a:avLst/>
          </a:prstGeom>
          <a:noFill/>
          <a:ln w="9525">
            <a:noFill/>
            <a:miter lim="800000"/>
          </a:ln>
          <a:effectLst/>
        </p:spPr>
        <p:txBody>
          <a:bodyPr>
            <a:spAutoFit/>
          </a:bodyPr>
          <a:lstStyle/>
          <a:p>
            <a:pPr fontAlgn="auto">
              <a:lnSpc>
                <a:spcPct val="130000"/>
              </a:lnSpc>
              <a:spcBef>
                <a:spcPts val="0"/>
              </a:spcBef>
              <a:buFontTx/>
              <a:buNone/>
              <a:defRPr/>
            </a:pPr>
            <a:endParaRPr lang="en-US" altLang="zh-CN" dirty="0">
              <a:solidFill>
                <a:schemeClr val="tx1"/>
              </a:solidFill>
              <a:effectLst/>
              <a:latin typeface="微软雅黑" panose="020B0503020204020204" charset="-122"/>
              <a:ea typeface="微软雅黑" panose="020B0503020204020204" charset="-122"/>
              <a:cs typeface="微软雅黑" panose="020B0503020204020204" charset="-122"/>
            </a:endParaRPr>
          </a:p>
          <a:p>
            <a:pPr fontAlgn="auto">
              <a:lnSpc>
                <a:spcPct val="130000"/>
              </a:lnSpc>
              <a:spcBef>
                <a:spcPts val="0"/>
              </a:spcBef>
              <a:buFontTx/>
              <a:buNone/>
              <a:defRPr/>
            </a:pPr>
            <a:r>
              <a:rPr lang="zh-CN" altLang="en-US" dirty="0">
                <a:solidFill>
                  <a:schemeClr val="tx1"/>
                </a:solidFill>
                <a:effectLst/>
                <a:latin typeface="微软雅黑" panose="020B0503020204020204" charset="-122"/>
                <a:ea typeface="微软雅黑" panose="020B0503020204020204" charset="-122"/>
                <a:cs typeface="微软雅黑" panose="020B0503020204020204" charset="-122"/>
              </a:rPr>
              <a:t>例</a:t>
            </a:r>
            <a:r>
              <a:rPr lang="en-US" altLang="zh-CN" dirty="0">
                <a:solidFill>
                  <a:schemeClr val="tx1"/>
                </a:solidFill>
                <a:effectLst/>
                <a:latin typeface="微软雅黑" panose="020B0503020204020204" charset="-122"/>
                <a:ea typeface="微软雅黑" panose="020B0503020204020204" charset="-122"/>
                <a:cs typeface="微软雅黑" panose="020B0503020204020204" charset="-122"/>
              </a:rPr>
              <a:t>6</a:t>
            </a:r>
            <a:r>
              <a:rPr lang="zh-CN" altLang="en-US" dirty="0">
                <a:solidFill>
                  <a:schemeClr val="tx1"/>
                </a:solidFill>
                <a:effectLst/>
                <a:latin typeface="微软雅黑" panose="020B0503020204020204" charset="-122"/>
                <a:ea typeface="微软雅黑" panose="020B0503020204020204" charset="-122"/>
                <a:cs typeface="微软雅黑" panose="020B0503020204020204" charset="-122"/>
              </a:rPr>
              <a:t>：一个图书借阅管理数据库要求提供下述服务：</a:t>
            </a:r>
          </a:p>
        </p:txBody>
      </p:sp>
      <p:sp>
        <p:nvSpPr>
          <p:cNvPr id="190470" name="AutoShape 6"/>
          <p:cNvSpPr>
            <a:spLocks noChangeArrowheads="1"/>
          </p:cNvSpPr>
          <p:nvPr/>
        </p:nvSpPr>
        <p:spPr bwMode="auto">
          <a:xfrm>
            <a:off x="527685" y="1603936"/>
            <a:ext cx="8088313" cy="898040"/>
          </a:xfrm>
          <a:prstGeom prst="roundRect">
            <a:avLst>
              <a:gd name="adj" fmla="val 16667"/>
            </a:avLst>
          </a:prstGeom>
          <a:noFill/>
          <a:ln w="28575" cap="sq">
            <a:solidFill>
              <a:schemeClr val="accent1"/>
            </a:solidFill>
            <a:miter lim="800000"/>
          </a:ln>
          <a:effectLst/>
        </p:spPr>
        <p:txBody>
          <a:bodyPr anchor="ctr">
            <a:spAutoFit/>
          </a:bodyPr>
          <a:lstStyle/>
          <a:p>
            <a:pPr fontAlgn="auto">
              <a:lnSpc>
                <a:spcPct val="130000"/>
              </a:lnSpc>
              <a:spcBef>
                <a:spcPts val="0"/>
              </a:spcBef>
              <a:buFontTx/>
              <a:buChar char="•"/>
              <a:defRPr/>
            </a:pPr>
            <a:r>
              <a:rPr lang="en-US" altLang="zh-CN">
                <a:solidFill>
                  <a:schemeClr val="tx1"/>
                </a:solidFill>
                <a:latin typeface="微软雅黑" panose="020B0503020204020204" charset="-122"/>
                <a:ea typeface="微软雅黑" panose="020B0503020204020204" charset="-122"/>
                <a:cs typeface="微软雅黑" panose="020B0503020204020204" charset="-122"/>
              </a:rPr>
              <a:t> </a:t>
            </a:r>
            <a:r>
              <a:rPr lang="zh-CN" altLang="en-US">
                <a:solidFill>
                  <a:schemeClr val="tx1"/>
                </a:solidFill>
                <a:latin typeface="微软雅黑" panose="020B0503020204020204" charset="-122"/>
                <a:ea typeface="微软雅黑" panose="020B0503020204020204" charset="-122"/>
                <a:cs typeface="微软雅黑" panose="020B0503020204020204" charset="-122"/>
              </a:rPr>
              <a:t>可随时查询书库中现有书籍的品种、数量与存放位置。所有各类书籍均可由书号唯一标识</a:t>
            </a:r>
            <a:r>
              <a:rPr lang="zh-CN" altLang="en-US">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p>
        </p:txBody>
      </p:sp>
      <p:sp>
        <p:nvSpPr>
          <p:cNvPr id="190471" name="AutoShape 7"/>
          <p:cNvSpPr>
            <a:spLocks noChangeArrowheads="1"/>
          </p:cNvSpPr>
          <p:nvPr/>
        </p:nvSpPr>
        <p:spPr bwMode="auto">
          <a:xfrm>
            <a:off x="527368" y="2682513"/>
            <a:ext cx="8226425" cy="1695221"/>
          </a:xfrm>
          <a:prstGeom prst="roundRect">
            <a:avLst>
              <a:gd name="adj" fmla="val 16667"/>
            </a:avLst>
          </a:prstGeom>
          <a:noFill/>
          <a:ln w="28575" cap="sq">
            <a:solidFill>
              <a:schemeClr val="accent1"/>
            </a:solidFill>
            <a:miter lim="800000"/>
          </a:ln>
          <a:effectLst/>
        </p:spPr>
        <p:txBody>
          <a:bodyPr wrap="square" anchor="ctr">
            <a:spAutoFit/>
          </a:bodyPr>
          <a:lstStyle/>
          <a:p>
            <a:pPr fontAlgn="auto">
              <a:lnSpc>
                <a:spcPct val="130000"/>
              </a:lnSpc>
              <a:spcBef>
                <a:spcPts val="0"/>
              </a:spcBef>
              <a:buFontTx/>
              <a:buChar char="•"/>
              <a:defRPr/>
            </a:pPr>
            <a:r>
              <a:rPr lang="en-US" altLang="zh-CN">
                <a:solidFill>
                  <a:schemeClr val="tx1"/>
                </a:solidFill>
                <a:effectLst/>
                <a:latin typeface="微软雅黑" panose="020B0503020204020204" charset="-122"/>
                <a:ea typeface="微软雅黑" panose="020B0503020204020204" charset="-122"/>
                <a:cs typeface="微软雅黑" panose="020B0503020204020204" charset="-122"/>
              </a:rPr>
              <a:t>  </a:t>
            </a:r>
            <a:r>
              <a:rPr lang="zh-CN" altLang="en-US">
                <a:solidFill>
                  <a:schemeClr val="tx1"/>
                </a:solidFill>
                <a:effectLst/>
                <a:latin typeface="微软雅黑" panose="020B0503020204020204" charset="-122"/>
                <a:ea typeface="微软雅黑" panose="020B0503020204020204" charset="-122"/>
                <a:cs typeface="微软雅黑" panose="020B0503020204020204" charset="-122"/>
              </a:rPr>
              <a:t>可随时查询书籍借还情况。包括借书人单位、姓名、借书证号、借书日期和还书日期。</a:t>
            </a:r>
          </a:p>
          <a:p>
            <a:pPr fontAlgn="auto">
              <a:lnSpc>
                <a:spcPct val="130000"/>
              </a:lnSpc>
              <a:spcBef>
                <a:spcPts val="0"/>
              </a:spcBef>
              <a:buFontTx/>
              <a:buNone/>
              <a:defRPr/>
            </a:pPr>
            <a:r>
              <a:rPr lang="zh-CN" altLang="en-US">
                <a:solidFill>
                  <a:schemeClr val="tx1"/>
                </a:solidFill>
                <a:effectLst/>
                <a:latin typeface="微软雅黑" panose="020B0503020204020204" charset="-122"/>
                <a:ea typeface="微软雅黑" panose="020B0503020204020204" charset="-122"/>
                <a:cs typeface="微软雅黑" panose="020B0503020204020204" charset="-122"/>
              </a:rPr>
              <a:t>约定：任何人可借多种书，任何一种书可为多个人所借，</a:t>
            </a:r>
          </a:p>
          <a:p>
            <a:pPr fontAlgn="auto">
              <a:lnSpc>
                <a:spcPct val="130000"/>
              </a:lnSpc>
              <a:spcBef>
                <a:spcPts val="0"/>
              </a:spcBef>
              <a:buFontTx/>
              <a:buNone/>
              <a:defRPr/>
            </a:pPr>
            <a:r>
              <a:rPr lang="zh-CN" altLang="en-US">
                <a:solidFill>
                  <a:schemeClr val="tx1"/>
                </a:solidFill>
                <a:effectLst/>
                <a:latin typeface="微软雅黑" panose="020B0503020204020204" charset="-122"/>
                <a:ea typeface="微软雅黑" panose="020B0503020204020204" charset="-122"/>
                <a:cs typeface="微软雅黑" panose="020B0503020204020204" charset="-122"/>
              </a:rPr>
              <a:t>借书证具有唯一性。</a:t>
            </a:r>
          </a:p>
        </p:txBody>
      </p:sp>
      <p:sp>
        <p:nvSpPr>
          <p:cNvPr id="191492" name="AutoShape 4"/>
          <p:cNvSpPr>
            <a:spLocks noChangeArrowheads="1"/>
          </p:cNvSpPr>
          <p:nvPr/>
        </p:nvSpPr>
        <p:spPr bwMode="auto">
          <a:xfrm>
            <a:off x="581978" y="4646902"/>
            <a:ext cx="8226425" cy="1695509"/>
          </a:xfrm>
          <a:prstGeom prst="roundRect">
            <a:avLst>
              <a:gd name="adj" fmla="val 16667"/>
            </a:avLst>
          </a:prstGeom>
          <a:noFill/>
          <a:ln w="28575" cap="sq">
            <a:solidFill>
              <a:schemeClr val="accent1"/>
            </a:solidFill>
            <a:miter lim="800000"/>
          </a:ln>
          <a:effectLst/>
        </p:spPr>
        <p:txBody>
          <a:bodyPr wrap="square" anchor="ctr">
            <a:spAutoFit/>
          </a:bodyPr>
          <a:lstStyle/>
          <a:p>
            <a:pPr fontAlgn="auto">
              <a:lnSpc>
                <a:spcPct val="130000"/>
              </a:lnSpc>
              <a:spcBef>
                <a:spcPts val="0"/>
              </a:spcBef>
              <a:buFontTx/>
              <a:buChar char="•"/>
              <a:defRPr/>
            </a:pPr>
            <a:r>
              <a:rPr lang="en-US" altLang="zh-CN">
                <a:solidFill>
                  <a:schemeClr val="tx1"/>
                </a:solidFill>
                <a:effectLst/>
                <a:latin typeface="微软雅黑" panose="020B0503020204020204" charset="-122"/>
                <a:ea typeface="微软雅黑" panose="020B0503020204020204" charset="-122"/>
                <a:cs typeface="微软雅黑" panose="020B0503020204020204" charset="-122"/>
              </a:rPr>
              <a:t> </a:t>
            </a:r>
            <a:r>
              <a:rPr lang="zh-CN" altLang="en-US">
                <a:solidFill>
                  <a:schemeClr val="tx1"/>
                </a:solidFill>
                <a:effectLst/>
                <a:latin typeface="微软雅黑" panose="020B0503020204020204" charset="-122"/>
                <a:ea typeface="微软雅黑" panose="020B0503020204020204" charset="-122"/>
                <a:cs typeface="微软雅黑" panose="020B0503020204020204" charset="-122"/>
              </a:rPr>
              <a:t>当需要时，可通过数据库中保存的出版社的电报编号、电话、邮政及地址等信息向有关的出版社增购有关书籍。</a:t>
            </a:r>
          </a:p>
          <a:p>
            <a:pPr fontAlgn="auto">
              <a:lnSpc>
                <a:spcPct val="130000"/>
              </a:lnSpc>
              <a:spcBef>
                <a:spcPts val="0"/>
              </a:spcBef>
              <a:buFontTx/>
              <a:buNone/>
              <a:defRPr/>
            </a:pPr>
            <a:r>
              <a:rPr lang="zh-CN" altLang="en-US">
                <a:solidFill>
                  <a:schemeClr val="tx1"/>
                </a:solidFill>
                <a:effectLst/>
                <a:latin typeface="微软雅黑" panose="020B0503020204020204" charset="-122"/>
                <a:ea typeface="微软雅黑" panose="020B0503020204020204" charset="-122"/>
                <a:cs typeface="微软雅黑" panose="020B0503020204020204" charset="-122"/>
              </a:rPr>
              <a:t>约定</a:t>
            </a:r>
            <a:r>
              <a:rPr lang="en-US" altLang="zh-CN">
                <a:solidFill>
                  <a:schemeClr val="tx1"/>
                </a:solidFill>
                <a:effectLst/>
                <a:latin typeface="微软雅黑" panose="020B0503020204020204" charset="-122"/>
                <a:ea typeface="微软雅黑" panose="020B0503020204020204" charset="-122"/>
                <a:cs typeface="微软雅黑" panose="020B0503020204020204" charset="-122"/>
              </a:rPr>
              <a:t>:</a:t>
            </a:r>
            <a:r>
              <a:rPr lang="zh-CN" altLang="en-US">
                <a:solidFill>
                  <a:schemeClr val="tx1"/>
                </a:solidFill>
                <a:effectLst/>
                <a:latin typeface="微软雅黑" panose="020B0503020204020204" charset="-122"/>
                <a:ea typeface="微软雅黑" panose="020B0503020204020204" charset="-122"/>
                <a:cs typeface="微软雅黑" panose="020B0503020204020204" charset="-122"/>
              </a:rPr>
              <a:t>一个出版社可出版多种书籍，同一本书仅为一个出版社出版，出版社具有唯一性。</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50"/>
          <p:cNvGrpSpPr/>
          <p:nvPr/>
        </p:nvGrpSpPr>
        <p:grpSpPr bwMode="auto">
          <a:xfrm>
            <a:off x="762000" y="1244276"/>
            <a:ext cx="7620000" cy="5029200"/>
            <a:chOff x="0" y="480"/>
            <a:chExt cx="5760" cy="3648"/>
          </a:xfrm>
        </p:grpSpPr>
        <p:grpSp>
          <p:nvGrpSpPr>
            <p:cNvPr id="83971" name="Group 2"/>
            <p:cNvGrpSpPr/>
            <p:nvPr/>
          </p:nvGrpSpPr>
          <p:grpSpPr bwMode="auto">
            <a:xfrm>
              <a:off x="2016" y="1968"/>
              <a:ext cx="3744" cy="2160"/>
              <a:chOff x="2016" y="1968"/>
              <a:chExt cx="3744" cy="2160"/>
            </a:xfrm>
          </p:grpSpPr>
          <p:grpSp>
            <p:nvGrpSpPr>
              <p:cNvPr id="84001" name="Group 3"/>
              <p:cNvGrpSpPr/>
              <p:nvPr/>
            </p:nvGrpSpPr>
            <p:grpSpPr bwMode="auto">
              <a:xfrm>
                <a:off x="2016" y="1968"/>
                <a:ext cx="3744" cy="2160"/>
                <a:chOff x="2016" y="1968"/>
                <a:chExt cx="3744" cy="2160"/>
              </a:xfrm>
            </p:grpSpPr>
            <p:sp>
              <p:nvSpPr>
                <p:cNvPr id="84003" name="Rectangle 4"/>
                <p:cNvSpPr>
                  <a:spLocks noChangeArrowheads="1"/>
                </p:cNvSpPr>
                <p:nvPr/>
              </p:nvSpPr>
              <p:spPr bwMode="auto">
                <a:xfrm>
                  <a:off x="4368" y="2688"/>
                  <a:ext cx="1008" cy="336"/>
                </a:xfrm>
                <a:prstGeom prst="rect">
                  <a:avLst/>
                </a:prstGeom>
                <a:solidFill>
                  <a:srgbClr val="FFCCFF"/>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tx1"/>
                      </a:solidFill>
                      <a:latin typeface="微软雅黑" panose="020B0503020204020204" charset="-122"/>
                      <a:ea typeface="微软雅黑" panose="020B0503020204020204" charset="-122"/>
                    </a:rPr>
                    <a:t>出版社</a:t>
                  </a:r>
                </a:p>
              </p:txBody>
            </p:sp>
            <p:sp>
              <p:nvSpPr>
                <p:cNvPr id="84004" name="AutoShape 5"/>
                <p:cNvSpPr>
                  <a:spLocks noChangeArrowheads="1"/>
                </p:cNvSpPr>
                <p:nvPr/>
              </p:nvSpPr>
              <p:spPr bwMode="auto">
                <a:xfrm>
                  <a:off x="2688" y="2688"/>
                  <a:ext cx="912" cy="384"/>
                </a:xfrm>
                <a:prstGeom prst="flowChartDecision">
                  <a:avLst/>
                </a:prstGeom>
                <a:solidFill>
                  <a:srgbClr val="FFFF99"/>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tx1"/>
                      </a:solidFill>
                      <a:latin typeface="微软雅黑" panose="020B0503020204020204" charset="-122"/>
                      <a:ea typeface="微软雅黑" panose="020B0503020204020204" charset="-122"/>
                    </a:rPr>
                    <a:t>出版</a:t>
                  </a:r>
                </a:p>
              </p:txBody>
            </p:sp>
            <p:sp>
              <p:nvSpPr>
                <p:cNvPr id="84005" name="Line 6"/>
                <p:cNvSpPr>
                  <a:spLocks noChangeShapeType="1"/>
                </p:cNvSpPr>
                <p:nvPr/>
              </p:nvSpPr>
              <p:spPr bwMode="auto">
                <a:xfrm flipH="1">
                  <a:off x="2016" y="2880"/>
                  <a:ext cx="72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06" name="Line 7"/>
                <p:cNvSpPr>
                  <a:spLocks noChangeShapeType="1"/>
                </p:cNvSpPr>
                <p:nvPr/>
              </p:nvSpPr>
              <p:spPr bwMode="auto">
                <a:xfrm>
                  <a:off x="3504" y="2880"/>
                  <a:ext cx="864"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07" name="Oval 8"/>
                <p:cNvSpPr>
                  <a:spLocks noChangeArrowheads="1"/>
                </p:cNvSpPr>
                <p:nvPr/>
              </p:nvSpPr>
              <p:spPr bwMode="auto">
                <a:xfrm>
                  <a:off x="3552" y="1968"/>
                  <a:ext cx="1152" cy="336"/>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出版社名</a:t>
                  </a:r>
                </a:p>
              </p:txBody>
            </p:sp>
            <p:sp>
              <p:nvSpPr>
                <p:cNvPr id="84008" name="Oval 9"/>
                <p:cNvSpPr>
                  <a:spLocks noChangeArrowheads="1"/>
                </p:cNvSpPr>
                <p:nvPr/>
              </p:nvSpPr>
              <p:spPr bwMode="auto">
                <a:xfrm>
                  <a:off x="4800" y="1968"/>
                  <a:ext cx="960" cy="336"/>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电报编号</a:t>
                  </a:r>
                </a:p>
              </p:txBody>
            </p:sp>
            <p:sp>
              <p:nvSpPr>
                <p:cNvPr id="84009" name="Oval 10"/>
                <p:cNvSpPr>
                  <a:spLocks noChangeArrowheads="1"/>
                </p:cNvSpPr>
                <p:nvPr/>
              </p:nvSpPr>
              <p:spPr bwMode="auto">
                <a:xfrm>
                  <a:off x="3696" y="3312"/>
                  <a:ext cx="864" cy="288"/>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邮编</a:t>
                  </a:r>
                </a:p>
              </p:txBody>
            </p:sp>
            <p:sp>
              <p:nvSpPr>
                <p:cNvPr id="84010" name="Oval 11"/>
                <p:cNvSpPr>
                  <a:spLocks noChangeArrowheads="1"/>
                </p:cNvSpPr>
                <p:nvPr/>
              </p:nvSpPr>
              <p:spPr bwMode="auto">
                <a:xfrm>
                  <a:off x="4896" y="3264"/>
                  <a:ext cx="864" cy="288"/>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地址</a:t>
                  </a:r>
                </a:p>
              </p:txBody>
            </p:sp>
            <p:sp>
              <p:nvSpPr>
                <p:cNvPr id="84011" name="Oval 12"/>
                <p:cNvSpPr>
                  <a:spLocks noChangeArrowheads="1"/>
                </p:cNvSpPr>
                <p:nvPr/>
              </p:nvSpPr>
              <p:spPr bwMode="auto">
                <a:xfrm>
                  <a:off x="4320" y="3840"/>
                  <a:ext cx="864" cy="288"/>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电话</a:t>
                  </a:r>
                </a:p>
              </p:txBody>
            </p:sp>
            <p:sp>
              <p:nvSpPr>
                <p:cNvPr id="84012" name="Line 13"/>
                <p:cNvSpPr>
                  <a:spLocks noChangeShapeType="1"/>
                </p:cNvSpPr>
                <p:nvPr/>
              </p:nvSpPr>
              <p:spPr bwMode="auto">
                <a:xfrm>
                  <a:off x="4368" y="2304"/>
                  <a:ext cx="240"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3" name="Line 14"/>
                <p:cNvSpPr>
                  <a:spLocks noChangeShapeType="1"/>
                </p:cNvSpPr>
                <p:nvPr/>
              </p:nvSpPr>
              <p:spPr bwMode="auto">
                <a:xfrm flipH="1">
                  <a:off x="5040" y="2304"/>
                  <a:ext cx="192" cy="38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4" name="Line 15"/>
                <p:cNvSpPr>
                  <a:spLocks noChangeShapeType="1"/>
                </p:cNvSpPr>
                <p:nvPr/>
              </p:nvSpPr>
              <p:spPr bwMode="auto">
                <a:xfrm flipH="1">
                  <a:off x="4224" y="3024"/>
                  <a:ext cx="432"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5" name="Line 16"/>
                <p:cNvSpPr>
                  <a:spLocks noChangeShapeType="1"/>
                </p:cNvSpPr>
                <p:nvPr/>
              </p:nvSpPr>
              <p:spPr bwMode="auto">
                <a:xfrm>
                  <a:off x="4752" y="3024"/>
                  <a:ext cx="0" cy="81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6" name="Line 17"/>
                <p:cNvSpPr>
                  <a:spLocks noChangeShapeType="1"/>
                </p:cNvSpPr>
                <p:nvPr/>
              </p:nvSpPr>
              <p:spPr bwMode="auto">
                <a:xfrm>
                  <a:off x="4992" y="3024"/>
                  <a:ext cx="28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17" name="Text Box 18"/>
                <p:cNvSpPr txBox="1">
                  <a:spLocks noChangeArrowheads="1"/>
                </p:cNvSpPr>
                <p:nvPr/>
              </p:nvSpPr>
              <p:spPr bwMode="auto">
                <a:xfrm>
                  <a:off x="2064" y="2645"/>
                  <a:ext cx="28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600" b="1">
                      <a:solidFill>
                        <a:schemeClr val="tx1"/>
                      </a:solidFill>
                      <a:latin typeface="微软雅黑" panose="020B0503020204020204" charset="-122"/>
                      <a:ea typeface="微软雅黑" panose="020B0503020204020204" charset="-122"/>
                    </a:rPr>
                    <a:t>m</a:t>
                  </a:r>
                </a:p>
              </p:txBody>
            </p:sp>
            <p:sp>
              <p:nvSpPr>
                <p:cNvPr id="84018" name="Text Box 19"/>
                <p:cNvSpPr txBox="1">
                  <a:spLocks noChangeArrowheads="1"/>
                </p:cNvSpPr>
                <p:nvPr/>
              </p:nvSpPr>
              <p:spPr bwMode="auto">
                <a:xfrm>
                  <a:off x="4070" y="2642"/>
                  <a:ext cx="233"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600" b="1">
                      <a:solidFill>
                        <a:schemeClr val="tx1"/>
                      </a:solidFill>
                      <a:latin typeface="微软雅黑" panose="020B0503020204020204" charset="-122"/>
                      <a:ea typeface="微软雅黑" panose="020B0503020204020204" charset="-122"/>
                    </a:rPr>
                    <a:t>1</a:t>
                  </a:r>
                </a:p>
              </p:txBody>
            </p:sp>
          </p:grpSp>
          <p:sp>
            <p:nvSpPr>
              <p:cNvPr id="84002" name="Line 20"/>
              <p:cNvSpPr>
                <a:spLocks noChangeShapeType="1"/>
              </p:cNvSpPr>
              <p:nvPr/>
            </p:nvSpPr>
            <p:spPr bwMode="auto">
              <a:xfrm flipH="1">
                <a:off x="4416" y="2400"/>
                <a:ext cx="14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3972" name="Group 21"/>
            <p:cNvGrpSpPr/>
            <p:nvPr/>
          </p:nvGrpSpPr>
          <p:grpSpPr bwMode="auto">
            <a:xfrm>
              <a:off x="0" y="480"/>
              <a:ext cx="3216" cy="3648"/>
              <a:chOff x="0" y="480"/>
              <a:chExt cx="3216" cy="3648"/>
            </a:xfrm>
          </p:grpSpPr>
          <p:grpSp>
            <p:nvGrpSpPr>
              <p:cNvPr id="83973" name="Group 22"/>
              <p:cNvGrpSpPr/>
              <p:nvPr/>
            </p:nvGrpSpPr>
            <p:grpSpPr bwMode="auto">
              <a:xfrm>
                <a:off x="0" y="480"/>
                <a:ext cx="3216" cy="3648"/>
                <a:chOff x="0" y="480"/>
                <a:chExt cx="3216" cy="3648"/>
              </a:xfrm>
            </p:grpSpPr>
            <p:sp>
              <p:nvSpPr>
                <p:cNvPr id="83976" name="Rectangle 23"/>
                <p:cNvSpPr>
                  <a:spLocks noChangeArrowheads="1"/>
                </p:cNvSpPr>
                <p:nvPr/>
              </p:nvSpPr>
              <p:spPr bwMode="auto">
                <a:xfrm>
                  <a:off x="912" y="1056"/>
                  <a:ext cx="1152" cy="336"/>
                </a:xfrm>
                <a:prstGeom prst="rect">
                  <a:avLst/>
                </a:prstGeom>
                <a:solidFill>
                  <a:srgbClr val="FFCCFF"/>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tx1"/>
                      </a:solidFill>
                      <a:latin typeface="微软雅黑" panose="020B0503020204020204" charset="-122"/>
                      <a:ea typeface="微软雅黑" panose="020B0503020204020204" charset="-122"/>
                    </a:rPr>
                    <a:t>借书人</a:t>
                  </a:r>
                </a:p>
              </p:txBody>
            </p:sp>
            <p:sp>
              <p:nvSpPr>
                <p:cNvPr id="83977" name="Rectangle 24"/>
                <p:cNvSpPr>
                  <a:spLocks noChangeArrowheads="1"/>
                </p:cNvSpPr>
                <p:nvPr/>
              </p:nvSpPr>
              <p:spPr bwMode="auto">
                <a:xfrm>
                  <a:off x="912" y="2688"/>
                  <a:ext cx="1104" cy="336"/>
                </a:xfrm>
                <a:prstGeom prst="rect">
                  <a:avLst/>
                </a:prstGeom>
                <a:solidFill>
                  <a:srgbClr val="FFCCFF"/>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tx1"/>
                      </a:solidFill>
                      <a:latin typeface="微软雅黑" panose="020B0503020204020204" charset="-122"/>
                      <a:ea typeface="微软雅黑" panose="020B0503020204020204" charset="-122"/>
                      <a:cs typeface="微软雅黑" panose="020B0503020204020204" charset="-122"/>
                    </a:rPr>
                    <a:t>图 书 </a:t>
                  </a:r>
                </a:p>
              </p:txBody>
            </p:sp>
            <p:sp>
              <p:nvSpPr>
                <p:cNvPr id="83978" name="AutoShape 25"/>
                <p:cNvSpPr>
                  <a:spLocks noChangeArrowheads="1"/>
                </p:cNvSpPr>
                <p:nvPr/>
              </p:nvSpPr>
              <p:spPr bwMode="auto">
                <a:xfrm>
                  <a:off x="912" y="1824"/>
                  <a:ext cx="1104" cy="432"/>
                </a:xfrm>
                <a:prstGeom prst="flowChartDecision">
                  <a:avLst/>
                </a:prstGeom>
                <a:solidFill>
                  <a:srgbClr val="FFFF99"/>
                </a:solidFill>
                <a:ln w="9525">
                  <a:solidFill>
                    <a:schemeClr val="tx1"/>
                  </a:solidFill>
                  <a:miter lim="800000"/>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tx1"/>
                      </a:solidFill>
                      <a:latin typeface="微软雅黑" panose="020B0503020204020204" charset="-122"/>
                      <a:ea typeface="微软雅黑" panose="020B0503020204020204" charset="-122"/>
                    </a:rPr>
                    <a:t>借阅</a:t>
                  </a:r>
                </a:p>
              </p:txBody>
            </p:sp>
            <p:sp>
              <p:nvSpPr>
                <p:cNvPr id="83979" name="Oval 26"/>
                <p:cNvSpPr>
                  <a:spLocks noChangeArrowheads="1"/>
                </p:cNvSpPr>
                <p:nvPr/>
              </p:nvSpPr>
              <p:spPr bwMode="auto">
                <a:xfrm>
                  <a:off x="0" y="480"/>
                  <a:ext cx="960" cy="336"/>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借书证号</a:t>
                  </a:r>
                </a:p>
              </p:txBody>
            </p:sp>
            <p:sp>
              <p:nvSpPr>
                <p:cNvPr id="83980" name="Oval 27"/>
                <p:cNvSpPr>
                  <a:spLocks noChangeArrowheads="1"/>
                </p:cNvSpPr>
                <p:nvPr/>
              </p:nvSpPr>
              <p:spPr bwMode="auto">
                <a:xfrm>
                  <a:off x="2016" y="480"/>
                  <a:ext cx="960" cy="336"/>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单位</a:t>
                  </a:r>
                </a:p>
              </p:txBody>
            </p:sp>
            <p:sp>
              <p:nvSpPr>
                <p:cNvPr id="83981" name="Oval 28"/>
                <p:cNvSpPr>
                  <a:spLocks noChangeArrowheads="1"/>
                </p:cNvSpPr>
                <p:nvPr/>
              </p:nvSpPr>
              <p:spPr bwMode="auto">
                <a:xfrm>
                  <a:off x="1008" y="480"/>
                  <a:ext cx="960" cy="336"/>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姓名</a:t>
                  </a:r>
                </a:p>
              </p:txBody>
            </p:sp>
            <p:sp>
              <p:nvSpPr>
                <p:cNvPr id="83982" name="Oval 29"/>
                <p:cNvSpPr>
                  <a:spLocks noChangeArrowheads="1"/>
                </p:cNvSpPr>
                <p:nvPr/>
              </p:nvSpPr>
              <p:spPr bwMode="auto">
                <a:xfrm>
                  <a:off x="0" y="3312"/>
                  <a:ext cx="960" cy="336"/>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书号</a:t>
                  </a:r>
                </a:p>
              </p:txBody>
            </p:sp>
            <p:sp>
              <p:nvSpPr>
                <p:cNvPr id="83983" name="Oval 30"/>
                <p:cNvSpPr>
                  <a:spLocks noChangeArrowheads="1"/>
                </p:cNvSpPr>
                <p:nvPr/>
              </p:nvSpPr>
              <p:spPr bwMode="auto">
                <a:xfrm>
                  <a:off x="624" y="3792"/>
                  <a:ext cx="960" cy="336"/>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书名</a:t>
                  </a:r>
                </a:p>
              </p:txBody>
            </p:sp>
            <p:sp>
              <p:nvSpPr>
                <p:cNvPr id="83984" name="Oval 31"/>
                <p:cNvSpPr>
                  <a:spLocks noChangeArrowheads="1"/>
                </p:cNvSpPr>
                <p:nvPr/>
              </p:nvSpPr>
              <p:spPr bwMode="auto">
                <a:xfrm>
                  <a:off x="1200" y="3312"/>
                  <a:ext cx="960" cy="336"/>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数量</a:t>
                  </a:r>
                </a:p>
              </p:txBody>
            </p:sp>
            <p:sp>
              <p:nvSpPr>
                <p:cNvPr id="83985" name="Oval 32"/>
                <p:cNvSpPr>
                  <a:spLocks noChangeArrowheads="1"/>
                </p:cNvSpPr>
                <p:nvPr/>
              </p:nvSpPr>
              <p:spPr bwMode="auto">
                <a:xfrm>
                  <a:off x="2256" y="3312"/>
                  <a:ext cx="960" cy="336"/>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位置</a:t>
                  </a:r>
                </a:p>
              </p:txBody>
            </p:sp>
            <p:sp>
              <p:nvSpPr>
                <p:cNvPr id="83986" name="Line 33"/>
                <p:cNvSpPr>
                  <a:spLocks noChangeShapeType="1"/>
                </p:cNvSpPr>
                <p:nvPr/>
              </p:nvSpPr>
              <p:spPr bwMode="auto">
                <a:xfrm>
                  <a:off x="672" y="816"/>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87" name="Line 34"/>
                <p:cNvSpPr>
                  <a:spLocks noChangeShapeType="1"/>
                </p:cNvSpPr>
                <p:nvPr/>
              </p:nvSpPr>
              <p:spPr bwMode="auto">
                <a:xfrm>
                  <a:off x="1440" y="816"/>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88" name="Line 35"/>
                <p:cNvSpPr>
                  <a:spLocks noChangeShapeType="1"/>
                </p:cNvSpPr>
                <p:nvPr/>
              </p:nvSpPr>
              <p:spPr bwMode="auto">
                <a:xfrm flipH="1">
                  <a:off x="1632" y="768"/>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89" name="Line 36"/>
                <p:cNvSpPr>
                  <a:spLocks noChangeShapeType="1"/>
                </p:cNvSpPr>
                <p:nvPr/>
              </p:nvSpPr>
              <p:spPr bwMode="auto">
                <a:xfrm>
                  <a:off x="1440" y="1392"/>
                  <a:ext cx="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0" name="Line 37"/>
                <p:cNvSpPr>
                  <a:spLocks noChangeShapeType="1"/>
                </p:cNvSpPr>
                <p:nvPr/>
              </p:nvSpPr>
              <p:spPr bwMode="auto">
                <a:xfrm>
                  <a:off x="1440" y="2256"/>
                  <a:ext cx="0" cy="43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1" name="Line 38"/>
                <p:cNvSpPr>
                  <a:spLocks noChangeShapeType="1"/>
                </p:cNvSpPr>
                <p:nvPr/>
              </p:nvSpPr>
              <p:spPr bwMode="auto">
                <a:xfrm flipH="1">
                  <a:off x="576" y="3024"/>
                  <a:ext cx="576"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2" name="Line 39"/>
                <p:cNvSpPr>
                  <a:spLocks noChangeShapeType="1"/>
                </p:cNvSpPr>
                <p:nvPr/>
              </p:nvSpPr>
              <p:spPr bwMode="auto">
                <a:xfrm flipH="1">
                  <a:off x="1056" y="3024"/>
                  <a:ext cx="144" cy="7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3" name="Line 40"/>
                <p:cNvSpPr>
                  <a:spLocks noChangeShapeType="1"/>
                </p:cNvSpPr>
                <p:nvPr/>
              </p:nvSpPr>
              <p:spPr bwMode="auto">
                <a:xfrm>
                  <a:off x="1440" y="3024"/>
                  <a:ext cx="144"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4" name="Line 41"/>
                <p:cNvSpPr>
                  <a:spLocks noChangeShapeType="1"/>
                </p:cNvSpPr>
                <p:nvPr/>
              </p:nvSpPr>
              <p:spPr bwMode="auto">
                <a:xfrm>
                  <a:off x="1632" y="3024"/>
                  <a:ext cx="96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95" name="Text Box 42"/>
                <p:cNvSpPr txBox="1">
                  <a:spLocks noChangeArrowheads="1"/>
                </p:cNvSpPr>
                <p:nvPr/>
              </p:nvSpPr>
              <p:spPr bwMode="auto">
                <a:xfrm>
                  <a:off x="1487" y="1415"/>
                  <a:ext cx="289"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600" b="1">
                      <a:solidFill>
                        <a:schemeClr val="tx1"/>
                      </a:solidFill>
                      <a:latin typeface="微软雅黑" panose="020B0503020204020204" charset="-122"/>
                      <a:ea typeface="微软雅黑" panose="020B0503020204020204" charset="-122"/>
                    </a:rPr>
                    <a:t>m</a:t>
                  </a:r>
                </a:p>
              </p:txBody>
            </p:sp>
            <p:sp>
              <p:nvSpPr>
                <p:cNvPr id="83996" name="Text Box 43"/>
                <p:cNvSpPr txBox="1">
                  <a:spLocks noChangeArrowheads="1"/>
                </p:cNvSpPr>
                <p:nvPr/>
              </p:nvSpPr>
              <p:spPr bwMode="auto">
                <a:xfrm>
                  <a:off x="1465" y="2400"/>
                  <a:ext cx="23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eaLnBrk="1" hangingPunct="1">
                    <a:buFontTx/>
                    <a:buNone/>
                  </a:pPr>
                  <a:r>
                    <a:rPr lang="en-US" altLang="zh-CN" sz="1600" b="1">
                      <a:solidFill>
                        <a:schemeClr val="tx1"/>
                      </a:solidFill>
                      <a:latin typeface="微软雅黑" panose="020B0503020204020204" charset="-122"/>
                      <a:ea typeface="微软雅黑" panose="020B0503020204020204" charset="-122"/>
                    </a:rPr>
                    <a:t>n</a:t>
                  </a:r>
                </a:p>
              </p:txBody>
            </p:sp>
            <p:sp>
              <p:nvSpPr>
                <p:cNvPr id="83997" name="Oval 44"/>
                <p:cNvSpPr>
                  <a:spLocks noChangeArrowheads="1"/>
                </p:cNvSpPr>
                <p:nvPr/>
              </p:nvSpPr>
              <p:spPr bwMode="auto">
                <a:xfrm>
                  <a:off x="2160" y="1536"/>
                  <a:ext cx="960" cy="336"/>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借书日期</a:t>
                  </a:r>
                </a:p>
              </p:txBody>
            </p:sp>
            <p:sp>
              <p:nvSpPr>
                <p:cNvPr id="83998" name="Oval 45"/>
                <p:cNvSpPr>
                  <a:spLocks noChangeArrowheads="1"/>
                </p:cNvSpPr>
                <p:nvPr/>
              </p:nvSpPr>
              <p:spPr bwMode="auto">
                <a:xfrm>
                  <a:off x="2160" y="2208"/>
                  <a:ext cx="960" cy="336"/>
                </a:xfrm>
                <a:prstGeom prst="ellipse">
                  <a:avLst/>
                </a:prstGeom>
                <a:solidFill>
                  <a:schemeClr val="accent1"/>
                </a:solidFill>
                <a:ln w="9525">
                  <a:solidFill>
                    <a:schemeClr val="tx1"/>
                  </a:solidFill>
                  <a:round/>
                </a:ln>
              </p:spPr>
              <p:txBody>
                <a:bodyPr wrap="none" anchor="ctr"/>
                <a:lstStyle>
                  <a:lvl1pPr eaLnBrk="0" hangingPunct="0">
                    <a:defRPr kumimoji="1" sz="2800">
                      <a:solidFill>
                        <a:srgbClr val="FF00FF"/>
                      </a:solidFill>
                      <a:latin typeface="楷体_GB2312" pitchFamily="49" charset="-122"/>
                      <a:ea typeface="楷体_GB2312" pitchFamily="49" charset="-122"/>
                    </a:defRPr>
                  </a:lvl1pPr>
                  <a:lvl2pPr marL="742950" indent="-285750" eaLnBrk="0" hangingPunct="0">
                    <a:defRPr kumimoji="1" sz="2800">
                      <a:solidFill>
                        <a:srgbClr val="FF00FF"/>
                      </a:solidFill>
                      <a:latin typeface="楷体_GB2312" pitchFamily="49" charset="-122"/>
                      <a:ea typeface="楷体_GB2312" pitchFamily="49" charset="-122"/>
                    </a:defRPr>
                  </a:lvl2pPr>
                  <a:lvl3pPr marL="1143000" indent="-228600" eaLnBrk="0" hangingPunct="0">
                    <a:defRPr kumimoji="1" sz="2800">
                      <a:solidFill>
                        <a:srgbClr val="FF00FF"/>
                      </a:solidFill>
                      <a:latin typeface="楷体_GB2312" pitchFamily="49" charset="-122"/>
                      <a:ea typeface="楷体_GB2312" pitchFamily="49" charset="-122"/>
                    </a:defRPr>
                  </a:lvl3pPr>
                  <a:lvl4pPr marL="1600200" indent="-228600" eaLnBrk="0" hangingPunct="0">
                    <a:defRPr kumimoji="1" sz="2800">
                      <a:solidFill>
                        <a:srgbClr val="FF00FF"/>
                      </a:solidFill>
                      <a:latin typeface="楷体_GB2312" pitchFamily="49" charset="-122"/>
                      <a:ea typeface="楷体_GB2312" pitchFamily="49" charset="-122"/>
                    </a:defRPr>
                  </a:lvl4pPr>
                  <a:lvl5pPr marL="2057400" indent="-228600" eaLnBrk="0" hangingPunct="0">
                    <a:defRPr kumimoji="1" sz="2800">
                      <a:solidFill>
                        <a:srgbClr val="FF00FF"/>
                      </a:solidFill>
                      <a:latin typeface="楷体_GB2312" pitchFamily="49" charset="-122"/>
                      <a:ea typeface="楷体_GB2312" pitchFamily="49" charset="-122"/>
                    </a:defRPr>
                  </a:lvl5pPr>
                  <a:lvl6pPr marL="25146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6pPr>
                  <a:lvl7pPr marL="29718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7pPr>
                  <a:lvl8pPr marL="34290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8pPr>
                  <a:lvl9pPr marL="3886200" indent="-228600" eaLnBrk="0" fontAlgn="base" hangingPunct="0">
                    <a:spcBef>
                      <a:spcPct val="0"/>
                    </a:spcBef>
                    <a:spcAft>
                      <a:spcPct val="0"/>
                    </a:spcAft>
                    <a:buFont typeface="Wingdings" panose="05000000000000000000" pitchFamily="2" charset="2"/>
                    <a:buChar char="ª"/>
                    <a:defRPr kumimoji="1" sz="2800">
                      <a:solidFill>
                        <a:srgbClr val="FF00FF"/>
                      </a:solidFill>
                      <a:latin typeface="楷体_GB2312" pitchFamily="49" charset="-122"/>
                      <a:ea typeface="楷体_GB2312" pitchFamily="49" charset="-122"/>
                    </a:defRPr>
                  </a:lvl9pPr>
                </a:lstStyle>
                <a:p>
                  <a:pPr algn="ctr" eaLnBrk="1" hangingPunct="1">
                    <a:buFontTx/>
                    <a:buNone/>
                  </a:pPr>
                  <a:r>
                    <a:rPr lang="zh-CN" altLang="en-US" sz="1600" b="1">
                      <a:solidFill>
                        <a:schemeClr val="bg1"/>
                      </a:solidFill>
                      <a:latin typeface="微软雅黑" panose="020B0503020204020204" charset="-122"/>
                      <a:ea typeface="微软雅黑" panose="020B0503020204020204" charset="-122"/>
                    </a:rPr>
                    <a:t>还书日期</a:t>
                  </a:r>
                </a:p>
              </p:txBody>
            </p:sp>
            <p:sp>
              <p:nvSpPr>
                <p:cNvPr id="83999" name="Line 46"/>
                <p:cNvSpPr>
                  <a:spLocks noChangeShapeType="1"/>
                </p:cNvSpPr>
                <p:nvPr/>
              </p:nvSpPr>
              <p:spPr bwMode="auto">
                <a:xfrm flipH="1">
                  <a:off x="1776" y="1728"/>
                  <a:ext cx="38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4000" name="Line 47"/>
                <p:cNvSpPr>
                  <a:spLocks noChangeShapeType="1"/>
                </p:cNvSpPr>
                <p:nvPr/>
              </p:nvSpPr>
              <p:spPr bwMode="auto">
                <a:xfrm>
                  <a:off x="1776" y="2160"/>
                  <a:ext cx="43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83974" name="Line 48"/>
              <p:cNvSpPr>
                <a:spLocks noChangeShapeType="1"/>
              </p:cNvSpPr>
              <p:nvPr/>
            </p:nvSpPr>
            <p:spPr bwMode="auto">
              <a:xfrm>
                <a:off x="768" y="3120"/>
                <a:ext cx="96"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3975" name="Line 49"/>
              <p:cNvSpPr>
                <a:spLocks noChangeShapeType="1"/>
              </p:cNvSpPr>
              <p:nvPr/>
            </p:nvSpPr>
            <p:spPr bwMode="auto">
              <a:xfrm flipH="1">
                <a:off x="816" y="864"/>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j-ea"/>
              </a:rPr>
              <a:t>四、数据库逻辑结构的设计</a:t>
            </a:r>
          </a:p>
        </p:txBody>
      </p:sp>
      <p:sp>
        <p:nvSpPr>
          <p:cNvPr id="6" name="Rectangle 3"/>
          <p:cNvSpPr txBox="1">
            <a:spLocks noChangeArrowheads="1"/>
          </p:cNvSpPr>
          <p:nvPr/>
        </p:nvSpPr>
        <p:spPr bwMode="auto">
          <a:xfrm>
            <a:off x="823595" y="1388745"/>
            <a:ext cx="7772400" cy="3963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55600" indent="-269875" algn="l" rtl="0" eaLnBrk="1" fontAlgn="base" hangingPunct="1">
              <a:spcBef>
                <a:spcPts val="1800"/>
              </a:spcBef>
              <a:spcAft>
                <a:spcPct val="0"/>
              </a:spcAft>
              <a:buClr>
                <a:srgbClr val="003399"/>
              </a:buClr>
              <a:buSzPct val="80000"/>
              <a:buFont typeface="Wingdings 2" panose="05020102010507070707" pitchFamily="18" charset="2"/>
              <a:buChar char=""/>
              <a:defRPr sz="2800" kern="1200">
                <a:solidFill>
                  <a:srgbClr val="003399"/>
                </a:solidFill>
                <a:latin typeface="+mn-lt"/>
                <a:ea typeface="+mn-ea"/>
                <a:cs typeface="+mn-cs"/>
              </a:defRPr>
            </a:lvl1pPr>
            <a:lvl2pPr marL="700405" indent="-342900" algn="l" rtl="0" eaLnBrk="1" fontAlgn="base" hangingPunct="1">
              <a:lnSpc>
                <a:spcPct val="120000"/>
              </a:lnSpc>
              <a:spcBef>
                <a:spcPct val="20000"/>
              </a:spcBef>
              <a:spcAft>
                <a:spcPct val="0"/>
              </a:spcAft>
              <a:buFont typeface="Wingdings" panose="05000000000000000000" pitchFamily="2" charset="2"/>
              <a:buChar char="p"/>
              <a:defRPr sz="2400" kern="1200">
                <a:solidFill>
                  <a:srgbClr val="7030A0"/>
                </a:solidFill>
                <a:latin typeface="+mn-lt"/>
                <a:ea typeface="+mn-ea"/>
                <a:cs typeface="+mn-cs"/>
              </a:defRPr>
            </a:lvl2pPr>
            <a:lvl3pPr marL="1143000" indent="-228600" algn="l" rtl="0" eaLnBrk="1" fontAlgn="base" hangingPunct="1">
              <a:spcBef>
                <a:spcPct val="20000"/>
              </a:spcBef>
              <a:spcAft>
                <a:spcPct val="0"/>
              </a:spcAft>
              <a:buFont typeface="Wingdings" panose="05000000000000000000" pitchFamily="2" charset="2"/>
              <a:buChar char="ü"/>
              <a:defRPr sz="1400" kern="1200">
                <a:solidFill>
                  <a:srgbClr val="4D4D4D"/>
                </a:solidFill>
                <a:latin typeface="+mn-lt"/>
                <a:ea typeface="+mn-ea"/>
                <a:cs typeface="+mn-cs"/>
              </a:defRPr>
            </a:lvl3pPr>
            <a:lvl4pPr marL="1600200" indent="-228600" algn="l" rtl="0" eaLnBrk="1" fontAlgn="base" hangingPunct="1">
              <a:spcBef>
                <a:spcPct val="20000"/>
              </a:spcBef>
              <a:spcAft>
                <a:spcPct val="0"/>
              </a:spcAft>
              <a:buChar char="–"/>
              <a:defRPr sz="1200" kern="1200">
                <a:solidFill>
                  <a:srgbClr val="4D4D4D"/>
                </a:solidFill>
                <a:latin typeface="+mn-lt"/>
                <a:ea typeface="+mn-ea"/>
                <a:cs typeface="+mn-cs"/>
              </a:defRPr>
            </a:lvl4pPr>
            <a:lvl5pPr marL="2057400" indent="-228600" algn="l" rtl="0" eaLnBrk="1" fontAlgn="base" hangingPunct="1">
              <a:spcBef>
                <a:spcPct val="20000"/>
              </a:spcBef>
              <a:spcAft>
                <a:spcPct val="0"/>
              </a:spcAft>
              <a:buChar char="»"/>
              <a:defRPr sz="12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None/>
            </a:pPr>
            <a:r>
              <a:rPr lang="en-US" altLang="zh-CN" sz="25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500" dirty="0">
                <a:solidFill>
                  <a:schemeClr val="tx1"/>
                </a:solidFill>
                <a:latin typeface="微软雅黑" panose="020B0503020204020204" charset="-122"/>
                <a:ea typeface="微软雅黑" panose="020B0503020204020204" charset="-122"/>
                <a:cs typeface="微软雅黑" panose="020B0503020204020204" charset="-122"/>
              </a:rPr>
              <a:t>逻辑设计的任务</a:t>
            </a:r>
          </a:p>
          <a:p>
            <a:pPr>
              <a:lnSpc>
                <a:spcPct val="130000"/>
              </a:lnSpc>
              <a:buFont typeface="Wingdings" panose="05000000000000000000" pitchFamily="2" charset="2"/>
              <a:buNone/>
            </a:pPr>
            <a:r>
              <a:rPr lang="en-US" altLang="zh-CN" sz="2500" dirty="0">
                <a:solidFill>
                  <a:schemeClr val="tx1"/>
                </a:solidFill>
                <a:latin typeface="微软雅黑" panose="020B0503020204020204" charset="-122"/>
                <a:ea typeface="微软雅黑" panose="020B0503020204020204" charset="-122"/>
                <a:cs typeface="微软雅黑" panose="020B0503020204020204" charset="-122"/>
              </a:rPr>
              <a:t>2.</a:t>
            </a:r>
            <a:r>
              <a:rPr lang="zh-CN" altLang="en-US" sz="2500" dirty="0">
                <a:solidFill>
                  <a:schemeClr val="tx1"/>
                </a:solidFill>
                <a:latin typeface="微软雅黑" panose="020B0503020204020204" charset="-122"/>
                <a:ea typeface="微软雅黑" panose="020B0503020204020204" charset="-122"/>
                <a:cs typeface="微软雅黑" panose="020B0503020204020204" charset="-122"/>
              </a:rPr>
              <a:t>模型转换规则</a:t>
            </a:r>
            <a:endParaRPr lang="en-US" altLang="zh-CN" sz="25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r>
              <a:rPr lang="en-US" altLang="zh-CN" sz="2500"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500" dirty="0">
                <a:solidFill>
                  <a:schemeClr val="tx1"/>
                </a:solidFill>
                <a:latin typeface="微软雅黑" panose="020B0503020204020204" charset="-122"/>
                <a:ea typeface="微软雅黑" panose="020B0503020204020204" charset="-122"/>
                <a:cs typeface="微软雅黑" panose="020B0503020204020204" charset="-122"/>
              </a:rPr>
              <a:t>视图集成</a:t>
            </a:r>
            <a:endParaRPr lang="en-US" altLang="zh-CN" sz="25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r>
              <a:rPr lang="en-US" altLang="zh-CN" sz="2500" dirty="0">
                <a:solidFill>
                  <a:schemeClr val="tx1"/>
                </a:solidFill>
                <a:latin typeface="微软雅黑" panose="020B0503020204020204" charset="-122"/>
                <a:ea typeface="微软雅黑" panose="020B0503020204020204" charset="-122"/>
                <a:cs typeface="微软雅黑" panose="020B0503020204020204" charset="-122"/>
              </a:rPr>
              <a:t>4.</a:t>
            </a:r>
            <a:r>
              <a:rPr lang="zh-CN" altLang="en-US" sz="2500" dirty="0">
                <a:solidFill>
                  <a:schemeClr val="tx1"/>
                </a:solidFill>
                <a:latin typeface="微软雅黑" panose="020B0503020204020204" charset="-122"/>
                <a:ea typeface="微软雅黑" panose="020B0503020204020204" charset="-122"/>
                <a:cs typeface="微软雅黑" panose="020B0503020204020204" charset="-122"/>
              </a:rPr>
              <a:t>用户子模式设计</a:t>
            </a:r>
            <a:endParaRPr lang="en-US" altLang="zh-CN" sz="25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r>
              <a:rPr lang="en-US" altLang="zh-CN" sz="2500" dirty="0">
                <a:solidFill>
                  <a:schemeClr val="tx1"/>
                </a:solidFill>
                <a:latin typeface="微软雅黑" panose="020B0503020204020204" charset="-122"/>
                <a:ea typeface="微软雅黑" panose="020B0503020204020204" charset="-122"/>
                <a:cs typeface="微软雅黑" panose="020B0503020204020204" charset="-122"/>
              </a:rPr>
              <a:t>5.</a:t>
            </a:r>
            <a:r>
              <a:rPr lang="zh-CN" altLang="en-US" sz="2500" dirty="0">
                <a:solidFill>
                  <a:schemeClr val="tx1"/>
                </a:solidFill>
                <a:latin typeface="微软雅黑" panose="020B0503020204020204" charset="-122"/>
                <a:ea typeface="微软雅黑" panose="020B0503020204020204" charset="-122"/>
                <a:cs typeface="微软雅黑" panose="020B0503020204020204" charset="-122"/>
              </a:rPr>
              <a:t>逻辑数据模型实例研究</a:t>
            </a:r>
            <a:endParaRPr lang="en-US" altLang="zh-CN" sz="2500" dirty="0">
              <a:solidFill>
                <a:schemeClr val="tx1"/>
              </a:solidFill>
              <a:latin typeface="微软雅黑" panose="020B0503020204020204" charset="-122"/>
              <a:ea typeface="微软雅黑" panose="020B0503020204020204" charset="-122"/>
              <a:cs typeface="微软雅黑" panose="020B0503020204020204" charset="-122"/>
            </a:endParaRPr>
          </a:p>
          <a:p>
            <a:pPr>
              <a:lnSpc>
                <a:spcPct val="130000"/>
              </a:lnSpc>
              <a:buFont typeface="Wingdings" panose="05000000000000000000" pitchFamily="2" charset="2"/>
              <a:buNone/>
            </a:pPr>
            <a:endParaRPr lang="en-US" altLang="zh-CN" sz="2500"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rPr>
              <a:t>1. </a:t>
            </a:r>
            <a:r>
              <a:rPr lang="zh-CN" altLang="en-US" dirty="0">
                <a:latin typeface="+mj-ea"/>
              </a:rPr>
              <a:t>逻辑结构的设计任务</a:t>
            </a:r>
          </a:p>
        </p:txBody>
      </p:sp>
      <p:sp>
        <p:nvSpPr>
          <p:cNvPr id="3" name="内容占位符 2"/>
          <p:cNvSpPr>
            <a:spLocks noGrp="1"/>
          </p:cNvSpPr>
          <p:nvPr>
            <p:ph idx="1"/>
          </p:nvPr>
        </p:nvSpPr>
        <p:spPr>
          <a:xfrm>
            <a:off x="468630" y="1268730"/>
            <a:ext cx="8218170" cy="4031615"/>
          </a:xfrm>
        </p:spPr>
        <p:txBody>
          <a:bodyPr/>
          <a:lstStyle/>
          <a:p>
            <a:pPr marL="0" indent="0" latinLnBrk="0">
              <a:lnSpc>
                <a:spcPct val="150000"/>
              </a:lnSpc>
              <a:spcBef>
                <a:spcPts val="0"/>
              </a:spcBef>
              <a:buNone/>
              <a:defRPr/>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逻辑结构的设计的任务</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把概念模型结构转换成某个具体的</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DBMS</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所支持的数据模型。</a:t>
            </a:r>
            <a:endParaRPr lang="en-US" altLang="zh-CN" sz="2000" dirty="0">
              <a:solidFill>
                <a:schemeClr val="tx1"/>
              </a:solidFill>
              <a:latin typeface="微软雅黑" panose="020B0503020204020204" charset="-122"/>
              <a:ea typeface="微软雅黑" panose="020B0503020204020204" charset="-122"/>
              <a:cs typeface="微软雅黑" panose="020B0503020204020204" charset="-122"/>
            </a:endParaRPr>
          </a:p>
          <a:p>
            <a:pPr marL="0" indent="0" latinLnBrk="0">
              <a:lnSpc>
                <a:spcPct val="150000"/>
              </a:lnSpc>
              <a:spcBef>
                <a:spcPts val="0"/>
              </a:spcBef>
              <a:buFontTx/>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转换过程：</a:t>
            </a:r>
          </a:p>
          <a:p>
            <a:pPr marL="1397635" indent="-360045" latinLnBrk="0">
              <a:lnSpc>
                <a:spcPct val="150000"/>
              </a:lnSpc>
              <a:spcBef>
                <a:spcPts val="0"/>
              </a:spcBef>
              <a:buFont typeface="Wingdings" panose="05000000000000000000" pitchFamily="2" charset="2"/>
              <a:buChar char="Ø"/>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把概念模型转换成一般的数据模型。</a:t>
            </a:r>
          </a:p>
          <a:p>
            <a:pPr marL="1397635" indent="-360045" latinLnBrk="0">
              <a:lnSpc>
                <a:spcPct val="150000"/>
              </a:lnSpc>
              <a:spcBef>
                <a:spcPts val="0"/>
              </a:spcBef>
              <a:buFont typeface="Wingdings" panose="05000000000000000000" pitchFamily="2" charset="2"/>
              <a:buChar char="Ø"/>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将一般的数据模型转换成特定的</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DBMS</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所支持的数据模型。</a:t>
            </a:r>
          </a:p>
          <a:p>
            <a:pPr marL="1397635" indent="-360045" latinLnBrk="0">
              <a:lnSpc>
                <a:spcPct val="150000"/>
              </a:lnSpc>
              <a:spcBef>
                <a:spcPts val="0"/>
              </a:spcBef>
              <a:buFont typeface="Wingdings" panose="05000000000000000000" pitchFamily="2" charset="2"/>
              <a:buChar char="Ø"/>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通过优化方法将其转化为优化的数据模型。</a:t>
            </a:r>
          </a:p>
          <a:p>
            <a:pPr marL="1037590" indent="0" latinLnBrk="0">
              <a:lnSpc>
                <a:spcPct val="150000"/>
              </a:lnSpc>
              <a:spcBef>
                <a:spcPts val="0"/>
              </a:spcBef>
              <a:buNone/>
              <a:defRPr/>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p>
          <a:p>
            <a:pPr marL="1037590" indent="0" latinLnBrk="0">
              <a:lnSpc>
                <a:spcPct val="150000"/>
              </a:lnSpc>
              <a:spcBef>
                <a:spcPts val="0"/>
              </a:spcBef>
              <a:buNone/>
              <a:defRPr/>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              </a:t>
            </a:r>
            <a:r>
              <a:rPr lang="en-US" altLang="zh-CN" sz="3000" b="1" dirty="0">
                <a:solidFill>
                  <a:srgbClr val="FF0000"/>
                </a:solidFill>
                <a:latin typeface="微软雅黑" panose="020B0503020204020204" charset="-122"/>
                <a:ea typeface="微软雅黑" panose="020B0503020204020204" charset="-122"/>
                <a:cs typeface="微软雅黑" panose="020B0503020204020204" charset="-122"/>
              </a:rPr>
              <a:t> ERD ——&gt; R (U, F)</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a:xfrm>
            <a:off x="754380" y="2365375"/>
            <a:ext cx="7772400" cy="1793240"/>
          </a:xfrm>
        </p:spPr>
        <p:txBody>
          <a:bodyPr/>
          <a:lstStyle/>
          <a:p>
            <a:pPr>
              <a:buFontTx/>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1</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）实体集的转换规则</a:t>
            </a:r>
            <a:endParaRPr lang="zh-CN" altLang="en-US" sz="2000" u="sng" dirty="0">
              <a:solidFill>
                <a:schemeClr val="tx1"/>
              </a:solidFill>
              <a:latin typeface="微软雅黑" panose="020B0503020204020204" charset="-122"/>
              <a:ea typeface="微软雅黑" panose="020B0503020204020204" charset="-122"/>
              <a:cs typeface="微软雅黑" panose="020B0503020204020204" charset="-122"/>
            </a:endParaRPr>
          </a:p>
          <a:p>
            <a:pPr algn="just">
              <a:lnSpc>
                <a:spcPct val="150000"/>
              </a:lnSpc>
              <a:spcBef>
                <a:spcPct val="0"/>
              </a:spcBef>
              <a:buFontTx/>
              <a:buNone/>
              <a:defRPr/>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         概念模型中的一个实体集转换为关系模型中的一个关系，实体的</a:t>
            </a:r>
            <a:r>
              <a:rPr lang="zh-CN" altLang="en-US" sz="2000" u="sng" dirty="0">
                <a:solidFill>
                  <a:schemeClr val="tx1"/>
                </a:solidFill>
                <a:latin typeface="微软雅黑" panose="020B0503020204020204" charset="-122"/>
                <a:ea typeface="微软雅黑" panose="020B0503020204020204" charset="-122"/>
                <a:cs typeface="微软雅黑" panose="020B0503020204020204" charset="-122"/>
              </a:rPr>
              <a:t>属性</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就是关系的</a:t>
            </a:r>
            <a:r>
              <a:rPr lang="zh-CN" altLang="en-US" sz="2000" u="sng" dirty="0">
                <a:solidFill>
                  <a:schemeClr val="tx1"/>
                </a:solidFill>
                <a:latin typeface="微软雅黑" panose="020B0503020204020204" charset="-122"/>
                <a:ea typeface="微软雅黑" panose="020B0503020204020204" charset="-122"/>
                <a:cs typeface="微软雅黑" panose="020B0503020204020204" charset="-122"/>
              </a:rPr>
              <a:t>属性</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，实体的码就是关系的码，关系的结构是关系模式。</a:t>
            </a:r>
            <a:endParaRPr lang="zh-CN" altLang="en-US" sz="2000"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243717" name="Rectangle 5"/>
          <p:cNvSpPr>
            <a:spLocks noChangeArrowheads="1"/>
          </p:cNvSpPr>
          <p:nvPr/>
        </p:nvSpPr>
        <p:spPr bwMode="auto">
          <a:xfrm>
            <a:off x="556260" y="1452563"/>
            <a:ext cx="6480806" cy="460375"/>
          </a:xfrm>
          <a:prstGeom prst="rect">
            <a:avLst/>
          </a:prstGeom>
          <a:noFill/>
          <a:ln w="28575" cap="sq">
            <a:noFill/>
            <a:miter lim="800000"/>
          </a:ln>
          <a:effectLst/>
        </p:spPr>
        <p:txBody>
          <a:bodyPr wrap="square">
            <a:spAutoFit/>
          </a:bodyPr>
          <a:lstStyle/>
          <a:p>
            <a:pPr>
              <a:spcBef>
                <a:spcPct val="50000"/>
              </a:spcBef>
              <a:buFontTx/>
              <a:buNone/>
              <a:defRPr/>
            </a:pPr>
            <a:r>
              <a:rPr lang="zh-CN" altLang="en-US" sz="2400" dirty="0">
                <a:solidFill>
                  <a:schemeClr val="tx1"/>
                </a:solidFill>
                <a:effectLst/>
                <a:latin typeface="微软雅黑" panose="020B0503020204020204" charset="-122"/>
                <a:ea typeface="微软雅黑" panose="020B0503020204020204" charset="-122"/>
              </a:rPr>
              <a:t>概念模型向逻辑模型的转换规则是：</a:t>
            </a:r>
          </a:p>
        </p:txBody>
      </p:sp>
      <p:sp>
        <p:nvSpPr>
          <p:cNvPr id="4" name="标题 1"/>
          <p:cNvSpPr>
            <a:spLocks noGrp="1"/>
          </p:cNvSpPr>
          <p:nvPr>
            <p:ph type="title"/>
          </p:nvPr>
        </p:nvSpPr>
        <p:spPr>
          <a:xfrm>
            <a:off x="468315" y="107950"/>
            <a:ext cx="8218486" cy="711200"/>
          </a:xfrm>
        </p:spPr>
        <p:txBody>
          <a:bodyPr/>
          <a:lstStyle/>
          <a:p>
            <a:r>
              <a:rPr lang="en-US" altLang="zh-CN" dirty="0">
                <a:latin typeface="+mj-ea"/>
              </a:rPr>
              <a:t>2. </a:t>
            </a:r>
            <a:r>
              <a:rPr lang="zh-CN" altLang="en-US" dirty="0">
                <a:latin typeface="+mj-ea"/>
              </a:rPr>
              <a:t>模型转换规则</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21d33aa6-6eea-4e8b-a97f-11beec1ae897"/>
  <p:tag name="COMMONDATA" val="eyJoZGlkIjoiODViY2JkMjU3NGYzZTEwMzZmMGFkZWViYmNkYWU3ND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96568ade-7a37-4b76-b5ef-ebe8d6088ddf}"/>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A000120141114A01PWBG">
  <a:themeElements>
    <a:clrScheme name="自定义 1">
      <a:dk1>
        <a:srgbClr val="3F3F3F"/>
      </a:dk1>
      <a:lt1>
        <a:sysClr val="window" lastClr="FFFFFF"/>
      </a:lt1>
      <a:dk2>
        <a:srgbClr val="3F3F3F"/>
      </a:dk2>
      <a:lt2>
        <a:srgbClr val="FFFFFF"/>
      </a:lt2>
      <a:accent1>
        <a:srgbClr val="E64823"/>
      </a:accent1>
      <a:accent2>
        <a:srgbClr val="F8931D"/>
      </a:accent2>
      <a:accent3>
        <a:srgbClr val="CE8D3E"/>
      </a:accent3>
      <a:accent4>
        <a:srgbClr val="EC7016"/>
      </a:accent4>
      <a:accent5>
        <a:srgbClr val="FFCA08"/>
      </a:accent5>
      <a:accent6>
        <a:srgbClr val="9C6A6A"/>
      </a:accent6>
      <a:hlink>
        <a:srgbClr val="2998E3"/>
      </a:hlink>
      <a:folHlink>
        <a:srgbClr val="7F723D"/>
      </a:folHlink>
    </a:clrScheme>
    <a:fontScheme name="微软雅黑">
      <a:majorFont>
        <a:latin typeface="Arial"/>
        <a:ea typeface="微软雅黑"/>
        <a:cs typeface=""/>
      </a:majorFont>
      <a:minorFont>
        <a:latin typeface="Arial"/>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笔记本型模板">
  <a:themeElements>
    <a:clrScheme name="1_笔记本型模板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fontScheme name="1_笔记本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66"/>
        </a:solidFill>
        <a:ln>
          <a:noFill/>
        </a:ln>
      </a:spPr>
      <a:bodyPr vert="horz" wrap="none" lIns="92075" tIns="46038" rIns="92075" bIns="46038" numCol="1" anchor="t" anchorCtr="0" compatLnSpc="1">
        <a:spAutoFit/>
      </a:bodyPr>
      <a:lstStyle>
        <a:defPPr marL="0" marR="0" indent="0" algn="l" defTabSz="914400" rtl="0" eaLnBrk="1" fontAlgn="base" latinLnBrk="0" hangingPunct="1">
          <a:lnSpc>
            <a:spcPct val="100000"/>
          </a:lnSpc>
          <a:spcBef>
            <a:spcPct val="20000"/>
          </a:spcBef>
          <a:spcAft>
            <a:spcPct val="0"/>
          </a:spcAft>
          <a:buClr>
            <a:schemeClr val="tx1"/>
          </a:buClr>
          <a:buSzPct val="75000"/>
          <a:buFont typeface="Monotype Sorts" pitchFamily="2" charset="2"/>
          <a:buNone/>
          <a:def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rgbClr val="FFCC66"/>
        </a:solidFill>
        <a:ln>
          <a:noFill/>
        </a:ln>
      </a:spPr>
      <a:bodyPr vert="horz" wrap="none" lIns="92075" tIns="46038" rIns="92075" bIns="46038" numCol="1" anchor="t" anchorCtr="0" compatLnSpc="1">
        <a:spAutoFit/>
      </a:bodyPr>
      <a:lstStyle>
        <a:defPPr marL="0" marR="0" indent="0" algn="l" defTabSz="914400" rtl="0" eaLnBrk="1" fontAlgn="base" latinLnBrk="0" hangingPunct="1">
          <a:lnSpc>
            <a:spcPct val="100000"/>
          </a:lnSpc>
          <a:spcBef>
            <a:spcPct val="20000"/>
          </a:spcBef>
          <a:spcAft>
            <a:spcPct val="0"/>
          </a:spcAft>
          <a:buClr>
            <a:schemeClr val="tx1"/>
          </a:buClr>
          <a:buSzPct val="75000"/>
          <a:buFont typeface="Monotype Sorts" pitchFamily="2" charset="2"/>
          <a:buNone/>
          <a:def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笔记本型模板 1">
        <a:dk1>
          <a:srgbClr val="402000"/>
        </a:dk1>
        <a:lt1>
          <a:srgbClr val="FBFAE2"/>
        </a:lt1>
        <a:dk2>
          <a:srgbClr val="996633"/>
        </a:dk2>
        <a:lt2>
          <a:srgbClr val="A08366"/>
        </a:lt2>
        <a:accent1>
          <a:srgbClr val="CE9964"/>
        </a:accent1>
        <a:accent2>
          <a:srgbClr val="CD3333"/>
        </a:accent2>
        <a:accent3>
          <a:srgbClr val="FDFCEE"/>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1_笔记本型模板 2">
        <a:dk1>
          <a:srgbClr val="402000"/>
        </a:dk1>
        <a:lt1>
          <a:srgbClr val="FFFFFF"/>
        </a:lt1>
        <a:dk2>
          <a:srgbClr val="996633"/>
        </a:dk2>
        <a:lt2>
          <a:srgbClr val="A08366"/>
        </a:lt2>
        <a:accent1>
          <a:srgbClr val="CE9964"/>
        </a:accent1>
        <a:accent2>
          <a:srgbClr val="CD3333"/>
        </a:accent2>
        <a:accent3>
          <a:srgbClr val="FFFFFF"/>
        </a:accent3>
        <a:accent4>
          <a:srgbClr val="351A00"/>
        </a:accent4>
        <a:accent5>
          <a:srgbClr val="E3CAB8"/>
        </a:accent5>
        <a:accent6>
          <a:srgbClr val="BA2D2D"/>
        </a:accent6>
        <a:hlink>
          <a:srgbClr val="9A7F32"/>
        </a:hlink>
        <a:folHlink>
          <a:srgbClr val="ECA07A"/>
        </a:folHlink>
      </a:clrScheme>
      <a:clrMap bg1="lt1" tx1="dk1" bg2="lt2" tx2="dk2" accent1="accent1" accent2="accent2" accent3="accent3" accent4="accent4" accent5="accent5" accent6="accent6" hlink="hlink" folHlink="folHlink"/>
    </a:extraClrScheme>
    <a:extraClrScheme>
      <a:clrScheme name="1_笔记本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笔记本型模板 4">
        <a:dk1>
          <a:srgbClr val="1C1C1C"/>
        </a:dk1>
        <a:lt1>
          <a:srgbClr val="FFFFFF"/>
        </a:lt1>
        <a:dk2>
          <a:srgbClr val="000066"/>
        </a:dk2>
        <a:lt2>
          <a:srgbClr val="666699"/>
        </a:lt2>
        <a:accent1>
          <a:srgbClr val="FF5050"/>
        </a:accent1>
        <a:accent2>
          <a:srgbClr val="009999"/>
        </a:accent2>
        <a:accent3>
          <a:srgbClr val="FFFFFF"/>
        </a:accent3>
        <a:accent4>
          <a:srgbClr val="161616"/>
        </a:accent4>
        <a:accent5>
          <a:srgbClr val="FFB3B3"/>
        </a:accent5>
        <a:accent6>
          <a:srgbClr val="008A8A"/>
        </a:accent6>
        <a:hlink>
          <a:srgbClr val="3366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A000120151104A05PPBG</Template>
  <TotalTime>1</TotalTime>
  <Words>10124</Words>
  <Application>Microsoft Office PowerPoint</Application>
  <PresentationFormat>全屏显示(4:3)</PresentationFormat>
  <Paragraphs>1711</Paragraphs>
  <Slides>153</Slides>
  <Notes>14</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1</vt:i4>
      </vt:variant>
      <vt:variant>
        <vt:lpstr>幻灯片标题</vt:lpstr>
      </vt:variant>
      <vt:variant>
        <vt:i4>153</vt:i4>
      </vt:variant>
    </vt:vector>
  </HeadingPairs>
  <TitlesOfParts>
    <vt:vector size="170" baseType="lpstr">
      <vt:lpstr>Gulim</vt:lpstr>
      <vt:lpstr>Monotype Sorts</vt:lpstr>
      <vt:lpstr>黑体</vt:lpstr>
      <vt:lpstr>华文中宋</vt:lpstr>
      <vt:lpstr>楷体_GB2312</vt:lpstr>
      <vt:lpstr>宋体</vt:lpstr>
      <vt:lpstr>微软雅黑</vt:lpstr>
      <vt:lpstr>幼圆</vt:lpstr>
      <vt:lpstr>Arial</vt:lpstr>
      <vt:lpstr>Calibri</vt:lpstr>
      <vt:lpstr>Tahoma</vt:lpstr>
      <vt:lpstr>Times New Roman</vt:lpstr>
      <vt:lpstr>Wingdings</vt:lpstr>
      <vt:lpstr>Wingdings 2</vt:lpstr>
      <vt:lpstr>A000120141114A01PWBG</vt:lpstr>
      <vt:lpstr>1_笔记本型模板</vt:lpstr>
      <vt:lpstr>Visio</vt:lpstr>
      <vt:lpstr>第7章 数据库设计</vt:lpstr>
      <vt:lpstr>本章内容</vt:lpstr>
      <vt:lpstr>一、数据库系统设计概述</vt:lpstr>
      <vt:lpstr>1. 设计目标和特点</vt:lpstr>
      <vt:lpstr>PowerPoint 演示文稿</vt:lpstr>
      <vt:lpstr>PowerPoint 演示文稿</vt:lpstr>
      <vt:lpstr>2. 设计内容</vt:lpstr>
      <vt:lpstr>（1）数据库的结构特性设计</vt:lpstr>
      <vt:lpstr>（2）数据库的行为特性设计</vt:lpstr>
      <vt:lpstr>（3）数据库的物理模式设计</vt:lpstr>
      <vt:lpstr>PowerPoint 演示文稿</vt:lpstr>
      <vt:lpstr>3. 设计方法</vt:lpstr>
      <vt:lpstr>4. 数据库设计的基本步骤</vt:lpstr>
      <vt:lpstr>数据库设计的基本步骤</vt:lpstr>
      <vt:lpstr>PowerPoint 演示文稿</vt:lpstr>
      <vt:lpstr>PowerPoint 演示文稿</vt:lpstr>
      <vt:lpstr>PowerPoint 演示文稿</vt:lpstr>
      <vt:lpstr>数据库设计与应用系统设计的对照</vt:lpstr>
      <vt:lpstr>设计过程中形成的数据库各级模式</vt:lpstr>
      <vt:lpstr>二、系统需求分析</vt:lpstr>
      <vt:lpstr>1. 需求分析任务方法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需求分析描述方式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需求分析注意</vt:lpstr>
      <vt:lpstr>PowerPoint 演示文稿</vt:lpstr>
      <vt:lpstr>PowerPoint 演示文稿</vt:lpstr>
      <vt:lpstr>3. 需求分析举例</vt:lpstr>
      <vt:lpstr>PowerPoint 演示文稿</vt:lpstr>
      <vt:lpstr>PowerPoint 演示文稿</vt:lpstr>
      <vt:lpstr>PowerPoint 演示文稿</vt:lpstr>
      <vt:lpstr>PowerPoint 演示文稿</vt:lpstr>
      <vt:lpstr>第0层数据流图</vt:lpstr>
      <vt:lpstr>第0层数据流图</vt:lpstr>
      <vt:lpstr>第1层数据流图</vt:lpstr>
      <vt:lpstr>第1层数据流图</vt:lpstr>
      <vt:lpstr>PowerPoint 演示文稿</vt:lpstr>
      <vt:lpstr>三、数据库的概念结构设计</vt:lpstr>
      <vt:lpstr>1. 概念结构的特点及设计方法</vt:lpstr>
      <vt:lpstr>PowerPoint 演示文稿</vt:lpstr>
      <vt:lpstr>PowerPoint 演示文稿</vt:lpstr>
      <vt:lpstr>PowerPoint 演示文稿</vt:lpstr>
      <vt:lpstr>2.数据抽象与局部视图设计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视图集成 </vt:lpstr>
      <vt:lpstr>PowerPoint 演示文稿</vt:lpstr>
      <vt:lpstr>PowerPoint 演示文稿</vt:lpstr>
      <vt:lpstr>第一步：合并分ER图，消除冲突，生成初步E－R图</vt:lpstr>
      <vt:lpstr>PowerPoint 演示文稿</vt:lpstr>
      <vt:lpstr>PowerPoint 演示文稿</vt:lpstr>
      <vt:lpstr>PowerPoint 演示文稿</vt:lpstr>
      <vt:lpstr>PowerPoint 演示文稿</vt:lpstr>
      <vt:lpstr>第二步：修改与重构，消除冗余，生成基本E-R图。优化全局E-R图</vt:lpstr>
      <vt:lpstr>PowerPoint 演示文稿</vt:lpstr>
      <vt:lpstr>PowerPoint 演示文稿</vt:lpstr>
      <vt:lpstr>PowerPoint 演示文稿</vt:lpstr>
      <vt:lpstr>4. 概念数据模型实例研究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四、数据库逻辑结构的设计</vt:lpstr>
      <vt:lpstr>1. 逻辑结构的设计任务</vt:lpstr>
      <vt:lpstr>2. 模型转换规则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用户子模式的设计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五、数据库的物理设计</vt:lpstr>
      <vt:lpstr>1. 数据库物理设计的内容和方法  </vt:lpstr>
      <vt:lpstr>PowerPoint 演示文稿</vt:lpstr>
      <vt:lpstr>2. 关系模式存取方法的选择</vt:lpstr>
      <vt:lpstr>PowerPoint 演示文稿</vt:lpstr>
      <vt:lpstr>PowerPoint 演示文稿</vt:lpstr>
      <vt:lpstr>PowerPoint 演示文稿</vt:lpstr>
      <vt:lpstr>PowerPoint 演示文稿</vt:lpstr>
      <vt:lpstr>PowerPoint 演示文稿</vt:lpstr>
      <vt:lpstr>PowerPoint 演示文稿</vt:lpstr>
      <vt:lpstr>（2）聚簇方法的选择 </vt:lpstr>
      <vt:lpstr>PowerPoint 演示文稿</vt:lpstr>
      <vt:lpstr>PowerPoint 演示文稿</vt:lpstr>
      <vt:lpstr>PowerPoint 演示文稿</vt:lpstr>
      <vt:lpstr>PowerPoint 演示文稿</vt:lpstr>
      <vt:lpstr>PowerPoint 演示文稿</vt:lpstr>
      <vt:lpstr>3. 数据库的存储结构的确定</vt:lpstr>
      <vt:lpstr>PowerPoint 演示文稿</vt:lpstr>
      <vt:lpstr>PowerPoint 演示文稿</vt:lpstr>
      <vt:lpstr>PowerPoint 演示文稿</vt:lpstr>
      <vt:lpstr>PowerPoint 演示文稿</vt:lpstr>
      <vt:lpstr>（2）确定系统配置</vt:lpstr>
      <vt:lpstr>PowerPoint 演示文稿</vt:lpstr>
      <vt:lpstr>4. 物理结构的评价</vt:lpstr>
      <vt:lpstr>六、数据库的实施和维护</vt:lpstr>
      <vt:lpstr>1. 数据库的建立和调整</vt:lpstr>
      <vt:lpstr>PowerPoint 演示文稿</vt:lpstr>
      <vt:lpstr>PowerPoint 演示文稿</vt:lpstr>
      <vt:lpstr>PowerPoint 演示文稿</vt:lpstr>
      <vt:lpstr>PowerPoint 演示文稿</vt:lpstr>
      <vt:lpstr>3. 数据库的运行和维护</vt:lpstr>
      <vt:lpstr>PowerPoint 演示文稿</vt:lpstr>
      <vt:lpstr>PowerPoint 演示文稿</vt:lpstr>
      <vt:lpstr>PowerPoint 演示文稿</vt:lpstr>
      <vt:lpstr>PowerPoint 演示文稿</vt:lpstr>
      <vt:lpstr>七、小结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nd4</dc:creator>
  <cp:lastModifiedBy>王 伟</cp:lastModifiedBy>
  <cp:revision>761</cp:revision>
  <cp:lastPrinted>2017-04-14T15:22:00Z</cp:lastPrinted>
  <dcterms:created xsi:type="dcterms:W3CDTF">2015-01-15T01:53:00Z</dcterms:created>
  <dcterms:modified xsi:type="dcterms:W3CDTF">2023-04-13T02:15:31Z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2052-11.1.0.12980</vt:lpwstr>
  </property>
  <property fmtid="{D5CDD505-2E9C-101B-9397-08002B2CF9AE}" pid="3" name="ICV">
    <vt:lpwstr>C0140C5731D247CD9AA56C1EE4C77478</vt:lpwstr>
  </property>
</Properties>
</file>