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7"/>
  </p:notesMasterIdLst>
  <p:sldIdLst>
    <p:sldId id="257" r:id="rId4"/>
    <p:sldId id="258" r:id="rId5"/>
    <p:sldId id="259" r:id="rId6"/>
    <p:sldId id="1004" r:id="rId7"/>
    <p:sldId id="428" r:id="rId8"/>
    <p:sldId id="581" r:id="rId9"/>
    <p:sldId id="2594" r:id="rId10"/>
    <p:sldId id="260" r:id="rId11"/>
    <p:sldId id="2542" r:id="rId12"/>
    <p:sldId id="2595" r:id="rId13"/>
    <p:sldId id="2596" r:id="rId14"/>
    <p:sldId id="2584" r:id="rId15"/>
    <p:sldId id="2608" r:id="rId16"/>
    <p:sldId id="661" r:id="rId18"/>
    <p:sldId id="1285" r:id="rId19"/>
    <p:sldId id="2597" r:id="rId20"/>
    <p:sldId id="261" r:id="rId21"/>
    <p:sldId id="1498" r:id="rId22"/>
    <p:sldId id="262" r:id="rId23"/>
    <p:sldId id="1885" r:id="rId24"/>
    <p:sldId id="26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1"/>
            <a:stretch>
              <a:fillRect l="-50275" r="-50275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需求工程项目计划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REPORT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753735" y="4575810"/>
            <a:ext cx="3848100" cy="4432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G05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</a:t>
            </a:r>
            <a:r>
              <a:rPr lang="en-GB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钱佳苗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钱丁瑜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胡欣阳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黄子涵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李玉炜</a:t>
            </a:r>
            <a:endParaRPr lang="zh-CN" altLang="en-US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7" name="深度视觉·原创设计 https://www.docer.com/works?userid=22383862"/>
          <p:cNvSpPr txBox="1"/>
          <p:nvPr/>
        </p:nvSpPr>
        <p:spPr>
          <a:xfrm>
            <a:off x="379095" y="309245"/>
            <a:ext cx="172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网络图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3" name="深度视觉·原创设计 https://www.docer.com/works?userid=22383862"/>
          <p:cNvGrpSpPr/>
          <p:nvPr/>
        </p:nvGrpSpPr>
        <p:grpSpPr>
          <a:xfrm>
            <a:off x="778394" y="1479846"/>
            <a:ext cx="5002584" cy="3714068"/>
            <a:chOff x="6702957" y="1597287"/>
            <a:chExt cx="5002584" cy="3714068"/>
          </a:xfrm>
          <a:solidFill>
            <a:schemeClr val="bg1">
              <a:lumMod val="85000"/>
              <a:alpha val="18000"/>
            </a:schemeClr>
          </a:solidFill>
        </p:grpSpPr>
        <p:grpSp>
          <p:nvGrpSpPr>
            <p:cNvPr id="4" name="Group 94"/>
            <p:cNvGrpSpPr/>
            <p:nvPr/>
          </p:nvGrpSpPr>
          <p:grpSpPr>
            <a:xfrm>
              <a:off x="6925866" y="1639850"/>
              <a:ext cx="4779675" cy="3671505"/>
              <a:chOff x="7223605" y="1034167"/>
              <a:chExt cx="4779675" cy="3671505"/>
            </a:xfrm>
            <a:grpFill/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8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9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0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5" name="Group 104"/>
            <p:cNvGrpSpPr/>
            <p:nvPr/>
          </p:nvGrpSpPr>
          <p:grpSpPr>
            <a:xfrm rot="9000000">
              <a:off x="7620726" y="1811771"/>
              <a:ext cx="3591333" cy="2758681"/>
              <a:chOff x="7223605" y="1034167"/>
              <a:chExt cx="4779675" cy="3671505"/>
            </a:xfrm>
            <a:grpFill/>
          </p:grpSpPr>
          <p:sp>
            <p:nvSpPr>
              <p:cNvPr id="17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8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9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2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3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4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5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6" name="Group 114"/>
            <p:cNvGrpSpPr/>
            <p:nvPr/>
          </p:nvGrpSpPr>
          <p:grpSpPr>
            <a:xfrm rot="9000000">
              <a:off x="6702957" y="1597287"/>
              <a:ext cx="4142805" cy="3446444"/>
              <a:chOff x="7242069" y="1000204"/>
              <a:chExt cx="4142805" cy="3446444"/>
            </a:xfrm>
            <a:grpFill/>
          </p:grpSpPr>
          <p:sp>
            <p:nvSpPr>
              <p:cNvPr id="7" name="深度视觉·原创设计 https://www.docer.com/works?userid=22383862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8" name="深度视觉·原创设计 https://www.docer.com/works?userid=22383862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9" name="深度视觉·原创设计 https://www.docer.com/works?userid=22383862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3" name="深度视觉·原创设计 https://www.docer.com/works?userid=22383862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4" name="深度视觉·原创设计 https://www.docer.com/works?userid=2238386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5" name="深度视觉·原创设计 https://www.docer.com/works?userid=22383862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6" name="深度视觉·原创设计 https://www.docer.com/works?userid=22383862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809625"/>
            <a:ext cx="9660890" cy="555815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808990"/>
            <a:ext cx="8613140" cy="558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11910" y="379095"/>
            <a:ext cx="9910445" cy="6423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379095"/>
            <a:ext cx="9460230" cy="6352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深度视觉·原创设计 https://www.docer.com/works?userid=22383862"/>
          <p:cNvSpPr/>
          <p:nvPr/>
        </p:nvSpPr>
        <p:spPr>
          <a:xfrm>
            <a:off x="7885755" y="2555256"/>
            <a:ext cx="120352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请在此处添加内容，文字尽量言简意赅</a:t>
            </a:r>
            <a:endParaRPr lang="zh-CN" altLang="en-US" sz="11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3" name="深度视觉·原创设计 https://www.docer.com/works?userid=22383862"/>
          <p:cNvSpPr txBox="1"/>
          <p:nvPr/>
        </p:nvSpPr>
        <p:spPr>
          <a:xfrm>
            <a:off x="817373" y="1529380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26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会议记录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798195"/>
            <a:ext cx="10361295" cy="526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文本框 31"/>
          <p:cNvSpPr txBox="1"/>
          <p:nvPr/>
        </p:nvSpPr>
        <p:spPr>
          <a:xfrm>
            <a:off x="4087495" y="60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WBS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971550"/>
            <a:ext cx="9271000" cy="551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文本框 31"/>
          <p:cNvSpPr txBox="1"/>
          <p:nvPr/>
        </p:nvSpPr>
        <p:spPr>
          <a:xfrm>
            <a:off x="4087495" y="60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OBS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1054100"/>
            <a:ext cx="12145010" cy="542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文本框 1"/>
          <p:cNvSpPr txBox="1"/>
          <p:nvPr/>
        </p:nvSpPr>
        <p:spPr>
          <a:xfrm>
            <a:off x="636270" y="509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</a:t>
            </a:r>
            <a:r>
              <a:rPr lang="zh-CN" altLang="en-US"/>
              <a:t>子计划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878205"/>
            <a:ext cx="4469130" cy="55784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48350" y="509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风险</a:t>
            </a:r>
            <a:r>
              <a:rPr lang="zh-CN" altLang="en-US"/>
              <a:t>子计划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080135"/>
            <a:ext cx="4895850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文本框 2"/>
          <p:cNvSpPr txBox="1"/>
          <p:nvPr/>
        </p:nvSpPr>
        <p:spPr>
          <a:xfrm>
            <a:off x="622300" y="313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组员</a:t>
            </a:r>
            <a:r>
              <a:rPr lang="zh-CN" altLang="en-US"/>
              <a:t>分工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737235"/>
            <a:ext cx="9371965" cy="521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03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版本控制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739140"/>
            <a:ext cx="11917045" cy="539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04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员工分配和评分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0"/>
            <a:ext cx="11344274" cy="3016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 rot="16200000">
            <a:off x="11279650" y="5945650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深度视觉·原创设计 https://www.docer.com/works?userid=22383862"/>
          <p:cNvSpPr txBox="1"/>
          <p:nvPr/>
        </p:nvSpPr>
        <p:spPr>
          <a:xfrm>
            <a:off x="572839" y="80189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目录</a:t>
            </a:r>
            <a:endParaRPr lang="zh-CN" altLang="en-US" sz="7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深度视觉·原创设计 https://www.docer.com/works?userid=22383862"/>
          <p:cNvSpPr txBox="1"/>
          <p:nvPr/>
        </p:nvSpPr>
        <p:spPr>
          <a:xfrm>
            <a:off x="3043084" y="1170668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CONTENT</a:t>
            </a:r>
            <a:endParaRPr lang="en-US" altLang="zh-CN" sz="32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7465324" y="0"/>
            <a:ext cx="4726675" cy="3016155"/>
          </a:xfrm>
          <a:prstGeom prst="rect">
            <a:avLst/>
          </a:prstGeom>
          <a:blipFill>
            <a:blip r:embed="rId1"/>
            <a:stretch>
              <a:fillRect t="-48026" b="-48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深度视觉·原创设计 https://www.docer.com/works?userid=22383862"/>
          <p:cNvSpPr/>
          <p:nvPr>
            <p:custDataLst>
              <p:tags r:id="rId2"/>
            </p:custDataLst>
          </p:nvPr>
        </p:nvSpPr>
        <p:spPr>
          <a:xfrm rot="5711009">
            <a:off x="1336708" y="388310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深度视觉·原创设计 https://www.docer.com/works?userid=22383862"/>
          <p:cNvSpPr/>
          <p:nvPr>
            <p:custDataLst>
              <p:tags r:id="rId3"/>
            </p:custDataLst>
          </p:nvPr>
        </p:nvSpPr>
        <p:spPr>
          <a:xfrm rot="5711009">
            <a:off x="1336708" y="520213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>
            <p:custDataLst>
              <p:tags r:id="rId4"/>
            </p:custDataLst>
          </p:nvPr>
        </p:nvSpPr>
        <p:spPr>
          <a:xfrm>
            <a:off x="1522079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 txBox="1"/>
          <p:nvPr>
            <p:custDataLst>
              <p:tags r:id="rId5"/>
            </p:custDataLst>
          </p:nvPr>
        </p:nvSpPr>
        <p:spPr>
          <a:xfrm>
            <a:off x="1522079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深度视觉·原创设计 https://www.docer.com/works?userid=22383862"/>
          <p:cNvSpPr txBox="1"/>
          <p:nvPr>
            <p:custDataLst>
              <p:tags r:id="rId6"/>
            </p:custDataLst>
          </p:nvPr>
        </p:nvSpPr>
        <p:spPr>
          <a:xfrm>
            <a:off x="2338705" y="4026535"/>
            <a:ext cx="3107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可行性分析及项目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章程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深度视觉·原创设计 https://www.docer.com/works?userid=22383862"/>
          <p:cNvSpPr txBox="1"/>
          <p:nvPr>
            <p:custDataLst>
              <p:tags r:id="rId7"/>
            </p:custDataLst>
          </p:nvPr>
        </p:nvSpPr>
        <p:spPr>
          <a:xfrm>
            <a:off x="2338966" y="5345652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版本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深度视觉·原创设计 https://www.docer.com/works?userid=22383862"/>
          <p:cNvSpPr/>
          <p:nvPr>
            <p:custDataLst>
              <p:tags r:id="rId8"/>
            </p:custDataLst>
          </p:nvPr>
        </p:nvSpPr>
        <p:spPr>
          <a:xfrm rot="5711009">
            <a:off x="6208959" y="3883103"/>
            <a:ext cx="685812" cy="685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深度视觉·原创设计 https://www.docer.com/works?userid=22383862"/>
          <p:cNvSpPr/>
          <p:nvPr>
            <p:custDataLst>
              <p:tags r:id="rId9"/>
            </p:custDataLst>
          </p:nvPr>
        </p:nvSpPr>
        <p:spPr>
          <a:xfrm rot="5711009">
            <a:off x="6208959" y="5202133"/>
            <a:ext cx="685812" cy="685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深度视觉·原创设计 https://www.docer.com/works?userid=22383862"/>
          <p:cNvSpPr txBox="1"/>
          <p:nvPr>
            <p:custDataLst>
              <p:tags r:id="rId10"/>
            </p:custDataLst>
          </p:nvPr>
        </p:nvSpPr>
        <p:spPr>
          <a:xfrm>
            <a:off x="6394330" y="4035870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8" name="深度视觉·原创设计 https://www.docer.com/works?userid=22383862"/>
          <p:cNvSpPr txBox="1"/>
          <p:nvPr>
            <p:custDataLst>
              <p:tags r:id="rId11"/>
            </p:custDataLst>
          </p:nvPr>
        </p:nvSpPr>
        <p:spPr>
          <a:xfrm>
            <a:off x="6394330" y="5345586"/>
            <a:ext cx="34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4</a:t>
            </a:r>
            <a:endParaRPr lang="en-US" sz="2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深度视觉·原创设计 https://www.docer.com/works?userid=22383862"/>
          <p:cNvSpPr txBox="1"/>
          <p:nvPr>
            <p:custDataLst>
              <p:tags r:id="rId12"/>
            </p:custDataLst>
          </p:nvPr>
        </p:nvSpPr>
        <p:spPr>
          <a:xfrm>
            <a:off x="7211217" y="4026411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项目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13"/>
            </p:custDataLst>
          </p:nvPr>
        </p:nvSpPr>
        <p:spPr>
          <a:xfrm>
            <a:off x="7211217" y="5345652"/>
            <a:ext cx="20756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员工分配和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评分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1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799"/>
                                </p:stCondLst>
                                <p:childTnLst>
                                  <p:par>
                                    <p:cTn id="2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799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7799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8799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9" grpId="0"/>
          <p:bldP spid="10" grpId="0"/>
          <p:bldP spid="11" grpId="0"/>
          <p:bldP spid="13" grpId="0"/>
          <p:bldP spid="17" grpId="0"/>
          <p:bldP spid="18" grpId="0"/>
          <p:bldP spid="19" grpId="0"/>
          <p:bldP spid="2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深度视觉·原创设计 https://www.docer.com/works?userid=22383862"/>
          <p:cNvSpPr txBox="1"/>
          <p:nvPr/>
        </p:nvSpPr>
        <p:spPr>
          <a:xfrm>
            <a:off x="4520491" y="92469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1976755"/>
            <a:ext cx="11458575" cy="305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钱佳苗：</a:t>
            </a:r>
            <a:r>
              <a:rPr lang="zh-CN" altLang="en-US" sz="2400"/>
              <a:t>分工、可行性分析报告编写、项目章程编写、</a:t>
            </a:r>
            <a:r>
              <a:rPr lang="en-US" altLang="zh-CN" sz="2400"/>
              <a:t>PPT</a:t>
            </a:r>
            <a:r>
              <a:rPr lang="zh-CN" altLang="en-US" sz="2400"/>
              <a:t>制作</a:t>
            </a:r>
            <a:r>
              <a:rPr lang="en-US" altLang="zh-CN" sz="2400"/>
              <a:t>   99</a:t>
            </a:r>
            <a:endParaRPr lang="zh-CN" altLang="en-US" sz="2400"/>
          </a:p>
          <a:p>
            <a:r>
              <a:rPr lang="zh-CN" altLang="en-US" sz="3600"/>
              <a:t>钱丁瑜：</a:t>
            </a:r>
            <a:r>
              <a:rPr lang="zh-CN" altLang="en-US" sz="2400"/>
              <a:t>甘特图绘制、技术和经济的可行性调查</a:t>
            </a:r>
            <a:r>
              <a:rPr lang="en-US" altLang="zh-CN" sz="2400"/>
              <a:t>  98</a:t>
            </a:r>
            <a:endParaRPr lang="zh-CN" altLang="en-US" sz="3600"/>
          </a:p>
          <a:p>
            <a:r>
              <a:rPr lang="zh-CN" altLang="en-US" sz="3600"/>
              <a:t>胡欣阳：</a:t>
            </a:r>
            <a:r>
              <a:rPr lang="zh-CN" altLang="en-US" sz="2400"/>
              <a:t>项目计划书编写、项目范围确定</a:t>
            </a:r>
            <a:r>
              <a:rPr lang="en-US" altLang="zh-CN" sz="2400"/>
              <a:t>  98</a:t>
            </a:r>
            <a:endParaRPr lang="zh-CN" altLang="en-US" sz="3600"/>
          </a:p>
          <a:p>
            <a:r>
              <a:rPr lang="zh-CN" altLang="en-US" sz="3600"/>
              <a:t>黄子涵：</a:t>
            </a:r>
            <a:r>
              <a:rPr lang="zh-CN" altLang="en-US" sz="2400"/>
              <a:t>明确</a:t>
            </a:r>
            <a:r>
              <a:rPr lang="en-US" altLang="zh-CN" sz="2400"/>
              <a:t>WBS</a:t>
            </a:r>
            <a:r>
              <a:rPr lang="zh-CN" altLang="en-US" sz="2400"/>
              <a:t>和组织结构、制定子计划</a:t>
            </a:r>
            <a:r>
              <a:rPr lang="en-US" altLang="zh-CN" sz="2400"/>
              <a:t>  97</a:t>
            </a:r>
            <a:endParaRPr lang="zh-CN" altLang="en-US" sz="3600"/>
          </a:p>
          <a:p>
            <a:r>
              <a:rPr lang="zh-CN" altLang="en-US" sz="3600"/>
              <a:t>李玉炜：</a:t>
            </a:r>
            <a:r>
              <a:rPr lang="zh-CN" altLang="en-US" sz="2400"/>
              <a:t>制定子计划，项目计划书的编写</a:t>
            </a:r>
            <a:r>
              <a:rPr lang="en-US" altLang="zh-CN" sz="2400"/>
              <a:t>  97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1"/>
            <a:stretch>
              <a:fillRect l="-39051" r="-39051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谢谢观看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 TEMPLATE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5753860" y="4575628"/>
            <a:ext cx="2039816" cy="44318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G05</a:t>
            </a:r>
            <a:endParaRPr lang="en-US" altLang="zh-CN" sz="1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01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665" y="2694940"/>
            <a:ext cx="5837555" cy="2725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可行性分析及项目章程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深度视觉·原创设计 https://www.docer.com/works?userid=22383862"/>
          <p:cNvSpPr txBox="1"/>
          <p:nvPr/>
        </p:nvSpPr>
        <p:spPr>
          <a:xfrm>
            <a:off x="379243" y="309320"/>
            <a:ext cx="2131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可行性分析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报告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1283419" y="1600311"/>
            <a:ext cx="3183654" cy="31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0" name="深度视觉·原创设计 https://www.docer.com/works?userid=22383862"/>
          <p:cNvSpPr txBox="1"/>
          <p:nvPr/>
        </p:nvSpPr>
        <p:spPr>
          <a:xfrm>
            <a:off x="988015" y="3857549"/>
            <a:ext cx="3479058" cy="3460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r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835660"/>
            <a:ext cx="11227435" cy="521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文本框 12"/>
          <p:cNvSpPr txBox="1"/>
          <p:nvPr/>
        </p:nvSpPr>
        <p:spPr>
          <a:xfrm>
            <a:off x="479425" y="737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1105535"/>
            <a:ext cx="5541645" cy="454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30" y="983933"/>
            <a:ext cx="5271770" cy="489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145" y="52322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1690" y="737235"/>
            <a:ext cx="711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</a:t>
            </a:r>
            <a:r>
              <a:rPr lang="zh-CN" altLang="en-US"/>
              <a:t>可行性：本系统经过项目小组的讨论后端使用SpringBoot框架，MySQL数据库，Maven依赖管理等技术。经小组讨论及人员能力评估，能在项目预期中完成开发。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325" y="1918970"/>
            <a:ext cx="7225030" cy="887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经济可行性：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+mn-ea"/>
              </a:rPr>
              <a:t>异构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+mn-ea"/>
              </a:rPr>
              <a:t>资源管理平台的建设需要一定的资金投入。然而，考虑到智能化管理能够提高平台的效率和节省人力成本，预计在长期内可以实现经济上的可行性。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endParaRPr lang="zh-CN" altLang="en-US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2325" y="3066415"/>
            <a:ext cx="7224395" cy="85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社会可行性：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sym typeface="+mn-ea"/>
              </a:rPr>
              <a:t>图书馆交流平台能够提高图书馆的服务水平和效率，更好地满足读者的需求。因此，预计在社会上具有较强的接受度和可行性。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2325" y="4182745"/>
            <a:ext cx="7123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法律</a:t>
            </a:r>
            <a:r>
              <a:rPr lang="zh-CN" altLang="en-US"/>
              <a:t>可行性：全部软件购买正版，机器设备通过正当途径购买，技术资料都由提供方保管，数据信息可以保证合法来源，合同制定完善，有明确的违约责任规定。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505145" y="523228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2285" y="628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项目章程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503555"/>
            <a:ext cx="10528300" cy="595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0" y="3153554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2073299" y="2169798"/>
            <a:ext cx="2676124" cy="2518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深度视觉·原创设计 https://www.docer.com/works?userid=22383862"/>
          <p:cNvSpPr txBox="1"/>
          <p:nvPr/>
        </p:nvSpPr>
        <p:spPr>
          <a:xfrm>
            <a:off x="2673839" y="2430279"/>
            <a:ext cx="1515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600" b="1">
                <a:ln w="12700">
                  <a:noFill/>
                </a:ln>
                <a:gradFill>
                  <a:gsLst>
                    <a:gs pos="50000">
                      <a:srgbClr val="005674"/>
                    </a:gs>
                    <a:gs pos="70000">
                      <a:srgbClr val="00B0F0"/>
                    </a:gs>
                    <a:gs pos="49000">
                      <a:srgbClr val="0070C0"/>
                    </a:gs>
                    <a:gs pos="30000">
                      <a:srgbClr val="00B0F0"/>
                    </a:gs>
                  </a:gsLst>
                  <a:lin ang="5400000" scaled="1"/>
                </a:gradFill>
                <a:effectLst>
                  <a:outerShdw blurRad="254000" dist="152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schemeClr val="accent1"/>
                </a:solidFill>
                <a:effectLst/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02</a:t>
            </a:r>
            <a:endParaRPr kumimoji="0" lang="zh-CN" altLang="en-US" sz="8800" b="1" i="0" u="none" strike="noStrike" kern="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/>
              <a:uLnTx/>
              <a:uFillTx/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sp>
        <p:nvSpPr>
          <p:cNvPr id="12" name="深度视觉·原创设计 https://www.docer.com/works?userid=22383862"/>
          <p:cNvSpPr txBox="1"/>
          <p:nvPr/>
        </p:nvSpPr>
        <p:spPr>
          <a:xfrm>
            <a:off x="2789732" y="3780899"/>
            <a:ext cx="136328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 defTabSz="1219200">
              <a:defRPr sz="4400" b="1" spc="400">
                <a:solidFill>
                  <a:schemeClr val="tx1">
                    <a:lumMod val="75000"/>
                    <a:lumOff val="2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defRPr>
            </a:lvl1pPr>
          </a:lstStyle>
          <a:p>
            <a:pPr marL="0" marR="0" lvl="0" indent="0" algn="dist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400" normalizeH="0" baseline="0" noProof="0" dirty="0">
                <a:ln>
                  <a:noFill/>
                </a:ln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PART</a:t>
            </a:r>
            <a:endParaRPr kumimoji="0" lang="zh-CN" altLang="en-US" sz="2800" b="0" i="0" u="none" strike="noStrike" kern="0" cap="none" spc="400" normalizeH="0" baseline="0" noProof="0" dirty="0">
              <a:ln>
                <a:noFill/>
              </a:ln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深度视觉·原创设计 https://www.docer.com/works?userid=22383862"/>
          <p:cNvSpPr txBox="1"/>
          <p:nvPr/>
        </p:nvSpPr>
        <p:spPr>
          <a:xfrm>
            <a:off x="5701870" y="2695180"/>
            <a:ext cx="459436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项目计划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深度视觉·原创设计 https://www.docer.com/works?userid=22383862"/>
          <p:cNvSpPr txBox="1"/>
          <p:nvPr/>
        </p:nvSpPr>
        <p:spPr>
          <a:xfrm>
            <a:off x="5763722" y="2068306"/>
            <a:ext cx="3357713" cy="53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YOUR TITLE HERE</a:t>
            </a:r>
            <a:endParaRPr sz="28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1.11111E-6 L 0.25 1.1111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深度视觉·原创设计 https://www.docer.com/works?userid=22383862"/>
          <p:cNvSpPr/>
          <p:nvPr/>
        </p:nvSpPr>
        <p:spPr>
          <a:xfrm>
            <a:off x="0" y="6482686"/>
            <a:ext cx="12192000" cy="375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深度视觉·原创设计 https://www.docer.com/works?userid=22383862"/>
          <p:cNvSpPr/>
          <p:nvPr/>
        </p:nvSpPr>
        <p:spPr>
          <a:xfrm rot="16200000">
            <a:off x="11471365" y="16345"/>
            <a:ext cx="736981" cy="70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7" name="深度视觉·原创设计 https://www.docer.com/works?userid=22383862"/>
          <p:cNvSpPr txBox="1"/>
          <p:nvPr/>
        </p:nvSpPr>
        <p:spPr>
          <a:xfrm>
            <a:off x="379095" y="309245"/>
            <a:ext cx="1726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甘特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3" name="深度视觉·原创设计 https://www.docer.com/works?userid=22383862"/>
          <p:cNvGrpSpPr/>
          <p:nvPr/>
        </p:nvGrpSpPr>
        <p:grpSpPr>
          <a:xfrm>
            <a:off x="778394" y="1479846"/>
            <a:ext cx="5002584" cy="3714068"/>
            <a:chOff x="6702957" y="1597287"/>
            <a:chExt cx="5002584" cy="3714068"/>
          </a:xfrm>
          <a:solidFill>
            <a:schemeClr val="bg1">
              <a:lumMod val="85000"/>
              <a:alpha val="18000"/>
            </a:schemeClr>
          </a:solidFill>
        </p:grpSpPr>
        <p:grpSp>
          <p:nvGrpSpPr>
            <p:cNvPr id="4" name="Group 94"/>
            <p:cNvGrpSpPr/>
            <p:nvPr/>
          </p:nvGrpSpPr>
          <p:grpSpPr>
            <a:xfrm>
              <a:off x="6925866" y="1639850"/>
              <a:ext cx="4779675" cy="3671505"/>
              <a:chOff x="7223605" y="1034167"/>
              <a:chExt cx="4779675" cy="3671505"/>
            </a:xfrm>
            <a:grpFill/>
          </p:grpSpPr>
          <p:sp>
            <p:nvSpPr>
              <p:cNvPr id="26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7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8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9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0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1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2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3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34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5" name="Group 104"/>
            <p:cNvGrpSpPr/>
            <p:nvPr/>
          </p:nvGrpSpPr>
          <p:grpSpPr>
            <a:xfrm rot="9000000">
              <a:off x="7620726" y="1811771"/>
              <a:ext cx="3591333" cy="2758681"/>
              <a:chOff x="7223605" y="1034167"/>
              <a:chExt cx="4779675" cy="3671505"/>
            </a:xfrm>
            <a:grpFill/>
          </p:grpSpPr>
          <p:sp>
            <p:nvSpPr>
              <p:cNvPr id="17" name="深度视觉·原创设计 https://www.docer.com/works?userid=22383862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8" name="深度视觉·原创设计 https://www.docer.com/works?userid=22383862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9" name="深度视觉·原创设计 https://www.docer.com/works?userid=2238386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0" name="深度视觉·原创设计 https://www.docer.com/works?userid=2238386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1" name="深度视觉·原创设计 https://www.docer.com/works?userid=22383862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2" name="深度视觉·原创设计 https://www.docer.com/works?userid=22383862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3" name="深度视觉·原创设计 https://www.docer.com/works?userid=22383862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4" name="深度视觉·原创设计 https://www.docer.com/works?userid=22383862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25" name="深度视觉·原创设计 https://www.docer.com/works?userid=22383862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  <p:grpSp>
          <p:nvGrpSpPr>
            <p:cNvPr id="6" name="Group 114"/>
            <p:cNvGrpSpPr/>
            <p:nvPr/>
          </p:nvGrpSpPr>
          <p:grpSpPr>
            <a:xfrm rot="9000000">
              <a:off x="6702957" y="1597287"/>
              <a:ext cx="4142805" cy="3446444"/>
              <a:chOff x="7242069" y="1000204"/>
              <a:chExt cx="4142805" cy="3446444"/>
            </a:xfrm>
            <a:grpFill/>
          </p:grpSpPr>
          <p:sp>
            <p:nvSpPr>
              <p:cNvPr id="7" name="深度视觉·原创设计 https://www.docer.com/works?userid=22383862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8" name="深度视觉·原创设计 https://www.docer.com/works?userid=22383862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9" name="深度视觉·原创设计 https://www.docer.com/works?userid=22383862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0" name="深度视觉·原创设计 https://www.docer.com/works?userid=2238386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1" name="深度视觉·原创设计 https://www.docer.com/works?userid=22383862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2" name="深度视觉·原创设计 https://www.docer.com/works?userid=22383862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3" name="深度视觉·原创设计 https://www.docer.com/works?userid=22383862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4" name="深度视觉·原创设计 https://www.docer.com/works?userid=22383862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5" name="深度视觉·原创设计 https://www.docer.com/works?userid=22383862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  <p:sp>
            <p:nvSpPr>
              <p:cNvPr id="16" name="深度视觉·原创设计 https://www.docer.com/works?userid=22383862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p:grp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4870"/>
            <a:ext cx="11123930" cy="533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0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1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2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13.xml><?xml version="1.0" encoding="utf-8"?>
<p:tagLst xmlns:p="http://schemas.openxmlformats.org/presentationml/2006/main">
  <p:tag name="commondata" val="eyJjb3VudCI6MywiaGRpZCI6IjllYWNlYWYzODY5ZjU3MmMwNjAzMTkwZmE0NjMwN2I3IiwidXNlckNvdW50IjozfQ=="/>
</p:tagLst>
</file>

<file path=ppt/tags/tag2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3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4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5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6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7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8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ags/tag9.xml><?xml version="1.0" encoding="utf-8"?>
<p:tagLst xmlns:p="http://schemas.openxmlformats.org/presentationml/2006/main">
  <p:tag name="KSO_WM_DIAGRAM_VIRTUALLY_FRAME" val="{&quot;height&quot;:183.8681102362204,&quot;left&quot;:102.92364630785343,&quot;top&quot;:292.9902362204724,&quot;width&quot;:724.180841881123}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思源黑体</vt:lpstr>
      <vt:lpstr>黑体</vt:lpstr>
      <vt:lpstr>思源黑体 CN Heavy</vt:lpstr>
      <vt:lpstr>微软雅黑</vt:lpstr>
      <vt:lpstr>Source Han Sans SC</vt:lpstr>
      <vt:lpstr>方正黑体简体</vt:lpstr>
      <vt:lpstr>阿里巴巴普惠体 M</vt:lpstr>
      <vt:lpstr>Source Han Sans SC</vt:lpstr>
      <vt:lpstr>Lato</vt:lpstr>
      <vt:lpstr>Source Han Sans CN</vt:lpstr>
      <vt:lpstr>思源黑体 CN Normal</vt:lpstr>
      <vt:lpstr>FZHei-B01S</vt:lpstr>
      <vt:lpstr>等线</vt:lpstr>
      <vt:lpstr>Arial Unicode MS</vt:lpstr>
      <vt:lpstr>等线 Light</vt:lpstr>
      <vt:lpstr>Yu Gothic UI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费德勒</cp:lastModifiedBy>
  <cp:revision>8</cp:revision>
  <dcterms:created xsi:type="dcterms:W3CDTF">2020-12-16T07:00:00Z</dcterms:created>
  <dcterms:modified xsi:type="dcterms:W3CDTF">2024-03-19T02:23:58Z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KSOTemplateUUID">
    <vt:lpwstr>v1.0_mb_GFsagpEW0KZX4KYobGbbRw==</vt:lpwstr>
  </property>
  <property fmtid="{D5CDD505-2E9C-101B-9397-08002B2CF9AE}" pid="4" name="ICV">
    <vt:lpwstr>D97AEF4903A442C2B493284B33DD9D82_11</vt:lpwstr>
  </property>
</Properties>
</file>