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7"/>
  </p:notesMasterIdLst>
  <p:sldIdLst>
    <p:sldId id="257" r:id="rId4"/>
    <p:sldId id="258" r:id="rId5"/>
    <p:sldId id="259" r:id="rId6"/>
    <p:sldId id="1004" r:id="rId7"/>
    <p:sldId id="428" r:id="rId8"/>
    <p:sldId id="581" r:id="rId9"/>
    <p:sldId id="2594" r:id="rId10"/>
    <p:sldId id="260" r:id="rId11"/>
    <p:sldId id="2542" r:id="rId12"/>
    <p:sldId id="2595" r:id="rId13"/>
    <p:sldId id="2596" r:id="rId14"/>
    <p:sldId id="2584" r:id="rId15"/>
    <p:sldId id="2608" r:id="rId16"/>
    <p:sldId id="661" r:id="rId18"/>
    <p:sldId id="1285" r:id="rId19"/>
    <p:sldId id="2617" r:id="rId20"/>
    <p:sldId id="261" r:id="rId21"/>
    <p:sldId id="1498" r:id="rId22"/>
    <p:sldId id="262" r:id="rId23"/>
    <p:sldId id="1885" r:id="rId24"/>
    <p:sldId id="263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3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632130" y="2714171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1268946" y="933044"/>
            <a:ext cx="3848098" cy="4785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1590250" y="1214310"/>
            <a:ext cx="3205490" cy="4285738"/>
          </a:xfrm>
          <a:prstGeom prst="rect">
            <a:avLst/>
          </a:prstGeom>
          <a:blipFill>
            <a:blip r:embed="rId1"/>
            <a:stretch>
              <a:fillRect l="-50275" r="-50275"/>
            </a:stretch>
          </a:blip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5753860" y="2262209"/>
            <a:ext cx="580681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需求工程项目计划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5753860" y="3638643"/>
            <a:ext cx="5359388" cy="58356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REPORT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5753735" y="4575810"/>
            <a:ext cx="3848100" cy="4432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G05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：</a:t>
            </a:r>
            <a:r>
              <a:rPr lang="en-GB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钱佳苗</a:t>
            </a:r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钱丁瑜</a:t>
            </a:r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胡欣阳</a:t>
            </a:r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黄子涵</a:t>
            </a:r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李玉炜</a:t>
            </a:r>
            <a:endParaRPr lang="zh-CN" altLang="en-US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 descr="fa8407750d7d88d18e6c6655124a2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595" y="3324225"/>
            <a:ext cx="1249680" cy="1112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7" name="深度视觉·原创设计 https://www.docer.com/works?userid=22383862"/>
          <p:cNvSpPr txBox="1"/>
          <p:nvPr/>
        </p:nvSpPr>
        <p:spPr>
          <a:xfrm>
            <a:off x="379095" y="309245"/>
            <a:ext cx="1726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网络图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grpSp>
        <p:nvGrpSpPr>
          <p:cNvPr id="3" name="深度视觉·原创设计 https://www.docer.com/works?userid=22383862"/>
          <p:cNvGrpSpPr/>
          <p:nvPr/>
        </p:nvGrpSpPr>
        <p:grpSpPr>
          <a:xfrm>
            <a:off x="778394" y="1479846"/>
            <a:ext cx="5002584" cy="3714068"/>
            <a:chOff x="6702957" y="1597287"/>
            <a:chExt cx="5002584" cy="3714068"/>
          </a:xfrm>
          <a:solidFill>
            <a:schemeClr val="bg1">
              <a:lumMod val="85000"/>
              <a:alpha val="18000"/>
            </a:schemeClr>
          </a:solidFill>
        </p:grpSpPr>
        <p:grpSp>
          <p:nvGrpSpPr>
            <p:cNvPr id="4" name="Group 94"/>
            <p:cNvGrpSpPr/>
            <p:nvPr/>
          </p:nvGrpSpPr>
          <p:grpSpPr>
            <a:xfrm>
              <a:off x="6925866" y="1639850"/>
              <a:ext cx="4779675" cy="3671505"/>
              <a:chOff x="7223605" y="1034167"/>
              <a:chExt cx="4779675" cy="3671505"/>
            </a:xfrm>
            <a:grpFill/>
          </p:grpSpPr>
          <p:sp>
            <p:nvSpPr>
              <p:cNvPr id="26" name="深度视觉·原创设计 https://www.docer.com/works?userid=22383862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7" name="深度视觉·原创设计 https://www.docer.com/works?userid=22383862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8" name="深度视觉·原创设计 https://www.docer.com/works?userid=2238386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9" name="深度视觉·原创设计 https://www.docer.com/works?userid=2238386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0" name="深度视觉·原创设计 https://www.docer.com/works?userid=22383862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1" name="深度视觉·原创设计 https://www.docer.com/works?userid=22383862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2" name="深度视觉·原创设计 https://www.docer.com/works?userid=22383862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3" name="深度视觉·原创设计 https://www.docer.com/works?userid=22383862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4" name="深度视觉·原创设计 https://www.docer.com/works?userid=22383862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  <p:grpSp>
          <p:nvGrpSpPr>
            <p:cNvPr id="5" name="Group 104"/>
            <p:cNvGrpSpPr/>
            <p:nvPr/>
          </p:nvGrpSpPr>
          <p:grpSpPr>
            <a:xfrm rot="9000000">
              <a:off x="7620726" y="1811771"/>
              <a:ext cx="3591333" cy="2758681"/>
              <a:chOff x="7223605" y="1034167"/>
              <a:chExt cx="4779675" cy="3671505"/>
            </a:xfrm>
            <a:grpFill/>
          </p:grpSpPr>
          <p:sp>
            <p:nvSpPr>
              <p:cNvPr id="17" name="深度视觉·原创设计 https://www.docer.com/works?userid=22383862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8" name="深度视觉·原创设计 https://www.docer.com/works?userid=22383862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9" name="深度视觉·原创设计 https://www.docer.com/works?userid=2238386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0" name="深度视觉·原创设计 https://www.docer.com/works?userid=2238386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1" name="深度视觉·原创设计 https://www.docer.com/works?userid=22383862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2" name="深度视觉·原创设计 https://www.docer.com/works?userid=22383862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3" name="深度视觉·原创设计 https://www.docer.com/works?userid=22383862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4" name="深度视觉·原创设计 https://www.docer.com/works?userid=22383862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5" name="深度视觉·原创设计 https://www.docer.com/works?userid=22383862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  <p:grpSp>
          <p:nvGrpSpPr>
            <p:cNvPr id="6" name="Group 114"/>
            <p:cNvGrpSpPr/>
            <p:nvPr/>
          </p:nvGrpSpPr>
          <p:grpSpPr>
            <a:xfrm rot="9000000">
              <a:off x="6702957" y="1597287"/>
              <a:ext cx="4142805" cy="3446444"/>
              <a:chOff x="7242069" y="1000204"/>
              <a:chExt cx="4142805" cy="3446444"/>
            </a:xfrm>
            <a:grpFill/>
          </p:grpSpPr>
          <p:sp>
            <p:nvSpPr>
              <p:cNvPr id="7" name="深度视觉·原创设计 https://www.docer.com/works?userid=22383862"/>
              <p:cNvSpPr/>
              <p:nvPr/>
            </p:nvSpPr>
            <p:spPr>
              <a:xfrm>
                <a:off x="8373143" y="1000204"/>
                <a:ext cx="1180478" cy="1180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8" name="深度视觉·原创设计 https://www.docer.com/works?userid=22383862"/>
              <p:cNvSpPr/>
              <p:nvPr/>
            </p:nvSpPr>
            <p:spPr>
              <a:xfrm>
                <a:off x="9793458" y="1543897"/>
                <a:ext cx="673424" cy="6734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9" name="深度视觉·原创设计 https://www.docer.com/works?userid=22383862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0" name="深度视觉·原创设计 https://www.docer.com/works?userid=22383862"/>
              <p:cNvSpPr/>
              <p:nvPr/>
            </p:nvSpPr>
            <p:spPr>
              <a:xfrm>
                <a:off x="10055853" y="2924511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1" name="深度视觉·原创设计 https://www.docer.com/works?userid=22383862"/>
              <p:cNvSpPr/>
              <p:nvPr/>
            </p:nvSpPr>
            <p:spPr>
              <a:xfrm>
                <a:off x="7242069" y="1362158"/>
                <a:ext cx="550776" cy="550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2" name="深度视觉·原创设计 https://www.docer.com/works?userid=22383862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3" name="深度视觉·原创设计 https://www.docer.com/works?userid=22383862"/>
              <p:cNvSpPr/>
              <p:nvPr/>
            </p:nvSpPr>
            <p:spPr>
              <a:xfrm>
                <a:off x="10593255" y="2042438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4" name="深度视觉·原创设计 https://www.docer.com/works?userid=22383862"/>
              <p:cNvSpPr/>
              <p:nvPr/>
            </p:nvSpPr>
            <p:spPr>
              <a:xfrm>
                <a:off x="11048082" y="1704777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5" name="深度视觉·原创设计 https://www.docer.com/works?userid=22383862"/>
              <p:cNvSpPr/>
              <p:nvPr/>
            </p:nvSpPr>
            <p:spPr>
              <a:xfrm>
                <a:off x="11027370" y="3450791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6" name="深度视觉·原创设计 https://www.docer.com/works?userid=22383862"/>
              <p:cNvSpPr/>
              <p:nvPr/>
            </p:nvSpPr>
            <p:spPr>
              <a:xfrm>
                <a:off x="8453970" y="3618181"/>
                <a:ext cx="828467" cy="8284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9095" y="708025"/>
            <a:ext cx="14241780" cy="5974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349490" y="701040"/>
            <a:ext cx="14241780" cy="5974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310" y="571500"/>
            <a:ext cx="662178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5" name="深度视觉·原创设计 https://www.docer.com/works?userid=22383862"/>
          <p:cNvSpPr/>
          <p:nvPr/>
        </p:nvSpPr>
        <p:spPr>
          <a:xfrm>
            <a:off x="7885755" y="2555256"/>
            <a:ext cx="1203520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请在此处添加内容，文字尽量言简意赅</a:t>
            </a:r>
            <a:endParaRPr lang="zh-CN" altLang="en-US" sz="11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817373" y="1529380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2628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会议记录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" y="737235"/>
            <a:ext cx="11292840" cy="5836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1360805"/>
            <a:ext cx="4991100" cy="3787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2" name="文本框 31"/>
          <p:cNvSpPr txBox="1"/>
          <p:nvPr/>
        </p:nvSpPr>
        <p:spPr>
          <a:xfrm>
            <a:off x="4087495" y="608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WBS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2" name="图片 1" descr="02f60fdf2ad66066eaf5227c16ba1f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5740" y="976630"/>
            <a:ext cx="12192000" cy="4044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2" name="文本框 31"/>
          <p:cNvSpPr txBox="1"/>
          <p:nvPr/>
        </p:nvSpPr>
        <p:spPr>
          <a:xfrm>
            <a:off x="4087495" y="608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OBS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3" name="图片 2" descr="5f3c45604c1948ec84bc7b56de9287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1289050"/>
            <a:ext cx="12192000" cy="427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文本框 1"/>
          <p:cNvSpPr txBox="1"/>
          <p:nvPr/>
        </p:nvSpPr>
        <p:spPr>
          <a:xfrm>
            <a:off x="636270" y="509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</a:t>
            </a:r>
            <a:r>
              <a:rPr lang="zh-CN" altLang="en-US"/>
              <a:t>子计划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48350" y="509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风险</a:t>
            </a:r>
            <a:r>
              <a:rPr lang="zh-CN" altLang="en-US"/>
              <a:t>子计划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9495" y="1138555"/>
            <a:ext cx="7360920" cy="472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" y="356235"/>
            <a:ext cx="8808720" cy="6126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2445"/>
            <a:ext cx="7955280" cy="47015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2041525"/>
            <a:ext cx="671322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03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701870" y="2695180"/>
            <a:ext cx="45943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版本控制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5763722" y="2068306"/>
            <a:ext cx="3357713" cy="53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800" b="0" i="0" u="none" strike="noStrike" cap="none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90600" y="-152400"/>
            <a:ext cx="14173200" cy="716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04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701870" y="2695180"/>
            <a:ext cx="45943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员工分配和评分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5763722" y="2068306"/>
            <a:ext cx="3357713" cy="53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800" b="0" i="0" u="none" strike="noStrike" cap="none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0"/>
            <a:ext cx="11344274" cy="3016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 rot="16200000">
            <a:off x="11279650" y="5945650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572839" y="801899"/>
            <a:ext cx="580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目录</a:t>
            </a:r>
            <a:endParaRPr lang="zh-CN" altLang="en-US" sz="72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3043084" y="1170668"/>
            <a:ext cx="5359388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CONTENT</a:t>
            </a:r>
            <a:endParaRPr lang="en-US" altLang="zh-CN" sz="3200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7465324" y="0"/>
            <a:ext cx="4726675" cy="3016155"/>
          </a:xfrm>
          <a:prstGeom prst="rect">
            <a:avLst/>
          </a:prstGeom>
          <a:blipFill>
            <a:blip r:embed="rId1"/>
            <a:stretch>
              <a:fillRect t="-48026" b="-480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深度视觉·原创设计 https://www.docer.com/works?userid=22383862"/>
          <p:cNvSpPr/>
          <p:nvPr>
            <p:custDataLst>
              <p:tags r:id="rId2"/>
            </p:custDataLst>
          </p:nvPr>
        </p:nvSpPr>
        <p:spPr>
          <a:xfrm rot="5711009">
            <a:off x="1336708" y="3883103"/>
            <a:ext cx="685812" cy="6858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深度视觉·原创设计 https://www.docer.com/works?userid=22383862"/>
          <p:cNvSpPr/>
          <p:nvPr>
            <p:custDataLst>
              <p:tags r:id="rId3"/>
            </p:custDataLst>
          </p:nvPr>
        </p:nvSpPr>
        <p:spPr>
          <a:xfrm rot="5711009">
            <a:off x="1336708" y="5202133"/>
            <a:ext cx="685812" cy="6858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深度视觉·原创设计 https://www.docer.com/works?userid=22383862"/>
          <p:cNvSpPr txBox="1"/>
          <p:nvPr>
            <p:custDataLst>
              <p:tags r:id="rId4"/>
            </p:custDataLst>
          </p:nvPr>
        </p:nvSpPr>
        <p:spPr>
          <a:xfrm>
            <a:off x="1522079" y="4035870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 txBox="1"/>
          <p:nvPr>
            <p:custDataLst>
              <p:tags r:id="rId5"/>
            </p:custDataLst>
          </p:nvPr>
        </p:nvSpPr>
        <p:spPr>
          <a:xfrm>
            <a:off x="1522079" y="5345586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深度视觉·原创设计 https://www.docer.com/works?userid=22383862"/>
          <p:cNvSpPr txBox="1"/>
          <p:nvPr>
            <p:custDataLst>
              <p:tags r:id="rId6"/>
            </p:custDataLst>
          </p:nvPr>
        </p:nvSpPr>
        <p:spPr>
          <a:xfrm>
            <a:off x="2338705" y="4026535"/>
            <a:ext cx="3107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可行性分析及项目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章程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3" name="深度视觉·原创设计 https://www.docer.com/works?userid=22383862"/>
          <p:cNvSpPr txBox="1"/>
          <p:nvPr>
            <p:custDataLst>
              <p:tags r:id="rId7"/>
            </p:custDataLst>
          </p:nvPr>
        </p:nvSpPr>
        <p:spPr>
          <a:xfrm>
            <a:off x="2338966" y="5345652"/>
            <a:ext cx="20756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版本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控制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5" name="深度视觉·原创设计 https://www.docer.com/works?userid=22383862"/>
          <p:cNvSpPr/>
          <p:nvPr>
            <p:custDataLst>
              <p:tags r:id="rId8"/>
            </p:custDataLst>
          </p:nvPr>
        </p:nvSpPr>
        <p:spPr>
          <a:xfrm rot="5711009">
            <a:off x="6208959" y="3883103"/>
            <a:ext cx="685812" cy="6858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6" name="深度视觉·原创设计 https://www.docer.com/works?userid=22383862"/>
          <p:cNvSpPr/>
          <p:nvPr>
            <p:custDataLst>
              <p:tags r:id="rId9"/>
            </p:custDataLst>
          </p:nvPr>
        </p:nvSpPr>
        <p:spPr>
          <a:xfrm rot="5711009">
            <a:off x="6208959" y="5202133"/>
            <a:ext cx="685812" cy="6858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7" name="深度视觉·原创设计 https://www.docer.com/works?userid=22383862"/>
          <p:cNvSpPr txBox="1"/>
          <p:nvPr>
            <p:custDataLst>
              <p:tags r:id="rId10"/>
            </p:custDataLst>
          </p:nvPr>
        </p:nvSpPr>
        <p:spPr>
          <a:xfrm>
            <a:off x="6394330" y="4035870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8" name="深度视觉·原创设计 https://www.docer.com/works?userid=22383862"/>
          <p:cNvSpPr txBox="1"/>
          <p:nvPr>
            <p:custDataLst>
              <p:tags r:id="rId11"/>
            </p:custDataLst>
          </p:nvPr>
        </p:nvSpPr>
        <p:spPr>
          <a:xfrm>
            <a:off x="6394330" y="5345586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4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9" name="深度视觉·原创设计 https://www.docer.com/works?userid=22383862"/>
          <p:cNvSpPr txBox="1"/>
          <p:nvPr>
            <p:custDataLst>
              <p:tags r:id="rId12"/>
            </p:custDataLst>
          </p:nvPr>
        </p:nvSpPr>
        <p:spPr>
          <a:xfrm>
            <a:off x="7211217" y="4026411"/>
            <a:ext cx="20756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项目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计划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1" name="深度视觉·原创设计 https://www.docer.com/works?userid=22383862"/>
          <p:cNvSpPr txBox="1"/>
          <p:nvPr>
            <p:custDataLst>
              <p:tags r:id="rId13"/>
            </p:custDataLst>
          </p:nvPr>
        </p:nvSpPr>
        <p:spPr>
          <a:xfrm>
            <a:off x="7211217" y="5345652"/>
            <a:ext cx="20756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员工分配和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评分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1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799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799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799"/>
                                </p:stCondLst>
                                <p:childTnLst>
                                  <p:par>
                                    <p:cTn id="2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6799"/>
                                </p:stCondLst>
                                <p:childTnLst>
                                  <p:par>
                                    <p:cTn id="3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7799"/>
                                </p:stCondLst>
                                <p:childTnLst>
                                  <p:par>
                                    <p:cTn id="3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6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8799"/>
                                </p:stCondLst>
                                <p:childTnLst>
                                  <p:par>
                                    <p:cTn id="3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9" grpId="0"/>
          <p:bldP spid="10" grpId="0"/>
          <p:bldP spid="11" grpId="0"/>
          <p:bldP spid="13" grpId="0"/>
          <p:bldP spid="17" grpId="0"/>
          <p:bldP spid="18" grpId="0"/>
          <p:bldP spid="19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1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799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799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799"/>
                                </p:stCondLst>
                                <p:childTnLst>
                                  <p:par>
                                    <p:cTn id="2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6799"/>
                                </p:stCondLst>
                                <p:childTnLst>
                                  <p:par>
                                    <p:cTn id="3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7799"/>
                                </p:stCondLst>
                                <p:childTnLst>
                                  <p:par>
                                    <p:cTn id="3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6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8799"/>
                                </p:stCondLst>
                                <p:childTnLst>
                                  <p:par>
                                    <p:cTn id="3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9" grpId="0"/>
          <p:bldP spid="10" grpId="0"/>
          <p:bldP spid="11" grpId="0"/>
          <p:bldP spid="13" grpId="0"/>
          <p:bldP spid="17" grpId="0"/>
          <p:bldP spid="18" grpId="0"/>
          <p:bldP spid="19" grpId="0"/>
          <p:bldP spid="21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9" name="深度视觉·原创设计 https://www.docer.com/works?userid=22383862"/>
          <p:cNvSpPr txBox="1"/>
          <p:nvPr/>
        </p:nvSpPr>
        <p:spPr>
          <a:xfrm>
            <a:off x="4520491" y="924697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550" y="1976755"/>
            <a:ext cx="11458575" cy="3056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/>
              <a:t>钱佳苗：</a:t>
            </a:r>
            <a:r>
              <a:rPr lang="zh-CN" altLang="en-US" sz="2400"/>
              <a:t>分工、可行性分析报告编写、项目章程编写、</a:t>
            </a:r>
            <a:r>
              <a:rPr lang="en-US" altLang="zh-CN" sz="2400"/>
              <a:t>PPT</a:t>
            </a:r>
            <a:r>
              <a:rPr lang="zh-CN" altLang="en-US" sz="2400"/>
              <a:t>制作</a:t>
            </a:r>
            <a:r>
              <a:rPr lang="en-US" altLang="zh-CN" sz="2400"/>
              <a:t>   89</a:t>
            </a:r>
            <a:endParaRPr lang="zh-CN" altLang="en-US" sz="2400"/>
          </a:p>
          <a:p>
            <a:r>
              <a:rPr lang="zh-CN" altLang="en-US" sz="3600"/>
              <a:t>钱丁瑜：</a:t>
            </a:r>
            <a:r>
              <a:rPr lang="zh-CN" altLang="en-US" sz="2400"/>
              <a:t>甘特图绘制、技术和经济的可行性调查</a:t>
            </a:r>
            <a:r>
              <a:rPr lang="en-US" altLang="zh-CN" sz="2400"/>
              <a:t>  88</a:t>
            </a:r>
            <a:endParaRPr lang="zh-CN" altLang="en-US" sz="3600"/>
          </a:p>
          <a:p>
            <a:r>
              <a:rPr lang="zh-CN" altLang="en-US" sz="3600"/>
              <a:t>胡欣阳：</a:t>
            </a:r>
            <a:r>
              <a:rPr lang="zh-CN" altLang="en-US" sz="2400"/>
              <a:t>项目计划书编写、项目范围确定</a:t>
            </a:r>
            <a:r>
              <a:rPr lang="en-US" altLang="zh-CN" sz="2400"/>
              <a:t>  86.5</a:t>
            </a:r>
            <a:endParaRPr lang="zh-CN" altLang="en-US" sz="3600"/>
          </a:p>
          <a:p>
            <a:r>
              <a:rPr lang="zh-CN" altLang="en-US" sz="3600"/>
              <a:t>黄子涵：</a:t>
            </a:r>
            <a:r>
              <a:rPr lang="zh-CN" altLang="en-US" sz="2400"/>
              <a:t>明确</a:t>
            </a:r>
            <a:r>
              <a:rPr lang="en-US" altLang="zh-CN" sz="2400"/>
              <a:t>WBS</a:t>
            </a:r>
            <a:r>
              <a:rPr lang="zh-CN" altLang="en-US" sz="2400"/>
              <a:t>和组织结构、制定子计划</a:t>
            </a:r>
            <a:r>
              <a:rPr lang="en-US" altLang="zh-CN" sz="2400"/>
              <a:t>  86</a:t>
            </a:r>
            <a:endParaRPr lang="zh-CN" altLang="en-US" sz="3600"/>
          </a:p>
          <a:p>
            <a:r>
              <a:rPr lang="zh-CN" altLang="en-US" sz="3600"/>
              <a:t>李玉炜：</a:t>
            </a:r>
            <a:r>
              <a:rPr lang="zh-CN" altLang="en-US" sz="2400"/>
              <a:t>制定子计划，项目计划书的编写</a:t>
            </a:r>
            <a:r>
              <a:rPr lang="en-US" altLang="zh-CN" sz="2400"/>
              <a:t>  87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632130" y="2714171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1268946" y="933044"/>
            <a:ext cx="3848098" cy="4785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1590250" y="1214310"/>
            <a:ext cx="3205490" cy="4285738"/>
          </a:xfrm>
          <a:prstGeom prst="rect">
            <a:avLst/>
          </a:prstGeom>
          <a:blipFill>
            <a:blip r:embed="rId1"/>
            <a:stretch>
              <a:fillRect l="-39051" r="-39051"/>
            </a:stretch>
          </a:blip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5753860" y="2262209"/>
            <a:ext cx="580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谢谢观看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5753860" y="3638643"/>
            <a:ext cx="5359388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POWERPOINT TEMPLATE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5753860" y="4575628"/>
            <a:ext cx="2039816" cy="443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G05</a:t>
            </a:r>
            <a:endParaRPr lang="en-US" altLang="zh-CN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01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701665" y="2694940"/>
            <a:ext cx="5837555" cy="2725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可行性分析及项目章程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5763722" y="2068306"/>
            <a:ext cx="3357713" cy="53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800" b="0" i="0" u="none" strike="noStrike" cap="none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379243" y="309320"/>
            <a:ext cx="21319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可行性分析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报告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1283419" y="1600311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988015" y="3857549"/>
            <a:ext cx="3479058" cy="3460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r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05180"/>
            <a:ext cx="6805295" cy="4719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" y="0"/>
            <a:ext cx="10356850" cy="711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文本框 12"/>
          <p:cNvSpPr txBox="1"/>
          <p:nvPr/>
        </p:nvSpPr>
        <p:spPr>
          <a:xfrm>
            <a:off x="479425" y="737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1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1105535"/>
            <a:ext cx="5541645" cy="454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230" y="983933"/>
            <a:ext cx="5271770" cy="489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505145" y="523228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1690" y="737235"/>
            <a:ext cx="7112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技术</a:t>
            </a:r>
            <a:r>
              <a:rPr lang="zh-CN" altLang="en-US"/>
              <a:t>可行性：本系统经过项目小组的讨论后端使用SpringBoot框架，MySQL数据库，Maven依赖管理等技术。经小组讨论及人员能力评估，能在项目预期中完成开发。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22325" y="1918970"/>
            <a:ext cx="7225030" cy="887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经济可行性：</a:t>
            </a: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+mn-ea"/>
              </a:rPr>
              <a:t>异构</a:t>
            </a: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+mn-ea"/>
              </a:rPr>
              <a:t>资源管理平台的建设需要一定的资金投入。然而，考虑到智能化管理能够提高平台的效率和节省人力成本，预计在长期内可以实现经济上的可行性。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endParaRPr lang="zh-CN" altLang="en-US"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2960" y="3148330"/>
            <a:ext cx="7224395" cy="856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法律方面的可行性</a:t>
            </a:r>
            <a:r>
              <a:rPr lang="zh-CN" altLang="en-US"/>
              <a:t>：</a:t>
            </a:r>
            <a:endParaRPr lang="zh-CN" altLang="en-US"/>
          </a:p>
          <a:p>
            <a:pPr indent="457200"/>
            <a:r>
              <a:rPr lang="zh-CN" altLang="en-US"/>
              <a:t>全部软件购买正版，机器设备通过正当途径购买，技术资料都由提供方保管，数据信息可以保证合法来源，合同制定完善，有明确的违约责任规定。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1690" y="4723130"/>
            <a:ext cx="7224395" cy="856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使用可行性：</a:t>
            </a:r>
            <a:endParaRPr lang="zh-CN" altLang="en-US"/>
          </a:p>
          <a:p>
            <a:pPr indent="457200"/>
            <a:r>
              <a:rPr lang="zh-CN" altLang="en-US"/>
              <a:t>该系统的维护员由计算机的专业人士担任，并都经过本系统的使用培训，能够熟练地使用本软件；用户在使用过程中若遇到任何疑难问题，可通过在线致电方式由专业人员或者软件开发者进行指导。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505145" y="523228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2285" y="628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项目章程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30885"/>
            <a:ext cx="6686550" cy="5544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1054100"/>
            <a:ext cx="6802755" cy="511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02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701870" y="2695180"/>
            <a:ext cx="45943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项目计划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5763722" y="2068306"/>
            <a:ext cx="3357713" cy="53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800" b="0" i="0" u="none" strike="noStrike" cap="none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7" name="深度视觉·原创设计 https://www.docer.com/works?userid=22383862"/>
          <p:cNvSpPr txBox="1"/>
          <p:nvPr/>
        </p:nvSpPr>
        <p:spPr>
          <a:xfrm>
            <a:off x="379095" y="309245"/>
            <a:ext cx="1726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甘特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grpSp>
        <p:nvGrpSpPr>
          <p:cNvPr id="3" name="深度视觉·原创设计 https://www.docer.com/works?userid=22383862"/>
          <p:cNvGrpSpPr/>
          <p:nvPr/>
        </p:nvGrpSpPr>
        <p:grpSpPr>
          <a:xfrm>
            <a:off x="778394" y="1479846"/>
            <a:ext cx="5002584" cy="3714068"/>
            <a:chOff x="6702957" y="1597287"/>
            <a:chExt cx="5002584" cy="3714068"/>
          </a:xfrm>
          <a:solidFill>
            <a:schemeClr val="bg1">
              <a:lumMod val="85000"/>
              <a:alpha val="18000"/>
            </a:schemeClr>
          </a:solidFill>
        </p:grpSpPr>
        <p:grpSp>
          <p:nvGrpSpPr>
            <p:cNvPr id="4" name="Group 94"/>
            <p:cNvGrpSpPr/>
            <p:nvPr/>
          </p:nvGrpSpPr>
          <p:grpSpPr>
            <a:xfrm>
              <a:off x="6925866" y="1639850"/>
              <a:ext cx="4779675" cy="3671505"/>
              <a:chOff x="7223605" y="1034167"/>
              <a:chExt cx="4779675" cy="3671505"/>
            </a:xfrm>
            <a:grpFill/>
          </p:grpSpPr>
          <p:sp>
            <p:nvSpPr>
              <p:cNvPr id="26" name="深度视觉·原创设计 https://www.docer.com/works?userid=22383862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7" name="深度视觉·原创设计 https://www.docer.com/works?userid=22383862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8" name="深度视觉·原创设计 https://www.docer.com/works?userid=2238386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9" name="深度视觉·原创设计 https://www.docer.com/works?userid=2238386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0" name="深度视觉·原创设计 https://www.docer.com/works?userid=22383862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1" name="深度视觉·原创设计 https://www.docer.com/works?userid=22383862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2" name="深度视觉·原创设计 https://www.docer.com/works?userid=22383862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3" name="深度视觉·原创设计 https://www.docer.com/works?userid=22383862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4" name="深度视觉·原创设计 https://www.docer.com/works?userid=22383862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  <p:grpSp>
          <p:nvGrpSpPr>
            <p:cNvPr id="5" name="Group 104"/>
            <p:cNvGrpSpPr/>
            <p:nvPr/>
          </p:nvGrpSpPr>
          <p:grpSpPr>
            <a:xfrm rot="9000000">
              <a:off x="7620726" y="1811771"/>
              <a:ext cx="3591333" cy="2758681"/>
              <a:chOff x="7223605" y="1034167"/>
              <a:chExt cx="4779675" cy="3671505"/>
            </a:xfrm>
            <a:grpFill/>
          </p:grpSpPr>
          <p:sp>
            <p:nvSpPr>
              <p:cNvPr id="17" name="深度视觉·原创设计 https://www.docer.com/works?userid=22383862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8" name="深度视觉·原创设计 https://www.docer.com/works?userid=22383862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9" name="深度视觉·原创设计 https://www.docer.com/works?userid=2238386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0" name="深度视觉·原创设计 https://www.docer.com/works?userid=2238386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1" name="深度视觉·原创设计 https://www.docer.com/works?userid=22383862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2" name="深度视觉·原创设计 https://www.docer.com/works?userid=22383862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3" name="深度视觉·原创设计 https://www.docer.com/works?userid=22383862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4" name="深度视觉·原创设计 https://www.docer.com/works?userid=22383862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5" name="深度视觉·原创设计 https://www.docer.com/works?userid=22383862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  <p:grpSp>
          <p:nvGrpSpPr>
            <p:cNvPr id="6" name="Group 114"/>
            <p:cNvGrpSpPr/>
            <p:nvPr/>
          </p:nvGrpSpPr>
          <p:grpSpPr>
            <a:xfrm rot="9000000">
              <a:off x="6702957" y="1597287"/>
              <a:ext cx="4142805" cy="3446444"/>
              <a:chOff x="7242069" y="1000204"/>
              <a:chExt cx="4142805" cy="3446444"/>
            </a:xfrm>
            <a:grpFill/>
          </p:grpSpPr>
          <p:sp>
            <p:nvSpPr>
              <p:cNvPr id="7" name="深度视觉·原创设计 https://www.docer.com/works?userid=22383862"/>
              <p:cNvSpPr/>
              <p:nvPr/>
            </p:nvSpPr>
            <p:spPr>
              <a:xfrm>
                <a:off x="8373143" y="1000204"/>
                <a:ext cx="1180478" cy="1180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8" name="深度视觉·原创设计 https://www.docer.com/works?userid=22383862"/>
              <p:cNvSpPr/>
              <p:nvPr/>
            </p:nvSpPr>
            <p:spPr>
              <a:xfrm>
                <a:off x="9793458" y="1543897"/>
                <a:ext cx="673424" cy="6734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9" name="深度视觉·原创设计 https://www.docer.com/works?userid=22383862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0" name="深度视觉·原创设计 https://www.docer.com/works?userid=22383862"/>
              <p:cNvSpPr/>
              <p:nvPr/>
            </p:nvSpPr>
            <p:spPr>
              <a:xfrm>
                <a:off x="10055853" y="2924511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1" name="深度视觉·原创设计 https://www.docer.com/works?userid=22383862"/>
              <p:cNvSpPr/>
              <p:nvPr/>
            </p:nvSpPr>
            <p:spPr>
              <a:xfrm>
                <a:off x="7242069" y="1362158"/>
                <a:ext cx="550776" cy="550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2" name="深度视觉·原创设计 https://www.docer.com/works?userid=22383862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3" name="深度视觉·原创设计 https://www.docer.com/works?userid=22383862"/>
              <p:cNvSpPr/>
              <p:nvPr/>
            </p:nvSpPr>
            <p:spPr>
              <a:xfrm>
                <a:off x="10593255" y="2042438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4" name="深度视觉·原创设计 https://www.docer.com/works?userid=22383862"/>
              <p:cNvSpPr/>
              <p:nvPr/>
            </p:nvSpPr>
            <p:spPr>
              <a:xfrm>
                <a:off x="11048082" y="1704777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5" name="深度视觉·原创设计 https://www.docer.com/works?userid=22383862"/>
              <p:cNvSpPr/>
              <p:nvPr/>
            </p:nvSpPr>
            <p:spPr>
              <a:xfrm>
                <a:off x="11027370" y="3450791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6" name="深度视觉·原创设计 https://www.docer.com/works?userid=22383862"/>
              <p:cNvSpPr/>
              <p:nvPr/>
            </p:nvSpPr>
            <p:spPr>
              <a:xfrm>
                <a:off x="8453970" y="3618181"/>
                <a:ext cx="828467" cy="8284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737235"/>
            <a:ext cx="12847320" cy="597408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8865" y="508635"/>
            <a:ext cx="14051280" cy="5974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10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11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12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13.xml><?xml version="1.0" encoding="utf-8"?>
<p:tagLst xmlns:p="http://schemas.openxmlformats.org/presentationml/2006/main">
  <p:tag name="commondata" val="eyJjb3VudCI6NSwiaGRpZCI6IjY0NDkwYTZmZTcwZjM4MjUxYmZiODE2NDE3NDUzMzBiIiwidXNlckNvdW50IjoyfQ=="/>
</p:tagLst>
</file>

<file path=ppt/tags/tag2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3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4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5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6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7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8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9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heme/theme1.xml><?xml version="1.0" encoding="utf-8"?>
<a:theme xmlns:a="http://schemas.openxmlformats.org/drawingml/2006/main" name="Office 主题​​">
  <a:themeElements>
    <a:clrScheme name="自定义 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F6E"/>
      </a:accent1>
      <a:accent2>
        <a:srgbClr val="FA781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F6E"/>
      </a:accent1>
      <a:accent2>
        <a:srgbClr val="FA781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WPS 演示</Application>
  <PresentationFormat>宽屏</PresentationFormat>
  <Paragraphs>106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思源黑体</vt:lpstr>
      <vt:lpstr>黑体</vt:lpstr>
      <vt:lpstr>思源黑体 CN Heavy</vt:lpstr>
      <vt:lpstr>微软雅黑</vt:lpstr>
      <vt:lpstr>Source Han Sans SC</vt:lpstr>
      <vt:lpstr>方正黑体简体</vt:lpstr>
      <vt:lpstr>阿里巴巴普惠体 M</vt:lpstr>
      <vt:lpstr>Source Han Sans SC</vt:lpstr>
      <vt:lpstr>Lato</vt:lpstr>
      <vt:lpstr>Source Han Sans CN</vt:lpstr>
      <vt:lpstr>思源黑体 CN Normal</vt:lpstr>
      <vt:lpstr>FZHei-B01S</vt:lpstr>
      <vt:lpstr>等线</vt:lpstr>
      <vt:lpstr>Arial Unicode MS</vt:lpstr>
      <vt:lpstr>等线 Light</vt:lpstr>
      <vt:lpstr>Yu Gothic UI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道系</cp:lastModifiedBy>
  <cp:revision>11</cp:revision>
  <dcterms:created xsi:type="dcterms:W3CDTF">2020-12-16T07:00:00Z</dcterms:created>
  <dcterms:modified xsi:type="dcterms:W3CDTF">2024-04-09T05:34:58Z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KSOTemplateUUID">
    <vt:lpwstr>v1.0_mb_GFsagpEW0KZX4KYobGbbRw==</vt:lpwstr>
  </property>
  <property fmtid="{D5CDD505-2E9C-101B-9397-08002B2CF9AE}" pid="4" name="ICV">
    <vt:lpwstr>D97AEF4903A442C2B493284B33DD9D82_11</vt:lpwstr>
  </property>
</Properties>
</file>