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3" r:id="rId12"/>
    <p:sldMasterId id="2147483685" r:id="rId13"/>
    <p:sldMasterId id="2147483687" r:id="rId14"/>
    <p:sldMasterId id="2147483689" r:id="rId15"/>
    <p:sldMasterId id="2147483691" r:id="rId16"/>
    <p:sldMasterId id="2147483693" r:id="rId17"/>
    <p:sldMasterId id="2147483695" r:id="rId18"/>
    <p:sldMasterId id="2147483697" r:id="rId19"/>
    <p:sldMasterId id="2147483699" r:id="rId20"/>
    <p:sldMasterId id="2147483701" r:id="rId21"/>
    <p:sldMasterId id="2147483703" r:id="rId22"/>
    <p:sldMasterId id="2147483705" r:id="rId23"/>
    <p:sldMasterId id="2147483707" r:id="rId24"/>
    <p:sldMasterId id="2147483709" r:id="rId25"/>
    <p:sldMasterId id="2147483711" r:id="rId26"/>
    <p:sldMasterId id="2147483713" r:id="rId27"/>
    <p:sldMasterId id="2147483715" r:id="rId28"/>
  </p:sldMasterIdLst>
  <p:sldIdLst>
    <p:sldId id="259" r:id="rId29"/>
    <p:sldId id="262" r:id="rId30"/>
    <p:sldId id="265" r:id="rId31"/>
    <p:sldId id="268" r:id="rId32"/>
    <p:sldId id="271" r:id="rId33"/>
    <p:sldId id="274" r:id="rId34"/>
    <p:sldId id="277" r:id="rId35"/>
    <p:sldId id="280" r:id="rId36"/>
    <p:sldId id="283" r:id="rId37"/>
    <p:sldId id="286" r:id="rId38"/>
    <p:sldId id="289" r:id="rId39"/>
    <p:sldId id="292" r:id="rId40"/>
    <p:sldId id="295" r:id="rId41"/>
    <p:sldId id="298" r:id="rId42"/>
    <p:sldId id="301" r:id="rId43"/>
    <p:sldId id="304" r:id="rId44"/>
    <p:sldId id="307" r:id="rId45"/>
    <p:sldId id="310" r:id="rId46"/>
    <p:sldId id="313" r:id="rId47"/>
    <p:sldId id="316" r:id="rId48"/>
    <p:sldId id="319" r:id="rId49"/>
    <p:sldId id="322" r:id="rId50"/>
    <p:sldId id="325" r:id="rId51"/>
    <p:sldId id="328" r:id="rId52"/>
    <p:sldId id="331" r:id="rId53"/>
    <p:sldId id="336" r:id="rId54"/>
    <p:sldId id="339" r:id="rId55"/>
    <p:sldId id="342" r:id="rId56"/>
  </p:sldIdLst>
  <p:sldSz cx="9512300" cy="6934200"/>
  <p:notesSz cx="6858000" cy="9144000"/>
  <p:custDataLst>
    <p:tags r:id="rId57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88" y="28"/>
      </p:cViewPr>
      <p:guideLst>
        <p:guide orient="horz" pos="2184"/>
        <p:guide pos="29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1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46026" y="1970152"/>
            <a:ext cx="6982150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SOIQET+Source Sans Pro"/>
                <a:cs typeface="SOIQET+Source Sans Pro"/>
              </a:rPr>
              <a:t>THREE.JS </a:t>
            </a:r>
            <a:r>
              <a:rPr sz="5050" b="1">
                <a:solidFill>
                  <a:srgbClr val="FFFFFF"/>
                </a:solidFill>
                <a:latin typeface="UTMQQQ+Microsoft YaHei"/>
                <a:cs typeface="UTMQQQ+Microsoft YaHei"/>
              </a:rPr>
              <a:t>可视化入门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8328" y="2933835"/>
            <a:ext cx="1635856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FIOTOM+Source Sans Pro"/>
                <a:cs typeface="FIOTOM+Source Sans Pro"/>
              </a:rPr>
              <a:t>Chaos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5198" y="3639155"/>
            <a:ext cx="3001978" cy="172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11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FIOTOM+Source Sans Pro"/>
                <a:cs typeface="FIOTOM+Source Sans Pro"/>
              </a:rPr>
              <a:t>TalkingData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IFHIS+Microsoft YaHei"/>
                <a:cs typeface="PIFHIS+Microsoft YaHei"/>
              </a:rPr>
              <a:t>可视化工程师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5761" y="1703273"/>
            <a:ext cx="2242849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UVEVQS+Microsoft YaHei"/>
                <a:cs typeface="UVEVQS+Microsoft YaHei"/>
              </a:rPr>
              <a:t>渲染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666955"/>
            <a:ext cx="10220852" cy="15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DRGJS+Microsoft YaHei"/>
                <a:cs typeface="PDRGJS+Microsoft YaHei"/>
              </a:rPr>
              <a:t>主要研究如何快速、真实地将由建模步骤生成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PDRGJS+Microsoft YaHei"/>
                <a:cs typeface="PDRGJS+Microsoft YaHei"/>
              </a:rPr>
              <a:t>的几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DRGJS+Microsoft YaHei"/>
                <a:cs typeface="PDRGJS+Microsoft YaHei"/>
              </a:rPr>
              <a:t>何图元转换成图像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4592295"/>
            <a:ext cx="614479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FAMBFC+Source Sans Pro"/>
                <a:cs typeface="FAMBFC+Source Sans Pro"/>
              </a:rPr>
              <a:t>Three.js</a:t>
            </a:r>
            <a:r>
              <a:rPr sz="3150">
                <a:solidFill>
                  <a:srgbClr val="FFFFFF"/>
                </a:solidFill>
                <a:latin typeface="PDRGJS+Microsoft YaHei"/>
                <a:cs typeface="PDRGJS+Microsoft YaHei"/>
              </a:rPr>
              <a:t>主要实现这部分的代码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5761" y="1703273"/>
            <a:ext cx="2242849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UIAEUD+Microsoft YaHei"/>
                <a:cs typeface="UIAEUD+Microsoft YaHei"/>
              </a:rPr>
              <a:t>动画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666955"/>
            <a:ext cx="10128029" cy="15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CIWUWL+Microsoft YaHei"/>
                <a:cs typeface="CIWUWL+Microsoft YaHei"/>
              </a:rPr>
              <a:t>三维计算机动画：利用图形渲染程序生成一系列景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CIWUWL+Microsoft YaHei"/>
                <a:cs typeface="CIWUWL+Microsoft YaHei"/>
              </a:rPr>
              <a:t>物和角色运动的连续画面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4592289"/>
            <a:ext cx="8079087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TWFWEQ+Source Sans Pro"/>
                <a:cs typeface="TWFWEQ+Source Sans Pro"/>
              </a:rPr>
              <a:t>Three.js </a:t>
            </a:r>
            <a:r>
              <a:rPr sz="3150">
                <a:solidFill>
                  <a:srgbClr val="FFFFFF"/>
                </a:solidFill>
                <a:latin typeface="CIWUWL+Microsoft YaHei"/>
                <a:cs typeface="CIWUWL+Microsoft YaHei"/>
              </a:rPr>
              <a:t>的动画比较孱弱，不是教学重点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5373" y="1607962"/>
            <a:ext cx="3342699" cy="2161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DIKPDE+Microsoft YaHei"/>
                <a:cs typeface="DIKPDE+Microsoft YaHei"/>
              </a:rPr>
              <a:t>先修知识</a:t>
            </a:r>
          </a:p>
          <a:p>
            <a:pPr marL="3780" marR="0">
              <a:lnSpc>
                <a:spcPts val="600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ITBQCF+Microsoft YaHei"/>
                <a:cs typeface="ITBQCF+Microsoft YaHei"/>
              </a:rPr>
              <a:t>解析几何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5515" y="3276965"/>
            <a:ext cx="2201343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ITBQCF+Microsoft YaHei"/>
                <a:cs typeface="ITBQCF+Microsoft YaHei"/>
              </a:rPr>
              <a:t>线性代数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0324" y="3982286"/>
            <a:ext cx="223985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NGJIE+Source Sans Pro"/>
                <a:cs typeface="JNGJIE+Source Sans Pro"/>
              </a:rPr>
              <a:t>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8379" y="4687607"/>
            <a:ext cx="657301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ITBQCF+Microsoft YaHei"/>
                <a:cs typeface="ITBQCF+Microsoft YaHei"/>
              </a:rPr>
              <a:t>不会数学没关系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ITBQCF+Microsoft YaHei"/>
                <a:cs typeface="ITBQCF+Microsoft YaHei"/>
              </a:rPr>
              <a:t>至少会</a:t>
            </a:r>
            <a:r>
              <a:rPr sz="3150">
                <a:solidFill>
                  <a:srgbClr val="FFFFFF"/>
                </a:solidFill>
                <a:latin typeface="JNGJIE+Source Sans Pro"/>
                <a:cs typeface="JNGJIE+Source Sans Pro"/>
              </a:rPr>
              <a:t>javascript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381013"/>
            <a:ext cx="10270994" cy="2561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QABTH+Microsoft YaHei"/>
                <a:cs typeface="NQABTH+Microsoft YaHei"/>
              </a:rPr>
              <a:t>现今程序员的情况好多了</a:t>
            </a:r>
            <a:r>
              <a:rPr sz="3150">
                <a:solidFill>
                  <a:srgbClr val="FFFFFF"/>
                </a:solidFill>
                <a:latin typeface="SREFJK+Source Sans Pro"/>
                <a:cs typeface="SREFJK+Source Sans Pro"/>
              </a:rPr>
              <a:t>-</a:t>
            </a:r>
            <a:r>
              <a:rPr sz="3150">
                <a:solidFill>
                  <a:srgbClr val="FFFFFF"/>
                </a:solidFill>
                <a:latin typeface="NQABTH+Microsoft YaHei"/>
                <a:cs typeface="NQABTH+Microsoft YaHei"/>
              </a:rPr>
              <a:t>只要有一台便宜的二手电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QABTH+Microsoft YaHei"/>
                <a:cs typeface="NQABTH+Microsoft YaHei"/>
              </a:rPr>
              <a:t>脑，一张</a:t>
            </a:r>
            <a:r>
              <a:rPr sz="3150">
                <a:solidFill>
                  <a:srgbClr val="FFFFFF"/>
                </a:solidFill>
                <a:latin typeface="SREFJK+Source Sans Pro"/>
                <a:cs typeface="SREFJK+Source Sans Pro"/>
              </a:rPr>
              <a:t>Linux</a:t>
            </a:r>
            <a:r>
              <a:rPr sz="3150">
                <a:solidFill>
                  <a:srgbClr val="FFFFFF"/>
                </a:solidFill>
                <a:latin typeface="NQABTH+Microsoft YaHei"/>
                <a:cs typeface="NQABTH+Microsoft YaHei"/>
              </a:rPr>
              <a:t>光盘和一个互联网帐户，你就已经拥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QABTH+Microsoft YaHei"/>
                <a:cs typeface="NQABTH+Microsoft YaHei"/>
              </a:rPr>
              <a:t>有了把自己提升到任何级别的编程水平所需的全部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QABTH+Microsoft YaHei"/>
                <a:cs typeface="NQABTH+Microsoft YaHei"/>
              </a:rPr>
              <a:t>工具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0808" y="4630414"/>
            <a:ext cx="369061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SREFJK+Source Sans Pro"/>
                <a:cs typeface="SREFJK+Source Sans Pro"/>
              </a:rPr>
              <a:t>--John D. Carmack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1360" y="1607962"/>
            <a:ext cx="7508942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MGSSUT+Source Sans Pro"/>
                <a:cs typeface="MGSSUT+Source Sans Pro"/>
              </a:rPr>
              <a:t>THREE.JS</a:t>
            </a:r>
            <a:r>
              <a:rPr sz="5050" b="1">
                <a:solidFill>
                  <a:srgbClr val="FFFFFF"/>
                </a:solidFill>
                <a:latin typeface="PFESSA+Microsoft YaHei"/>
                <a:cs typeface="PFESSA+Microsoft YaHei"/>
              </a:rPr>
              <a:t>主要应用方向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8104" y="2571643"/>
            <a:ext cx="1976165" cy="31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65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BJGQKI+Microsoft YaHei"/>
                <a:cs typeface="BJGQKI+Microsoft YaHei"/>
              </a:rPr>
              <a:t>广告</a:t>
            </a:r>
          </a:p>
          <a:p>
            <a:pPr marL="689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BJGQKI+Microsoft YaHei"/>
                <a:cs typeface="BJGQKI+Microsoft YaHei"/>
              </a:rPr>
              <a:t>可视化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JNBIL+Source Sans Pro"/>
                <a:cs typeface="EJNBIL+Source Sans Pro"/>
              </a:rPr>
              <a:t>VR&amp;&amp;AR</a:t>
            </a:r>
          </a:p>
          <a:p>
            <a:pPr marL="2265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BJGQKI+Microsoft YaHei"/>
                <a:cs typeface="BJGQKI+Microsoft YaHei"/>
              </a:rPr>
              <a:t>游戏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902640"/>
            <a:ext cx="8708267" cy="28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PCMDTJ+Source Sans Pro"/>
                <a:cs typeface="PCMDTJ+Source Sans Pro"/>
              </a:rPr>
              <a:t>THREE.JS </a:t>
            </a:r>
            <a:r>
              <a:rPr sz="5050" b="1">
                <a:solidFill>
                  <a:srgbClr val="FFFFFF"/>
                </a:solidFill>
                <a:latin typeface="ADJNDT+Microsoft YaHei"/>
                <a:cs typeface="ADJNDT+Microsoft YaHei"/>
              </a:rPr>
              <a:t>可视化入门路线</a:t>
            </a:r>
          </a:p>
          <a:p>
            <a:pPr marL="0" marR="0">
              <a:lnSpc>
                <a:spcPts val="600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小白用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WRVAWJ+Source Sans Pro"/>
                <a:cs typeface="WRVAWJ+Source Sans Pro"/>
              </a:rPr>
              <a:t>editor </a:t>
            </a: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用直观的方式学习基本的概念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初学者看</a:t>
            </a:r>
            <a:r>
              <a:rPr sz="3150">
                <a:solidFill>
                  <a:srgbClr val="FFFFFF"/>
                </a:solidFill>
                <a:latin typeface="WRVAWJ+Source Sans Pro"/>
                <a:cs typeface="WRVAWJ+Source Sans Pro"/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3276958"/>
            <a:ext cx="4779657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熟悉的人用文档检索</a:t>
            </a:r>
            <a:r>
              <a:rPr sz="3150">
                <a:solidFill>
                  <a:srgbClr val="FFFFFF"/>
                </a:solidFill>
                <a:latin typeface="WRVAWJ+Source Sans Pro"/>
                <a:cs typeface="WRVAWJ+Source Sans Pro"/>
              </a:rPr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3982280"/>
            <a:ext cx="5984743" cy="172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进阶系统学习计算机图形图像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高手从资料到源码实现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5392922"/>
            <a:ext cx="557473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WRVAWJ+Source Sans Pro"/>
                <a:cs typeface="WRVAWJ+Source Sans Pro"/>
              </a:rPr>
              <a:t>PS</a:t>
            </a:r>
            <a:r>
              <a:rPr sz="3150">
                <a:solidFill>
                  <a:srgbClr val="FFFFFF"/>
                </a:solidFill>
                <a:latin typeface="JOQJRD+Microsoft YaHei"/>
                <a:cs typeface="JOQJRD+Microsoft YaHei"/>
              </a:rPr>
              <a:t>：高手爱咋咋的别听我的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1607968"/>
            <a:ext cx="7659618" cy="3482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ACGSAA+Source Sans Pro"/>
                <a:cs typeface="ACGSAA+Source Sans Pro"/>
              </a:rPr>
              <a:t>THREE.JS </a:t>
            </a:r>
            <a:r>
              <a:rPr sz="5050" b="1">
                <a:solidFill>
                  <a:srgbClr val="FFFFFF"/>
                </a:solidFill>
                <a:latin typeface="TLUHDS+Microsoft YaHei"/>
                <a:cs typeface="TLUHDS+Microsoft YaHei"/>
              </a:rPr>
              <a:t>主要课堂内容</a:t>
            </a:r>
          </a:p>
          <a:p>
            <a:pPr marL="0" marR="0">
              <a:lnSpc>
                <a:spcPts val="600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使用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editor </a:t>
            </a: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感性化认识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Three.js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使用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Three.js </a:t>
            </a: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源码实现个地球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看一下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example (</a:t>
            </a: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时间允许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4687613"/>
            <a:ext cx="5435586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看一下源码结构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(</a:t>
            </a:r>
            <a:r>
              <a:rPr sz="3150">
                <a:solidFill>
                  <a:srgbClr val="FFFFFF"/>
                </a:solidFill>
                <a:latin typeface="HMJSSO+Microsoft YaHei"/>
                <a:cs typeface="HMJSSO+Microsoft YaHei"/>
              </a:rPr>
              <a:t>时间允许</a:t>
            </a:r>
            <a:r>
              <a:rPr sz="3150">
                <a:solidFill>
                  <a:srgbClr val="FFFFFF"/>
                </a:solidFill>
                <a:latin typeface="OKGKHT+Source Sans Pro"/>
                <a:cs typeface="OKGKHT+Source Sans Pro"/>
              </a:rPr>
              <a:t>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1255307"/>
            <a:ext cx="3523674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OSPKBO+Microsoft YaHei"/>
                <a:cs typeface="OSPKBO+Microsoft YaHei"/>
              </a:rPr>
              <a:t>主要组件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218989"/>
            <a:ext cx="1611814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PCCCR+Source Sans Pro"/>
                <a:cs typeface="NPCCCR+Source Sans Pro"/>
              </a:rPr>
              <a:t>Scene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2924310"/>
            <a:ext cx="2146222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PCCCR+Source Sans Pro"/>
                <a:cs typeface="NPCCCR+Source Sans Pro"/>
              </a:rPr>
              <a:t>Renderer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3629631"/>
            <a:ext cx="1907165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PCCCR+Source Sans Pro"/>
                <a:cs typeface="NPCCCR+Source Sans Pro"/>
              </a:rPr>
              <a:t>Camera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1095" y="4334953"/>
            <a:ext cx="1702511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PCCCR+Source Sans Pro"/>
                <a:cs typeface="NPCCCR+Source Sans Pro"/>
              </a:rPr>
              <a:t>Object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095" y="5040274"/>
            <a:ext cx="8286568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DECJRO+Microsoft YaHei"/>
                <a:cs typeface="DECJRO+Microsoft YaHei"/>
              </a:rPr>
              <a:t>感性认识，只讲能让程序跑起来最少参数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1970153"/>
            <a:ext cx="3522945" cy="28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VCKVCE+Source Sans Pro"/>
                <a:cs typeface="VCKVCE+Source Sans Pro"/>
              </a:rPr>
              <a:t>CAMERA</a:t>
            </a:r>
          </a:p>
          <a:p>
            <a:pPr marL="0" marR="0">
              <a:lnSpc>
                <a:spcPts val="600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RDWGIL+Microsoft YaHei"/>
                <a:cs typeface="RDWGIL+Microsoft YaHei"/>
              </a:rPr>
              <a:t>只介绍透视相机</a:t>
            </a:r>
          </a:p>
          <a:p>
            <a:pPr marL="0" marR="0">
              <a:lnSpc>
                <a:spcPts val="5553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RDWGIL+Microsoft YaHei"/>
                <a:cs typeface="RDWGIL+Microsoft YaHei"/>
              </a:rPr>
              <a:t>近大远小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4344478"/>
            <a:ext cx="2201343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RDWGIL+Microsoft YaHei"/>
                <a:cs typeface="RDWGIL+Microsoft YaHei"/>
              </a:rPr>
              <a:t>类似人眼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1694795"/>
            <a:ext cx="5151701" cy="476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01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DCDCDC"/>
                </a:solidFill>
                <a:latin typeface="DMRJEF+NSimSun"/>
                <a:cs typeface="DMRJEF+NSimSun"/>
              </a:rPr>
              <a:t>THREE.PerspectiveCamera(fov, aspect, near, far)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152264"/>
            <a:ext cx="9345768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fov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是视景体竖直方向上的张角，拉近拉远镜头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2857586"/>
            <a:ext cx="9943025" cy="15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aspect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等于</a:t>
            </a: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width / height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，相机横纵比例，设置为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canvas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的宽高，否则或被拉瘪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4077604"/>
            <a:ext cx="10151631" cy="153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near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和</a:t>
            </a: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far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分别是照相机的近裁面，远裁面，均为正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值，且</a:t>
            </a: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far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应大于</a:t>
            </a:r>
            <a:r>
              <a:rPr sz="3150">
                <a:solidFill>
                  <a:srgbClr val="FFFFFF"/>
                </a:solidFill>
                <a:latin typeface="HJJGRL+Source Sans Pro"/>
                <a:cs typeface="HJJGRL+Source Sans Pro"/>
              </a:rPr>
              <a:t>near</a:t>
            </a:r>
            <a:r>
              <a:rPr sz="3150">
                <a:solidFill>
                  <a:srgbClr val="FFFFFF"/>
                </a:solidFill>
                <a:latin typeface="PEJPPN+Microsoft YaHei"/>
                <a:cs typeface="PEJPPN+Microsoft YaHei"/>
              </a:rPr>
              <a:t>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5373" y="2256094"/>
            <a:ext cx="3523674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MGGKLK+Microsoft YaHei"/>
                <a:cs typeface="MGGKLK+Microsoft YaHei"/>
              </a:rPr>
              <a:t>主要内容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8616" y="3162589"/>
            <a:ext cx="4617585" cy="1817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TUMCFH+Microsoft YaHei"/>
                <a:cs typeface="TUMCFH+Microsoft YaHei"/>
              </a:rPr>
              <a:t>简介图形学主要概念</a:t>
            </a:r>
          </a:p>
          <a:p>
            <a:pPr marL="0" marR="0">
              <a:lnSpc>
                <a:spcPts val="31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TUMCFH+Microsoft YaHei"/>
                <a:cs typeface="TUMCFH+Microsoft YaHei"/>
              </a:rPr>
              <a:t>简介</a:t>
            </a:r>
            <a:r>
              <a:rPr sz="3150">
                <a:solidFill>
                  <a:srgbClr val="FFFFFF"/>
                </a:solidFill>
                <a:latin typeface="RMKTRL+Source Sans Pro"/>
                <a:cs typeface="RMKTRL+Source Sans Pro"/>
              </a:rPr>
              <a:t>Three.js</a:t>
            </a:r>
            <a:r>
              <a:rPr sz="3150">
                <a:solidFill>
                  <a:srgbClr val="FFFFFF"/>
                </a:solidFill>
                <a:latin typeface="TUMCFH+Microsoft YaHei"/>
                <a:cs typeface="TUMCFH+Microsoft YaHei"/>
              </a:rPr>
              <a:t>主要组件</a:t>
            </a:r>
          </a:p>
          <a:p>
            <a:pPr marL="0" marR="0">
              <a:lnSpc>
                <a:spcPts val="31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TUMCFH+Microsoft YaHei"/>
                <a:cs typeface="TUMCFH+Microsoft YaHei"/>
              </a:rPr>
              <a:t>跑起一个</a:t>
            </a:r>
            <a:r>
              <a:rPr sz="3150">
                <a:solidFill>
                  <a:srgbClr val="FFFFFF"/>
                </a:solidFill>
                <a:latin typeface="RMKTRL+Source Sans Pro"/>
                <a:cs typeface="RMKTRL+Source Sans Pro"/>
              </a:rPr>
              <a:t>Three.js Demo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427663"/>
            <a:ext cx="3154373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MEQPLE+Source Sans Pro"/>
                <a:cs typeface="MEQPLE+Source Sans Pro"/>
              </a:rPr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3391345"/>
            <a:ext cx="3825482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QQKPU+Source Sans Pro"/>
                <a:cs typeface="JQQKPU+Source Sans Pro"/>
              </a:rPr>
              <a:t>Geometry+Material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4077632"/>
            <a:ext cx="6467029" cy="476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01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DCDCDC"/>
                </a:solidFill>
                <a:latin typeface="OHGOWM+NSimSun"/>
                <a:cs typeface="OHGOWM+NSimSun"/>
              </a:rPr>
              <a:t>THREE.SphereGeometry(radius, widthSegments, heightSegments)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4325456"/>
            <a:ext cx="8111189" cy="476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01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DCDCDC"/>
                </a:solidFill>
                <a:latin typeface="OHGOWM+NSimSun"/>
                <a:cs typeface="OHGOWM+NSimSun"/>
              </a:rPr>
              <a:t>THREE.MeshBasicMaterial({ map:THREE.ImageUtils.loadTexture( "textures" ) 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322814"/>
            <a:ext cx="2788200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WQATBI+Source Sans Pro"/>
                <a:cs typeface="WQATBI+Source Sans Pro"/>
              </a:rPr>
              <a:t>SCENE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3286496"/>
            <a:ext cx="2201343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PIVGU+Microsoft YaHei"/>
                <a:cs typeface="EPIVGU+Microsoft YaHei"/>
              </a:rPr>
              <a:t>放置物体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3991817"/>
            <a:ext cx="420293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PIVGU+Microsoft YaHei"/>
                <a:cs typeface="EPIVGU+Microsoft YaHei"/>
              </a:rPr>
              <a:t>场景管理，层次模型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065465"/>
            <a:ext cx="3965208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RCLIQE+Source Sans Pro"/>
                <a:cs typeface="RCLIQE+Source Sans Pro"/>
              </a:rPr>
              <a:t>RENDERER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3029147"/>
            <a:ext cx="1801026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SLANWL+Microsoft YaHei"/>
                <a:cs typeface="SLANWL+Microsoft YaHei"/>
              </a:rPr>
              <a:t>渲染器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3734468"/>
            <a:ext cx="1047510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SLANWL+Microsoft YaHei"/>
                <a:cs typeface="SLANWL+Microsoft YaHei"/>
              </a:rPr>
              <a:t>渲染器</a:t>
            </a:r>
            <a:r>
              <a:rPr sz="3150">
                <a:solidFill>
                  <a:srgbClr val="FFFFFF"/>
                </a:solidFill>
                <a:latin typeface="MUQLOK+Source Sans Pro"/>
                <a:cs typeface="MUQLOK+Source Sans Pro"/>
              </a:rPr>
              <a:t>Object</a:t>
            </a:r>
            <a:r>
              <a:rPr sz="3150">
                <a:solidFill>
                  <a:srgbClr val="FFFFFF"/>
                </a:solidFill>
                <a:latin typeface="SLANWL+Microsoft YaHei"/>
                <a:cs typeface="SLANWL+Microsoft YaHei"/>
              </a:rPr>
              <a:t>，不可见，只是当作一个接口用就好了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4554204"/>
            <a:ext cx="8001579" cy="476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01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FFFFFF"/>
                </a:solidFill>
                <a:latin typeface="FAFTPV+NSimSun"/>
                <a:cs typeface="FAFTPV+NSimSun"/>
              </a:rPr>
              <a:t>var renderer = new THREE.WebGLRenderer(); renderer.render(scence,camera);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52586" y="3257896"/>
            <a:ext cx="3211128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NPDIKT+Source Sans Pro"/>
                <a:cs typeface="NPDIKT+Source Sans Pro"/>
              </a:rPr>
              <a:t>editor</a:t>
            </a:r>
            <a:r>
              <a:rPr sz="3150">
                <a:solidFill>
                  <a:srgbClr val="FFFFFF"/>
                </a:solidFill>
                <a:latin typeface="TLJSPN+Microsoft YaHei"/>
                <a:cs typeface="TLJSPN+Microsoft YaHei"/>
              </a:rPr>
              <a:t>演示时间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4" y="3257896"/>
            <a:ext cx="7959431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50" dirty="0" smtClean="0">
                <a:solidFill>
                  <a:srgbClr val="FFFFFF"/>
                </a:solidFill>
                <a:latin typeface="JGNBSK+Microsoft YaHei"/>
                <a:cs typeface="JGNBSK+Microsoft YaHei"/>
              </a:rPr>
              <a:t>               </a:t>
            </a:r>
            <a:r>
              <a:rPr sz="3150" dirty="0" err="1" smtClean="0">
                <a:solidFill>
                  <a:srgbClr val="FFFFFF"/>
                </a:solidFill>
                <a:latin typeface="JGNBSK+Microsoft YaHei"/>
                <a:cs typeface="JGNBSK+Microsoft YaHei"/>
              </a:rPr>
              <a:t>代码还原时间</a:t>
            </a:r>
            <a:endParaRPr sz="3150" dirty="0">
              <a:solidFill>
                <a:srgbClr val="FFFFFF"/>
              </a:solidFill>
              <a:latin typeface="JGNBSK+Microsoft YaHei"/>
              <a:cs typeface="JGNBSK+Microsoft YaHei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73562"/>
            <a:ext cx="6341737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MIRMHE+Source Sans Pro"/>
                <a:cs typeface="MIRMHE+Source Sans Pro"/>
              </a:rPr>
              <a:t>THREE.JS </a:t>
            </a:r>
            <a:r>
              <a:rPr sz="5050" b="1">
                <a:solidFill>
                  <a:srgbClr val="FFFFFF"/>
                </a:solidFill>
                <a:latin typeface="OQBVPF+Microsoft YaHei"/>
                <a:cs typeface="OQBVPF+Microsoft YaHei"/>
              </a:rPr>
              <a:t>程序结构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1237244"/>
            <a:ext cx="9207299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OUJNRA+Microsoft YaHei"/>
                <a:cs typeface="OUJNRA+Microsoft YaHei"/>
              </a:rPr>
              <a:t>先初始化，然后进行一个大循环，每一帧更新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1093258"/>
            <a:ext cx="6628266" cy="2161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SVSEDR+Microsoft YaHei"/>
                <a:cs typeface="SVSEDR+Microsoft YaHei"/>
              </a:rPr>
              <a:t>可能存在的源码时间</a:t>
            </a:r>
          </a:p>
          <a:p>
            <a:pPr marL="0" marR="0">
              <a:lnSpc>
                <a:spcPts val="600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Editor 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：简单的可视化编辑器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762261"/>
            <a:ext cx="8303652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Examples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目录：所有的例子，参考来实现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3467582"/>
            <a:ext cx="10493743" cy="2046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Src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目录：</a:t>
            </a: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R79 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语法</a:t>
            </a: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ES6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，很好的数学，颜色，几何代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码库，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R25 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最早实现</a:t>
            </a: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THREE.WebGLRenderer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，可以看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看基本的渲染流程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5202298"/>
            <a:ext cx="9363075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Utils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目录：</a:t>
            </a: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converters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，</a:t>
            </a:r>
            <a:r>
              <a:rPr sz="3150">
                <a:solidFill>
                  <a:srgbClr val="FFFFFF"/>
                </a:solidFill>
                <a:latin typeface="ESLMBI+Source Sans Pro"/>
                <a:cs typeface="ESLMBI+Source Sans Pro"/>
              </a:rPr>
              <a:t>exporters</a:t>
            </a:r>
            <a:r>
              <a:rPr sz="3150">
                <a:solidFill>
                  <a:srgbClr val="FFFFFF"/>
                </a:solidFill>
                <a:latin typeface="JHPFKN+Microsoft YaHei"/>
                <a:cs typeface="JHPFKN+Microsoft YaHei"/>
              </a:rPr>
              <a:t>模型导出工具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1636555"/>
            <a:ext cx="9869040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WMOPBM+Source Sans Pro"/>
                <a:cs typeface="WMOPBM+Source Sans Pro"/>
              </a:rPr>
              <a:t>THREE.JS </a:t>
            </a:r>
            <a:r>
              <a:rPr sz="5050" b="1">
                <a:solidFill>
                  <a:srgbClr val="FFFFFF"/>
                </a:solidFill>
                <a:latin typeface="AUNCJP+Microsoft YaHei"/>
                <a:cs typeface="AUNCJP+Microsoft YaHei"/>
              </a:rPr>
              <a:t>入门之被玩坏的地球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600237"/>
            <a:ext cx="10321795" cy="307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跑起了一个地球</a:t>
            </a:r>
            <a:r>
              <a:rPr sz="3150">
                <a:solidFill>
                  <a:srgbClr val="FFFFFF"/>
                </a:solidFill>
                <a:latin typeface="PTMKUG+Source Sans Pro"/>
                <a:cs typeface="PTMKUG+Source Sans Pro"/>
              </a:rPr>
              <a:t>demo</a:t>
            </a: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，这次我们讲一下如何绘制地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球上的点，主要涉及到如何使用粒子系统，以及简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单的交互。其中算法涉及到将经纬度坐标转化到球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体上，也就是将经度度转化为笛卡尔坐标系等些简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单的</a:t>
            </a:r>
            <a:r>
              <a:rPr sz="3150">
                <a:solidFill>
                  <a:srgbClr val="FFFFFF"/>
                </a:solidFill>
                <a:latin typeface="PTMKUG+Source Sans Pro"/>
                <a:cs typeface="PTMKUG+Source Sans Pro"/>
              </a:rPr>
              <a:t>gis</a:t>
            </a:r>
            <a:r>
              <a:rPr sz="3150">
                <a:solidFill>
                  <a:srgbClr val="FFFFFF"/>
                </a:solidFill>
                <a:latin typeface="PBQHJS+Microsoft YaHei"/>
                <a:cs typeface="PBQHJS+Microsoft YaHei"/>
              </a:rPr>
              <a:t>知识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0875" y="3028135"/>
            <a:ext cx="3244119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>
                <a:solidFill>
                  <a:srgbClr val="FFFFFF"/>
                </a:solidFill>
                <a:latin typeface="TGCTHW+Source Sans Pro"/>
                <a:cs typeface="TGCTHW+Source Sans Pro"/>
              </a:rPr>
              <a:t>THANKS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2176" y="540448"/>
            <a:ext cx="7009980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JETRQT+Microsoft YaHei"/>
                <a:cs typeface="JETRQT+Microsoft YaHei"/>
              </a:rPr>
              <a:t>什么是计算机图形学</a:t>
            </a:r>
            <a:r>
              <a:rPr sz="5050">
                <a:solidFill>
                  <a:srgbClr val="FFFFFF"/>
                </a:solidFill>
                <a:latin typeface="LWQCFU+Source Sans Pro"/>
                <a:cs typeface="LWQCFU+Source Sans Pro"/>
              </a:rPr>
              <a:t>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3000555"/>
            <a:ext cx="10220852" cy="204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LKGNDU+Microsoft YaHei"/>
                <a:cs typeface="LKGNDU+Microsoft YaHei"/>
              </a:rPr>
              <a:t>计算机图形学是研究通过计算机将数据转换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LKGNDU+Microsoft YaHei"/>
                <a:cs typeface="LKGNDU+Microsoft YaHei"/>
              </a:rPr>
              <a:t>为图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LKGNDU+Microsoft YaHei"/>
                <a:cs typeface="LKGNDU+Microsoft YaHei"/>
              </a:rPr>
              <a:t>形，并在专门显示设备上显示的原理，方法和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LKGNDU+Microsoft YaHei"/>
                <a:cs typeface="LKGNDU+Microsoft YaHei"/>
              </a:rPr>
              <a:t>技术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LKGNDU+Microsoft YaHei"/>
                <a:cs typeface="LKGNDU+Microsoft YaHei"/>
              </a:rPr>
              <a:t>的学科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743208"/>
            <a:ext cx="10220852" cy="204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DCCHCB+Microsoft YaHei"/>
                <a:cs typeface="DCCHCB+Microsoft YaHei"/>
              </a:rPr>
              <a:t>是一门研究从抽象的几何图元生成真实感图像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DCCHCB+Microsoft YaHei"/>
                <a:cs typeface="DCCHCB+Microsoft YaHei"/>
              </a:rPr>
              <a:t>的学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DCCHCB+Microsoft YaHei"/>
                <a:cs typeface="DCCHCB+Microsoft YaHei"/>
              </a:rPr>
              <a:t>科，又可以叫做图像合成（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BTOQVE+Source Sans Pro"/>
                <a:cs typeface="BTOQVE+Source Sans Pro"/>
              </a:rPr>
              <a:t>Image Synthesis</a:t>
            </a:r>
            <a:r>
              <a:rPr sz="3150">
                <a:solidFill>
                  <a:srgbClr val="FFFFFF"/>
                </a:solidFill>
                <a:latin typeface="DCCHCB+Microsoft YaHei"/>
                <a:cs typeface="DCCHCB+Microsoft YaHei"/>
              </a:rPr>
              <a:t>）或者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DCCHCB+Microsoft YaHei"/>
                <a:cs typeface="DCCHCB+Microsoft YaHei"/>
              </a:rPr>
              <a:t>图像生成（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BTOQVE+Source Sans Pro"/>
                <a:cs typeface="BTOQVE+Source Sans Pro"/>
              </a:rPr>
              <a:t>Image Generation</a:t>
            </a:r>
            <a:r>
              <a:rPr sz="3150">
                <a:solidFill>
                  <a:srgbClr val="FFFFFF"/>
                </a:solidFill>
                <a:latin typeface="DCCHCB+Microsoft YaHei"/>
                <a:cs typeface="DCCHCB+Microsoft YaHei"/>
              </a:rPr>
              <a:t>）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55356" y="2905242"/>
            <a:ext cx="2601661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WSNJWM+Microsoft YaHei"/>
                <a:cs typeface="WSNJWM+Microsoft YaHei"/>
              </a:rPr>
              <a:t>通俗来说：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3612" y="3610563"/>
            <a:ext cx="7365838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WSNJWM+Microsoft YaHei"/>
                <a:cs typeface="WSNJWM+Microsoft YaHei"/>
              </a:rPr>
              <a:t>输入是几何图形，输出是二维的图像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95" y="2743208"/>
            <a:ext cx="10206252" cy="204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RRPPNS+Microsoft YaHei"/>
                <a:cs typeface="RRPPNS+Microsoft YaHei"/>
              </a:rPr>
              <a:t>修补图像、调整图像色彩、图层、通道、路径、滤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RRPPNS+Microsoft YaHei"/>
                <a:cs typeface="RRPPNS+Microsoft YaHei"/>
              </a:rPr>
              <a:t>镜的</a:t>
            </a:r>
            <a:r>
              <a:rPr sz="3150">
                <a:solidFill>
                  <a:srgbClr val="FFFFFF"/>
                </a:solidFill>
                <a:latin typeface="BDJNGH+Source Sans Pro"/>
                <a:cs typeface="BDJNGH+Source Sans Pro"/>
              </a:rPr>
              <a:t>...</a:t>
            </a:r>
            <a:r>
              <a:rPr sz="3150">
                <a:solidFill>
                  <a:srgbClr val="FFFFFF"/>
                </a:solidFill>
                <a:latin typeface="RRPPNS+Microsoft YaHei"/>
                <a:cs typeface="RRPPNS+Microsoft YaHei"/>
              </a:rPr>
              <a:t>操作属于图像学，具体体现在</a:t>
            </a:r>
            <a:r>
              <a:rPr sz="3150">
                <a:solidFill>
                  <a:srgbClr val="FFFFFF"/>
                </a:solidFill>
                <a:latin typeface="BDJNGH+Source Sans Pro"/>
                <a:cs typeface="BDJNGH+Source Sans Pro"/>
              </a:rPr>
              <a:t>PostProcessing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RRPPNS+Microsoft YaHei"/>
                <a:cs typeface="RRPPNS+Microsoft YaHei"/>
              </a:rPr>
              <a:t>需要的知识很大部分来自数字图像处理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4253" y="2256096"/>
            <a:ext cx="6725735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EHHANO+Microsoft YaHei"/>
                <a:cs typeface="EHHANO+Microsoft YaHei"/>
              </a:rPr>
              <a:t>图形学主要研究内容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4684" y="3219777"/>
            <a:ext cx="4023100" cy="204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QETOAJ+Microsoft YaHei"/>
                <a:cs typeface="QETOAJ+Microsoft YaHei"/>
              </a:rPr>
              <a:t>建模（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GSMBOI+Source Sans Pro"/>
                <a:cs typeface="GSMBOI+Source Sans Pro"/>
              </a:rPr>
              <a:t>Modeling</a:t>
            </a:r>
            <a:r>
              <a:rPr sz="3150">
                <a:solidFill>
                  <a:srgbClr val="FFFFFF"/>
                </a:solidFill>
                <a:latin typeface="QETOAJ+Microsoft YaHei"/>
                <a:cs typeface="QETOAJ+Microsoft YaHei"/>
              </a:rPr>
              <a:t>）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QETOAJ+Microsoft YaHei"/>
                <a:cs typeface="QETOAJ+Microsoft YaHei"/>
              </a:rPr>
              <a:t>绘制（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GSMBOI+Source Sans Pro"/>
                <a:cs typeface="GSMBOI+Source Sans Pro"/>
              </a:rPr>
              <a:t>Rendering</a:t>
            </a:r>
            <a:r>
              <a:rPr sz="3150">
                <a:solidFill>
                  <a:srgbClr val="FFFFFF"/>
                </a:solidFill>
                <a:latin typeface="QETOAJ+Microsoft YaHei"/>
                <a:cs typeface="QETOAJ+Microsoft YaHei"/>
              </a:rPr>
              <a:t>）</a:t>
            </a:r>
          </a:p>
          <a:p>
            <a:pPr marL="0" marR="0">
              <a:lnSpc>
                <a:spcPts val="4052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QETOAJ+Microsoft YaHei"/>
                <a:cs typeface="QETOAJ+Microsoft YaHei"/>
              </a:rPr>
              <a:t>动画（</a:t>
            </a:r>
            <a:r>
              <a:rPr sz="3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>
                <a:solidFill>
                  <a:srgbClr val="FFFFFF"/>
                </a:solidFill>
                <a:latin typeface="GSMBOI+Source Sans Pro"/>
                <a:cs typeface="GSMBOI+Source Sans Pro"/>
              </a:rPr>
              <a:t>Animation</a:t>
            </a:r>
            <a:r>
              <a:rPr sz="3150">
                <a:solidFill>
                  <a:srgbClr val="FFFFFF"/>
                </a:solidFill>
                <a:latin typeface="QETOAJ+Microsoft YaHei"/>
                <a:cs typeface="QETOAJ+Microsoft YaHei"/>
              </a:rPr>
              <a:t>）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512300" cy="6934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5761" y="1255301"/>
            <a:ext cx="2242849" cy="16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254"/>
              </a:lnSpc>
              <a:spcBef>
                <a:spcPct val="0"/>
              </a:spcBef>
              <a:spcAft>
                <a:spcPct val="0"/>
              </a:spcAft>
            </a:pPr>
            <a:r>
              <a:rPr sz="5050" b="1">
                <a:solidFill>
                  <a:srgbClr val="FFFFFF"/>
                </a:solidFill>
                <a:latin typeface="HDKSHC+Microsoft YaHei"/>
                <a:cs typeface="HDKSHC+Microsoft YaHei"/>
              </a:rPr>
              <a:t>建模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95" y="2218983"/>
            <a:ext cx="8746934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DKLHFW+Microsoft YaHei"/>
                <a:cs typeface="DKLHFW+Microsoft YaHei"/>
              </a:rPr>
              <a:t>主要目的是生成场景、物体的几何图元描述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095" y="3629625"/>
            <a:ext cx="4302618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DKLHFW+Microsoft YaHei"/>
                <a:cs typeface="DKLHFW+Microsoft YaHei"/>
              </a:rPr>
              <a:t>推荐开源工具</a:t>
            </a:r>
            <a:r>
              <a:rPr sz="3150">
                <a:solidFill>
                  <a:srgbClr val="FFFFFF"/>
                </a:solidFill>
                <a:latin typeface="PLMGMN+Source Sans Pro"/>
                <a:cs typeface="PLMGMN+Source Sans Pro"/>
              </a:rPr>
              <a:t>blender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5" y="5040268"/>
            <a:ext cx="7877678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84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FFFFFF"/>
                </a:solidFill>
                <a:latin typeface="PLMGMN+Source Sans Pro"/>
                <a:cs typeface="PLMGMN+Source Sans Pro"/>
              </a:rPr>
              <a:t>http://www.bilibili.com/video/av909518/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自定义</PresentationFormat>
  <Paragraphs>108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28</vt:i4>
      </vt:variant>
      <vt:variant>
        <vt:lpstr>幻灯片标题</vt:lpstr>
      </vt:variant>
      <vt:variant>
        <vt:i4>28</vt:i4>
      </vt:variant>
    </vt:vector>
  </HeadingPairs>
  <TitlesOfParts>
    <vt:vector size="56" baseType="lpstr"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Daniel</cp:lastModifiedBy>
  <cp:revision>2</cp:revision>
  <cp:lastPrinted>2017-08-05T18:06:35Z</cp:lastPrinted>
  <dcterms:created xsi:type="dcterms:W3CDTF">2017-08-05T10:06:35Z</dcterms:created>
  <dcterms:modified xsi:type="dcterms:W3CDTF">2017-08-05T10:11:00Z</dcterms:modified>
</cp:coreProperties>
</file>