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sldIdLst>
    <p:sldId id="292" r:id="rId5"/>
    <p:sldId id="299" r:id="rId7"/>
    <p:sldId id="312" r:id="rId8"/>
    <p:sldId id="313" r:id="rId9"/>
    <p:sldId id="314" r:id="rId10"/>
    <p:sldId id="336" r:id="rId11"/>
    <p:sldId id="337" r:id="rId12"/>
    <p:sldId id="297" r:id="rId13"/>
    <p:sldId id="324" r:id="rId14"/>
    <p:sldId id="333" r:id="rId15"/>
    <p:sldId id="334" r:id="rId16"/>
    <p:sldId id="335" r:id="rId17"/>
    <p:sldId id="338" r:id="rId18"/>
    <p:sldId id="298" r:id="rId19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2"/>
    <p:restoredTop sz="94719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87419-2489-47EC-8D06-CF30DE3709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012C5-AFC2-4539-8A23-47BB992CECF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51AFC-CD2E-5241-A5F6-3092FE7745F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52523" y="905691"/>
            <a:ext cx="8334246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4000" b="1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733906"/>
            <a:ext cx="12192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52523" y="905691"/>
            <a:ext cx="8334246" cy="2106570"/>
          </a:xfrm>
        </p:spPr>
        <p:txBody>
          <a:bodyPr bIns="0" anchor="b">
            <a:normAutofit/>
          </a:bodyPr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Presentation Title in title or sentence case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06200" y="9797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459" y="232022"/>
            <a:ext cx="456122" cy="71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7200"/>
            <a:ext cx="10668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4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902"/>
            <a:ext cx="6345327" cy="350865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495300" y="457200"/>
            <a:ext cx="10668000" cy="1066800"/>
          </a:xfrm>
        </p:spPr>
        <p:txBody>
          <a:bodyPr bIns="0" anchor="b" anchorCtr="0">
            <a:normAutofit/>
          </a:bodyPr>
          <a:lstStyle>
            <a:lvl1pPr marL="0" indent="0">
              <a:buNone/>
              <a:defRPr sz="3400" b="1"/>
            </a:lvl1pPr>
            <a:lvl2pPr>
              <a:defRPr sz="3200" b="1"/>
            </a:lvl2pPr>
            <a:lvl3pPr>
              <a:defRPr sz="3200" b="1"/>
            </a:lvl3pPr>
            <a:lvl4pPr>
              <a:defRPr sz="3200" b="1"/>
            </a:lvl4pPr>
            <a:lvl5pPr>
              <a:defRPr sz="3200" b="1"/>
            </a:lvl5pPr>
          </a:lstStyle>
          <a:p>
            <a:pPr lvl="0"/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4482548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902"/>
            <a:ext cx="6345327" cy="350865"/>
          </a:xfrm>
          <a:solidFill>
            <a:schemeClr val="accent1"/>
          </a:solidFill>
          <a:ln>
            <a:noFill/>
          </a:ln>
        </p:spPr>
        <p:txBody>
          <a:bodyPr wrap="none" lIns="274320" tIns="64008" rIns="9144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23554" y="1840447"/>
            <a:ext cx="4939746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24128"/>
            <a:ext cx="11163300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2514600"/>
            <a:ext cx="82792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Section Header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1485900" y="2514600"/>
            <a:ext cx="8279202" cy="1367286"/>
          </a:xfrm>
        </p:spPr>
        <p:txBody>
          <a:bodyPr bIns="0" anchor="b" anchorCtr="0"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Insert Section Header Title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in white text on a red backgroun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with white text on a black backgroun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alphaModFix amt="50344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 userDrawn="1"/>
        </p:nvSpPr>
        <p:spPr>
          <a:xfrm>
            <a:off x="0" y="0"/>
            <a:ext cx="10464798" cy="6858000"/>
          </a:xfrm>
          <a:custGeom>
            <a:avLst/>
            <a:gdLst>
              <a:gd name="connsiteX0" fmla="*/ 0 w 10464798"/>
              <a:gd name="connsiteY0" fmla="*/ 0 h 6858000"/>
              <a:gd name="connsiteX1" fmla="*/ 406398 w 10464798"/>
              <a:gd name="connsiteY1" fmla="*/ 0 h 6858000"/>
              <a:gd name="connsiteX2" fmla="*/ 5498904 w 10464798"/>
              <a:gd name="connsiteY2" fmla="*/ 0 h 6858000"/>
              <a:gd name="connsiteX3" fmla="*/ 5850595 w 10464798"/>
              <a:gd name="connsiteY3" fmla="*/ 0 h 6858000"/>
              <a:gd name="connsiteX4" fmla="*/ 10464798 w 10464798"/>
              <a:gd name="connsiteY4" fmla="*/ 0 h 6858000"/>
              <a:gd name="connsiteX5" fmla="*/ 8809500 w 10464798"/>
              <a:gd name="connsiteY5" fmla="*/ 6858000 h 6858000"/>
              <a:gd name="connsiteX6" fmla="*/ 5850595 w 10464798"/>
              <a:gd name="connsiteY6" fmla="*/ 6858000 h 6858000"/>
              <a:gd name="connsiteX7" fmla="*/ 3843605 w 10464798"/>
              <a:gd name="connsiteY7" fmla="*/ 6858000 h 6858000"/>
              <a:gd name="connsiteX8" fmla="*/ 406398 w 10464798"/>
              <a:gd name="connsiteY8" fmla="*/ 6858000 h 6858000"/>
              <a:gd name="connsiteX9" fmla="*/ 0 w 10464798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64798" h="6858000">
                <a:moveTo>
                  <a:pt x="0" y="0"/>
                </a:moveTo>
                <a:lnTo>
                  <a:pt x="406398" y="0"/>
                </a:lnTo>
                <a:lnTo>
                  <a:pt x="5498904" y="0"/>
                </a:lnTo>
                <a:lnTo>
                  <a:pt x="5850595" y="0"/>
                </a:lnTo>
                <a:lnTo>
                  <a:pt x="10464798" y="0"/>
                </a:lnTo>
                <a:lnTo>
                  <a:pt x="8809500" y="6858000"/>
                </a:lnTo>
                <a:lnTo>
                  <a:pt x="5850595" y="6858000"/>
                </a:lnTo>
                <a:lnTo>
                  <a:pt x="3843605" y="6858000"/>
                </a:lnTo>
                <a:lnTo>
                  <a:pt x="4063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3429374"/>
            <a:ext cx="6159500" cy="410882"/>
          </a:xfrm>
        </p:spPr>
        <p:txBody>
          <a:bodyPr/>
          <a:lstStyle>
            <a:lvl1pPr marL="0" indent="0">
              <a:buNone/>
              <a:defRPr sz="2300">
                <a:ln>
                  <a:noFill/>
                </a:ln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7200" y="3182248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 hasCustomPrompt="1"/>
          </p:nvPr>
        </p:nvSpPr>
        <p:spPr>
          <a:xfrm>
            <a:off x="457199" y="6231067"/>
            <a:ext cx="7530353" cy="295466"/>
          </a:xfrm>
        </p:spPr>
        <p:txBody>
          <a:bodyPr bIns="0" anchor="b" anchorCtr="0"/>
          <a:lstStyle>
            <a:lvl1pPr marL="0" indent="0">
              <a:buNone/>
              <a:defRPr sz="1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199" y="1814627"/>
            <a:ext cx="7530353" cy="1213153"/>
          </a:xfrm>
        </p:spPr>
        <p:txBody>
          <a:bodyPr rIns="182880"/>
          <a:lstStyle>
            <a:lvl1pPr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presentation title in title or sentence case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5733906"/>
            <a:ext cx="12192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06200" y="9797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459" y="232022"/>
            <a:ext cx="456122" cy="7167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4482548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  <a:endParaRPr lang="en-US" dirty="0"/>
          </a:p>
        </p:txBody>
      </p:sp>
      <p:sp>
        <p:nvSpPr>
          <p:cNvPr id="8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6223554" y="1840447"/>
            <a:ext cx="4939746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  <a:p>
            <a:pPr lvl="0"/>
            <a:r>
              <a:rPr lang="en-US" dirty="0"/>
              <a:t>Bulleted list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24128"/>
            <a:ext cx="11163300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  <a:endParaRPr lang="en-US" dirty="0"/>
          </a:p>
        </p:txBody>
      </p:sp>
      <p:sp>
        <p:nvSpPr>
          <p:cNvPr id="13" name="Freeform 12"/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57200"/>
            <a:ext cx="10668000" cy="1066800"/>
          </a:xfrm>
        </p:spPr>
        <p:txBody>
          <a:bodyPr>
            <a:normAutofit/>
          </a:bodyPr>
          <a:lstStyle>
            <a:lvl1pPr>
              <a:defRPr sz="3400"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80753"/>
            <a:ext cx="10668000" cy="180753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in white text on a red backgroun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180060"/>
            <a:ext cx="10668000" cy="170121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with white text on a black backgroun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01325"/>
            <a:ext cx="10668000" cy="191386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02134"/>
            <a:ext cx="10896600" cy="517065"/>
          </a:xfrm>
        </p:spPr>
        <p:txBody>
          <a:bodyPr/>
          <a:lstStyle>
            <a:lvl1pPr>
              <a:defRPr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</a:t>
            </a:r>
            <a:endParaRPr lang="en-US" dirty="0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3" hasCustomPrompt="1"/>
          </p:nvPr>
        </p:nvSpPr>
        <p:spPr>
          <a:xfrm>
            <a:off x="457200" y="1530523"/>
            <a:ext cx="542925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3" name="Chart Placeholder 11"/>
          <p:cNvSpPr>
            <a:spLocks noGrp="1"/>
          </p:cNvSpPr>
          <p:nvPr>
            <p:ph type="chart" sz="quarter" idx="14" hasCustomPrompt="1"/>
          </p:nvPr>
        </p:nvSpPr>
        <p:spPr>
          <a:xfrm>
            <a:off x="6438900" y="1530523"/>
            <a:ext cx="4914900" cy="4641677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chart</a:t>
            </a:r>
            <a:endParaRPr lang="en-US" dirty="0"/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0" y="6534835"/>
            <a:ext cx="4460516" cy="323165"/>
          </a:xfrm>
          <a:solidFill>
            <a:schemeClr val="accent1"/>
          </a:solidFill>
        </p:spPr>
        <p:txBody>
          <a:bodyPr wrap="none" lIns="274320" tIns="64008" rIns="274320" bIns="64008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presentation topic or department/unit name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UW–Madison logo with white text on a red backgroun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223331"/>
            <a:ext cx="10896600" cy="213392"/>
          </a:xfrm>
        </p:spPr>
        <p:txBody>
          <a:bodyPr/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E9BFB-0954-4323-8E38-E019FC9F00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1BF49-1733-470D-8D6C-31B8407A7E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red crest logo&#10;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6530" indent="-1765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50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0922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2155" indent="-17335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red crest logo&#10;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76530" indent="-17653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26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350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0922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02155" indent="-17335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1" Type="http://schemas.openxmlformats.org/officeDocument/2006/relationships/slideLayout" Target="../slideLayouts/slideLayout30.xml"/><Relationship Id="rId30" Type="http://schemas.openxmlformats.org/officeDocument/2006/relationships/image" Target="../media/image58.png"/><Relationship Id="rId3" Type="http://schemas.openxmlformats.org/officeDocument/2006/relationships/image" Target="../media/image31.png"/><Relationship Id="rId29" Type="http://schemas.openxmlformats.org/officeDocument/2006/relationships/image" Target="../media/image57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26" Type="http://schemas.openxmlformats.org/officeDocument/2006/relationships/image" Target="../media/image54.png"/><Relationship Id="rId25" Type="http://schemas.openxmlformats.org/officeDocument/2006/relationships/image" Target="../media/image53.png"/><Relationship Id="rId24" Type="http://schemas.openxmlformats.org/officeDocument/2006/relationships/image" Target="../media/image52.pn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0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7" Type="http://schemas.openxmlformats.org/officeDocument/2006/relationships/notesSlide" Target="../notesSlides/notesSlide2.xml"/><Relationship Id="rId26" Type="http://schemas.openxmlformats.org/officeDocument/2006/relationships/slideLayout" Target="../slideLayouts/slideLayout33.xml"/><Relationship Id="rId25" Type="http://schemas.openxmlformats.org/officeDocument/2006/relationships/image" Target="../media/image4.png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33.xml"/><Relationship Id="rId13" Type="http://schemas.openxmlformats.org/officeDocument/2006/relationships/image" Target="../media/image15.png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tags" Target="../tags/tag2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3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196975" y="1103630"/>
            <a:ext cx="7867015" cy="151257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/>
              <a:t>Credit Risk Project</a:t>
            </a:r>
            <a:endParaRPr lang="en-US" altLang="zh-CN" sz="4400"/>
          </a:p>
        </p:txBody>
      </p:sp>
      <p:sp>
        <p:nvSpPr>
          <p:cNvPr id="2" name="Text Placeholder 3"/>
          <p:cNvSpPr>
            <a:spLocks noGrp="1"/>
          </p:cNvSpPr>
          <p:nvPr/>
        </p:nvSpPr>
        <p:spPr>
          <a:xfrm>
            <a:off x="9505950" y="6034405"/>
            <a:ext cx="1816735" cy="381635"/>
          </a:xfrm>
          <a:prstGeom prst="rect">
            <a:avLst/>
          </a:prstGeom>
        </p:spPr>
        <p:txBody>
          <a:bodyPr vert="horz" lIns="0" tIns="4572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Jiapeng Wang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197610" y="3367405"/>
            <a:ext cx="7493000" cy="2730500"/>
          </a:xfrm>
        </p:spPr>
        <p:txBody>
          <a:bodyPr/>
          <a:p>
            <a:pPr marL="342900" indent="-342900" algn="l"/>
            <a:r>
              <a:rPr lang="en-US" altLang="zh-CN" sz="2800">
                <a:solidFill>
                  <a:schemeClr val="bg2"/>
                </a:solidFill>
              </a:rPr>
              <a:t>Introduction &amp; Background</a:t>
            </a:r>
            <a:endParaRPr lang="en-US" altLang="zh-CN" sz="280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zh-CN" sz="2800">
                <a:solidFill>
                  <a:schemeClr val="bg2"/>
                </a:solidFill>
              </a:rPr>
              <a:t>Exploratory Data Analysis</a:t>
            </a:r>
            <a:endParaRPr lang="en-US" altLang="zh-CN" sz="280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zh-CN" sz="2800">
                <a:solidFill>
                  <a:schemeClr val="bg2"/>
                </a:solidFill>
              </a:rPr>
              <a:t>Data Preparation &amp; Feature Engineering</a:t>
            </a:r>
            <a:endParaRPr lang="en-US" altLang="zh-CN" sz="280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zh-CN" sz="2800">
                <a:solidFill>
                  <a:schemeClr val="bg2"/>
                </a:solidFill>
              </a:rPr>
              <a:t>Model Assessment &amp; Insights</a:t>
            </a:r>
            <a:endParaRPr lang="en-US" altLang="zh-CN" sz="2800">
              <a:solidFill>
                <a:schemeClr val="bg2"/>
              </a:solidFill>
            </a:endParaRPr>
          </a:p>
          <a:p>
            <a:pPr marL="342900" indent="-342900" algn="l"/>
            <a:r>
              <a:rPr lang="en-US" altLang="zh-CN" sz="2800">
                <a:solidFill>
                  <a:schemeClr val="bg2"/>
                </a:solidFill>
              </a:rPr>
              <a:t>Key Findings &amp; Future Directions</a:t>
            </a:r>
            <a:endParaRPr lang="en-US" altLang="zh-CN" sz="2800">
              <a:solidFill>
                <a:schemeClr val="bg2"/>
              </a:solidFill>
            </a:endParaRPr>
          </a:p>
          <a:p>
            <a:pPr marL="0" indent="0" algn="l">
              <a:buNone/>
            </a:pPr>
            <a:endParaRPr lang="en-US" sz="280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920" y="356870"/>
            <a:ext cx="10987405" cy="590105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8340" y="1181100"/>
            <a:ext cx="6797675" cy="24841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085" y="302260"/>
            <a:ext cx="3333750" cy="1438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735" y="2007235"/>
            <a:ext cx="3086100" cy="16573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25" y="3930650"/>
            <a:ext cx="8150225" cy="26041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340" y="38100"/>
            <a:ext cx="7263765" cy="1143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345440" y="287020"/>
            <a:ext cx="10883900" cy="577723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3453384" y="1348740"/>
            <a:ext cx="5285232" cy="4160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7488" y="312267"/>
            <a:ext cx="5141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Note: Only use red icons on white or light gray backgrounds</a:t>
            </a:r>
            <a:endParaRPr lang="en-US" sz="1400" dirty="0"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</p:txBody>
      </p:sp>
      <p:pic>
        <p:nvPicPr>
          <p:cNvPr id="3" name="Picture 2" descr="Wisconsin ic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488" y="759757"/>
            <a:ext cx="911412" cy="911412"/>
          </a:xfrm>
          <a:prstGeom prst="rect">
            <a:avLst/>
          </a:prstGeom>
        </p:spPr>
      </p:pic>
      <p:pic>
        <p:nvPicPr>
          <p:cNvPr id="4" name="Picture 3" descr="ice cream cone ic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078" y="759757"/>
            <a:ext cx="911412" cy="911412"/>
          </a:xfrm>
          <a:prstGeom prst="rect">
            <a:avLst/>
          </a:prstGeom>
        </p:spPr>
      </p:pic>
      <p:pic>
        <p:nvPicPr>
          <p:cNvPr id="5" name="Picture 4" descr="cow 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343" y="759757"/>
            <a:ext cx="911412" cy="911412"/>
          </a:xfrm>
          <a:prstGeom prst="rect">
            <a:avLst/>
          </a:prstGeom>
        </p:spPr>
      </p:pic>
      <p:pic>
        <p:nvPicPr>
          <p:cNvPr id="6" name="Picture 5" descr="institution ico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895" y="759757"/>
            <a:ext cx="911412" cy="911412"/>
          </a:xfrm>
          <a:prstGeom prst="rect">
            <a:avLst/>
          </a:prstGeom>
        </p:spPr>
      </p:pic>
      <p:pic>
        <p:nvPicPr>
          <p:cNvPr id="7" name="Picture 6" descr="state capitol ico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2287" y="759757"/>
            <a:ext cx="911412" cy="911412"/>
          </a:xfrm>
          <a:prstGeom prst="rect">
            <a:avLst/>
          </a:prstGeom>
        </p:spPr>
      </p:pic>
      <p:pic>
        <p:nvPicPr>
          <p:cNvPr id="8" name="Picture 7" descr="building column icon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6819" y="759757"/>
            <a:ext cx="911412" cy="911412"/>
          </a:xfrm>
          <a:prstGeom prst="rect">
            <a:avLst/>
          </a:prstGeom>
        </p:spPr>
      </p:pic>
      <p:pic>
        <p:nvPicPr>
          <p:cNvPr id="9" name="Picture 8" descr="group of people icon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488" y="1947577"/>
            <a:ext cx="911412" cy="911412"/>
          </a:xfrm>
          <a:prstGeom prst="rect">
            <a:avLst/>
          </a:prstGeom>
        </p:spPr>
      </p:pic>
      <p:pic>
        <p:nvPicPr>
          <p:cNvPr id="10" name="Picture 9" descr="word bubble icon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078" y="1947577"/>
            <a:ext cx="911412" cy="911412"/>
          </a:xfrm>
          <a:prstGeom prst="rect">
            <a:avLst/>
          </a:prstGeom>
        </p:spPr>
      </p:pic>
      <p:pic>
        <p:nvPicPr>
          <p:cNvPr id="11" name="Picture 10" descr="single person icon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16343" y="1947577"/>
            <a:ext cx="911412" cy="911412"/>
          </a:xfrm>
          <a:prstGeom prst="rect">
            <a:avLst/>
          </a:prstGeom>
        </p:spPr>
      </p:pic>
      <p:pic>
        <p:nvPicPr>
          <p:cNvPr id="12" name="Picture 11" descr="brain icon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8895" y="1947577"/>
            <a:ext cx="911412" cy="911412"/>
          </a:xfrm>
          <a:prstGeom prst="rect">
            <a:avLst/>
          </a:prstGeom>
        </p:spPr>
      </p:pic>
      <p:pic>
        <p:nvPicPr>
          <p:cNvPr id="13" name="Picture 12" descr="graduation cap icon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72287" y="1947577"/>
            <a:ext cx="911412" cy="911412"/>
          </a:xfrm>
          <a:prstGeom prst="rect">
            <a:avLst/>
          </a:prstGeom>
        </p:spPr>
      </p:pic>
      <p:pic>
        <p:nvPicPr>
          <p:cNvPr id="14" name="Picture 13" descr="globe icon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6819" y="1947577"/>
            <a:ext cx="911412" cy="911412"/>
          </a:xfrm>
          <a:prstGeom prst="rect">
            <a:avLst/>
          </a:prstGeom>
        </p:spPr>
      </p:pic>
      <p:pic>
        <p:nvPicPr>
          <p:cNvPr id="15" name="Picture 14" descr="computer monitor icon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7488" y="3221675"/>
            <a:ext cx="911412" cy="911412"/>
          </a:xfrm>
          <a:prstGeom prst="rect">
            <a:avLst/>
          </a:prstGeom>
        </p:spPr>
      </p:pic>
      <p:pic>
        <p:nvPicPr>
          <p:cNvPr id="16" name="Picture 15" descr="smart phone icon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84078" y="3221675"/>
            <a:ext cx="911412" cy="911412"/>
          </a:xfrm>
          <a:prstGeom prst="rect">
            <a:avLst/>
          </a:prstGeom>
        </p:spPr>
      </p:pic>
      <p:pic>
        <p:nvPicPr>
          <p:cNvPr id="17" name="Picture 16" descr="book icon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6343" y="3221675"/>
            <a:ext cx="911412" cy="911412"/>
          </a:xfrm>
          <a:prstGeom prst="rect">
            <a:avLst/>
          </a:prstGeom>
        </p:spPr>
      </p:pic>
      <p:pic>
        <p:nvPicPr>
          <p:cNvPr id="18" name="Picture 17" descr="pencil icon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38895" y="3221675"/>
            <a:ext cx="911412" cy="911412"/>
          </a:xfrm>
          <a:prstGeom prst="rect">
            <a:avLst/>
          </a:prstGeom>
        </p:spPr>
      </p:pic>
      <p:pic>
        <p:nvPicPr>
          <p:cNvPr id="19" name="Picture 18" descr="notebook icon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72287" y="3221675"/>
            <a:ext cx="911412" cy="911412"/>
          </a:xfrm>
          <a:prstGeom prst="rect">
            <a:avLst/>
          </a:prstGeom>
        </p:spPr>
      </p:pic>
      <p:pic>
        <p:nvPicPr>
          <p:cNvPr id="20" name="Picture 19" descr="document icon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76819" y="3221675"/>
            <a:ext cx="911412" cy="911412"/>
          </a:xfrm>
          <a:prstGeom prst="rect">
            <a:avLst/>
          </a:prstGeom>
        </p:spPr>
      </p:pic>
      <p:pic>
        <p:nvPicPr>
          <p:cNvPr id="21" name="Picture 20" descr="magnifying glass icon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67488" y="4535752"/>
            <a:ext cx="911412" cy="911412"/>
          </a:xfrm>
          <a:prstGeom prst="rect">
            <a:avLst/>
          </a:prstGeom>
        </p:spPr>
      </p:pic>
      <p:pic>
        <p:nvPicPr>
          <p:cNvPr id="22" name="Picture 21" descr="calendar icon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584078" y="4535752"/>
            <a:ext cx="911412" cy="911412"/>
          </a:xfrm>
          <a:prstGeom prst="rect">
            <a:avLst/>
          </a:prstGeom>
        </p:spPr>
      </p:pic>
      <p:pic>
        <p:nvPicPr>
          <p:cNvPr id="23" name="Picture 22" descr="rising arrow chart icon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516343" y="4535752"/>
            <a:ext cx="911412" cy="911412"/>
          </a:xfrm>
          <a:prstGeom prst="rect">
            <a:avLst/>
          </a:prstGeom>
        </p:spPr>
      </p:pic>
      <p:pic>
        <p:nvPicPr>
          <p:cNvPr id="24" name="Picture 23" descr="money icon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38895" y="4535752"/>
            <a:ext cx="911412" cy="911412"/>
          </a:xfrm>
          <a:prstGeom prst="rect">
            <a:avLst/>
          </a:prstGeom>
        </p:spPr>
      </p:pic>
      <p:pic>
        <p:nvPicPr>
          <p:cNvPr id="25" name="Picture 24" descr="check box icon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372287" y="4535752"/>
            <a:ext cx="911412" cy="911412"/>
          </a:xfrm>
          <a:prstGeom prst="rect">
            <a:avLst/>
          </a:prstGeom>
        </p:spPr>
      </p:pic>
      <p:pic>
        <p:nvPicPr>
          <p:cNvPr id="26" name="Picture 25" descr="target icon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176819" y="4535752"/>
            <a:ext cx="911412" cy="911412"/>
          </a:xfrm>
          <a:prstGeom prst="rect">
            <a:avLst/>
          </a:prstGeom>
        </p:spPr>
      </p:pic>
      <p:pic>
        <p:nvPicPr>
          <p:cNvPr id="27" name="Picture 26" descr="medical cross icon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7488" y="5729196"/>
            <a:ext cx="911412" cy="911412"/>
          </a:xfrm>
          <a:prstGeom prst="rect">
            <a:avLst/>
          </a:prstGeom>
        </p:spPr>
      </p:pic>
      <p:pic>
        <p:nvPicPr>
          <p:cNvPr id="28" name="Picture 27" descr="lightbulb icon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584078" y="5729196"/>
            <a:ext cx="911412" cy="911412"/>
          </a:xfrm>
          <a:prstGeom prst="rect">
            <a:avLst/>
          </a:prstGeom>
        </p:spPr>
      </p:pic>
      <p:pic>
        <p:nvPicPr>
          <p:cNvPr id="29" name="Picture 28" descr="bicycle icon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516343" y="5729196"/>
            <a:ext cx="911412" cy="911412"/>
          </a:xfrm>
          <a:prstGeom prst="rect">
            <a:avLst/>
          </a:prstGeom>
        </p:spPr>
      </p:pic>
      <p:pic>
        <p:nvPicPr>
          <p:cNvPr id="30" name="Picture 29" descr="map pin icon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6438895" y="5729196"/>
            <a:ext cx="911412" cy="911412"/>
          </a:xfrm>
          <a:prstGeom prst="rect">
            <a:avLst/>
          </a:prstGeom>
        </p:spPr>
      </p:pic>
      <p:pic>
        <p:nvPicPr>
          <p:cNvPr id="31" name="Picture 30" descr="microscope icon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372287" y="5729196"/>
            <a:ext cx="911412" cy="911412"/>
          </a:xfrm>
          <a:prstGeom prst="rect">
            <a:avLst/>
          </a:prstGeom>
        </p:spPr>
      </p:pic>
      <p:pic>
        <p:nvPicPr>
          <p:cNvPr id="32" name="Picture 31" descr="recycling icon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0176819" y="5729196"/>
            <a:ext cx="911412" cy="9114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22300" y="247015"/>
            <a:ext cx="10668000" cy="495300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Introduction &amp; Background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r>
              <a:rPr lang="en-US" altLang="zh-CN" sz="1200" dirty="0">
                <a:sym typeface="+mn-ea"/>
              </a:rPr>
              <a:t>Introduction &amp; Background</a:t>
            </a:r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sp>
        <p:nvSpPr>
          <p:cNvPr id="3" name="Rectangle 64"/>
          <p:cNvSpPr/>
          <p:nvPr>
            <p:custDataLst>
              <p:tags r:id="rId1"/>
            </p:custDataLst>
          </p:nvPr>
        </p:nvSpPr>
        <p:spPr>
          <a:xfrm>
            <a:off x="353060" y="822960"/>
            <a:ext cx="5356860" cy="273939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>
            <p:custDataLst>
              <p:tags r:id="rId2"/>
            </p:custDataLst>
          </p:nvPr>
        </p:nvSpPr>
        <p:spPr>
          <a:xfrm>
            <a:off x="352425" y="3733800"/>
            <a:ext cx="5356860" cy="259143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grpSp>
        <p:nvGrpSpPr>
          <p:cNvPr id="7" name="Group 4"/>
          <p:cNvGrpSpPr/>
          <p:nvPr>
            <p:custDataLst>
              <p:tags r:id="rId3"/>
            </p:custDataLst>
          </p:nvPr>
        </p:nvGrpSpPr>
        <p:grpSpPr>
          <a:xfrm>
            <a:off x="646131" y="1047037"/>
            <a:ext cx="274320" cy="274320"/>
            <a:chOff x="106680" y="1984597"/>
            <a:chExt cx="274320" cy="274320"/>
          </a:xfrm>
          <a:solidFill>
            <a:schemeClr val="bg1"/>
          </a:solidFill>
        </p:grpSpPr>
        <p:sp>
          <p:nvSpPr>
            <p:cNvPr id="8" name="Oval 5"/>
            <p:cNvSpPr/>
            <p:nvPr>
              <p:custDataLst>
                <p:tags r:id="rId4"/>
              </p:custDataLst>
            </p:nvPr>
          </p:nvSpPr>
          <p:spPr>
            <a:xfrm>
              <a:off x="106680" y="1984597"/>
              <a:ext cx="274320" cy="274320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TextBox 6"/>
            <p:cNvSpPr txBox="1"/>
            <p:nvPr>
              <p:custDataLst>
                <p:tags r:id="rId5"/>
              </p:custDataLst>
            </p:nvPr>
          </p:nvSpPr>
          <p:spPr>
            <a:xfrm>
              <a:off x="194309" y="2014035"/>
              <a:ext cx="99060" cy="215265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2" name="TextBox 9"/>
          <p:cNvSpPr txBox="1"/>
          <p:nvPr>
            <p:custDataLst>
              <p:tags r:id="rId6"/>
            </p:custDataLst>
          </p:nvPr>
        </p:nvSpPr>
        <p:spPr>
          <a:xfrm>
            <a:off x="966535" y="988229"/>
            <a:ext cx="3166013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Problem Statement:</a:t>
            </a:r>
            <a:endParaRPr kumimoji="0" lang="en-US" altLang="zh-CN" b="1" i="0" u="sng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5" name="TextBox 24"/>
          <p:cNvSpPr txBox="1"/>
          <p:nvPr>
            <p:custDataLst>
              <p:tags r:id="rId7"/>
            </p:custDataLst>
          </p:nvPr>
        </p:nvSpPr>
        <p:spPr>
          <a:xfrm>
            <a:off x="646430" y="1433195"/>
            <a:ext cx="4961255" cy="1894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Small business owners lack credit history, making them risky for banks.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Credit union issues short-term loans (12 months, $10K - $2M) to small businesses.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Sales fluctuations create repayment uncertainty, increasing credit risk.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13" name="Group 7"/>
          <p:cNvGrpSpPr/>
          <p:nvPr>
            <p:custDataLst>
              <p:tags r:id="rId8"/>
            </p:custDataLst>
          </p:nvPr>
        </p:nvGrpSpPr>
        <p:grpSpPr>
          <a:xfrm>
            <a:off x="6267926" y="953202"/>
            <a:ext cx="5366159" cy="368300"/>
            <a:chOff x="318725" y="3524338"/>
            <a:chExt cx="5366159" cy="368300"/>
          </a:xfrm>
        </p:grpSpPr>
        <p:grpSp>
          <p:nvGrpSpPr>
            <p:cNvPr id="26" name="Group 25"/>
            <p:cNvGrpSpPr/>
            <p:nvPr/>
          </p:nvGrpSpPr>
          <p:grpSpPr>
            <a:xfrm>
              <a:off x="318725" y="3573851"/>
              <a:ext cx="274320" cy="274320"/>
              <a:chOff x="106680" y="1984597"/>
              <a:chExt cx="274320" cy="274320"/>
            </a:xfrm>
            <a:solidFill>
              <a:schemeClr val="bg1"/>
            </a:solidFill>
          </p:grpSpPr>
          <p:sp>
            <p:nvSpPr>
              <p:cNvPr id="28" name="Oval 27"/>
              <p:cNvSpPr/>
              <p:nvPr>
                <p:custDataLst>
                  <p:tags r:id="rId9"/>
                </p:custDataLst>
              </p:nvPr>
            </p:nvSpPr>
            <p:spPr>
              <a:xfrm>
                <a:off x="106680" y="1984597"/>
                <a:ext cx="274320" cy="274320"/>
              </a:xfrm>
              <a:prstGeom prst="ellipse">
                <a:avLst/>
              </a:prstGeom>
              <a:grpFill/>
              <a:ln w="1905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TextBox 28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94309" y="2014035"/>
                <a:ext cx="99060" cy="21526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14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2</a:t>
                </a:r>
                <a:endPara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TextBox 34"/>
            <p:cNvSpPr txBox="1"/>
            <p:nvPr>
              <p:custDataLst>
                <p:tags r:id="rId11"/>
              </p:custDataLst>
            </p:nvPr>
          </p:nvSpPr>
          <p:spPr>
            <a:xfrm>
              <a:off x="660618" y="3524338"/>
              <a:ext cx="5024266" cy="3683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1" i="0" u="sng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Objective:</a:t>
              </a:r>
              <a:endPara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4" name="Rectangle 42"/>
          <p:cNvSpPr/>
          <p:nvPr>
            <p:custDataLst>
              <p:tags r:id="rId12"/>
            </p:custDataLst>
          </p:nvPr>
        </p:nvSpPr>
        <p:spPr>
          <a:xfrm>
            <a:off x="5884545" y="815975"/>
            <a:ext cx="5576570" cy="2721610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grpSp>
        <p:nvGrpSpPr>
          <p:cNvPr id="15" name="Group 11"/>
          <p:cNvGrpSpPr/>
          <p:nvPr>
            <p:custDataLst>
              <p:tags r:id="rId13"/>
            </p:custDataLst>
          </p:nvPr>
        </p:nvGrpSpPr>
        <p:grpSpPr>
          <a:xfrm>
            <a:off x="6355720" y="3888976"/>
            <a:ext cx="274320" cy="274320"/>
            <a:chOff x="106680" y="1984597"/>
            <a:chExt cx="274320" cy="274320"/>
          </a:xfrm>
          <a:solidFill>
            <a:schemeClr val="bg1"/>
          </a:solidFill>
        </p:grpSpPr>
        <p:sp>
          <p:nvSpPr>
            <p:cNvPr id="16" name="Oval 12"/>
            <p:cNvSpPr/>
            <p:nvPr>
              <p:custDataLst>
                <p:tags r:id="rId14"/>
              </p:custDataLst>
            </p:nvPr>
          </p:nvSpPr>
          <p:spPr>
            <a:xfrm>
              <a:off x="106680" y="1984597"/>
              <a:ext cx="274320" cy="274320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TextBox 16"/>
            <p:cNvSpPr txBox="1"/>
            <p:nvPr>
              <p:custDataLst>
                <p:tags r:id="rId15"/>
              </p:custDataLst>
            </p:nvPr>
          </p:nvSpPr>
          <p:spPr>
            <a:xfrm>
              <a:off x="194146" y="2014035"/>
              <a:ext cx="99387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4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8" name="Rectangle 17"/>
          <p:cNvSpPr/>
          <p:nvPr>
            <p:custDataLst>
              <p:tags r:id="rId16"/>
            </p:custDataLst>
          </p:nvPr>
        </p:nvSpPr>
        <p:spPr>
          <a:xfrm>
            <a:off x="5885180" y="3723005"/>
            <a:ext cx="5575300" cy="2591435"/>
          </a:xfrm>
          <a:prstGeom prst="rect">
            <a:avLst/>
          </a:prstGeom>
          <a:noFill/>
          <a:ln w="19050">
            <a:solidFill>
              <a:schemeClr val="tx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9" name="TextBox 1"/>
          <p:cNvSpPr txBox="1"/>
          <p:nvPr>
            <p:custDataLst>
              <p:tags r:id="rId17"/>
            </p:custDataLst>
          </p:nvPr>
        </p:nvSpPr>
        <p:spPr>
          <a:xfrm>
            <a:off x="6693729" y="3823090"/>
            <a:ext cx="3166013" cy="36830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Approach:</a:t>
            </a:r>
            <a:endParaRPr kumimoji="0" lang="en-US" altLang="zh-CN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>
            <p:custDataLst>
              <p:tags r:id="rId18"/>
            </p:custDataLst>
          </p:nvPr>
        </p:nvSpPr>
        <p:spPr>
          <a:xfrm>
            <a:off x="6268085" y="1385570"/>
            <a:ext cx="4806315" cy="81343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altLang="zh-CN">
                <a:solidFill>
                  <a:schemeClr val="tx1"/>
                </a:solidFill>
              </a:rPr>
              <a:t>Assess borrower creditworthiness using PRSM (Performance Ratio at Six Months).</a:t>
            </a:r>
            <a:endParaRPr lang="en-US" altLang="zh-CN">
              <a:solidFill>
                <a:schemeClr val="tx1"/>
              </a:solidFill>
            </a:endParaRPr>
          </a:p>
        </p:txBody>
      </p:sp>
      <p:grpSp>
        <p:nvGrpSpPr>
          <p:cNvPr id="20" name="Group 10"/>
          <p:cNvGrpSpPr/>
          <p:nvPr>
            <p:custDataLst>
              <p:tags r:id="rId19"/>
            </p:custDataLst>
          </p:nvPr>
        </p:nvGrpSpPr>
        <p:grpSpPr>
          <a:xfrm>
            <a:off x="645860" y="3967046"/>
            <a:ext cx="274320" cy="274320"/>
            <a:chOff x="106680" y="1984597"/>
            <a:chExt cx="274320" cy="274320"/>
          </a:xfrm>
          <a:solidFill>
            <a:schemeClr val="bg1"/>
          </a:solidFill>
        </p:grpSpPr>
        <p:sp>
          <p:nvSpPr>
            <p:cNvPr id="22" name="Oval 13"/>
            <p:cNvSpPr/>
            <p:nvPr>
              <p:custDataLst>
                <p:tags r:id="rId20"/>
              </p:custDataLst>
            </p:nvPr>
          </p:nvSpPr>
          <p:spPr>
            <a:xfrm>
              <a:off x="106680" y="1984597"/>
              <a:ext cx="274320" cy="274320"/>
            </a:xfrm>
            <a:prstGeom prst="ellipse">
              <a:avLst/>
            </a:prstGeom>
            <a:grpFill/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TextBox 14"/>
            <p:cNvSpPr txBox="1"/>
            <p:nvPr>
              <p:custDataLst>
                <p:tags r:id="rId21"/>
              </p:custDataLst>
            </p:nvPr>
          </p:nvSpPr>
          <p:spPr>
            <a:xfrm>
              <a:off x="194146" y="2014035"/>
              <a:ext cx="99387" cy="215444"/>
            </a:xfrm>
            <a:prstGeom prst="rect">
              <a:avLst/>
            </a:prstGeom>
            <a:grpFill/>
            <a:ln>
              <a:noFill/>
            </a:ln>
          </p:spPr>
          <p:txBody>
            <a:bodyPr wrap="none" lIns="0" tIns="0" rIns="0" bIns="0" rtlCol="0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1400" b="1">
                  <a:solidFill>
                    <a:schemeClr val="tx1"/>
                  </a:solidFill>
                  <a:latin typeface="Arial" panose="020B0604020202020204"/>
                </a:rPr>
                <a:t>3</a:t>
              </a: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TextBox 15"/>
          <p:cNvSpPr txBox="1"/>
          <p:nvPr>
            <p:custDataLst>
              <p:tags r:id="rId22"/>
            </p:custDataLst>
          </p:nvPr>
        </p:nvSpPr>
        <p:spPr>
          <a:xfrm>
            <a:off x="1008564" y="3924981"/>
            <a:ext cx="3166013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Dataset Overview:</a:t>
            </a:r>
            <a:endParaRPr kumimoji="0" lang="en-US" altLang="zh-CN" b="1" i="0" u="sng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7" name="TextBox 18"/>
          <p:cNvSpPr txBox="1"/>
          <p:nvPr>
            <p:custDataLst>
              <p:tags r:id="rId23"/>
            </p:custDataLst>
          </p:nvPr>
        </p:nvSpPr>
        <p:spPr>
          <a:xfrm>
            <a:off x="734287" y="4412078"/>
            <a:ext cx="4766609" cy="1443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indent="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</a:rPr>
              <a:t>Key variables include: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Binary features: WomanOwned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Continuous features: TotalAmtOwed, etc.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Categorical features: NAICS, CorpStructure, etc.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31" name="TextBox 20"/>
          <p:cNvSpPr txBox="1"/>
          <p:nvPr>
            <p:custDataLst>
              <p:tags r:id="rId24"/>
            </p:custDataLst>
          </p:nvPr>
        </p:nvSpPr>
        <p:spPr>
          <a:xfrm>
            <a:off x="6267450" y="4191635"/>
            <a:ext cx="4806950" cy="212280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Preprocess data to meet linear regression assumptions 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Train regression model to predict PRSM, identify key features.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Use predictions to enhance loan approval decisions and mitigate risk.</a:t>
            </a:r>
            <a:endParaRPr lang="en-US" altLang="zh-CN">
              <a:solidFill>
                <a:schemeClr val="tx1"/>
              </a:solidFill>
            </a:endParaRPr>
          </a:p>
          <a:p>
            <a:pPr marL="171450" indent="-17145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indent="0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5"/>
          <a:srcRect l="5217" r="8587"/>
          <a:stretch>
            <a:fillRect/>
          </a:stretch>
        </p:blipFill>
        <p:spPr>
          <a:xfrm>
            <a:off x="6355715" y="2139950"/>
            <a:ext cx="4531995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97230" y="265430"/>
            <a:ext cx="10668000" cy="495300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Exploratory Data Analysis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r>
              <a:rPr lang="en-US" altLang="zh-CN" sz="1200" dirty="0">
                <a:sym typeface="+mn-ea"/>
              </a:rPr>
              <a:t>Exploratory Data Analysis</a:t>
            </a:r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222250" y="742315"/>
            <a:ext cx="11225530" cy="5654040"/>
          </a:xfrm>
          <a:prstGeom prst="rect">
            <a:avLst/>
          </a:prstGeom>
        </p:spPr>
      </p:pic>
      <p:sp>
        <p:nvSpPr>
          <p:cNvPr id="6" name="圆角矩形 5"/>
          <p:cNvSpPr/>
          <p:nvPr/>
        </p:nvSpPr>
        <p:spPr>
          <a:xfrm>
            <a:off x="3120390" y="795020"/>
            <a:ext cx="2667000" cy="1739900"/>
          </a:xfrm>
          <a:prstGeom prst="roundRect">
            <a:avLst/>
          </a:prstGeom>
          <a:ln w="19050"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5877560" y="795020"/>
            <a:ext cx="2788285" cy="1739900"/>
          </a:xfrm>
          <a:prstGeom prst="roundRect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8736965" y="795020"/>
            <a:ext cx="2704465" cy="1739900"/>
          </a:xfrm>
          <a:prstGeom prst="roundRect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圆角矩形 31"/>
          <p:cNvSpPr/>
          <p:nvPr/>
        </p:nvSpPr>
        <p:spPr>
          <a:xfrm>
            <a:off x="294005" y="2661920"/>
            <a:ext cx="2715895" cy="1739900"/>
          </a:xfrm>
          <a:prstGeom prst="roundRect">
            <a:avLst/>
          </a:prstGeom>
          <a:ln w="19050">
            <a:solidFill>
              <a:srgbClr val="0070C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294005" y="4544060"/>
            <a:ext cx="2715895" cy="1840865"/>
          </a:xfrm>
          <a:prstGeom prst="roundRect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3161665" y="4544060"/>
            <a:ext cx="2715895" cy="1840865"/>
          </a:xfrm>
          <a:prstGeom prst="roundRect">
            <a:avLst/>
          </a:prstGeom>
          <a:ln w="19050">
            <a:solidFill>
              <a:srgbClr val="FFFF0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6666230" y="5391150"/>
            <a:ext cx="2070735" cy="1143000"/>
          </a:xfrm>
          <a:prstGeom prst="roundRect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210560" y="2622550"/>
            <a:ext cx="5526405" cy="1850390"/>
          </a:xfrm>
          <a:prstGeom prst="roundRect">
            <a:avLst/>
          </a:prstGeom>
          <a:ln w="19050">
            <a:solidFill>
              <a:srgbClr val="7030A0"/>
            </a:solidFill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22300" y="247015"/>
            <a:ext cx="10668000" cy="495300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Data Preparation &amp; Feature Engineering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r>
              <a:rPr lang="en-US" altLang="zh-CN" sz="1200" dirty="0">
                <a:sym typeface="+mn-ea"/>
              </a:rPr>
              <a:t>Data Preparation &amp; Feature Engineering</a:t>
            </a:r>
            <a:endParaRPr lang="en-US" altLang="zh-CN" sz="1200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" y="889635"/>
            <a:ext cx="2457450" cy="171894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835660"/>
            <a:ext cx="1702435" cy="17291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822325"/>
            <a:ext cx="3975735" cy="166497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815" y="4521200"/>
            <a:ext cx="2868930" cy="201485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4090" y="4513580"/>
            <a:ext cx="2066925" cy="1670685"/>
          </a:xfrm>
          <a:prstGeom prst="rect">
            <a:avLst/>
          </a:prstGeom>
        </p:spPr>
      </p:pic>
      <p:sp>
        <p:nvSpPr>
          <p:cNvPr id="56" name="Arrow: Chevron 55"/>
          <p:cNvSpPr/>
          <p:nvPr/>
        </p:nvSpPr>
        <p:spPr>
          <a:xfrm>
            <a:off x="2818847" y="1578170"/>
            <a:ext cx="264621" cy="288758"/>
          </a:xfrm>
          <a:prstGeom prst="chevron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8" name="Arrow: Chevron 55"/>
          <p:cNvSpPr/>
          <p:nvPr/>
        </p:nvSpPr>
        <p:spPr>
          <a:xfrm>
            <a:off x="5013407" y="1578170"/>
            <a:ext cx="264621" cy="288758"/>
          </a:xfrm>
          <a:prstGeom prst="chevron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Arrow: Chevron 55"/>
          <p:cNvSpPr/>
          <p:nvPr/>
        </p:nvSpPr>
        <p:spPr>
          <a:xfrm>
            <a:off x="3152222" y="5174810"/>
            <a:ext cx="264621" cy="288758"/>
          </a:xfrm>
          <a:prstGeom prst="chevron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335" y="2702560"/>
            <a:ext cx="2678430" cy="1736725"/>
          </a:xfrm>
          <a:prstGeom prst="rect">
            <a:avLst/>
          </a:prstGeom>
        </p:spPr>
      </p:pic>
      <p:sp>
        <p:nvSpPr>
          <p:cNvPr id="23" name="Arrow: Chevron 55"/>
          <p:cNvSpPr/>
          <p:nvPr/>
        </p:nvSpPr>
        <p:spPr>
          <a:xfrm>
            <a:off x="2886792" y="3356170"/>
            <a:ext cx="264621" cy="288758"/>
          </a:xfrm>
          <a:prstGeom prst="chevron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1505" y="2696210"/>
            <a:ext cx="2558415" cy="164909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4570" y="4439285"/>
            <a:ext cx="2899410" cy="1898015"/>
          </a:xfrm>
          <a:prstGeom prst="rect">
            <a:avLst/>
          </a:prstGeom>
        </p:spPr>
      </p:pic>
      <p:sp>
        <p:nvSpPr>
          <p:cNvPr id="26" name="Arrow: Chevron 55"/>
          <p:cNvSpPr/>
          <p:nvPr/>
        </p:nvSpPr>
        <p:spPr>
          <a:xfrm>
            <a:off x="8902782" y="5174810"/>
            <a:ext cx="264621" cy="288758"/>
          </a:xfrm>
          <a:prstGeom prst="chevron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7190" y="4513580"/>
            <a:ext cx="2713990" cy="1773555"/>
          </a:xfrm>
          <a:prstGeom prst="rect">
            <a:avLst/>
          </a:prstGeom>
        </p:spPr>
      </p:pic>
      <p:sp>
        <p:nvSpPr>
          <p:cNvPr id="29" name="Rectangle 64"/>
          <p:cNvSpPr/>
          <p:nvPr>
            <p:custDataLst>
              <p:tags r:id="rId10"/>
            </p:custDataLst>
          </p:nvPr>
        </p:nvSpPr>
        <p:spPr>
          <a:xfrm>
            <a:off x="5757545" y="2701925"/>
            <a:ext cx="150495" cy="4023995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31" name="TextBox 9"/>
          <p:cNvSpPr txBox="1"/>
          <p:nvPr>
            <p:custDataLst>
              <p:tags r:id="rId11"/>
            </p:custDataLst>
          </p:nvPr>
        </p:nvSpPr>
        <p:spPr>
          <a:xfrm>
            <a:off x="6263640" y="3044825"/>
            <a:ext cx="205359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Num_Delinquent</a:t>
            </a:r>
            <a:endParaRPr kumimoji="0" lang="en-US" altLang="zh-CN" b="1" i="0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TextBox 9"/>
          <p:cNvSpPr txBox="1"/>
          <p:nvPr>
            <p:custDataLst>
              <p:tags r:id="rId12"/>
            </p:custDataLst>
          </p:nvPr>
        </p:nvSpPr>
        <p:spPr>
          <a:xfrm>
            <a:off x="6263640" y="3537585"/>
            <a:ext cx="2221230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b="1" i="0" strike="noStrike" kern="1200" cap="none" spc="0" normalizeH="0" baseline="0" noProof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Arial" panose="020B0604020202020204"/>
                <a:ea typeface="+mn-ea"/>
                <a:cs typeface="+mn-cs"/>
              </a:rPr>
              <a:t>Num_CreditLines</a:t>
            </a:r>
            <a:endParaRPr kumimoji="0" lang="en-US" altLang="zh-CN" b="1" i="0" strike="noStrike" kern="1200" cap="none" spc="0" normalizeH="0" baseline="0" noProof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减号 33"/>
          <p:cNvSpPr/>
          <p:nvPr/>
        </p:nvSpPr>
        <p:spPr>
          <a:xfrm>
            <a:off x="6069965" y="3461385"/>
            <a:ext cx="2497455" cy="76200"/>
          </a:xfrm>
          <a:prstGeom prst="mathMinus">
            <a:avLst/>
          </a:prstGeom>
          <a:solidFill>
            <a:schemeClr val="tx2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endParaRPr lang="zh-CN" altLang="en-US"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5" name="等于号 34"/>
          <p:cNvSpPr/>
          <p:nvPr/>
        </p:nvSpPr>
        <p:spPr>
          <a:xfrm>
            <a:off x="8317230" y="3202940"/>
            <a:ext cx="1038225" cy="635635"/>
          </a:xfrm>
          <a:prstGeom prst="mathEqual">
            <a:avLst/>
          </a:prstGeom>
          <a:solidFill>
            <a:schemeClr val="bg2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55455" y="2688590"/>
            <a:ext cx="2501900" cy="1656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/>
          <p:cNvSpPr>
            <a:spLocks noGrp="1"/>
          </p:cNvSpPr>
          <p:nvPr/>
        </p:nvSpPr>
        <p:spPr>
          <a:xfrm>
            <a:off x="622300" y="247015"/>
            <a:ext cx="10668000" cy="495300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altLang="zh-CN" dirty="0">
                <a:solidFill>
                  <a:schemeClr val="tx1"/>
                </a:solidFill>
                <a:sym typeface="+mn-ea"/>
              </a:rPr>
              <a:t>Model Assessment &amp; Insights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r>
              <a:rPr lang="en-US" altLang="zh-CN" sz="1200" dirty="0">
                <a:sym typeface="+mn-ea"/>
              </a:rPr>
              <a:t>Model Assessment &amp; Insights</a:t>
            </a:r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5" name="图片 4"/>
          <p:cNvPicPr/>
          <p:nvPr/>
        </p:nvPicPr>
        <p:blipFill>
          <a:blip r:embed="rId1"/>
          <a:srcRect b="16172"/>
          <a:stretch>
            <a:fillRect/>
          </a:stretch>
        </p:blipFill>
        <p:spPr>
          <a:xfrm>
            <a:off x="203200" y="3594735"/>
            <a:ext cx="4345305" cy="288036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2"/>
          <a:srcRect b="2189"/>
          <a:stretch>
            <a:fillRect/>
          </a:stretch>
        </p:blipFill>
        <p:spPr>
          <a:xfrm>
            <a:off x="879475" y="1069975"/>
            <a:ext cx="2993390" cy="25247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22300" y="701675"/>
            <a:ext cx="4631055" cy="367665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/>
              <a:t>Checking Linear Regression Assumptions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5433695" y="70135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Model Performance and Feature Importance</a:t>
            </a:r>
            <a:endParaRPr lang="en-US" altLang="zh-CN"/>
          </a:p>
        </p:txBody>
      </p:sp>
      <p:sp>
        <p:nvSpPr>
          <p:cNvPr id="29" name="Rectangle 64"/>
          <p:cNvSpPr/>
          <p:nvPr>
            <p:custDataLst>
              <p:tags r:id="rId3"/>
            </p:custDataLst>
          </p:nvPr>
        </p:nvSpPr>
        <p:spPr>
          <a:xfrm>
            <a:off x="4991100" y="701675"/>
            <a:ext cx="131445" cy="598297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140" y="1495425"/>
            <a:ext cx="4133215" cy="63563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565140" y="1126808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/>
              <a:t>Under 5Fold cross validation: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695" y="2280920"/>
            <a:ext cx="5887720" cy="3750945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>
          <a:xfrm>
            <a:off x="5982970" y="2535555"/>
            <a:ext cx="5202555" cy="2462530"/>
          </a:xfrm>
          <a:prstGeom prst="roundRect">
            <a:avLst/>
          </a:prstGeom>
          <a:ln w="19050">
            <a:prstDash val="dashDot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: Rounded Corners 20"/>
          <p:cNvSpPr/>
          <p:nvPr/>
        </p:nvSpPr>
        <p:spPr>
          <a:xfrm>
            <a:off x="137795" y="1111885"/>
            <a:ext cx="5513070" cy="5383530"/>
          </a:xfrm>
          <a:prstGeom prst="roundRect">
            <a:avLst>
              <a:gd name="adj" fmla="val 0"/>
            </a:avLst>
          </a:prstGeom>
          <a:solidFill>
            <a:srgbClr val="EEEEEE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3" name="Rectangle: Rounded Corners 20"/>
          <p:cNvSpPr/>
          <p:nvPr/>
        </p:nvSpPr>
        <p:spPr>
          <a:xfrm>
            <a:off x="6186805" y="3931920"/>
            <a:ext cx="5386070" cy="2686685"/>
          </a:xfrm>
          <a:prstGeom prst="roundRect">
            <a:avLst>
              <a:gd name="adj" fmla="val 0"/>
            </a:avLst>
          </a:prstGeom>
          <a:solidFill>
            <a:srgbClr val="EEEEEE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2" name="Rectangle: Rounded Corners 20"/>
          <p:cNvSpPr/>
          <p:nvPr/>
        </p:nvSpPr>
        <p:spPr>
          <a:xfrm>
            <a:off x="6186805" y="1111250"/>
            <a:ext cx="5386705" cy="2686685"/>
          </a:xfrm>
          <a:prstGeom prst="roundRect">
            <a:avLst>
              <a:gd name="adj" fmla="val 0"/>
            </a:avLst>
          </a:prstGeom>
          <a:solidFill>
            <a:srgbClr val="EEEEEE">
              <a:alpha val="80000"/>
            </a:srgb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bg2"/>
              </a:solidFill>
            </a:endParaRPr>
          </a:p>
        </p:txBody>
      </p:sp>
      <p:sp>
        <p:nvSpPr>
          <p:cNvPr id="6" name="Text Placeholder 1"/>
          <p:cNvSpPr>
            <a:spLocks noGrp="1"/>
          </p:cNvSpPr>
          <p:nvPr/>
        </p:nvSpPr>
        <p:spPr>
          <a:xfrm>
            <a:off x="622300" y="247015"/>
            <a:ext cx="10668000" cy="495300"/>
          </a:xfrm>
          <a:prstGeom prst="rect">
            <a:avLst/>
          </a:prstGeom>
        </p:spPr>
        <p:txBody>
          <a:bodyPr vert="horz" lIns="0" tIns="45720" rIns="91440" bIns="0" rtlCol="0" anchor="b" anchorCtr="0">
            <a:normAutofit fontScale="9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3400" b="1" i="0" kern="1200">
                <a:solidFill>
                  <a:schemeClr val="tx1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350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092200" indent="-1778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430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2155" indent="-17335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b="1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/>
            <a:r>
              <a:rPr lang="en-US" altLang="zh-CN" dirty="0">
                <a:solidFill>
                  <a:schemeClr val="tx1"/>
                </a:solidFill>
                <a:sym typeface="+mn-ea"/>
              </a:rPr>
              <a:t>Key Findings &amp; Future Directions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7845" y="4500245"/>
            <a:ext cx="4631055" cy="367665"/>
          </a:xfrm>
          <a:prstGeom prst="rect">
            <a:avLst/>
          </a:prstGeom>
        </p:spPr>
        <p:txBody>
          <a:bodyPr wrap="square">
            <a:noAutofit/>
          </a:bodyPr>
          <a:p>
            <a:endParaRPr lang="en-US" altLang="zh-CN" sz="2000"/>
          </a:p>
        </p:txBody>
      </p:sp>
      <p:sp>
        <p:nvSpPr>
          <p:cNvPr id="29" name="Rectangle 64"/>
          <p:cNvSpPr/>
          <p:nvPr>
            <p:custDataLst>
              <p:tags r:id="rId1"/>
            </p:custDataLst>
          </p:nvPr>
        </p:nvSpPr>
        <p:spPr>
          <a:xfrm>
            <a:off x="5853430" y="701675"/>
            <a:ext cx="131445" cy="5982970"/>
          </a:xfrm>
          <a:prstGeom prst="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  <a:ln w="190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200">
              <a:solidFill>
                <a:schemeClr val="tx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69875" y="701675"/>
            <a:ext cx="5243830" cy="5793105"/>
          </a:xfrm>
          <a:prstGeom prst="rect">
            <a:avLst/>
          </a:prstGeom>
        </p:spPr>
        <p:txBody>
          <a:bodyPr>
            <a:noAutofit/>
          </a:bodyPr>
          <a:p>
            <a:pPr marL="0" lvl="1"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ym typeface="+mn-ea"/>
              </a:rPr>
              <a:t>Key Drivers of Credit Risk</a:t>
            </a:r>
            <a:endParaRPr lang="en-US" altLang="zh-CN" sz="2000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Loan Amount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Larger loans link to higher PRSM scores, indicating stronger cash flow.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Women-Owned Businesses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Higher PRSM scores, possibly due to financial management or industry focus.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Business Structure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LLCs and partnerships score higher than sole proprietorships and corporations.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FICO Score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Higher scores ("Excellent" or "Very Good") suggest better repayment performance.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Financial Stress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A higher garnishment-to-volume ratio is associated with lower credit risk.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  <a:p>
            <a:pPr marL="285750" lvl="1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b="1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Months in Business</a:t>
            </a:r>
            <a:r>
              <a:rPr lang="en-US" altLang="zh-CN" b="0" i="0">
                <a:solidFill>
                  <a:srgbClr val="404040"/>
                </a:solidFill>
                <a:latin typeface="Calibri" panose="020F0502020204030204" charset="0"/>
                <a:ea typeface="Inter"/>
                <a:cs typeface="Calibri" panose="020F0502020204030204" charset="0"/>
              </a:rPr>
              <a:t>: Longer operation reduces default risk, as shown by a positive coefficient.</a:t>
            </a:r>
            <a:endParaRPr lang="en-US" altLang="zh-CN" b="0" i="0">
              <a:solidFill>
                <a:srgbClr val="404040"/>
              </a:solidFill>
              <a:latin typeface="Calibri" panose="020F0502020204030204" charset="0"/>
              <a:ea typeface="Inter"/>
              <a:cs typeface="Calibri" panose="020F0502020204030204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2"/>
            </p:custDataLst>
          </p:nvPr>
        </p:nvSpPr>
        <p:spPr>
          <a:xfrm>
            <a:off x="6269355" y="701675"/>
            <a:ext cx="5182235" cy="59169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Future Work</a:t>
            </a:r>
            <a:endParaRPr lang="en-US" altLang="zh-CN" sz="2000">
              <a:solidFill>
                <a:schemeClr val="tx1"/>
              </a:solidFill>
            </a:endParaRPr>
          </a:p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 sz="2000">
              <a:solidFill>
                <a:schemeClr val="tx1"/>
              </a:solidFill>
            </a:endParaRPr>
          </a:p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Improving Data Analysis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Explore feature interactions to uncover hidden patterns.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Test advanced models for better accuracy and interpretability.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Enhance weak features like NAICS for better insights.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</a:rPr>
              <a:t>Next Steps for Business Impact</a:t>
            </a:r>
            <a:endParaRPr lang="en-US" altLang="zh-CN" sz="2000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Validate the model with real-world testing.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Integrate it into decision-making processes.</a:t>
            </a: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chemeClr val="tx1"/>
                </a:solidFill>
              </a:rPr>
              <a:t>Monitor performance and refine based on new data.</a:t>
            </a:r>
            <a:endParaRPr lang="en-US" altLang="zh-CN">
              <a:solidFill>
                <a:schemeClr val="tx1"/>
              </a:solidFill>
            </a:endParaRPr>
          </a:p>
          <a:p>
            <a:pPr indent="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zh-CN">
              <a:solidFill>
                <a:schemeClr val="tx1"/>
              </a:solidFill>
            </a:endParaRPr>
          </a:p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</a:endParaRPr>
          </a:p>
          <a:p>
            <a:pPr inden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r>
              <a:rPr lang="en-US" altLang="zh-CN" sz="1200" dirty="0">
                <a:sym typeface="+mn-ea"/>
              </a:rPr>
              <a:t>Key Findings &amp; Future Directions</a:t>
            </a:r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8985" y="2390140"/>
            <a:ext cx="6913245" cy="20783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ym typeface="+mn-ea"/>
              </a:rPr>
              <a:t>Thank you</a:t>
            </a:r>
            <a:br>
              <a:rPr lang="en-US" dirty="0">
                <a:sym typeface="+mn-ea"/>
              </a:rPr>
            </a:br>
            <a:br>
              <a:rPr lang="en-US" dirty="0">
                <a:sym typeface="+mn-ea"/>
              </a:rPr>
            </a:br>
            <a:r>
              <a:rPr lang="en-US" dirty="0">
                <a:sym typeface="+mn-ea"/>
              </a:rPr>
              <a:t>Q&amp;A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38985" y="2973705"/>
            <a:ext cx="6913245" cy="90995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ym typeface="+mn-ea"/>
              </a:rPr>
              <a:t>Backup</a:t>
            </a:r>
            <a:endParaRPr lang="en-US" dirty="0">
              <a:sym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0" y="6534785"/>
            <a:ext cx="3131820" cy="323215"/>
          </a:xfrm>
        </p:spPr>
        <p:txBody>
          <a:bodyPr/>
          <a:p>
            <a:pPr algn="ctr"/>
            <a:endParaRPr lang="en-US" altLang="zh-CN" sz="1200" dirty="0">
              <a:sym typeface="+mn-ea"/>
            </a:endParaRPr>
          </a:p>
          <a:p>
            <a:pPr algn="ctr"/>
            <a:endParaRPr lang="en-US" altLang="zh-CN" sz="1200" dirty="0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8050" y="279400"/>
            <a:ext cx="8684260" cy="545719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0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1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2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3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4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5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6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7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8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19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0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1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2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3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4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5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6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7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8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29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3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30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31.xml><?xml version="1.0" encoding="utf-8"?>
<p:tagLst xmlns:p="http://schemas.openxmlformats.org/presentationml/2006/main">
  <p:tag name="commondata" val="eyJoZGlkIjoiNDI3ZWFlNjNkYjFiNjk3OTdlMzJmYTU1ODFkYzM1YWYifQ=="/>
</p:tagLst>
</file>

<file path=ppt/tags/tag4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5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6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7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8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ags/tag9.xml><?xml version="1.0" encoding="utf-8"?>
<p:tagLst xmlns:p="http://schemas.openxmlformats.org/presentationml/2006/main">
  <p:tag name="KSO_WM_DIAGRAM_VIRTUALLY_FRAME" val="{&quot;height&quot;:433.28259842519685,&quot;left&quot;:19.77566929133858,&quot;top&quot;:72.808031496063,&quot;width&quot;:928.9940157480314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2330</Words>
  <Application>WPS 演示</Application>
  <PresentationFormat>Widescreen</PresentationFormat>
  <Paragraphs>121</Paragraphs>
  <Slides>14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31" baseType="lpstr">
      <vt:lpstr>Arial</vt:lpstr>
      <vt:lpstr>宋体</vt:lpstr>
      <vt:lpstr>Wingdings</vt:lpstr>
      <vt:lpstr>Red Hat Text</vt:lpstr>
      <vt:lpstr>Yu Gothic UI Light</vt:lpstr>
      <vt:lpstr>Red Hat Display</vt:lpstr>
      <vt:lpstr>Arial</vt:lpstr>
      <vt:lpstr>Calibri</vt:lpstr>
      <vt:lpstr>Inter</vt:lpstr>
      <vt:lpstr>Segoe Print</vt:lpstr>
      <vt:lpstr>微软雅黑</vt:lpstr>
      <vt:lpstr>Arial Unicode MS</vt:lpstr>
      <vt:lpstr>等线 Light</vt:lpstr>
      <vt:lpstr>等线</vt:lpstr>
      <vt:lpstr>Office 主题​​</vt:lpstr>
      <vt:lpstr>1_Office 主题​​</vt:lpstr>
      <vt:lpstr>Office Theme</vt:lpstr>
      <vt:lpstr>Credit Risk Project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 Q&amp;A</vt:lpstr>
      <vt:lpstr>Backup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Zhanpeng Xu</dc:creator>
  <cp:lastModifiedBy>。。。</cp:lastModifiedBy>
  <cp:revision>110</cp:revision>
  <dcterms:created xsi:type="dcterms:W3CDTF">2024-09-12T02:50:00Z</dcterms:created>
  <dcterms:modified xsi:type="dcterms:W3CDTF">2025-02-16T22:36:33Z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DCED5C46A6914F908E779DD19324FD42_12</vt:lpwstr>
  </property>
  <property fmtid="{D5CDD505-2E9C-101B-9397-08002B2CF9AE}" pid="3" name="KSOProductBuildVer">
    <vt:lpwstr>2052-12.1.0.19770</vt:lpwstr>
  </property>
</Properties>
</file>