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57" r:id="rId3"/>
    <p:sldId id="259" r:id="rId5"/>
    <p:sldId id="258" r:id="rId6"/>
    <p:sldId id="276" r:id="rId7"/>
    <p:sldId id="275" r:id="rId8"/>
    <p:sldId id="278" r:id="rId9"/>
    <p:sldId id="277" r:id="rId10"/>
    <p:sldId id="261" r:id="rId11"/>
    <p:sldId id="260" r:id="rId12"/>
    <p:sldId id="262" r:id="rId13"/>
    <p:sldId id="279" r:id="rId14"/>
    <p:sldId id="269" r:id="rId15"/>
    <p:sldId id="298" r:id="rId16"/>
    <p:sldId id="301" r:id="rId17"/>
    <p:sldId id="300" r:id="rId18"/>
    <p:sldId id="302" r:id="rId19"/>
    <p:sldId id="303" r:id="rId20"/>
    <p:sldId id="304" r:id="rId21"/>
    <p:sldId id="306" r:id="rId22"/>
    <p:sldId id="307" r:id="rId23"/>
    <p:sldId id="264" r:id="rId24"/>
    <p:sldId id="263" r:id="rId25"/>
    <p:sldId id="271" r:id="rId26"/>
    <p:sldId id="272" r:id="rId27"/>
    <p:sldId id="30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1CBD4"/>
    <a:srgbClr val="CDD5DC"/>
    <a:srgbClr val="DBE0E4"/>
    <a:srgbClr val="F1F2F6"/>
    <a:srgbClr val="D2D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420" y="-1710"/>
      </p:cViewPr>
      <p:guideLst>
        <p:guide orient="horz" pos="2160"/>
        <p:guide pos="38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0A257-40F5-4268-AB9C-E8E1D374A7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E65DC-276E-4474-A456-A91D5BE4EE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E65DC-276E-4474-A456-A91D5BE4E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E65DC-276E-4474-A456-A91D5BE4E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C6F69-4DCE-449B-A1E9-42F6AF7DF7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E65DC-276E-4474-A456-A91D5BE4E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E65DC-276E-4474-A456-A91D5BE4E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E65DC-276E-4474-A456-A91D5BE4E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E65DC-276E-4474-A456-A91D5BE4E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E65DC-276E-4474-A456-A91D5BE4E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E65DC-276E-4474-A456-A91D5BE4E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E65DC-276E-4474-A456-A91D5BE4E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E65DC-276E-4474-A456-A91D5BE4E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E65DC-276E-4474-A456-A91D5BE4E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E65DC-276E-4474-A456-A91D5BE4E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E65DC-276E-4474-A456-A91D5BE4E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E65DC-276E-4474-A456-A91D5BE4E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E65DC-276E-4474-A456-A91D5BE4E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E65DC-276E-4474-A456-A91D5BE4E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E65DC-276E-4474-A456-A91D5BE4E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E65DC-276E-4474-A456-A91D5BE4E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E65DC-276E-4474-A456-A91D5BE4E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E65DC-276E-4474-A456-A91D5BE4E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E65DC-276E-4474-A456-A91D5BE4E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E65DC-276E-4474-A456-A91D5BE4E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E65DC-276E-4474-A456-A91D5BE4E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E65DC-276E-4474-A456-A91D5BE4E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4AFF-484B-43D8-B0E0-C20D0DDC03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B65B-69AF-419B-91D3-C10C768DE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4AFF-484B-43D8-B0E0-C20D0DDC03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B65B-69AF-419B-91D3-C10C768DE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4AFF-484B-43D8-B0E0-C20D0DDC03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B65B-69AF-419B-91D3-C10C768DE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3"/>
          </p:nvPr>
        </p:nvSpPr>
        <p:spPr>
          <a:xfrm rot="2654530">
            <a:off x="7734881" y="1161673"/>
            <a:ext cx="2927444" cy="5411096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-1" fmla="*/ 0 w 2485639"/>
              <a:gd name="connsiteY0-2" fmla="*/ 0 h 4410750"/>
              <a:gd name="connsiteX1-3" fmla="*/ 2485639 w 2485639"/>
              <a:gd name="connsiteY1-4" fmla="*/ 48300 h 4410750"/>
              <a:gd name="connsiteX2-5" fmla="*/ 2485639 w 2485639"/>
              <a:gd name="connsiteY2-6" fmla="*/ 4410750 h 4410750"/>
              <a:gd name="connsiteX3-7" fmla="*/ 86927 w 2485639"/>
              <a:gd name="connsiteY3-8" fmla="*/ 4410750 h 4410750"/>
              <a:gd name="connsiteX4-9" fmla="*/ 0 w 2485639"/>
              <a:gd name="connsiteY4-10" fmla="*/ 0 h 4410750"/>
              <a:gd name="connsiteX0-11" fmla="*/ 0 w 2451521"/>
              <a:gd name="connsiteY0-12" fmla="*/ 0 h 4443978"/>
              <a:gd name="connsiteX1-13" fmla="*/ 2451521 w 2451521"/>
              <a:gd name="connsiteY1-14" fmla="*/ 81528 h 4443978"/>
              <a:gd name="connsiteX2-15" fmla="*/ 2451521 w 2451521"/>
              <a:gd name="connsiteY2-16" fmla="*/ 4443978 h 4443978"/>
              <a:gd name="connsiteX3-17" fmla="*/ 52809 w 2451521"/>
              <a:gd name="connsiteY3-18" fmla="*/ 4443978 h 4443978"/>
              <a:gd name="connsiteX4-19" fmla="*/ 0 w 2451521"/>
              <a:gd name="connsiteY4-20" fmla="*/ 0 h 4443978"/>
              <a:gd name="connsiteX0-21" fmla="*/ 0 w 2444163"/>
              <a:gd name="connsiteY0-22" fmla="*/ 0 h 4491031"/>
              <a:gd name="connsiteX1-23" fmla="*/ 2444163 w 2444163"/>
              <a:gd name="connsiteY1-24" fmla="*/ 128581 h 4491031"/>
              <a:gd name="connsiteX2-25" fmla="*/ 2444163 w 2444163"/>
              <a:gd name="connsiteY2-26" fmla="*/ 4491031 h 4491031"/>
              <a:gd name="connsiteX3-27" fmla="*/ 45451 w 2444163"/>
              <a:gd name="connsiteY3-28" fmla="*/ 4491031 h 4491031"/>
              <a:gd name="connsiteX4-29" fmla="*/ 0 w 2444163"/>
              <a:gd name="connsiteY4-30" fmla="*/ 0 h 4491031"/>
              <a:gd name="connsiteX0-31" fmla="*/ 0 w 2476856"/>
              <a:gd name="connsiteY0-32" fmla="*/ 0 h 4565557"/>
              <a:gd name="connsiteX1-33" fmla="*/ 2476856 w 2476856"/>
              <a:gd name="connsiteY1-34" fmla="*/ 203107 h 4565557"/>
              <a:gd name="connsiteX2-35" fmla="*/ 2476856 w 2476856"/>
              <a:gd name="connsiteY2-36" fmla="*/ 4565557 h 4565557"/>
              <a:gd name="connsiteX3-37" fmla="*/ 78144 w 2476856"/>
              <a:gd name="connsiteY3-38" fmla="*/ 4565557 h 4565557"/>
              <a:gd name="connsiteX4-39" fmla="*/ 0 w 2476856"/>
              <a:gd name="connsiteY4-40" fmla="*/ 0 h 4565557"/>
              <a:gd name="connsiteX0-41" fmla="*/ 0 w 2436983"/>
              <a:gd name="connsiteY0-42" fmla="*/ 0 h 4524615"/>
              <a:gd name="connsiteX1-43" fmla="*/ 2436983 w 2436983"/>
              <a:gd name="connsiteY1-44" fmla="*/ 162165 h 4524615"/>
              <a:gd name="connsiteX2-45" fmla="*/ 2436983 w 2436983"/>
              <a:gd name="connsiteY2-46" fmla="*/ 4524615 h 4524615"/>
              <a:gd name="connsiteX3-47" fmla="*/ 38271 w 2436983"/>
              <a:gd name="connsiteY3-48" fmla="*/ 4524615 h 4524615"/>
              <a:gd name="connsiteX4-49" fmla="*/ 0 w 2436983"/>
              <a:gd name="connsiteY4-50" fmla="*/ 0 h 4524615"/>
              <a:gd name="connsiteX0-51" fmla="*/ 0 w 2430694"/>
              <a:gd name="connsiteY0-52" fmla="*/ 0 h 4490853"/>
              <a:gd name="connsiteX1-53" fmla="*/ 2430694 w 2430694"/>
              <a:gd name="connsiteY1-54" fmla="*/ 128403 h 4490853"/>
              <a:gd name="connsiteX2-55" fmla="*/ 2430694 w 2430694"/>
              <a:gd name="connsiteY2-56" fmla="*/ 4490853 h 4490853"/>
              <a:gd name="connsiteX3-57" fmla="*/ 31982 w 2430694"/>
              <a:gd name="connsiteY3-58" fmla="*/ 4490853 h 4490853"/>
              <a:gd name="connsiteX4-59" fmla="*/ 0 w 2430694"/>
              <a:gd name="connsiteY4-60" fmla="*/ 0 h 4490853"/>
              <a:gd name="connsiteX0-61" fmla="*/ 0 w 2465169"/>
              <a:gd name="connsiteY0-62" fmla="*/ 0 h 4490853"/>
              <a:gd name="connsiteX1-63" fmla="*/ 2465169 w 2465169"/>
              <a:gd name="connsiteY1-64" fmla="*/ 68237 h 4490853"/>
              <a:gd name="connsiteX2-65" fmla="*/ 2430694 w 2465169"/>
              <a:gd name="connsiteY2-66" fmla="*/ 4490853 h 4490853"/>
              <a:gd name="connsiteX3-67" fmla="*/ 31982 w 2465169"/>
              <a:gd name="connsiteY3-68" fmla="*/ 4490853 h 4490853"/>
              <a:gd name="connsiteX4-69" fmla="*/ 0 w 2465169"/>
              <a:gd name="connsiteY4-70" fmla="*/ 0 h 4490853"/>
              <a:gd name="connsiteX0-71" fmla="*/ 0 w 2533228"/>
              <a:gd name="connsiteY0-72" fmla="*/ 0 h 4490853"/>
              <a:gd name="connsiteX1-73" fmla="*/ 2533228 w 2533228"/>
              <a:gd name="connsiteY1-74" fmla="*/ 15251 h 4490853"/>
              <a:gd name="connsiteX2-75" fmla="*/ 2430694 w 2533228"/>
              <a:gd name="connsiteY2-76" fmla="*/ 4490853 h 4490853"/>
              <a:gd name="connsiteX3-77" fmla="*/ 31982 w 2533228"/>
              <a:gd name="connsiteY3-78" fmla="*/ 4490853 h 4490853"/>
              <a:gd name="connsiteX4-79" fmla="*/ 0 w 2533228"/>
              <a:gd name="connsiteY4-80" fmla="*/ 0 h 4490853"/>
              <a:gd name="connsiteX0-81" fmla="*/ 0 w 2682102"/>
              <a:gd name="connsiteY0-82" fmla="*/ 36666 h 4527519"/>
              <a:gd name="connsiteX1-83" fmla="*/ 2682102 w 2682102"/>
              <a:gd name="connsiteY1-84" fmla="*/ 0 h 4527519"/>
              <a:gd name="connsiteX2-85" fmla="*/ 2430694 w 2682102"/>
              <a:gd name="connsiteY2-86" fmla="*/ 4527519 h 4527519"/>
              <a:gd name="connsiteX3-87" fmla="*/ 31982 w 2682102"/>
              <a:gd name="connsiteY3-88" fmla="*/ 4527519 h 4527519"/>
              <a:gd name="connsiteX4-89" fmla="*/ 0 w 2682102"/>
              <a:gd name="connsiteY4-90" fmla="*/ 36666 h 4527519"/>
              <a:gd name="connsiteX0-91" fmla="*/ 0 w 2743337"/>
              <a:gd name="connsiteY0-92" fmla="*/ 83007 h 4573860"/>
              <a:gd name="connsiteX1-93" fmla="*/ 2743337 w 2743337"/>
              <a:gd name="connsiteY1-94" fmla="*/ 0 h 4573860"/>
              <a:gd name="connsiteX2-95" fmla="*/ 2430694 w 2743337"/>
              <a:gd name="connsiteY2-96" fmla="*/ 4573860 h 4573860"/>
              <a:gd name="connsiteX3-97" fmla="*/ 31982 w 2743337"/>
              <a:gd name="connsiteY3-98" fmla="*/ 4573860 h 4573860"/>
              <a:gd name="connsiteX4-99" fmla="*/ 0 w 2743337"/>
              <a:gd name="connsiteY4-100" fmla="*/ 83007 h 4573860"/>
              <a:gd name="connsiteX0-101" fmla="*/ 0 w 2742624"/>
              <a:gd name="connsiteY0-102" fmla="*/ 29130 h 4519983"/>
              <a:gd name="connsiteX1-103" fmla="*/ 2742624 w 2742624"/>
              <a:gd name="connsiteY1-104" fmla="*/ 0 h 4519983"/>
              <a:gd name="connsiteX2-105" fmla="*/ 2430694 w 2742624"/>
              <a:gd name="connsiteY2-106" fmla="*/ 4519983 h 4519983"/>
              <a:gd name="connsiteX3-107" fmla="*/ 31982 w 2742624"/>
              <a:gd name="connsiteY3-108" fmla="*/ 4519983 h 4519983"/>
              <a:gd name="connsiteX4-109" fmla="*/ 0 w 2742624"/>
              <a:gd name="connsiteY4-110" fmla="*/ 29130 h 4519983"/>
              <a:gd name="connsiteX0-111" fmla="*/ 0 w 2789143"/>
              <a:gd name="connsiteY0-112" fmla="*/ 0 h 4538619"/>
              <a:gd name="connsiteX1-113" fmla="*/ 2789143 w 2789143"/>
              <a:gd name="connsiteY1-114" fmla="*/ 18636 h 4538619"/>
              <a:gd name="connsiteX2-115" fmla="*/ 2477213 w 2789143"/>
              <a:gd name="connsiteY2-116" fmla="*/ 4538619 h 4538619"/>
              <a:gd name="connsiteX3-117" fmla="*/ 78501 w 2789143"/>
              <a:gd name="connsiteY3-118" fmla="*/ 4538619 h 4538619"/>
              <a:gd name="connsiteX4-119" fmla="*/ 0 w 2789143"/>
              <a:gd name="connsiteY4-120" fmla="*/ 0 h 4538619"/>
              <a:gd name="connsiteX0-121" fmla="*/ 0 w 2768136"/>
              <a:gd name="connsiteY0-122" fmla="*/ 0 h 4598963"/>
              <a:gd name="connsiteX1-123" fmla="*/ 2768136 w 2768136"/>
              <a:gd name="connsiteY1-124" fmla="*/ 78980 h 4598963"/>
              <a:gd name="connsiteX2-125" fmla="*/ 2456206 w 2768136"/>
              <a:gd name="connsiteY2-126" fmla="*/ 4598963 h 4598963"/>
              <a:gd name="connsiteX3-127" fmla="*/ 57494 w 2768136"/>
              <a:gd name="connsiteY3-128" fmla="*/ 4598963 h 4598963"/>
              <a:gd name="connsiteX4-129" fmla="*/ 0 w 2768136"/>
              <a:gd name="connsiteY4-130" fmla="*/ 0 h 4598963"/>
              <a:gd name="connsiteX0-131" fmla="*/ 0 w 2795431"/>
              <a:gd name="connsiteY0-132" fmla="*/ 0 h 4572381"/>
              <a:gd name="connsiteX1-133" fmla="*/ 2795431 w 2795431"/>
              <a:gd name="connsiteY1-134" fmla="*/ 52398 h 4572381"/>
              <a:gd name="connsiteX2-135" fmla="*/ 2483501 w 2795431"/>
              <a:gd name="connsiteY2-136" fmla="*/ 4572381 h 4572381"/>
              <a:gd name="connsiteX3-137" fmla="*/ 84789 w 2795431"/>
              <a:gd name="connsiteY3-138" fmla="*/ 4572381 h 4572381"/>
              <a:gd name="connsiteX4-139" fmla="*/ 0 w 2795431"/>
              <a:gd name="connsiteY4-140" fmla="*/ 0 h 4572381"/>
              <a:gd name="connsiteX0-141" fmla="*/ 0 w 2815189"/>
              <a:gd name="connsiteY0-142" fmla="*/ 0 h 4606322"/>
              <a:gd name="connsiteX1-143" fmla="*/ 2815189 w 2815189"/>
              <a:gd name="connsiteY1-144" fmla="*/ 86339 h 4606322"/>
              <a:gd name="connsiteX2-145" fmla="*/ 2503259 w 2815189"/>
              <a:gd name="connsiteY2-146" fmla="*/ 4606322 h 4606322"/>
              <a:gd name="connsiteX3-147" fmla="*/ 104547 w 2815189"/>
              <a:gd name="connsiteY3-148" fmla="*/ 4606322 h 4606322"/>
              <a:gd name="connsiteX4-149" fmla="*/ 0 w 2815189"/>
              <a:gd name="connsiteY4-150" fmla="*/ 0 h 4606322"/>
              <a:gd name="connsiteX0-151" fmla="*/ 0 w 2808543"/>
              <a:gd name="connsiteY0-152" fmla="*/ 0 h 4606322"/>
              <a:gd name="connsiteX1-153" fmla="*/ 2808543 w 2808543"/>
              <a:gd name="connsiteY1-154" fmla="*/ 79515 h 4606322"/>
              <a:gd name="connsiteX2-155" fmla="*/ 2503259 w 2808543"/>
              <a:gd name="connsiteY2-156" fmla="*/ 4606322 h 4606322"/>
              <a:gd name="connsiteX3-157" fmla="*/ 104547 w 2808543"/>
              <a:gd name="connsiteY3-158" fmla="*/ 4606322 h 4606322"/>
              <a:gd name="connsiteX4-159" fmla="*/ 0 w 2808543"/>
              <a:gd name="connsiteY4-160" fmla="*/ 0 h 4606322"/>
              <a:gd name="connsiteX0-161" fmla="*/ 0 w 2808543"/>
              <a:gd name="connsiteY0-162" fmla="*/ 0 h 5305830"/>
              <a:gd name="connsiteX1-163" fmla="*/ 2808543 w 2808543"/>
              <a:gd name="connsiteY1-164" fmla="*/ 79515 h 5305830"/>
              <a:gd name="connsiteX2-165" fmla="*/ 2503259 w 2808543"/>
              <a:gd name="connsiteY2-166" fmla="*/ 4606322 h 5305830"/>
              <a:gd name="connsiteX3-167" fmla="*/ 27937 w 2808543"/>
              <a:gd name="connsiteY3-168" fmla="*/ 5305830 h 5305830"/>
              <a:gd name="connsiteX4-169" fmla="*/ 0 w 2808543"/>
              <a:gd name="connsiteY4-170" fmla="*/ 0 h 5305830"/>
              <a:gd name="connsiteX0-171" fmla="*/ 73170 w 2881713"/>
              <a:gd name="connsiteY0-172" fmla="*/ 0 h 5311228"/>
              <a:gd name="connsiteX1-173" fmla="*/ 2881713 w 2881713"/>
              <a:gd name="connsiteY1-174" fmla="*/ 79515 h 5311228"/>
              <a:gd name="connsiteX2-175" fmla="*/ 2576429 w 2881713"/>
              <a:gd name="connsiteY2-176" fmla="*/ 4606322 h 5311228"/>
              <a:gd name="connsiteX3-177" fmla="*/ 0 w 2881713"/>
              <a:gd name="connsiteY3-178" fmla="*/ 5311228 h 5311228"/>
              <a:gd name="connsiteX4-179" fmla="*/ 73170 w 2881713"/>
              <a:gd name="connsiteY4-180" fmla="*/ 0 h 5311228"/>
              <a:gd name="connsiteX0-181" fmla="*/ 100465 w 2909008"/>
              <a:gd name="connsiteY0-182" fmla="*/ 0 h 5337810"/>
              <a:gd name="connsiteX1-183" fmla="*/ 2909008 w 2909008"/>
              <a:gd name="connsiteY1-184" fmla="*/ 79515 h 5337810"/>
              <a:gd name="connsiteX2-185" fmla="*/ 2603724 w 2909008"/>
              <a:gd name="connsiteY2-186" fmla="*/ 4606322 h 5337810"/>
              <a:gd name="connsiteX3-187" fmla="*/ 0 w 2909008"/>
              <a:gd name="connsiteY3-188" fmla="*/ 5337810 h 5337810"/>
              <a:gd name="connsiteX4-189" fmla="*/ 100465 w 2909008"/>
              <a:gd name="connsiteY4-190" fmla="*/ 0 h 5337810"/>
              <a:gd name="connsiteX0-191" fmla="*/ 100465 w 2909008"/>
              <a:gd name="connsiteY0-192" fmla="*/ 0 h 5337810"/>
              <a:gd name="connsiteX1-193" fmla="*/ 2909008 w 2909008"/>
              <a:gd name="connsiteY1-194" fmla="*/ 79515 h 5337810"/>
              <a:gd name="connsiteX2-195" fmla="*/ 2783331 w 2909008"/>
              <a:gd name="connsiteY2-196" fmla="*/ 4777092 h 5337810"/>
              <a:gd name="connsiteX3-197" fmla="*/ 0 w 2909008"/>
              <a:gd name="connsiteY3-198" fmla="*/ 5337810 h 5337810"/>
              <a:gd name="connsiteX4-199" fmla="*/ 100465 w 2909008"/>
              <a:gd name="connsiteY4-200" fmla="*/ 0 h 5337810"/>
              <a:gd name="connsiteX0-201" fmla="*/ 100465 w 3135722"/>
              <a:gd name="connsiteY0-202" fmla="*/ 0 h 5337810"/>
              <a:gd name="connsiteX1-203" fmla="*/ 2909008 w 3135722"/>
              <a:gd name="connsiteY1-204" fmla="*/ 79515 h 5337810"/>
              <a:gd name="connsiteX2-205" fmla="*/ 3135722 w 3135722"/>
              <a:gd name="connsiteY2-206" fmla="*/ 5125278 h 5337810"/>
              <a:gd name="connsiteX3-207" fmla="*/ 0 w 3135722"/>
              <a:gd name="connsiteY3-208" fmla="*/ 5337810 h 5337810"/>
              <a:gd name="connsiteX4-209" fmla="*/ 100465 w 3135722"/>
              <a:gd name="connsiteY4-210" fmla="*/ 0 h 5337810"/>
              <a:gd name="connsiteX0-211" fmla="*/ 100465 w 3052412"/>
              <a:gd name="connsiteY0-212" fmla="*/ 0 h 5337810"/>
              <a:gd name="connsiteX1-213" fmla="*/ 2909008 w 3052412"/>
              <a:gd name="connsiteY1-214" fmla="*/ 79515 h 5337810"/>
              <a:gd name="connsiteX2-215" fmla="*/ 3052412 w 3052412"/>
              <a:gd name="connsiteY2-216" fmla="*/ 5312778 h 5337810"/>
              <a:gd name="connsiteX3-217" fmla="*/ 0 w 3052412"/>
              <a:gd name="connsiteY3-218" fmla="*/ 5337810 h 5337810"/>
              <a:gd name="connsiteX4-219" fmla="*/ 100465 w 3052412"/>
              <a:gd name="connsiteY4-220" fmla="*/ 0 h 5337810"/>
              <a:gd name="connsiteX0-221" fmla="*/ 100465 w 2932436"/>
              <a:gd name="connsiteY0-222" fmla="*/ 0 h 5337810"/>
              <a:gd name="connsiteX1-223" fmla="*/ 2909008 w 2932436"/>
              <a:gd name="connsiteY1-224" fmla="*/ 79515 h 5337810"/>
              <a:gd name="connsiteX2-225" fmla="*/ 2932436 w 2932436"/>
              <a:gd name="connsiteY2-226" fmla="*/ 5216890 h 5337810"/>
              <a:gd name="connsiteX3-227" fmla="*/ 0 w 2932436"/>
              <a:gd name="connsiteY3-228" fmla="*/ 5337810 h 5337810"/>
              <a:gd name="connsiteX4-229" fmla="*/ 100465 w 2932436"/>
              <a:gd name="connsiteY4-230" fmla="*/ 0 h 5337810"/>
              <a:gd name="connsiteX0-231" fmla="*/ 100465 w 2909008"/>
              <a:gd name="connsiteY0-232" fmla="*/ 0 h 5337810"/>
              <a:gd name="connsiteX1-233" fmla="*/ 2909008 w 2909008"/>
              <a:gd name="connsiteY1-234" fmla="*/ 79515 h 5337810"/>
              <a:gd name="connsiteX2-235" fmla="*/ 2850374 w 2909008"/>
              <a:gd name="connsiteY2-236" fmla="*/ 5310105 h 5337810"/>
              <a:gd name="connsiteX3-237" fmla="*/ 0 w 2909008"/>
              <a:gd name="connsiteY3-238" fmla="*/ 5337810 h 5337810"/>
              <a:gd name="connsiteX4-239" fmla="*/ 100465 w 2909008"/>
              <a:gd name="connsiteY4-240" fmla="*/ 0 h 5337810"/>
              <a:gd name="connsiteX0-241" fmla="*/ 100465 w 2909008"/>
              <a:gd name="connsiteY0-242" fmla="*/ 0 h 5356623"/>
              <a:gd name="connsiteX1-243" fmla="*/ 2909008 w 2909008"/>
              <a:gd name="connsiteY1-244" fmla="*/ 79515 h 5356623"/>
              <a:gd name="connsiteX2-245" fmla="*/ 2802608 w 2909008"/>
              <a:gd name="connsiteY2-246" fmla="*/ 5356623 h 5356623"/>
              <a:gd name="connsiteX3-247" fmla="*/ 0 w 2909008"/>
              <a:gd name="connsiteY3-248" fmla="*/ 5337810 h 5356623"/>
              <a:gd name="connsiteX4-249" fmla="*/ 100465 w 2909008"/>
              <a:gd name="connsiteY4-250" fmla="*/ 0 h 5356623"/>
              <a:gd name="connsiteX0-251" fmla="*/ 100465 w 2909008"/>
              <a:gd name="connsiteY0-252" fmla="*/ 0 h 5343688"/>
              <a:gd name="connsiteX1-253" fmla="*/ 2909008 w 2909008"/>
              <a:gd name="connsiteY1-254" fmla="*/ 79515 h 5343688"/>
              <a:gd name="connsiteX2-255" fmla="*/ 2843194 w 2909008"/>
              <a:gd name="connsiteY2-256" fmla="*/ 5343688 h 5343688"/>
              <a:gd name="connsiteX3-257" fmla="*/ 0 w 2909008"/>
              <a:gd name="connsiteY3-258" fmla="*/ 5337810 h 5343688"/>
              <a:gd name="connsiteX4-259" fmla="*/ 100465 w 2909008"/>
              <a:gd name="connsiteY4-260" fmla="*/ 0 h 5343688"/>
              <a:gd name="connsiteX0-261" fmla="*/ 100465 w 2909008"/>
              <a:gd name="connsiteY0-262" fmla="*/ 0 h 5363625"/>
              <a:gd name="connsiteX1-263" fmla="*/ 2909008 w 2909008"/>
              <a:gd name="connsiteY1-264" fmla="*/ 79515 h 5363625"/>
              <a:gd name="connsiteX2-265" fmla="*/ 2822723 w 2909008"/>
              <a:gd name="connsiteY2-266" fmla="*/ 5363625 h 5363625"/>
              <a:gd name="connsiteX3-267" fmla="*/ 0 w 2909008"/>
              <a:gd name="connsiteY3-268" fmla="*/ 5337810 h 5363625"/>
              <a:gd name="connsiteX4-269" fmla="*/ 100465 w 2909008"/>
              <a:gd name="connsiteY4-270" fmla="*/ 0 h 5363625"/>
              <a:gd name="connsiteX0-271" fmla="*/ 100465 w 2909008"/>
              <a:gd name="connsiteY0-272" fmla="*/ 0 h 5383919"/>
              <a:gd name="connsiteX1-273" fmla="*/ 2909008 w 2909008"/>
              <a:gd name="connsiteY1-274" fmla="*/ 79515 h 5383919"/>
              <a:gd name="connsiteX2-275" fmla="*/ 2829191 w 2909008"/>
              <a:gd name="connsiteY2-276" fmla="*/ 5383919 h 5383919"/>
              <a:gd name="connsiteX3-277" fmla="*/ 0 w 2909008"/>
              <a:gd name="connsiteY3-278" fmla="*/ 5337810 h 5383919"/>
              <a:gd name="connsiteX4-279" fmla="*/ 100465 w 2909008"/>
              <a:gd name="connsiteY4-280" fmla="*/ 0 h 5383919"/>
              <a:gd name="connsiteX0-281" fmla="*/ 100465 w 2927206"/>
              <a:gd name="connsiteY0-282" fmla="*/ 0 h 5383919"/>
              <a:gd name="connsiteX1-283" fmla="*/ 2927206 w 2927206"/>
              <a:gd name="connsiteY1-284" fmla="*/ 61793 h 5383919"/>
              <a:gd name="connsiteX2-285" fmla="*/ 2829191 w 2927206"/>
              <a:gd name="connsiteY2-286" fmla="*/ 5383919 h 5383919"/>
              <a:gd name="connsiteX3-287" fmla="*/ 0 w 2927206"/>
              <a:gd name="connsiteY3-288" fmla="*/ 5337810 h 5383919"/>
              <a:gd name="connsiteX4-289" fmla="*/ 100465 w 2927206"/>
              <a:gd name="connsiteY4-290" fmla="*/ 0 h 5383919"/>
              <a:gd name="connsiteX0-291" fmla="*/ 100465 w 2927444"/>
              <a:gd name="connsiteY0-292" fmla="*/ 0 h 5383919"/>
              <a:gd name="connsiteX1-293" fmla="*/ 2927444 w 2927444"/>
              <a:gd name="connsiteY1-294" fmla="*/ 43834 h 5383919"/>
              <a:gd name="connsiteX2-295" fmla="*/ 2829191 w 2927444"/>
              <a:gd name="connsiteY2-296" fmla="*/ 5383919 h 5383919"/>
              <a:gd name="connsiteX3-297" fmla="*/ 0 w 2927444"/>
              <a:gd name="connsiteY3-298" fmla="*/ 5337810 h 5383919"/>
              <a:gd name="connsiteX4-299" fmla="*/ 100465 w 2927444"/>
              <a:gd name="connsiteY4-300" fmla="*/ 0 h 5383919"/>
              <a:gd name="connsiteX0-301" fmla="*/ 55924 w 2927444"/>
              <a:gd name="connsiteY0-302" fmla="*/ 0 h 5411452"/>
              <a:gd name="connsiteX1-303" fmla="*/ 2927444 w 2927444"/>
              <a:gd name="connsiteY1-304" fmla="*/ 71367 h 5411452"/>
              <a:gd name="connsiteX2-305" fmla="*/ 2829191 w 2927444"/>
              <a:gd name="connsiteY2-306" fmla="*/ 5411452 h 5411452"/>
              <a:gd name="connsiteX3-307" fmla="*/ 0 w 2927444"/>
              <a:gd name="connsiteY3-308" fmla="*/ 5365343 h 5411452"/>
              <a:gd name="connsiteX4-309" fmla="*/ 55924 w 2927444"/>
              <a:gd name="connsiteY4-310" fmla="*/ 0 h 5411452"/>
              <a:gd name="connsiteX0-311" fmla="*/ 55924 w 2927444"/>
              <a:gd name="connsiteY0-312" fmla="*/ 0 h 5411452"/>
              <a:gd name="connsiteX1-313" fmla="*/ 2927444 w 2927444"/>
              <a:gd name="connsiteY1-314" fmla="*/ 71367 h 5411452"/>
              <a:gd name="connsiteX2-315" fmla="*/ 2829191 w 2927444"/>
              <a:gd name="connsiteY2-316" fmla="*/ 5411452 h 5411452"/>
              <a:gd name="connsiteX3-317" fmla="*/ 0 w 2927444"/>
              <a:gd name="connsiteY3-318" fmla="*/ 5365343 h 5411452"/>
              <a:gd name="connsiteX4-319" fmla="*/ 55924 w 2927444"/>
              <a:gd name="connsiteY4-320" fmla="*/ 0 h 5411452"/>
              <a:gd name="connsiteX0-321" fmla="*/ 55924 w 2927444"/>
              <a:gd name="connsiteY0-322" fmla="*/ 0 h 5411096"/>
              <a:gd name="connsiteX1-323" fmla="*/ 2927444 w 2927444"/>
              <a:gd name="connsiteY1-324" fmla="*/ 71367 h 5411096"/>
              <a:gd name="connsiteX2-325" fmla="*/ 2802252 w 2927444"/>
              <a:gd name="connsiteY2-326" fmla="*/ 5411096 h 5411096"/>
              <a:gd name="connsiteX3-327" fmla="*/ 0 w 2927444"/>
              <a:gd name="connsiteY3-328" fmla="*/ 5365343 h 5411096"/>
              <a:gd name="connsiteX4-329" fmla="*/ 55924 w 2927444"/>
              <a:gd name="connsiteY4-330" fmla="*/ 0 h 541109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27444" h="5411096">
                <a:moveTo>
                  <a:pt x="55924" y="0"/>
                </a:moveTo>
                <a:lnTo>
                  <a:pt x="2927444" y="71367"/>
                </a:lnTo>
                <a:lnTo>
                  <a:pt x="2802252" y="5411096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2"/>
          </p:nvPr>
        </p:nvSpPr>
        <p:spPr>
          <a:xfrm rot="2654530">
            <a:off x="5317705" y="1171149"/>
            <a:ext cx="2927444" cy="5411452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-1" fmla="*/ 0 w 2485639"/>
              <a:gd name="connsiteY0-2" fmla="*/ 0 h 4410750"/>
              <a:gd name="connsiteX1-3" fmla="*/ 2485639 w 2485639"/>
              <a:gd name="connsiteY1-4" fmla="*/ 48300 h 4410750"/>
              <a:gd name="connsiteX2-5" fmla="*/ 2485639 w 2485639"/>
              <a:gd name="connsiteY2-6" fmla="*/ 4410750 h 4410750"/>
              <a:gd name="connsiteX3-7" fmla="*/ 86927 w 2485639"/>
              <a:gd name="connsiteY3-8" fmla="*/ 4410750 h 4410750"/>
              <a:gd name="connsiteX4-9" fmla="*/ 0 w 2485639"/>
              <a:gd name="connsiteY4-10" fmla="*/ 0 h 4410750"/>
              <a:gd name="connsiteX0-11" fmla="*/ 0 w 2451521"/>
              <a:gd name="connsiteY0-12" fmla="*/ 0 h 4443978"/>
              <a:gd name="connsiteX1-13" fmla="*/ 2451521 w 2451521"/>
              <a:gd name="connsiteY1-14" fmla="*/ 81528 h 4443978"/>
              <a:gd name="connsiteX2-15" fmla="*/ 2451521 w 2451521"/>
              <a:gd name="connsiteY2-16" fmla="*/ 4443978 h 4443978"/>
              <a:gd name="connsiteX3-17" fmla="*/ 52809 w 2451521"/>
              <a:gd name="connsiteY3-18" fmla="*/ 4443978 h 4443978"/>
              <a:gd name="connsiteX4-19" fmla="*/ 0 w 2451521"/>
              <a:gd name="connsiteY4-20" fmla="*/ 0 h 4443978"/>
              <a:gd name="connsiteX0-21" fmla="*/ 0 w 2444163"/>
              <a:gd name="connsiteY0-22" fmla="*/ 0 h 4491031"/>
              <a:gd name="connsiteX1-23" fmla="*/ 2444163 w 2444163"/>
              <a:gd name="connsiteY1-24" fmla="*/ 128581 h 4491031"/>
              <a:gd name="connsiteX2-25" fmla="*/ 2444163 w 2444163"/>
              <a:gd name="connsiteY2-26" fmla="*/ 4491031 h 4491031"/>
              <a:gd name="connsiteX3-27" fmla="*/ 45451 w 2444163"/>
              <a:gd name="connsiteY3-28" fmla="*/ 4491031 h 4491031"/>
              <a:gd name="connsiteX4-29" fmla="*/ 0 w 2444163"/>
              <a:gd name="connsiteY4-30" fmla="*/ 0 h 4491031"/>
              <a:gd name="connsiteX0-31" fmla="*/ 0 w 2476856"/>
              <a:gd name="connsiteY0-32" fmla="*/ 0 h 4565557"/>
              <a:gd name="connsiteX1-33" fmla="*/ 2476856 w 2476856"/>
              <a:gd name="connsiteY1-34" fmla="*/ 203107 h 4565557"/>
              <a:gd name="connsiteX2-35" fmla="*/ 2476856 w 2476856"/>
              <a:gd name="connsiteY2-36" fmla="*/ 4565557 h 4565557"/>
              <a:gd name="connsiteX3-37" fmla="*/ 78144 w 2476856"/>
              <a:gd name="connsiteY3-38" fmla="*/ 4565557 h 4565557"/>
              <a:gd name="connsiteX4-39" fmla="*/ 0 w 2476856"/>
              <a:gd name="connsiteY4-40" fmla="*/ 0 h 4565557"/>
              <a:gd name="connsiteX0-41" fmla="*/ 0 w 2436983"/>
              <a:gd name="connsiteY0-42" fmla="*/ 0 h 4524615"/>
              <a:gd name="connsiteX1-43" fmla="*/ 2436983 w 2436983"/>
              <a:gd name="connsiteY1-44" fmla="*/ 162165 h 4524615"/>
              <a:gd name="connsiteX2-45" fmla="*/ 2436983 w 2436983"/>
              <a:gd name="connsiteY2-46" fmla="*/ 4524615 h 4524615"/>
              <a:gd name="connsiteX3-47" fmla="*/ 38271 w 2436983"/>
              <a:gd name="connsiteY3-48" fmla="*/ 4524615 h 4524615"/>
              <a:gd name="connsiteX4-49" fmla="*/ 0 w 2436983"/>
              <a:gd name="connsiteY4-50" fmla="*/ 0 h 4524615"/>
              <a:gd name="connsiteX0-51" fmla="*/ 0 w 2430694"/>
              <a:gd name="connsiteY0-52" fmla="*/ 0 h 4490853"/>
              <a:gd name="connsiteX1-53" fmla="*/ 2430694 w 2430694"/>
              <a:gd name="connsiteY1-54" fmla="*/ 128403 h 4490853"/>
              <a:gd name="connsiteX2-55" fmla="*/ 2430694 w 2430694"/>
              <a:gd name="connsiteY2-56" fmla="*/ 4490853 h 4490853"/>
              <a:gd name="connsiteX3-57" fmla="*/ 31982 w 2430694"/>
              <a:gd name="connsiteY3-58" fmla="*/ 4490853 h 4490853"/>
              <a:gd name="connsiteX4-59" fmla="*/ 0 w 2430694"/>
              <a:gd name="connsiteY4-60" fmla="*/ 0 h 4490853"/>
              <a:gd name="connsiteX0-61" fmla="*/ 0 w 2465169"/>
              <a:gd name="connsiteY0-62" fmla="*/ 0 h 4490853"/>
              <a:gd name="connsiteX1-63" fmla="*/ 2465169 w 2465169"/>
              <a:gd name="connsiteY1-64" fmla="*/ 68237 h 4490853"/>
              <a:gd name="connsiteX2-65" fmla="*/ 2430694 w 2465169"/>
              <a:gd name="connsiteY2-66" fmla="*/ 4490853 h 4490853"/>
              <a:gd name="connsiteX3-67" fmla="*/ 31982 w 2465169"/>
              <a:gd name="connsiteY3-68" fmla="*/ 4490853 h 4490853"/>
              <a:gd name="connsiteX4-69" fmla="*/ 0 w 2465169"/>
              <a:gd name="connsiteY4-70" fmla="*/ 0 h 4490853"/>
              <a:gd name="connsiteX0-71" fmla="*/ 0 w 2533228"/>
              <a:gd name="connsiteY0-72" fmla="*/ 0 h 4490853"/>
              <a:gd name="connsiteX1-73" fmla="*/ 2533228 w 2533228"/>
              <a:gd name="connsiteY1-74" fmla="*/ 15251 h 4490853"/>
              <a:gd name="connsiteX2-75" fmla="*/ 2430694 w 2533228"/>
              <a:gd name="connsiteY2-76" fmla="*/ 4490853 h 4490853"/>
              <a:gd name="connsiteX3-77" fmla="*/ 31982 w 2533228"/>
              <a:gd name="connsiteY3-78" fmla="*/ 4490853 h 4490853"/>
              <a:gd name="connsiteX4-79" fmla="*/ 0 w 2533228"/>
              <a:gd name="connsiteY4-80" fmla="*/ 0 h 4490853"/>
              <a:gd name="connsiteX0-81" fmla="*/ 0 w 2682102"/>
              <a:gd name="connsiteY0-82" fmla="*/ 36666 h 4527519"/>
              <a:gd name="connsiteX1-83" fmla="*/ 2682102 w 2682102"/>
              <a:gd name="connsiteY1-84" fmla="*/ 0 h 4527519"/>
              <a:gd name="connsiteX2-85" fmla="*/ 2430694 w 2682102"/>
              <a:gd name="connsiteY2-86" fmla="*/ 4527519 h 4527519"/>
              <a:gd name="connsiteX3-87" fmla="*/ 31982 w 2682102"/>
              <a:gd name="connsiteY3-88" fmla="*/ 4527519 h 4527519"/>
              <a:gd name="connsiteX4-89" fmla="*/ 0 w 2682102"/>
              <a:gd name="connsiteY4-90" fmla="*/ 36666 h 4527519"/>
              <a:gd name="connsiteX0-91" fmla="*/ 0 w 2743337"/>
              <a:gd name="connsiteY0-92" fmla="*/ 83007 h 4573860"/>
              <a:gd name="connsiteX1-93" fmla="*/ 2743337 w 2743337"/>
              <a:gd name="connsiteY1-94" fmla="*/ 0 h 4573860"/>
              <a:gd name="connsiteX2-95" fmla="*/ 2430694 w 2743337"/>
              <a:gd name="connsiteY2-96" fmla="*/ 4573860 h 4573860"/>
              <a:gd name="connsiteX3-97" fmla="*/ 31982 w 2743337"/>
              <a:gd name="connsiteY3-98" fmla="*/ 4573860 h 4573860"/>
              <a:gd name="connsiteX4-99" fmla="*/ 0 w 2743337"/>
              <a:gd name="connsiteY4-100" fmla="*/ 83007 h 4573860"/>
              <a:gd name="connsiteX0-101" fmla="*/ 0 w 2742624"/>
              <a:gd name="connsiteY0-102" fmla="*/ 29130 h 4519983"/>
              <a:gd name="connsiteX1-103" fmla="*/ 2742624 w 2742624"/>
              <a:gd name="connsiteY1-104" fmla="*/ 0 h 4519983"/>
              <a:gd name="connsiteX2-105" fmla="*/ 2430694 w 2742624"/>
              <a:gd name="connsiteY2-106" fmla="*/ 4519983 h 4519983"/>
              <a:gd name="connsiteX3-107" fmla="*/ 31982 w 2742624"/>
              <a:gd name="connsiteY3-108" fmla="*/ 4519983 h 4519983"/>
              <a:gd name="connsiteX4-109" fmla="*/ 0 w 2742624"/>
              <a:gd name="connsiteY4-110" fmla="*/ 29130 h 4519983"/>
              <a:gd name="connsiteX0-111" fmla="*/ 0 w 2789143"/>
              <a:gd name="connsiteY0-112" fmla="*/ 0 h 4538619"/>
              <a:gd name="connsiteX1-113" fmla="*/ 2789143 w 2789143"/>
              <a:gd name="connsiteY1-114" fmla="*/ 18636 h 4538619"/>
              <a:gd name="connsiteX2-115" fmla="*/ 2477213 w 2789143"/>
              <a:gd name="connsiteY2-116" fmla="*/ 4538619 h 4538619"/>
              <a:gd name="connsiteX3-117" fmla="*/ 78501 w 2789143"/>
              <a:gd name="connsiteY3-118" fmla="*/ 4538619 h 4538619"/>
              <a:gd name="connsiteX4-119" fmla="*/ 0 w 2789143"/>
              <a:gd name="connsiteY4-120" fmla="*/ 0 h 4538619"/>
              <a:gd name="connsiteX0-121" fmla="*/ 0 w 2768136"/>
              <a:gd name="connsiteY0-122" fmla="*/ 0 h 4598963"/>
              <a:gd name="connsiteX1-123" fmla="*/ 2768136 w 2768136"/>
              <a:gd name="connsiteY1-124" fmla="*/ 78980 h 4598963"/>
              <a:gd name="connsiteX2-125" fmla="*/ 2456206 w 2768136"/>
              <a:gd name="connsiteY2-126" fmla="*/ 4598963 h 4598963"/>
              <a:gd name="connsiteX3-127" fmla="*/ 57494 w 2768136"/>
              <a:gd name="connsiteY3-128" fmla="*/ 4598963 h 4598963"/>
              <a:gd name="connsiteX4-129" fmla="*/ 0 w 2768136"/>
              <a:gd name="connsiteY4-130" fmla="*/ 0 h 4598963"/>
              <a:gd name="connsiteX0-131" fmla="*/ 0 w 2795431"/>
              <a:gd name="connsiteY0-132" fmla="*/ 0 h 4572381"/>
              <a:gd name="connsiteX1-133" fmla="*/ 2795431 w 2795431"/>
              <a:gd name="connsiteY1-134" fmla="*/ 52398 h 4572381"/>
              <a:gd name="connsiteX2-135" fmla="*/ 2483501 w 2795431"/>
              <a:gd name="connsiteY2-136" fmla="*/ 4572381 h 4572381"/>
              <a:gd name="connsiteX3-137" fmla="*/ 84789 w 2795431"/>
              <a:gd name="connsiteY3-138" fmla="*/ 4572381 h 4572381"/>
              <a:gd name="connsiteX4-139" fmla="*/ 0 w 2795431"/>
              <a:gd name="connsiteY4-140" fmla="*/ 0 h 4572381"/>
              <a:gd name="connsiteX0-141" fmla="*/ 0 w 2815189"/>
              <a:gd name="connsiteY0-142" fmla="*/ 0 h 4606322"/>
              <a:gd name="connsiteX1-143" fmla="*/ 2815189 w 2815189"/>
              <a:gd name="connsiteY1-144" fmla="*/ 86339 h 4606322"/>
              <a:gd name="connsiteX2-145" fmla="*/ 2503259 w 2815189"/>
              <a:gd name="connsiteY2-146" fmla="*/ 4606322 h 4606322"/>
              <a:gd name="connsiteX3-147" fmla="*/ 104547 w 2815189"/>
              <a:gd name="connsiteY3-148" fmla="*/ 4606322 h 4606322"/>
              <a:gd name="connsiteX4-149" fmla="*/ 0 w 2815189"/>
              <a:gd name="connsiteY4-150" fmla="*/ 0 h 4606322"/>
              <a:gd name="connsiteX0-151" fmla="*/ 0 w 2808543"/>
              <a:gd name="connsiteY0-152" fmla="*/ 0 h 4606322"/>
              <a:gd name="connsiteX1-153" fmla="*/ 2808543 w 2808543"/>
              <a:gd name="connsiteY1-154" fmla="*/ 79515 h 4606322"/>
              <a:gd name="connsiteX2-155" fmla="*/ 2503259 w 2808543"/>
              <a:gd name="connsiteY2-156" fmla="*/ 4606322 h 4606322"/>
              <a:gd name="connsiteX3-157" fmla="*/ 104547 w 2808543"/>
              <a:gd name="connsiteY3-158" fmla="*/ 4606322 h 4606322"/>
              <a:gd name="connsiteX4-159" fmla="*/ 0 w 2808543"/>
              <a:gd name="connsiteY4-160" fmla="*/ 0 h 4606322"/>
              <a:gd name="connsiteX0-161" fmla="*/ 0 w 2808543"/>
              <a:gd name="connsiteY0-162" fmla="*/ 0 h 5305830"/>
              <a:gd name="connsiteX1-163" fmla="*/ 2808543 w 2808543"/>
              <a:gd name="connsiteY1-164" fmla="*/ 79515 h 5305830"/>
              <a:gd name="connsiteX2-165" fmla="*/ 2503259 w 2808543"/>
              <a:gd name="connsiteY2-166" fmla="*/ 4606322 h 5305830"/>
              <a:gd name="connsiteX3-167" fmla="*/ 27937 w 2808543"/>
              <a:gd name="connsiteY3-168" fmla="*/ 5305830 h 5305830"/>
              <a:gd name="connsiteX4-169" fmla="*/ 0 w 2808543"/>
              <a:gd name="connsiteY4-170" fmla="*/ 0 h 5305830"/>
              <a:gd name="connsiteX0-171" fmla="*/ 73170 w 2881713"/>
              <a:gd name="connsiteY0-172" fmla="*/ 0 h 5311228"/>
              <a:gd name="connsiteX1-173" fmla="*/ 2881713 w 2881713"/>
              <a:gd name="connsiteY1-174" fmla="*/ 79515 h 5311228"/>
              <a:gd name="connsiteX2-175" fmla="*/ 2576429 w 2881713"/>
              <a:gd name="connsiteY2-176" fmla="*/ 4606322 h 5311228"/>
              <a:gd name="connsiteX3-177" fmla="*/ 0 w 2881713"/>
              <a:gd name="connsiteY3-178" fmla="*/ 5311228 h 5311228"/>
              <a:gd name="connsiteX4-179" fmla="*/ 73170 w 2881713"/>
              <a:gd name="connsiteY4-180" fmla="*/ 0 h 5311228"/>
              <a:gd name="connsiteX0-181" fmla="*/ 100465 w 2909008"/>
              <a:gd name="connsiteY0-182" fmla="*/ 0 h 5337810"/>
              <a:gd name="connsiteX1-183" fmla="*/ 2909008 w 2909008"/>
              <a:gd name="connsiteY1-184" fmla="*/ 79515 h 5337810"/>
              <a:gd name="connsiteX2-185" fmla="*/ 2603724 w 2909008"/>
              <a:gd name="connsiteY2-186" fmla="*/ 4606322 h 5337810"/>
              <a:gd name="connsiteX3-187" fmla="*/ 0 w 2909008"/>
              <a:gd name="connsiteY3-188" fmla="*/ 5337810 h 5337810"/>
              <a:gd name="connsiteX4-189" fmla="*/ 100465 w 2909008"/>
              <a:gd name="connsiteY4-190" fmla="*/ 0 h 5337810"/>
              <a:gd name="connsiteX0-191" fmla="*/ 100465 w 2909008"/>
              <a:gd name="connsiteY0-192" fmla="*/ 0 h 5337810"/>
              <a:gd name="connsiteX1-193" fmla="*/ 2909008 w 2909008"/>
              <a:gd name="connsiteY1-194" fmla="*/ 79515 h 5337810"/>
              <a:gd name="connsiteX2-195" fmla="*/ 2783331 w 2909008"/>
              <a:gd name="connsiteY2-196" fmla="*/ 4777092 h 5337810"/>
              <a:gd name="connsiteX3-197" fmla="*/ 0 w 2909008"/>
              <a:gd name="connsiteY3-198" fmla="*/ 5337810 h 5337810"/>
              <a:gd name="connsiteX4-199" fmla="*/ 100465 w 2909008"/>
              <a:gd name="connsiteY4-200" fmla="*/ 0 h 5337810"/>
              <a:gd name="connsiteX0-201" fmla="*/ 100465 w 3135722"/>
              <a:gd name="connsiteY0-202" fmla="*/ 0 h 5337810"/>
              <a:gd name="connsiteX1-203" fmla="*/ 2909008 w 3135722"/>
              <a:gd name="connsiteY1-204" fmla="*/ 79515 h 5337810"/>
              <a:gd name="connsiteX2-205" fmla="*/ 3135722 w 3135722"/>
              <a:gd name="connsiteY2-206" fmla="*/ 5125278 h 5337810"/>
              <a:gd name="connsiteX3-207" fmla="*/ 0 w 3135722"/>
              <a:gd name="connsiteY3-208" fmla="*/ 5337810 h 5337810"/>
              <a:gd name="connsiteX4-209" fmla="*/ 100465 w 3135722"/>
              <a:gd name="connsiteY4-210" fmla="*/ 0 h 5337810"/>
              <a:gd name="connsiteX0-211" fmla="*/ 100465 w 3052412"/>
              <a:gd name="connsiteY0-212" fmla="*/ 0 h 5337810"/>
              <a:gd name="connsiteX1-213" fmla="*/ 2909008 w 3052412"/>
              <a:gd name="connsiteY1-214" fmla="*/ 79515 h 5337810"/>
              <a:gd name="connsiteX2-215" fmla="*/ 3052412 w 3052412"/>
              <a:gd name="connsiteY2-216" fmla="*/ 5312778 h 5337810"/>
              <a:gd name="connsiteX3-217" fmla="*/ 0 w 3052412"/>
              <a:gd name="connsiteY3-218" fmla="*/ 5337810 h 5337810"/>
              <a:gd name="connsiteX4-219" fmla="*/ 100465 w 3052412"/>
              <a:gd name="connsiteY4-220" fmla="*/ 0 h 5337810"/>
              <a:gd name="connsiteX0-221" fmla="*/ 100465 w 2932436"/>
              <a:gd name="connsiteY0-222" fmla="*/ 0 h 5337810"/>
              <a:gd name="connsiteX1-223" fmla="*/ 2909008 w 2932436"/>
              <a:gd name="connsiteY1-224" fmla="*/ 79515 h 5337810"/>
              <a:gd name="connsiteX2-225" fmla="*/ 2932436 w 2932436"/>
              <a:gd name="connsiteY2-226" fmla="*/ 5216890 h 5337810"/>
              <a:gd name="connsiteX3-227" fmla="*/ 0 w 2932436"/>
              <a:gd name="connsiteY3-228" fmla="*/ 5337810 h 5337810"/>
              <a:gd name="connsiteX4-229" fmla="*/ 100465 w 2932436"/>
              <a:gd name="connsiteY4-230" fmla="*/ 0 h 5337810"/>
              <a:gd name="connsiteX0-231" fmla="*/ 100465 w 2909008"/>
              <a:gd name="connsiteY0-232" fmla="*/ 0 h 5337810"/>
              <a:gd name="connsiteX1-233" fmla="*/ 2909008 w 2909008"/>
              <a:gd name="connsiteY1-234" fmla="*/ 79515 h 5337810"/>
              <a:gd name="connsiteX2-235" fmla="*/ 2850374 w 2909008"/>
              <a:gd name="connsiteY2-236" fmla="*/ 5310105 h 5337810"/>
              <a:gd name="connsiteX3-237" fmla="*/ 0 w 2909008"/>
              <a:gd name="connsiteY3-238" fmla="*/ 5337810 h 5337810"/>
              <a:gd name="connsiteX4-239" fmla="*/ 100465 w 2909008"/>
              <a:gd name="connsiteY4-240" fmla="*/ 0 h 5337810"/>
              <a:gd name="connsiteX0-241" fmla="*/ 100465 w 2909008"/>
              <a:gd name="connsiteY0-242" fmla="*/ 0 h 5356623"/>
              <a:gd name="connsiteX1-243" fmla="*/ 2909008 w 2909008"/>
              <a:gd name="connsiteY1-244" fmla="*/ 79515 h 5356623"/>
              <a:gd name="connsiteX2-245" fmla="*/ 2802608 w 2909008"/>
              <a:gd name="connsiteY2-246" fmla="*/ 5356623 h 5356623"/>
              <a:gd name="connsiteX3-247" fmla="*/ 0 w 2909008"/>
              <a:gd name="connsiteY3-248" fmla="*/ 5337810 h 5356623"/>
              <a:gd name="connsiteX4-249" fmla="*/ 100465 w 2909008"/>
              <a:gd name="connsiteY4-250" fmla="*/ 0 h 5356623"/>
              <a:gd name="connsiteX0-251" fmla="*/ 100465 w 2909008"/>
              <a:gd name="connsiteY0-252" fmla="*/ 0 h 5343688"/>
              <a:gd name="connsiteX1-253" fmla="*/ 2909008 w 2909008"/>
              <a:gd name="connsiteY1-254" fmla="*/ 79515 h 5343688"/>
              <a:gd name="connsiteX2-255" fmla="*/ 2843194 w 2909008"/>
              <a:gd name="connsiteY2-256" fmla="*/ 5343688 h 5343688"/>
              <a:gd name="connsiteX3-257" fmla="*/ 0 w 2909008"/>
              <a:gd name="connsiteY3-258" fmla="*/ 5337810 h 5343688"/>
              <a:gd name="connsiteX4-259" fmla="*/ 100465 w 2909008"/>
              <a:gd name="connsiteY4-260" fmla="*/ 0 h 5343688"/>
              <a:gd name="connsiteX0-261" fmla="*/ 100465 w 2909008"/>
              <a:gd name="connsiteY0-262" fmla="*/ 0 h 5363625"/>
              <a:gd name="connsiteX1-263" fmla="*/ 2909008 w 2909008"/>
              <a:gd name="connsiteY1-264" fmla="*/ 79515 h 5363625"/>
              <a:gd name="connsiteX2-265" fmla="*/ 2822723 w 2909008"/>
              <a:gd name="connsiteY2-266" fmla="*/ 5363625 h 5363625"/>
              <a:gd name="connsiteX3-267" fmla="*/ 0 w 2909008"/>
              <a:gd name="connsiteY3-268" fmla="*/ 5337810 h 5363625"/>
              <a:gd name="connsiteX4-269" fmla="*/ 100465 w 2909008"/>
              <a:gd name="connsiteY4-270" fmla="*/ 0 h 5363625"/>
              <a:gd name="connsiteX0-271" fmla="*/ 100465 w 2909008"/>
              <a:gd name="connsiteY0-272" fmla="*/ 0 h 5383919"/>
              <a:gd name="connsiteX1-273" fmla="*/ 2909008 w 2909008"/>
              <a:gd name="connsiteY1-274" fmla="*/ 79515 h 5383919"/>
              <a:gd name="connsiteX2-275" fmla="*/ 2829191 w 2909008"/>
              <a:gd name="connsiteY2-276" fmla="*/ 5383919 h 5383919"/>
              <a:gd name="connsiteX3-277" fmla="*/ 0 w 2909008"/>
              <a:gd name="connsiteY3-278" fmla="*/ 5337810 h 5383919"/>
              <a:gd name="connsiteX4-279" fmla="*/ 100465 w 2909008"/>
              <a:gd name="connsiteY4-280" fmla="*/ 0 h 5383919"/>
              <a:gd name="connsiteX0-281" fmla="*/ 100465 w 2927206"/>
              <a:gd name="connsiteY0-282" fmla="*/ 0 h 5383919"/>
              <a:gd name="connsiteX1-283" fmla="*/ 2927206 w 2927206"/>
              <a:gd name="connsiteY1-284" fmla="*/ 61793 h 5383919"/>
              <a:gd name="connsiteX2-285" fmla="*/ 2829191 w 2927206"/>
              <a:gd name="connsiteY2-286" fmla="*/ 5383919 h 5383919"/>
              <a:gd name="connsiteX3-287" fmla="*/ 0 w 2927206"/>
              <a:gd name="connsiteY3-288" fmla="*/ 5337810 h 5383919"/>
              <a:gd name="connsiteX4-289" fmla="*/ 100465 w 2927206"/>
              <a:gd name="connsiteY4-290" fmla="*/ 0 h 5383919"/>
              <a:gd name="connsiteX0-291" fmla="*/ 100465 w 2927444"/>
              <a:gd name="connsiteY0-292" fmla="*/ 0 h 5383919"/>
              <a:gd name="connsiteX1-293" fmla="*/ 2927444 w 2927444"/>
              <a:gd name="connsiteY1-294" fmla="*/ 43834 h 5383919"/>
              <a:gd name="connsiteX2-295" fmla="*/ 2829191 w 2927444"/>
              <a:gd name="connsiteY2-296" fmla="*/ 5383919 h 5383919"/>
              <a:gd name="connsiteX3-297" fmla="*/ 0 w 2927444"/>
              <a:gd name="connsiteY3-298" fmla="*/ 5337810 h 5383919"/>
              <a:gd name="connsiteX4-299" fmla="*/ 100465 w 2927444"/>
              <a:gd name="connsiteY4-300" fmla="*/ 0 h 5383919"/>
              <a:gd name="connsiteX0-301" fmla="*/ 55924 w 2927444"/>
              <a:gd name="connsiteY0-302" fmla="*/ 0 h 5411452"/>
              <a:gd name="connsiteX1-303" fmla="*/ 2927444 w 2927444"/>
              <a:gd name="connsiteY1-304" fmla="*/ 71367 h 5411452"/>
              <a:gd name="connsiteX2-305" fmla="*/ 2829191 w 2927444"/>
              <a:gd name="connsiteY2-306" fmla="*/ 5411452 h 5411452"/>
              <a:gd name="connsiteX3-307" fmla="*/ 0 w 2927444"/>
              <a:gd name="connsiteY3-308" fmla="*/ 5365343 h 5411452"/>
              <a:gd name="connsiteX4-309" fmla="*/ 55924 w 2927444"/>
              <a:gd name="connsiteY4-310" fmla="*/ 0 h 54114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27444" h="5411452">
                <a:moveTo>
                  <a:pt x="55924" y="0"/>
                </a:moveTo>
                <a:lnTo>
                  <a:pt x="2927444" y="71367"/>
                </a:lnTo>
                <a:lnTo>
                  <a:pt x="2829191" y="5411452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4AFF-484B-43D8-B0E0-C20D0DDC03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B65B-69AF-419B-91D3-C10C768DE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4AFF-484B-43D8-B0E0-C20D0DDC03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B65B-69AF-419B-91D3-C10C768DE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4AFF-484B-43D8-B0E0-C20D0DDC03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B65B-69AF-419B-91D3-C10C768DE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4AFF-484B-43D8-B0E0-C20D0DDC03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B65B-69AF-419B-91D3-C10C768DE0F2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39603" y="6434212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4AFF-484B-43D8-B0E0-C20D0DDC03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B65B-69AF-419B-91D3-C10C768DE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4AFF-484B-43D8-B0E0-C20D0DDC03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B65B-69AF-419B-91D3-C10C768DE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4AFF-484B-43D8-B0E0-C20D0DDC03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B65B-69AF-419B-91D3-C10C768DE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4AFF-484B-43D8-B0E0-C20D0DDC03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B65B-69AF-419B-91D3-C10C768DE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F4AFF-484B-43D8-B0E0-C20D0DDC03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CB65B-69AF-419B-91D3-C10C768DE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image" Target="../media/image3.png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3" Type="http://schemas.openxmlformats.org/officeDocument/2006/relationships/notesSlide" Target="../notesSlides/notesSlide10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4.png"/><Relationship Id="rId10" Type="http://schemas.openxmlformats.org/officeDocument/2006/relationships/tags" Target="../tags/tag36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5.png"/><Relationship Id="rId3" Type="http://schemas.openxmlformats.org/officeDocument/2006/relationships/image" Target="../media/image5.png"/><Relationship Id="rId2" Type="http://schemas.openxmlformats.org/officeDocument/2006/relationships/tags" Target="../tags/tag3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tags" Target="../tags/tag39.xml"/><Relationship Id="rId4" Type="http://schemas.openxmlformats.org/officeDocument/2006/relationships/image" Target="../media/image16.png"/><Relationship Id="rId3" Type="http://schemas.openxmlformats.org/officeDocument/2006/relationships/image" Target="../media/image5.png"/><Relationship Id="rId2" Type="http://schemas.openxmlformats.org/officeDocument/2006/relationships/tags" Target="../tags/tag38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tags" Target="../tags/tag41.xml"/><Relationship Id="rId4" Type="http://schemas.openxmlformats.org/officeDocument/2006/relationships/image" Target="../media/image16.png"/><Relationship Id="rId3" Type="http://schemas.openxmlformats.org/officeDocument/2006/relationships/image" Target="../media/image5.png"/><Relationship Id="rId2" Type="http://schemas.openxmlformats.org/officeDocument/2006/relationships/tags" Target="../tags/tag40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tags" Target="../tags/tag43.xml"/><Relationship Id="rId4" Type="http://schemas.openxmlformats.org/officeDocument/2006/relationships/image" Target="../media/image16.png"/><Relationship Id="rId3" Type="http://schemas.openxmlformats.org/officeDocument/2006/relationships/image" Target="../media/image5.png"/><Relationship Id="rId2" Type="http://schemas.openxmlformats.org/officeDocument/2006/relationships/tags" Target="../tags/tag4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tags" Target="../tags/tag45.xml"/><Relationship Id="rId4" Type="http://schemas.openxmlformats.org/officeDocument/2006/relationships/image" Target="../media/image16.png"/><Relationship Id="rId3" Type="http://schemas.openxmlformats.org/officeDocument/2006/relationships/image" Target="../media/image5.png"/><Relationship Id="rId2" Type="http://schemas.openxmlformats.org/officeDocument/2006/relationships/tags" Target="../tags/tag44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tags" Target="../tags/tag47.xml"/><Relationship Id="rId4" Type="http://schemas.openxmlformats.org/officeDocument/2006/relationships/image" Target="../media/image16.png"/><Relationship Id="rId3" Type="http://schemas.openxmlformats.org/officeDocument/2006/relationships/image" Target="../media/image5.png"/><Relationship Id="rId2" Type="http://schemas.openxmlformats.org/officeDocument/2006/relationships/tags" Target="../tags/tag46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tags" Target="../tags/tag49.xml"/><Relationship Id="rId4" Type="http://schemas.openxmlformats.org/officeDocument/2006/relationships/image" Target="../media/image16.png"/><Relationship Id="rId3" Type="http://schemas.openxmlformats.org/officeDocument/2006/relationships/image" Target="../media/image5.png"/><Relationship Id="rId2" Type="http://schemas.openxmlformats.org/officeDocument/2006/relationships/tags" Target="../tags/tag48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tags" Target="../tags/tag51.xml"/><Relationship Id="rId4" Type="http://schemas.openxmlformats.org/officeDocument/2006/relationships/image" Target="../media/image16.png"/><Relationship Id="rId3" Type="http://schemas.openxmlformats.org/officeDocument/2006/relationships/image" Target="../media/image5.png"/><Relationship Id="rId2" Type="http://schemas.openxmlformats.org/officeDocument/2006/relationships/tags" Target="../tags/tag50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tags" Target="../tags/tag53.xml"/><Relationship Id="rId4" Type="http://schemas.openxmlformats.org/officeDocument/2006/relationships/image" Target="../media/image16.png"/><Relationship Id="rId3" Type="http://schemas.openxmlformats.org/officeDocument/2006/relationships/image" Target="../media/image5.png"/><Relationship Id="rId2" Type="http://schemas.openxmlformats.org/officeDocument/2006/relationships/tags" Target="../tags/tag5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image" Target="../media/image3.png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3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tags" Target="../tags/tag55.xml"/><Relationship Id="rId4" Type="http://schemas.openxmlformats.org/officeDocument/2006/relationships/image" Target="../media/image16.png"/><Relationship Id="rId3" Type="http://schemas.openxmlformats.org/officeDocument/2006/relationships/image" Target="../media/image5.png"/><Relationship Id="rId2" Type="http://schemas.openxmlformats.org/officeDocument/2006/relationships/tags" Target="../tags/tag54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57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Relationship Id="rId3" Type="http://schemas.openxmlformats.org/officeDocument/2006/relationships/image" Target="../media/image5.png"/><Relationship Id="rId2" Type="http://schemas.openxmlformats.org/officeDocument/2006/relationships/tags" Target="../tags/tag56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image" Target="../media/image3.png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2" Type="http://schemas.openxmlformats.org/officeDocument/2006/relationships/notesSlide" Target="../notesSlides/notesSlide2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65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image" Target="../media/image5.png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2.xml"/><Relationship Id="rId4" Type="http://schemas.openxmlformats.org/officeDocument/2006/relationships/image" Target="../media/image28.jpeg"/><Relationship Id="rId3" Type="http://schemas.openxmlformats.org/officeDocument/2006/relationships/image" Target="../media/image5.png"/><Relationship Id="rId2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image" Target="../media/image3.png"/><Relationship Id="rId3" Type="http://schemas.openxmlformats.org/officeDocument/2006/relationships/tags" Target="../tags/tag74.xml"/><Relationship Id="rId2" Type="http://schemas.openxmlformats.org/officeDocument/2006/relationships/image" Target="../media/image2.jpeg"/><Relationship Id="rId1" Type="http://schemas.openxmlformats.org/officeDocument/2006/relationships/tags" Target="../tags/tag7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image" Target="../media/image3.png"/><Relationship Id="rId2" Type="http://schemas.openxmlformats.org/officeDocument/2006/relationships/tags" Target="../tags/tag1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.xml"/><Relationship Id="rId3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2.xml"/><Relationship Id="rId3" Type="http://schemas.openxmlformats.org/officeDocument/2006/relationships/image" Target="../media/image5.png"/><Relationship Id="rId2" Type="http://schemas.openxmlformats.org/officeDocument/2006/relationships/tags" Target="../tags/tag2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3" Type="http://schemas.openxmlformats.org/officeDocument/2006/relationships/image" Target="../media/image5.png"/><Relationship Id="rId2" Type="http://schemas.openxmlformats.org/officeDocument/2006/relationships/tags" Target="../tags/tag2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tags" Target="../tags/tag26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25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tags" Target="../tags/tag28.xml"/><Relationship Id="rId3" Type="http://schemas.openxmlformats.org/officeDocument/2006/relationships/image" Target="../media/image5.png"/><Relationship Id="rId2" Type="http://schemas.openxmlformats.org/officeDocument/2006/relationships/tags" Target="../tags/tag2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_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A_库_图片 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1687380" flipH="1">
            <a:off x="-1042670" y="-1461770"/>
            <a:ext cx="5105400" cy="6653530"/>
          </a:xfrm>
          <a:prstGeom prst="rect">
            <a:avLst/>
          </a:prstGeom>
        </p:spPr>
      </p:pic>
      <p:sp>
        <p:nvSpPr>
          <p:cNvPr id="2" name="PA_库_文本框 1"/>
          <p:cNvSpPr txBox="1"/>
          <p:nvPr>
            <p:custDataLst>
              <p:tags r:id="rId5"/>
            </p:custDataLst>
          </p:nvPr>
        </p:nvSpPr>
        <p:spPr>
          <a:xfrm>
            <a:off x="2102485" y="2004060"/>
            <a:ext cx="8007985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000" b="1" dirty="0">
                <a:solidFill>
                  <a:schemeClr val="accent4">
                    <a:lumMod val="75000"/>
                  </a:schemeClr>
                </a:solidFill>
                <a:effectLst/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微博热搜对事态发展的影响和引导</a:t>
            </a:r>
            <a:endParaRPr lang="zh-CN" altLang="en-US" sz="4000" b="1" dirty="0">
              <a:solidFill>
                <a:schemeClr val="accent4">
                  <a:lumMod val="75000"/>
                </a:schemeClr>
              </a:solidFill>
              <a:effectLst/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  <a:p>
            <a:pPr algn="ctr"/>
            <a:r>
              <a:rPr lang="en-US" altLang="zh-CN" sz="4000" b="1" dirty="0">
                <a:solidFill>
                  <a:schemeClr val="accent4">
                    <a:lumMod val="75000"/>
                  </a:schemeClr>
                </a:solidFill>
                <a:effectLst/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——</a:t>
            </a:r>
            <a:r>
              <a:rPr lang="zh-CN" altLang="en-US" sz="4000" b="1" dirty="0">
                <a:solidFill>
                  <a:schemeClr val="accent4">
                    <a:lumMod val="75000"/>
                  </a:schemeClr>
                </a:solidFill>
                <a:effectLst/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以清华学姐事件及发酵为例</a:t>
            </a:r>
            <a:endParaRPr lang="zh-CN" altLang="en-US" sz="4000" b="1" dirty="0">
              <a:solidFill>
                <a:schemeClr val="accent4">
                  <a:lumMod val="75000"/>
                </a:schemeClr>
              </a:solidFill>
              <a:effectLst/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sp>
        <p:nvSpPr>
          <p:cNvPr id="7" name="PA_库_文本框 6"/>
          <p:cNvSpPr txBox="1"/>
          <p:nvPr>
            <p:custDataLst>
              <p:tags r:id="rId6"/>
            </p:custDataLst>
          </p:nvPr>
        </p:nvSpPr>
        <p:spPr>
          <a:xfrm>
            <a:off x="1836685" y="437943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2060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第二小组</a:t>
            </a:r>
            <a:endParaRPr lang="zh-CN" altLang="en-US" sz="3200" dirty="0">
              <a:solidFill>
                <a:srgbClr val="002060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cxnSp>
        <p:nvCxnSpPr>
          <p:cNvPr id="8" name="PA_库_直接连接符 7"/>
          <p:cNvCxnSpPr/>
          <p:nvPr>
            <p:custDataLst>
              <p:tags r:id="rId7"/>
            </p:custDataLst>
          </p:nvPr>
        </p:nvCxnSpPr>
        <p:spPr>
          <a:xfrm>
            <a:off x="3017121" y="4963239"/>
            <a:ext cx="627797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PA_库_文本框 4"/>
          <p:cNvSpPr txBox="1"/>
          <p:nvPr>
            <p:custDataLst>
              <p:tags r:id="rId2"/>
            </p:custDataLst>
          </p:nvPr>
        </p:nvSpPr>
        <p:spPr>
          <a:xfrm>
            <a:off x="3373755" y="518160"/>
            <a:ext cx="1198245" cy="360870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词频分析</a:t>
            </a:r>
            <a:endParaRPr lang="zh-CN" altLang="en-US" sz="66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6" name="PA_库_同心圆 5"/>
          <p:cNvSpPr/>
          <p:nvPr>
            <p:custDataLst>
              <p:tags r:id="rId3"/>
            </p:custDataLst>
          </p:nvPr>
        </p:nvSpPr>
        <p:spPr>
          <a:xfrm>
            <a:off x="4203625" y="517917"/>
            <a:ext cx="265974" cy="265974"/>
          </a:xfrm>
          <a:prstGeom prst="donut">
            <a:avLst>
              <a:gd name="adj" fmla="val 25748"/>
            </a:avLst>
          </a:prstGeom>
          <a:solidFill>
            <a:schemeClr val="bg1"/>
          </a:solidFill>
          <a:ln w="28575">
            <a:solidFill>
              <a:srgbClr val="D2DAD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PA_库_组合 6"/>
          <p:cNvGrpSpPr/>
          <p:nvPr>
            <p:custDataLst>
              <p:tags r:id="rId4"/>
            </p:custDataLst>
          </p:nvPr>
        </p:nvGrpSpPr>
        <p:grpSpPr>
          <a:xfrm>
            <a:off x="3356845" y="330725"/>
            <a:ext cx="1081491" cy="323275"/>
            <a:chOff x="3603008" y="-3031957"/>
            <a:chExt cx="4663802" cy="1394085"/>
          </a:xfrm>
        </p:grpSpPr>
        <p:grpSp>
          <p:nvGrpSpPr>
            <p:cNvPr id="8" name="组合 7"/>
            <p:cNvGrpSpPr/>
            <p:nvPr/>
          </p:nvGrpSpPr>
          <p:grpSpPr>
            <a:xfrm>
              <a:off x="4772560" y="-3031957"/>
              <a:ext cx="3494250" cy="553452"/>
              <a:chOff x="4772560" y="-2634916"/>
              <a:chExt cx="1291356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4772560" y="-2538663"/>
                <a:ext cx="109885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5859379" y="-2634916"/>
                <a:ext cx="204537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" name="直接连接符 9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PA_库_组合 13"/>
          <p:cNvGrpSpPr/>
          <p:nvPr>
            <p:custDataLst>
              <p:tags r:id="rId5"/>
            </p:custDataLst>
          </p:nvPr>
        </p:nvGrpSpPr>
        <p:grpSpPr>
          <a:xfrm rot="10800000">
            <a:off x="3627581" y="3864025"/>
            <a:ext cx="1081491" cy="323275"/>
            <a:chOff x="3603008" y="-3031957"/>
            <a:chExt cx="4663802" cy="1394085"/>
          </a:xfrm>
        </p:grpSpPr>
        <p:grpSp>
          <p:nvGrpSpPr>
            <p:cNvPr id="15" name="组合 14"/>
            <p:cNvGrpSpPr/>
            <p:nvPr/>
          </p:nvGrpSpPr>
          <p:grpSpPr>
            <a:xfrm>
              <a:off x="4772560" y="-3031957"/>
              <a:ext cx="3494250" cy="553452"/>
              <a:chOff x="4772560" y="-2634916"/>
              <a:chExt cx="1291356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4772560" y="-2538663"/>
                <a:ext cx="109885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椭圆 19"/>
              <p:cNvSpPr/>
              <p:nvPr/>
            </p:nvSpPr>
            <p:spPr>
              <a:xfrm>
                <a:off x="5859379" y="-2634916"/>
                <a:ext cx="204537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7" name="直接连接符 16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1" name="PA_图片 5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rot="9250517" flipH="1">
            <a:off x="8700770" y="-752475"/>
            <a:ext cx="4491990" cy="4947920"/>
          </a:xfrm>
          <a:prstGeom prst="rect">
            <a:avLst/>
          </a:prstGeom>
          <a:ln>
            <a:noFill/>
          </a:ln>
        </p:spPr>
      </p:pic>
      <p:sp>
        <p:nvSpPr>
          <p:cNvPr id="22" name="PA_库_同心圆 21"/>
          <p:cNvSpPr/>
          <p:nvPr>
            <p:custDataLst>
              <p:tags r:id="rId8"/>
            </p:custDataLst>
          </p:nvPr>
        </p:nvSpPr>
        <p:spPr>
          <a:xfrm>
            <a:off x="3654341" y="2400425"/>
            <a:ext cx="265974" cy="265974"/>
          </a:xfrm>
          <a:prstGeom prst="donut">
            <a:avLst>
              <a:gd name="adj" fmla="val 25748"/>
            </a:avLst>
          </a:prstGeom>
          <a:solidFill>
            <a:schemeClr val="bg1"/>
          </a:solidFill>
          <a:ln w="28575">
            <a:solidFill>
              <a:srgbClr val="D2DAD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PA_库_同心圆 22"/>
          <p:cNvSpPr/>
          <p:nvPr>
            <p:custDataLst>
              <p:tags r:id="rId9"/>
            </p:custDataLst>
          </p:nvPr>
        </p:nvSpPr>
        <p:spPr>
          <a:xfrm>
            <a:off x="4469781" y="2970611"/>
            <a:ext cx="265974" cy="265974"/>
          </a:xfrm>
          <a:prstGeom prst="donut">
            <a:avLst>
              <a:gd name="adj" fmla="val 25748"/>
            </a:avLst>
          </a:prstGeom>
          <a:solidFill>
            <a:schemeClr val="bg1"/>
          </a:solidFill>
          <a:ln w="28575">
            <a:solidFill>
              <a:srgbClr val="D2DAD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PA_库_同心圆 23"/>
          <p:cNvSpPr/>
          <p:nvPr>
            <p:custDataLst>
              <p:tags r:id="rId10"/>
            </p:custDataLst>
          </p:nvPr>
        </p:nvSpPr>
        <p:spPr>
          <a:xfrm>
            <a:off x="3448091" y="3703912"/>
            <a:ext cx="265974" cy="265974"/>
          </a:xfrm>
          <a:prstGeom prst="donut">
            <a:avLst>
              <a:gd name="adj" fmla="val 25748"/>
            </a:avLst>
          </a:prstGeom>
          <a:solidFill>
            <a:schemeClr val="bg1"/>
          </a:solidFill>
          <a:ln w="28575">
            <a:solidFill>
              <a:srgbClr val="D2DAD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590" y="2886710"/>
            <a:ext cx="5520055" cy="332549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8401050" y="2272665"/>
            <a:ext cx="1098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方法</a:t>
            </a: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ccel="30000" decel="26000" autoRev="1" fill="hold" grpId="1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30000" decel="26000" autoRev="1" fill="hold" grpId="1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accel="30000" decel="26000" autoRev="1" fill="hold" grpId="1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2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accel="30000" decel="26000" autoRev="1" fill="hold" grpId="1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  <p:bldP spid="6" grpId="0" bldLvl="0" animBg="1" autoUpdateAnimBg="0"/>
      <p:bldP spid="6" grpId="1" bldLvl="0" animBg="1" autoUpdateAnimBg="0"/>
      <p:bldP spid="22" grpId="0" bldLvl="0" animBg="1" autoUpdateAnimBg="0"/>
      <p:bldP spid="22" grpId="1" bldLvl="0" animBg="1" autoUpdateAnimBg="0"/>
      <p:bldP spid="23" grpId="0" bldLvl="0" animBg="1" autoUpdateAnimBg="0"/>
      <p:bldP spid="23" grpId="1" bldLvl="0" animBg="1" autoUpdateAnimBg="0"/>
      <p:bldP spid="24" grpId="0" bldLvl="0" animBg="1" autoUpdateAnimBg="0"/>
      <p:bldP spid="24" grpId="1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34"/>
          <p:cNvSpPr/>
          <p:nvPr/>
        </p:nvSpPr>
        <p:spPr>
          <a:xfrm rot="10800000">
            <a:off x="238" y="-2"/>
            <a:ext cx="10039307" cy="6858002"/>
          </a:xfrm>
          <a:custGeom>
            <a:avLst/>
            <a:gdLst>
              <a:gd name="connsiteX0" fmla="*/ 10039307 w 10039307"/>
              <a:gd name="connsiteY0" fmla="*/ 6858002 h 6858002"/>
              <a:gd name="connsiteX1" fmla="*/ 0 w 10039307"/>
              <a:gd name="connsiteY1" fmla="*/ 6858002 h 6858002"/>
              <a:gd name="connsiteX2" fmla="*/ 6860469 w 10039307"/>
              <a:gd name="connsiteY2" fmla="*/ 0 h 6858002"/>
              <a:gd name="connsiteX3" fmla="*/ 7547242 w 10039307"/>
              <a:gd name="connsiteY3" fmla="*/ 0 h 6858002"/>
              <a:gd name="connsiteX4" fmla="*/ 10039307 w 10039307"/>
              <a:gd name="connsiteY4" fmla="*/ 249117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9307" h="6858002">
                <a:moveTo>
                  <a:pt x="10039307" y="6858002"/>
                </a:moveTo>
                <a:lnTo>
                  <a:pt x="0" y="6858002"/>
                </a:lnTo>
                <a:lnTo>
                  <a:pt x="6860469" y="0"/>
                </a:lnTo>
                <a:lnTo>
                  <a:pt x="7547242" y="0"/>
                </a:lnTo>
                <a:lnTo>
                  <a:pt x="10039307" y="2491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7147" y="4054642"/>
            <a:ext cx="3494853" cy="2803358"/>
          </a:xfrm>
          <a:prstGeom prst="rect">
            <a:avLst/>
          </a:prstGeom>
        </p:spPr>
      </p:pic>
      <p:pic>
        <p:nvPicPr>
          <p:cNvPr id="36" name="PA_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647316" flipH="1">
            <a:off x="-365933" y="-575366"/>
            <a:ext cx="2284308" cy="2580340"/>
          </a:xfrm>
          <a:prstGeom prst="rect">
            <a:avLst/>
          </a:prstGeom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917565" y="198120"/>
            <a:ext cx="214058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学姐         4452</a:t>
            </a:r>
            <a:endParaRPr lang="zh-CN" altLang="en-US"/>
          </a:p>
          <a:p>
            <a:r>
              <a:rPr lang="zh-CN" altLang="en-US"/>
              <a:t>清华         4402</a:t>
            </a:r>
            <a:endParaRPr lang="zh-CN" altLang="en-US"/>
          </a:p>
          <a:p>
            <a:r>
              <a:rPr lang="zh-CN" altLang="en-US"/>
              <a:t>自己         1078</a:t>
            </a:r>
            <a:endParaRPr lang="zh-CN" altLang="en-US"/>
          </a:p>
          <a:p>
            <a:r>
              <a:rPr lang="zh-CN" altLang="en-US"/>
              <a:t>没有         1027</a:t>
            </a:r>
            <a:endParaRPr lang="zh-CN" altLang="en-US"/>
          </a:p>
          <a:p>
            <a:r>
              <a:rPr lang="zh-CN" altLang="en-US"/>
              <a:t>女性          842</a:t>
            </a:r>
            <a:endParaRPr lang="zh-CN" altLang="en-US"/>
          </a:p>
          <a:p>
            <a:r>
              <a:rPr lang="zh-CN" altLang="en-US"/>
              <a:t>不是          810</a:t>
            </a:r>
            <a:endParaRPr lang="zh-CN" altLang="en-US"/>
          </a:p>
          <a:p>
            <a:r>
              <a:rPr lang="zh-CN" altLang="en-US"/>
              <a:t>性骚扰        791</a:t>
            </a:r>
            <a:endParaRPr lang="zh-CN" altLang="en-US"/>
          </a:p>
          <a:p>
            <a:r>
              <a:rPr lang="zh-CN" altLang="en-US"/>
              <a:t>学弟          688</a:t>
            </a:r>
            <a:endParaRPr lang="zh-CN" altLang="en-US"/>
          </a:p>
          <a:p>
            <a:r>
              <a:rPr lang="zh-CN" altLang="en-US"/>
              <a:t>JM            616</a:t>
            </a:r>
            <a:endParaRPr lang="zh-CN" altLang="en-US"/>
          </a:p>
          <a:p>
            <a:r>
              <a:rPr lang="zh-CN" altLang="en-US"/>
              <a:t>道歉          544</a:t>
            </a:r>
            <a:endParaRPr lang="zh-CN" altLang="en-US"/>
          </a:p>
          <a:p>
            <a:r>
              <a:rPr lang="zh-CN" altLang="en-US"/>
              <a:t>女生          528</a:t>
            </a:r>
            <a:endParaRPr lang="zh-CN" altLang="en-US"/>
          </a:p>
          <a:p>
            <a:r>
              <a:rPr lang="zh-CN" altLang="en-US"/>
              <a:t>如果          466</a:t>
            </a:r>
            <a:endParaRPr lang="zh-CN" altLang="en-US"/>
          </a:p>
          <a:p>
            <a:r>
              <a:rPr lang="zh-CN" altLang="en-US"/>
              <a:t>不要          423</a:t>
            </a:r>
            <a:endParaRPr lang="zh-CN" altLang="en-US"/>
          </a:p>
          <a:p>
            <a:r>
              <a:rPr lang="zh-CN" altLang="en-US"/>
              <a:t>男性          422</a:t>
            </a:r>
            <a:endParaRPr lang="zh-CN" altLang="en-US"/>
          </a:p>
          <a:p>
            <a:r>
              <a:rPr lang="zh-CN" altLang="en-US"/>
              <a:t>女人          408</a:t>
            </a:r>
            <a:endParaRPr lang="zh-CN" altLang="en-US"/>
          </a:p>
          <a:p>
            <a:r>
              <a:rPr lang="zh-CN" altLang="en-US"/>
              <a:t>看待          372</a:t>
            </a:r>
            <a:endParaRPr lang="zh-CN" altLang="en-US"/>
          </a:p>
          <a:p>
            <a:r>
              <a:rPr lang="zh-CN" altLang="en-US"/>
              <a:t>真的          370</a:t>
            </a:r>
            <a:endParaRPr lang="zh-CN" altLang="en-US"/>
          </a:p>
          <a:p>
            <a:r>
              <a:rPr lang="zh-CN" altLang="en-US"/>
              <a:t>以后          331</a:t>
            </a:r>
            <a:endParaRPr lang="zh-CN" altLang="en-US"/>
          </a:p>
          <a:p>
            <a:r>
              <a:rPr lang="zh-CN" altLang="en-US"/>
              <a:t>保护          320</a:t>
            </a:r>
            <a:endParaRPr lang="zh-CN" altLang="en-US"/>
          </a:p>
          <a:p>
            <a:r>
              <a:rPr lang="zh-CN" altLang="en-US"/>
              <a:t>时候          319</a:t>
            </a:r>
            <a:endParaRPr lang="zh-CN" altLang="en-US"/>
          </a:p>
          <a:p>
            <a:r>
              <a:rPr lang="zh-CN" altLang="en-US"/>
              <a:t>社会          308</a:t>
            </a:r>
            <a:endParaRPr lang="zh-CN" altLang="en-US"/>
          </a:p>
          <a:p>
            <a:r>
              <a:rPr lang="zh-CN" altLang="en-US"/>
              <a:t>社会性死亡    304</a:t>
            </a:r>
            <a:endParaRPr lang="zh-CN" altLang="en-US"/>
          </a:p>
          <a:p>
            <a:r>
              <a:rPr lang="zh-CN" altLang="en-US"/>
              <a:t>希望          294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57845" y="198120"/>
            <a:ext cx="210058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误会          276</a:t>
            </a:r>
            <a:endParaRPr lang="zh-CN" altLang="en-US"/>
          </a:p>
          <a:p>
            <a:r>
              <a:rPr lang="zh-CN" altLang="en-US"/>
              <a:t>事情          270</a:t>
            </a:r>
            <a:endParaRPr lang="zh-CN" altLang="en-US"/>
          </a:p>
          <a:p>
            <a:r>
              <a:rPr lang="zh-CN" altLang="en-US"/>
              <a:t>中国          269</a:t>
            </a:r>
            <a:endParaRPr lang="zh-CN" altLang="en-US"/>
          </a:p>
          <a:p>
            <a:r>
              <a:rPr lang="zh-CN" altLang="en-US"/>
              <a:t>监控          262</a:t>
            </a:r>
            <a:endParaRPr lang="zh-CN" altLang="en-US"/>
          </a:p>
          <a:p>
            <a:r>
              <a:rPr lang="zh-CN" altLang="en-US"/>
              <a:t>法西斯        261</a:t>
            </a:r>
            <a:endParaRPr lang="zh-CN" altLang="en-US"/>
          </a:p>
          <a:p>
            <a:r>
              <a:rPr lang="zh-CN" altLang="en-US"/>
              <a:t>正义          249</a:t>
            </a:r>
            <a:endParaRPr lang="zh-CN" altLang="en-US"/>
          </a:p>
          <a:p>
            <a:r>
              <a:rPr lang="zh-CN" altLang="en-US"/>
              <a:t>信息          248</a:t>
            </a:r>
            <a:endParaRPr lang="zh-CN" altLang="en-US"/>
          </a:p>
          <a:p>
            <a:r>
              <a:rPr lang="zh-CN" altLang="en-US"/>
              <a:t>我们          242</a:t>
            </a:r>
            <a:endParaRPr lang="zh-CN" altLang="en-US"/>
          </a:p>
          <a:p>
            <a:r>
              <a:rPr lang="zh-CN" altLang="en-US"/>
              <a:t>性侵犯         238</a:t>
            </a:r>
            <a:endParaRPr lang="zh-CN" altLang="en-US"/>
          </a:p>
          <a:p>
            <a:r>
              <a:rPr lang="zh-CN" altLang="en-US"/>
              <a:t>问题          237</a:t>
            </a:r>
            <a:endParaRPr lang="zh-CN" altLang="en-US"/>
          </a:p>
          <a:p>
            <a:r>
              <a:rPr lang="zh-CN" altLang="en-US"/>
              <a:t>这种          234</a:t>
            </a:r>
            <a:endParaRPr lang="zh-CN" altLang="en-US"/>
          </a:p>
          <a:p>
            <a:r>
              <a:rPr lang="zh-CN" altLang="en-US"/>
              <a:t>性别          233</a:t>
            </a:r>
            <a:endParaRPr lang="zh-CN" altLang="en-US"/>
          </a:p>
          <a:p>
            <a:r>
              <a:rPr lang="zh-CN" altLang="en-US"/>
              <a:t>女权          232</a:t>
            </a:r>
            <a:endParaRPr lang="zh-CN" altLang="en-US"/>
          </a:p>
          <a:p>
            <a:r>
              <a:rPr lang="zh-CN" altLang="en-US"/>
              <a:t>威胁          230</a:t>
            </a:r>
            <a:endParaRPr lang="zh-CN" altLang="en-US"/>
          </a:p>
          <a:p>
            <a:r>
              <a:rPr lang="zh-CN" altLang="en-US"/>
              <a:t>诬陷          227</a:t>
            </a:r>
            <a:endParaRPr lang="zh-CN" altLang="en-US"/>
          </a:p>
          <a:p>
            <a:r>
              <a:rPr lang="zh-CN" altLang="en-US"/>
              <a:t>造谣          227</a:t>
            </a:r>
            <a:endParaRPr lang="zh-CN" altLang="en-US"/>
          </a:p>
          <a:p>
            <a:r>
              <a:rPr lang="zh-CN" altLang="en-US"/>
              <a:t>朋友          227</a:t>
            </a:r>
            <a:endParaRPr lang="zh-CN" altLang="en-US"/>
          </a:p>
          <a:p>
            <a:r>
              <a:rPr lang="zh-CN" altLang="en-US"/>
              <a:t>网暴          218</a:t>
            </a:r>
            <a:endParaRPr lang="zh-CN" altLang="en-US"/>
          </a:p>
          <a:p>
            <a:r>
              <a:rPr lang="zh-CN" altLang="en-US"/>
              <a:t>别人          207</a:t>
            </a:r>
            <a:endParaRPr lang="zh-CN" altLang="en-US"/>
          </a:p>
          <a:p>
            <a:r>
              <a:rPr lang="zh-CN" altLang="en-US"/>
              <a:t>人肉          207</a:t>
            </a:r>
            <a:endParaRPr lang="zh-CN" altLang="en-US"/>
          </a:p>
          <a:p>
            <a:r>
              <a:rPr lang="zh-CN" altLang="en-US"/>
              <a:t>租客          207</a:t>
            </a:r>
            <a:endParaRPr lang="zh-CN" altLang="en-US"/>
          </a:p>
          <a:p>
            <a:r>
              <a:rPr lang="zh-CN" altLang="en-US"/>
              <a:t>回应          206</a:t>
            </a:r>
            <a:endParaRPr lang="zh-CN" altLang="en-US"/>
          </a:p>
          <a:p>
            <a:r>
              <a:rPr lang="zh-CN" altLang="en-US">
                <a:sym typeface="+mn-ea"/>
              </a:rPr>
              <a:t>女房东       206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39350" y="198120"/>
            <a:ext cx="199961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应该          205</a:t>
            </a:r>
            <a:endParaRPr lang="zh-CN" altLang="en-US"/>
          </a:p>
          <a:p>
            <a:r>
              <a:rPr lang="zh-CN" altLang="en-US">
                <a:sym typeface="+mn-ea"/>
              </a:rPr>
              <a:t>太原市       200</a:t>
            </a:r>
            <a:endParaRPr lang="zh-CN" altLang="en-US"/>
          </a:p>
          <a:p>
            <a:r>
              <a:rPr lang="zh-CN" altLang="en-US">
                <a:sym typeface="+mn-ea"/>
              </a:rPr>
              <a:t>男生          198</a:t>
            </a:r>
            <a:endParaRPr lang="zh-CN" altLang="en-US"/>
          </a:p>
          <a:p>
            <a:r>
              <a:rPr lang="zh-CN" altLang="en-US">
                <a:sym typeface="+mn-ea"/>
              </a:rPr>
              <a:t>美院          195</a:t>
            </a:r>
            <a:endParaRPr lang="zh-CN" altLang="en-US"/>
          </a:p>
          <a:p>
            <a:r>
              <a:rPr lang="zh-CN" altLang="en-US">
                <a:sym typeface="+mn-ea"/>
              </a:rPr>
              <a:t>发声          193</a:t>
            </a:r>
            <a:endParaRPr lang="zh-CN" altLang="en-US"/>
          </a:p>
          <a:p>
            <a:r>
              <a:rPr lang="zh-CN" altLang="en-US">
                <a:sym typeface="+mn-ea"/>
              </a:rPr>
              <a:t>当事人       192</a:t>
            </a:r>
            <a:endParaRPr lang="zh-CN" altLang="en-US"/>
          </a:p>
          <a:p>
            <a:r>
              <a:rPr lang="zh-CN" altLang="en-US">
                <a:sym typeface="+mn-ea"/>
              </a:rPr>
              <a:t>舆论          179</a:t>
            </a:r>
            <a:endParaRPr lang="zh-CN" altLang="en-US"/>
          </a:p>
          <a:p>
            <a:r>
              <a:rPr lang="zh-CN" altLang="en-US">
                <a:sym typeface="+mn-ea"/>
              </a:rPr>
              <a:t>老师          179</a:t>
            </a:r>
            <a:endParaRPr lang="zh-CN" altLang="en-US"/>
          </a:p>
          <a:p>
            <a:r>
              <a:rPr lang="zh-CN" altLang="en-US">
                <a:sym typeface="+mn-ea"/>
              </a:rPr>
              <a:t>曝光          176</a:t>
            </a:r>
            <a:endParaRPr lang="zh-CN" altLang="en-US"/>
          </a:p>
          <a:p>
            <a:r>
              <a:rPr lang="zh-CN" altLang="en-US">
                <a:sym typeface="+mn-ea"/>
              </a:rPr>
              <a:t>骚扰          174</a:t>
            </a:r>
            <a:endParaRPr lang="zh-CN" altLang="en-US"/>
          </a:p>
          <a:p>
            <a:r>
              <a:rPr lang="zh-CN" altLang="en-US">
                <a:sym typeface="+mn-ea"/>
              </a:rPr>
              <a:t>支持          169</a:t>
            </a:r>
            <a:endParaRPr lang="zh-CN" altLang="en-US"/>
          </a:p>
          <a:p>
            <a:r>
              <a:rPr lang="zh-CN" altLang="en-US">
                <a:sym typeface="+mn-ea"/>
              </a:rPr>
              <a:t>感谢          169</a:t>
            </a:r>
            <a:endParaRPr lang="zh-CN" altLang="en-US"/>
          </a:p>
          <a:p>
            <a:r>
              <a:rPr lang="zh-CN" altLang="en-US">
                <a:sym typeface="+mn-ea"/>
              </a:rPr>
              <a:t>仇女          169</a:t>
            </a:r>
            <a:endParaRPr lang="zh-CN" altLang="en-US"/>
          </a:p>
          <a:p>
            <a:r>
              <a:rPr lang="zh-CN" altLang="en-US">
                <a:sym typeface="+mn-ea"/>
              </a:rPr>
              <a:t>朋友圈       167</a:t>
            </a:r>
            <a:endParaRPr lang="zh-CN" altLang="en-US"/>
          </a:p>
          <a:p>
            <a:r>
              <a:rPr lang="zh-CN" altLang="en-US">
                <a:sym typeface="+mn-ea"/>
              </a:rPr>
              <a:t>转发          160</a:t>
            </a:r>
            <a:endParaRPr lang="zh-CN" altLang="en-US"/>
          </a:p>
          <a:p>
            <a:r>
              <a:rPr lang="zh-CN" altLang="en-US">
                <a:sym typeface="+mn-ea"/>
              </a:rPr>
              <a:t>大家          158</a:t>
            </a:r>
            <a:endParaRPr lang="zh-CN" altLang="en-US"/>
          </a:p>
          <a:p>
            <a:r>
              <a:rPr lang="zh-CN" altLang="en-US">
                <a:sym typeface="+mn-ea"/>
              </a:rPr>
              <a:t>一起          155</a:t>
            </a:r>
            <a:endParaRPr lang="zh-CN" altLang="en-US"/>
          </a:p>
          <a:p>
            <a:r>
              <a:rPr lang="zh-CN" altLang="en-US">
                <a:sym typeface="+mn-ea"/>
              </a:rPr>
              <a:t>认为          155</a:t>
            </a:r>
            <a:endParaRPr lang="zh-CN" altLang="en-US"/>
          </a:p>
          <a:p>
            <a:r>
              <a:rPr lang="zh-CN" altLang="en-US">
                <a:sym typeface="+mn-ea"/>
              </a:rPr>
              <a:t>本质          155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05" y="411480"/>
            <a:ext cx="5081905" cy="4229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F2F6"/>
            </a:gs>
            <a:gs pos="39000">
              <a:srgbClr val="CDD5DC"/>
            </a:gs>
            <a:gs pos="12000">
              <a:srgbClr val="C1CBD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7147" y="4054642"/>
            <a:ext cx="3494853" cy="2803358"/>
          </a:xfrm>
          <a:prstGeom prst="rect">
            <a:avLst/>
          </a:prstGeom>
        </p:spPr>
      </p:pic>
      <p:pic>
        <p:nvPicPr>
          <p:cNvPr id="4" name="PA_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647316" flipH="1">
            <a:off x="-207183" y="-574096"/>
            <a:ext cx="2284308" cy="2580340"/>
          </a:xfrm>
          <a:prstGeom prst="rect">
            <a:avLst/>
          </a:prstGeom>
          <a:ln>
            <a:noFill/>
          </a:ln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3216" y="2203451"/>
            <a:ext cx="7520705" cy="418211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8796968" y="2183130"/>
            <a:ext cx="3395032" cy="0"/>
            <a:chOff x="274320" y="2183130"/>
            <a:chExt cx="3395032" cy="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74320" y="2183130"/>
              <a:ext cx="23545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846070" y="2183130"/>
              <a:ext cx="8232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flipH="1">
            <a:off x="6545611" y="2183130"/>
            <a:ext cx="2251358" cy="38057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flipH="1">
            <a:off x="-1" y="5988843"/>
            <a:ext cx="6982008" cy="353574"/>
            <a:chOff x="4684075" y="5988844"/>
            <a:chExt cx="7218365" cy="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684075" y="5988844"/>
              <a:ext cx="17230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591776" y="5988844"/>
              <a:ext cx="531066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/>
        </p:nvCxnSpPr>
        <p:spPr>
          <a:xfrm>
            <a:off x="6149816" y="6118384"/>
            <a:ext cx="7158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767"/>
          <p:cNvSpPr/>
          <p:nvPr/>
        </p:nvSpPr>
        <p:spPr>
          <a:xfrm>
            <a:off x="8337550" y="3027045"/>
            <a:ext cx="3097530" cy="2534285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accent3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学姐          359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清华          238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学弟          156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道歉           78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性骚扰         75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信息           65 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 flipV="1">
            <a:off x="1960245" y="1428115"/>
            <a:ext cx="3547110" cy="314325"/>
            <a:chOff x="3603008" y="-3031957"/>
            <a:chExt cx="17500740" cy="1394085"/>
          </a:xfrm>
        </p:grpSpPr>
        <p:grpSp>
          <p:nvGrpSpPr>
            <p:cNvPr id="18" name="组合 17"/>
            <p:cNvGrpSpPr/>
            <p:nvPr/>
          </p:nvGrpSpPr>
          <p:grpSpPr>
            <a:xfrm>
              <a:off x="4772562" y="-3031957"/>
              <a:ext cx="16331186" cy="553452"/>
              <a:chOff x="4772560" y="-2634916"/>
              <a:chExt cx="6035451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" name="直接连接符 21"/>
              <p:cNvCxnSpPr/>
              <p:nvPr/>
            </p:nvCxnSpPr>
            <p:spPr>
              <a:xfrm flipV="1">
                <a:off x="4772560" y="-2538662"/>
                <a:ext cx="583091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>
                <a:off x="10603475" y="-2634916"/>
                <a:ext cx="204536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张海山锐线体简" panose="02000000000000000000" pitchFamily="2" charset="-122"/>
                  <a:ea typeface="张海山锐线体简" panose="02000000000000000000" pitchFamily="2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" name="直接连接符 19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张海山锐线体简" panose="02000000000000000000" pitchFamily="2" charset="-122"/>
                  <a:ea typeface="张海山锐线体简" panose="02000000000000000000" pitchFamily="2" charset="-122"/>
                </a:endParaRPr>
              </a:p>
            </p:txBody>
          </p:sp>
        </p:grpSp>
      </p:grpSp>
      <p:sp>
        <p:nvSpPr>
          <p:cNvPr id="24" name="PA_库_文本框 1"/>
          <p:cNvSpPr txBox="1"/>
          <p:nvPr>
            <p:custDataLst>
              <p:tags r:id="rId5"/>
            </p:custDataLst>
          </p:nvPr>
        </p:nvSpPr>
        <p:spPr>
          <a:xfrm>
            <a:off x="2053590" y="1151890"/>
            <a:ext cx="3562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2020.11.9 </a:t>
            </a:r>
            <a:r>
              <a:rPr lang="zh-CN" altLang="en-US" dirty="0">
                <a:solidFill>
                  <a:srgbClr val="C00000"/>
                </a:solidFill>
              </a:rPr>
              <a:t>词云</a:t>
            </a:r>
            <a:r>
              <a:rPr lang="zh-CN" altLang="en-US" dirty="0">
                <a:solidFill>
                  <a:srgbClr val="C00000"/>
                </a:solidFill>
              </a:rPr>
              <a:t>词频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70" y="2386965"/>
            <a:ext cx="4679315" cy="3028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-3.54167E-6 -0.08658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F2F6"/>
            </a:gs>
            <a:gs pos="39000">
              <a:srgbClr val="CDD5DC"/>
            </a:gs>
            <a:gs pos="12000">
              <a:srgbClr val="C1CBD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7147" y="4054642"/>
            <a:ext cx="3494853" cy="2803358"/>
          </a:xfrm>
          <a:prstGeom prst="rect">
            <a:avLst/>
          </a:prstGeom>
        </p:spPr>
      </p:pic>
      <p:pic>
        <p:nvPicPr>
          <p:cNvPr id="4" name="PA_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647316" flipH="1">
            <a:off x="-416098" y="-475671"/>
            <a:ext cx="2284308" cy="2580340"/>
          </a:xfrm>
          <a:prstGeom prst="rect">
            <a:avLst/>
          </a:prstGeom>
          <a:ln>
            <a:noFill/>
          </a:ln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3216" y="2203451"/>
            <a:ext cx="7520705" cy="418211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8796968" y="2183130"/>
            <a:ext cx="3395032" cy="0"/>
            <a:chOff x="274320" y="2183130"/>
            <a:chExt cx="3395032" cy="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74320" y="2183130"/>
              <a:ext cx="23545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846070" y="2183130"/>
              <a:ext cx="8232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flipH="1">
            <a:off x="6545611" y="2183130"/>
            <a:ext cx="2251358" cy="38057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flipH="1">
            <a:off x="-1" y="5988843"/>
            <a:ext cx="6982008" cy="353574"/>
            <a:chOff x="4684075" y="5988844"/>
            <a:chExt cx="7218365" cy="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684075" y="5988844"/>
              <a:ext cx="17230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591776" y="5988844"/>
              <a:ext cx="531066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/>
        </p:nvCxnSpPr>
        <p:spPr>
          <a:xfrm>
            <a:off x="6149816" y="6118384"/>
            <a:ext cx="7158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767"/>
          <p:cNvSpPr/>
          <p:nvPr/>
        </p:nvSpPr>
        <p:spPr>
          <a:xfrm>
            <a:off x="8158480" y="3042285"/>
            <a:ext cx="3275965" cy="2743835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accent3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清华          656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学姐          651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女性          202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学弟          156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以后          139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自己          129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道歉          127 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 flipV="1">
            <a:off x="1542612" y="1576057"/>
            <a:ext cx="4035087" cy="314400"/>
            <a:chOff x="3603008" y="-3031957"/>
            <a:chExt cx="17500740" cy="1394085"/>
          </a:xfrm>
        </p:grpSpPr>
        <p:grpSp>
          <p:nvGrpSpPr>
            <p:cNvPr id="18" name="组合 17"/>
            <p:cNvGrpSpPr/>
            <p:nvPr/>
          </p:nvGrpSpPr>
          <p:grpSpPr>
            <a:xfrm>
              <a:off x="4772562" y="-3031957"/>
              <a:ext cx="16331186" cy="553452"/>
              <a:chOff x="4772560" y="-2634916"/>
              <a:chExt cx="6035451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" name="直接连接符 21"/>
              <p:cNvCxnSpPr/>
              <p:nvPr/>
            </p:nvCxnSpPr>
            <p:spPr>
              <a:xfrm flipV="1">
                <a:off x="4772560" y="-2538662"/>
                <a:ext cx="583091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>
                <a:off x="10603475" y="-2634916"/>
                <a:ext cx="204536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张海山锐线体简" panose="02000000000000000000" pitchFamily="2" charset="-122"/>
                  <a:ea typeface="张海山锐线体简" panose="02000000000000000000" pitchFamily="2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" name="直接连接符 19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张海山锐线体简" panose="02000000000000000000" pitchFamily="2" charset="-122"/>
                  <a:ea typeface="张海山锐线体简" panose="02000000000000000000" pitchFamily="2" charset="-122"/>
                </a:endParaRPr>
              </a:p>
            </p:txBody>
          </p:sp>
        </p:grpSp>
      </p:grpSp>
      <p:sp>
        <p:nvSpPr>
          <p:cNvPr id="24" name="PA_库_文本框 1"/>
          <p:cNvSpPr txBox="1"/>
          <p:nvPr>
            <p:custDataLst>
              <p:tags r:id="rId5"/>
            </p:custDataLst>
          </p:nvPr>
        </p:nvSpPr>
        <p:spPr>
          <a:xfrm>
            <a:off x="1812290" y="1309370"/>
            <a:ext cx="3891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2020.11.20 </a:t>
            </a:r>
            <a:r>
              <a:rPr lang="zh-CN" altLang="en-US" dirty="0">
                <a:solidFill>
                  <a:srgbClr val="C00000"/>
                </a:solidFill>
              </a:rPr>
              <a:t>词云</a:t>
            </a:r>
            <a:r>
              <a:rPr lang="zh-CN" altLang="en-US" dirty="0">
                <a:solidFill>
                  <a:srgbClr val="C00000"/>
                </a:solidFill>
              </a:rPr>
              <a:t>词频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2425700"/>
            <a:ext cx="4730750" cy="2920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-3.54167E-6 -0.08658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F2F6"/>
            </a:gs>
            <a:gs pos="39000">
              <a:srgbClr val="CDD5DC"/>
            </a:gs>
            <a:gs pos="12000">
              <a:srgbClr val="C1CBD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7147" y="4054642"/>
            <a:ext cx="3494853" cy="2803358"/>
          </a:xfrm>
          <a:prstGeom prst="rect">
            <a:avLst/>
          </a:prstGeom>
        </p:spPr>
      </p:pic>
      <p:pic>
        <p:nvPicPr>
          <p:cNvPr id="4" name="PA_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647316" flipH="1">
            <a:off x="-416098" y="-475671"/>
            <a:ext cx="2284308" cy="2580340"/>
          </a:xfrm>
          <a:prstGeom prst="rect">
            <a:avLst/>
          </a:prstGeom>
          <a:ln>
            <a:noFill/>
          </a:ln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3216" y="2203451"/>
            <a:ext cx="7520705" cy="418211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8796968" y="2183130"/>
            <a:ext cx="3395032" cy="0"/>
            <a:chOff x="274320" y="2183130"/>
            <a:chExt cx="3395032" cy="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74320" y="2183130"/>
              <a:ext cx="23545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846070" y="2183130"/>
              <a:ext cx="8232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flipH="1">
            <a:off x="6545611" y="2183130"/>
            <a:ext cx="2251358" cy="38057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flipH="1">
            <a:off x="-1" y="5988843"/>
            <a:ext cx="6982008" cy="353574"/>
            <a:chOff x="4684075" y="5988844"/>
            <a:chExt cx="7218365" cy="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684075" y="5988844"/>
              <a:ext cx="17230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591776" y="5988844"/>
              <a:ext cx="531066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/>
        </p:nvCxnSpPr>
        <p:spPr>
          <a:xfrm>
            <a:off x="6149816" y="6118384"/>
            <a:ext cx="7158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767"/>
          <p:cNvSpPr/>
          <p:nvPr/>
        </p:nvSpPr>
        <p:spPr>
          <a:xfrm>
            <a:off x="8158480" y="3042285"/>
            <a:ext cx="3275965" cy="2743835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accent3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清华          389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学姐          385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学弟          108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一个           80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信息           78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自己           73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老师           72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全文           66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 flipV="1">
            <a:off x="1542612" y="1576057"/>
            <a:ext cx="4035087" cy="314400"/>
            <a:chOff x="3603008" y="-3031957"/>
            <a:chExt cx="17500740" cy="1394085"/>
          </a:xfrm>
        </p:grpSpPr>
        <p:grpSp>
          <p:nvGrpSpPr>
            <p:cNvPr id="18" name="组合 17"/>
            <p:cNvGrpSpPr/>
            <p:nvPr/>
          </p:nvGrpSpPr>
          <p:grpSpPr>
            <a:xfrm>
              <a:off x="4772562" y="-3031957"/>
              <a:ext cx="16331186" cy="553452"/>
              <a:chOff x="4772560" y="-2634916"/>
              <a:chExt cx="6035451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" name="直接连接符 21"/>
              <p:cNvCxnSpPr/>
              <p:nvPr/>
            </p:nvCxnSpPr>
            <p:spPr>
              <a:xfrm flipV="1">
                <a:off x="4772560" y="-2538662"/>
                <a:ext cx="583091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>
                <a:off x="10603475" y="-2634916"/>
                <a:ext cx="204536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张海山锐线体简" panose="02000000000000000000" pitchFamily="2" charset="-122"/>
                  <a:ea typeface="张海山锐线体简" panose="02000000000000000000" pitchFamily="2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" name="直接连接符 19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张海山锐线体简" panose="02000000000000000000" pitchFamily="2" charset="-122"/>
                  <a:ea typeface="张海山锐线体简" panose="02000000000000000000" pitchFamily="2" charset="-122"/>
                </a:endParaRPr>
              </a:p>
            </p:txBody>
          </p:sp>
        </p:grpSp>
      </p:grpSp>
      <p:sp>
        <p:nvSpPr>
          <p:cNvPr id="24" name="PA_库_文本框 1"/>
          <p:cNvSpPr txBox="1"/>
          <p:nvPr>
            <p:custDataLst>
              <p:tags r:id="rId5"/>
            </p:custDataLst>
          </p:nvPr>
        </p:nvSpPr>
        <p:spPr>
          <a:xfrm>
            <a:off x="1812290" y="1309370"/>
            <a:ext cx="3891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2020.11.21 </a:t>
            </a:r>
            <a:r>
              <a:rPr lang="zh-CN" altLang="en-US" dirty="0">
                <a:solidFill>
                  <a:srgbClr val="C00000"/>
                </a:solidFill>
              </a:rPr>
              <a:t>词云</a:t>
            </a:r>
            <a:r>
              <a:rPr lang="zh-CN" altLang="en-US" dirty="0">
                <a:solidFill>
                  <a:srgbClr val="C00000"/>
                </a:solidFill>
              </a:rPr>
              <a:t>词频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4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5" y="2407285"/>
            <a:ext cx="4696460" cy="3006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-3.54167E-6 -0.08658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F2F6"/>
            </a:gs>
            <a:gs pos="39000">
              <a:srgbClr val="CDD5DC"/>
            </a:gs>
            <a:gs pos="12000">
              <a:srgbClr val="C1CBD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7147" y="4054642"/>
            <a:ext cx="3494853" cy="2803358"/>
          </a:xfrm>
          <a:prstGeom prst="rect">
            <a:avLst/>
          </a:prstGeom>
        </p:spPr>
      </p:pic>
      <p:pic>
        <p:nvPicPr>
          <p:cNvPr id="4" name="PA_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647316" flipH="1">
            <a:off x="-416098" y="-475671"/>
            <a:ext cx="2284308" cy="2580340"/>
          </a:xfrm>
          <a:prstGeom prst="rect">
            <a:avLst/>
          </a:prstGeom>
          <a:ln>
            <a:noFill/>
          </a:ln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2896" y="2183131"/>
            <a:ext cx="7520705" cy="418211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8796968" y="2183130"/>
            <a:ext cx="3395032" cy="0"/>
            <a:chOff x="274320" y="2183130"/>
            <a:chExt cx="3395032" cy="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74320" y="2183130"/>
              <a:ext cx="23545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846070" y="2183130"/>
              <a:ext cx="8232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flipH="1">
            <a:off x="6545611" y="2183130"/>
            <a:ext cx="2251358" cy="38057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flipH="1">
            <a:off x="-1" y="5988843"/>
            <a:ext cx="6982008" cy="353574"/>
            <a:chOff x="4684075" y="5988844"/>
            <a:chExt cx="7218365" cy="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684075" y="5988844"/>
              <a:ext cx="17230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591776" y="5988844"/>
              <a:ext cx="531066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/>
        </p:nvCxnSpPr>
        <p:spPr>
          <a:xfrm>
            <a:off x="6149816" y="6118384"/>
            <a:ext cx="7158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767"/>
          <p:cNvSpPr/>
          <p:nvPr/>
        </p:nvSpPr>
        <p:spPr>
          <a:xfrm>
            <a:off x="8092440" y="3111500"/>
            <a:ext cx="3275965" cy="2743835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accent3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清华         1042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学姐          917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自己          317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性骚扰        282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没有          232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性侵犯        231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你们          200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 flipV="1">
            <a:off x="1542612" y="1576057"/>
            <a:ext cx="4035087" cy="314400"/>
            <a:chOff x="3603008" y="-3031957"/>
            <a:chExt cx="17500740" cy="1394085"/>
          </a:xfrm>
        </p:grpSpPr>
        <p:grpSp>
          <p:nvGrpSpPr>
            <p:cNvPr id="18" name="组合 17"/>
            <p:cNvGrpSpPr/>
            <p:nvPr/>
          </p:nvGrpSpPr>
          <p:grpSpPr>
            <a:xfrm>
              <a:off x="4772562" y="-3031957"/>
              <a:ext cx="16331186" cy="553452"/>
              <a:chOff x="4772560" y="-2634916"/>
              <a:chExt cx="6035451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" name="直接连接符 21"/>
              <p:cNvCxnSpPr/>
              <p:nvPr/>
            </p:nvCxnSpPr>
            <p:spPr>
              <a:xfrm flipV="1">
                <a:off x="4772560" y="-2538662"/>
                <a:ext cx="583091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>
                <a:off x="10603475" y="-2634916"/>
                <a:ext cx="204536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张海山锐线体简" panose="02000000000000000000" pitchFamily="2" charset="-122"/>
                  <a:ea typeface="张海山锐线体简" panose="02000000000000000000" pitchFamily="2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" name="直接连接符 19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张海山锐线体简" panose="02000000000000000000" pitchFamily="2" charset="-122"/>
                  <a:ea typeface="张海山锐线体简" panose="02000000000000000000" pitchFamily="2" charset="-122"/>
                </a:endParaRPr>
              </a:p>
            </p:txBody>
          </p:sp>
        </p:grpSp>
      </p:grpSp>
      <p:sp>
        <p:nvSpPr>
          <p:cNvPr id="24" name="PA_库_文本框 1"/>
          <p:cNvSpPr txBox="1"/>
          <p:nvPr>
            <p:custDataLst>
              <p:tags r:id="rId5"/>
            </p:custDataLst>
          </p:nvPr>
        </p:nvSpPr>
        <p:spPr>
          <a:xfrm>
            <a:off x="1812290" y="1309370"/>
            <a:ext cx="3891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2020.11.22 </a:t>
            </a:r>
            <a:r>
              <a:rPr lang="zh-CN" altLang="en-US" dirty="0">
                <a:solidFill>
                  <a:srgbClr val="C00000"/>
                </a:solidFill>
              </a:rPr>
              <a:t>词云</a:t>
            </a:r>
            <a:r>
              <a:rPr lang="zh-CN" altLang="en-US" dirty="0">
                <a:solidFill>
                  <a:srgbClr val="C00000"/>
                </a:solidFill>
              </a:rPr>
              <a:t>词频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4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90" y="2388870"/>
            <a:ext cx="4712335" cy="2911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-3.54167E-6 -0.08658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F2F6"/>
            </a:gs>
            <a:gs pos="39000">
              <a:srgbClr val="CDD5DC"/>
            </a:gs>
            <a:gs pos="12000">
              <a:srgbClr val="C1CBD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7147" y="4054642"/>
            <a:ext cx="3494853" cy="2803358"/>
          </a:xfrm>
          <a:prstGeom prst="rect">
            <a:avLst/>
          </a:prstGeom>
        </p:spPr>
      </p:pic>
      <p:pic>
        <p:nvPicPr>
          <p:cNvPr id="4" name="PA_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647316" flipH="1">
            <a:off x="-416098" y="-475671"/>
            <a:ext cx="2284308" cy="2580340"/>
          </a:xfrm>
          <a:prstGeom prst="rect">
            <a:avLst/>
          </a:prstGeom>
          <a:ln>
            <a:noFill/>
          </a:ln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3531" y="2183131"/>
            <a:ext cx="7520705" cy="418211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8796968" y="2183130"/>
            <a:ext cx="3395032" cy="0"/>
            <a:chOff x="274320" y="2183130"/>
            <a:chExt cx="3395032" cy="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74320" y="2183130"/>
              <a:ext cx="23545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846070" y="2183130"/>
              <a:ext cx="8232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flipH="1">
            <a:off x="6545611" y="2183130"/>
            <a:ext cx="2251358" cy="38057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flipH="1">
            <a:off x="-1" y="5988843"/>
            <a:ext cx="6982008" cy="353574"/>
            <a:chOff x="4684075" y="5988844"/>
            <a:chExt cx="7218365" cy="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684075" y="5988844"/>
              <a:ext cx="17230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591776" y="5988844"/>
              <a:ext cx="531066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/>
        </p:nvCxnSpPr>
        <p:spPr>
          <a:xfrm>
            <a:off x="6149816" y="6118384"/>
            <a:ext cx="7158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767"/>
          <p:cNvSpPr/>
          <p:nvPr/>
        </p:nvSpPr>
        <p:spPr>
          <a:xfrm>
            <a:off x="8158480" y="3042285"/>
            <a:ext cx="3275965" cy="2743835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accent3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学姐          286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清华          282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00206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法西斯        247</a:t>
            </a:r>
            <a:endParaRPr sz="2000" dirty="0">
              <a:solidFill>
                <a:srgbClr val="00206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没有          126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评论          115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自己          115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不是          112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 flipV="1">
            <a:off x="1542612" y="1576057"/>
            <a:ext cx="4035087" cy="314400"/>
            <a:chOff x="3603008" y="-3031957"/>
            <a:chExt cx="17500740" cy="1394085"/>
          </a:xfrm>
        </p:grpSpPr>
        <p:grpSp>
          <p:nvGrpSpPr>
            <p:cNvPr id="18" name="组合 17"/>
            <p:cNvGrpSpPr/>
            <p:nvPr/>
          </p:nvGrpSpPr>
          <p:grpSpPr>
            <a:xfrm>
              <a:off x="4772562" y="-3031957"/>
              <a:ext cx="16331186" cy="553452"/>
              <a:chOff x="4772560" y="-2634916"/>
              <a:chExt cx="6035451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" name="直接连接符 21"/>
              <p:cNvCxnSpPr/>
              <p:nvPr/>
            </p:nvCxnSpPr>
            <p:spPr>
              <a:xfrm flipV="1">
                <a:off x="4772560" y="-2538662"/>
                <a:ext cx="583091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>
                <a:off x="10603475" y="-2634916"/>
                <a:ext cx="204536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张海山锐线体简" panose="02000000000000000000" pitchFamily="2" charset="-122"/>
                  <a:ea typeface="张海山锐线体简" panose="02000000000000000000" pitchFamily="2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" name="直接连接符 19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张海山锐线体简" panose="02000000000000000000" pitchFamily="2" charset="-122"/>
                  <a:ea typeface="张海山锐线体简" panose="02000000000000000000" pitchFamily="2" charset="-122"/>
                </a:endParaRPr>
              </a:p>
            </p:txBody>
          </p:sp>
        </p:grpSp>
      </p:grpSp>
      <p:sp>
        <p:nvSpPr>
          <p:cNvPr id="24" name="PA_库_文本框 1"/>
          <p:cNvSpPr txBox="1"/>
          <p:nvPr>
            <p:custDataLst>
              <p:tags r:id="rId5"/>
            </p:custDataLst>
          </p:nvPr>
        </p:nvSpPr>
        <p:spPr>
          <a:xfrm>
            <a:off x="1812290" y="1309370"/>
            <a:ext cx="3891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2020.11.23 </a:t>
            </a:r>
            <a:r>
              <a:rPr lang="zh-CN" altLang="en-US" dirty="0">
                <a:solidFill>
                  <a:srgbClr val="C00000"/>
                </a:solidFill>
              </a:rPr>
              <a:t>词云</a:t>
            </a:r>
            <a:r>
              <a:rPr lang="zh-CN" altLang="en-US" dirty="0">
                <a:solidFill>
                  <a:srgbClr val="C00000"/>
                </a:solidFill>
              </a:rPr>
              <a:t>词频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90" y="2395220"/>
            <a:ext cx="4678045" cy="2900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-3.54167E-6 -0.08658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F2F6"/>
            </a:gs>
            <a:gs pos="39000">
              <a:srgbClr val="CDD5DC"/>
            </a:gs>
            <a:gs pos="12000">
              <a:srgbClr val="C1CBD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7147" y="4054642"/>
            <a:ext cx="3494853" cy="2803358"/>
          </a:xfrm>
          <a:prstGeom prst="rect">
            <a:avLst/>
          </a:prstGeom>
        </p:spPr>
      </p:pic>
      <p:pic>
        <p:nvPicPr>
          <p:cNvPr id="4" name="PA_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647316" flipH="1">
            <a:off x="-416098" y="-475671"/>
            <a:ext cx="2284308" cy="2580340"/>
          </a:xfrm>
          <a:prstGeom prst="rect">
            <a:avLst/>
          </a:prstGeom>
          <a:ln>
            <a:noFill/>
          </a:ln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3531" y="2183131"/>
            <a:ext cx="7520705" cy="418211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8796968" y="2183130"/>
            <a:ext cx="3395032" cy="0"/>
            <a:chOff x="274320" y="2183130"/>
            <a:chExt cx="3395032" cy="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74320" y="2183130"/>
              <a:ext cx="23545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846070" y="2183130"/>
              <a:ext cx="8232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flipH="1">
            <a:off x="6545611" y="2183130"/>
            <a:ext cx="2251358" cy="38057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flipH="1">
            <a:off x="-1" y="5988843"/>
            <a:ext cx="6982008" cy="353574"/>
            <a:chOff x="4684075" y="5988844"/>
            <a:chExt cx="7218365" cy="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684075" y="5988844"/>
              <a:ext cx="17230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591776" y="5988844"/>
              <a:ext cx="531066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/>
        </p:nvCxnSpPr>
        <p:spPr>
          <a:xfrm>
            <a:off x="6149816" y="6118384"/>
            <a:ext cx="7158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767"/>
          <p:cNvSpPr/>
          <p:nvPr/>
        </p:nvSpPr>
        <p:spPr>
          <a:xfrm>
            <a:off x="8228330" y="3042285"/>
            <a:ext cx="3275965" cy="2743835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accent3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rgbClr val="7030A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学姐          518</a:t>
            </a:r>
            <a:endParaRPr sz="2000" dirty="0">
              <a:solidFill>
                <a:srgbClr val="7030A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7030A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清华          510</a:t>
            </a:r>
            <a:endParaRPr sz="2000" dirty="0">
              <a:solidFill>
                <a:srgbClr val="7030A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7030A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24            470</a:t>
            </a:r>
            <a:endParaRPr sz="2000" dirty="0">
              <a:solidFill>
                <a:srgbClr val="7030A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JM            313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7030A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没有          212</a:t>
            </a:r>
            <a:endParaRPr sz="2000" dirty="0">
              <a:solidFill>
                <a:srgbClr val="7030A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7030A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不是          190</a:t>
            </a:r>
            <a:endParaRPr sz="2000" dirty="0">
              <a:solidFill>
                <a:srgbClr val="7030A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7030A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什么          152</a:t>
            </a:r>
            <a:endParaRPr sz="2000" dirty="0">
              <a:solidFill>
                <a:srgbClr val="7030A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 flipV="1">
            <a:off x="1542612" y="1576057"/>
            <a:ext cx="4035087" cy="314400"/>
            <a:chOff x="3603008" y="-3031957"/>
            <a:chExt cx="17500740" cy="1394085"/>
          </a:xfrm>
        </p:grpSpPr>
        <p:grpSp>
          <p:nvGrpSpPr>
            <p:cNvPr id="18" name="组合 17"/>
            <p:cNvGrpSpPr/>
            <p:nvPr/>
          </p:nvGrpSpPr>
          <p:grpSpPr>
            <a:xfrm>
              <a:off x="4772562" y="-3031957"/>
              <a:ext cx="16331186" cy="553452"/>
              <a:chOff x="4772560" y="-2634916"/>
              <a:chExt cx="6035451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" name="直接连接符 21"/>
              <p:cNvCxnSpPr/>
              <p:nvPr/>
            </p:nvCxnSpPr>
            <p:spPr>
              <a:xfrm flipV="1">
                <a:off x="4772560" y="-2538662"/>
                <a:ext cx="583091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>
                <a:off x="10603475" y="-2634916"/>
                <a:ext cx="204536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张海山锐线体简" panose="02000000000000000000" pitchFamily="2" charset="-122"/>
                  <a:ea typeface="张海山锐线体简" panose="02000000000000000000" pitchFamily="2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" name="直接连接符 19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张海山锐线体简" panose="02000000000000000000" pitchFamily="2" charset="-122"/>
                  <a:ea typeface="张海山锐线体简" panose="02000000000000000000" pitchFamily="2" charset="-122"/>
                </a:endParaRPr>
              </a:p>
            </p:txBody>
          </p:sp>
        </p:grpSp>
      </p:grpSp>
      <p:sp>
        <p:nvSpPr>
          <p:cNvPr id="24" name="PA_库_文本框 1"/>
          <p:cNvSpPr txBox="1"/>
          <p:nvPr>
            <p:custDataLst>
              <p:tags r:id="rId5"/>
            </p:custDataLst>
          </p:nvPr>
        </p:nvSpPr>
        <p:spPr>
          <a:xfrm>
            <a:off x="1812290" y="1309370"/>
            <a:ext cx="3891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srgbClr val="0070C0"/>
                </a:solidFill>
              </a:rPr>
              <a:t>2020.11.24 </a:t>
            </a:r>
            <a:r>
              <a:rPr lang="zh-CN" altLang="en-US" dirty="0">
                <a:solidFill>
                  <a:srgbClr val="0070C0"/>
                </a:solidFill>
              </a:rPr>
              <a:t>词云词频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4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" y="2331085"/>
            <a:ext cx="4664075" cy="3027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-3.54167E-6 -0.08658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F2F6"/>
            </a:gs>
            <a:gs pos="39000">
              <a:srgbClr val="CDD5DC"/>
            </a:gs>
            <a:gs pos="12000">
              <a:srgbClr val="C1CBD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7147" y="4054642"/>
            <a:ext cx="3494853" cy="2803358"/>
          </a:xfrm>
          <a:prstGeom prst="rect">
            <a:avLst/>
          </a:prstGeom>
        </p:spPr>
      </p:pic>
      <p:pic>
        <p:nvPicPr>
          <p:cNvPr id="4" name="PA_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647316" flipH="1">
            <a:off x="-416098" y="-475671"/>
            <a:ext cx="2284308" cy="2580340"/>
          </a:xfrm>
          <a:prstGeom prst="rect">
            <a:avLst/>
          </a:prstGeom>
          <a:ln>
            <a:noFill/>
          </a:ln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3531" y="2183131"/>
            <a:ext cx="7520705" cy="418211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8796968" y="2183130"/>
            <a:ext cx="3395032" cy="0"/>
            <a:chOff x="274320" y="2183130"/>
            <a:chExt cx="3395032" cy="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74320" y="2183130"/>
              <a:ext cx="23545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846070" y="2183130"/>
              <a:ext cx="8232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flipH="1">
            <a:off x="6545611" y="2183130"/>
            <a:ext cx="2251358" cy="38057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flipH="1">
            <a:off x="-1" y="5988843"/>
            <a:ext cx="6982008" cy="353574"/>
            <a:chOff x="4684075" y="5988844"/>
            <a:chExt cx="7218365" cy="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684075" y="5988844"/>
              <a:ext cx="17230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591776" y="5988844"/>
              <a:ext cx="531066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/>
        </p:nvCxnSpPr>
        <p:spPr>
          <a:xfrm>
            <a:off x="6149816" y="6118384"/>
            <a:ext cx="7158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767"/>
          <p:cNvSpPr/>
          <p:nvPr/>
        </p:nvSpPr>
        <p:spPr>
          <a:xfrm>
            <a:off x="8158480" y="3042285"/>
            <a:ext cx="3275965" cy="2743835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accent3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rgbClr val="00206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清华          430</a:t>
            </a:r>
            <a:endParaRPr sz="2000" dirty="0">
              <a:solidFill>
                <a:srgbClr val="00206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00206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学姐          429</a:t>
            </a:r>
            <a:endParaRPr sz="2000" dirty="0">
              <a:solidFill>
                <a:srgbClr val="00206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JM             98</a:t>
            </a:r>
            <a:endParaRPr sz="2000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00206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中国           97</a:t>
            </a:r>
            <a:endParaRPr sz="2000" dirty="0">
              <a:solidFill>
                <a:srgbClr val="00206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00206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不是           93</a:t>
            </a:r>
            <a:endParaRPr sz="2000" dirty="0">
              <a:solidFill>
                <a:srgbClr val="00206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00206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就是           88</a:t>
            </a:r>
            <a:endParaRPr sz="2000" dirty="0">
              <a:solidFill>
                <a:srgbClr val="00206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00206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出来           83</a:t>
            </a:r>
            <a:endParaRPr sz="2000" dirty="0">
              <a:solidFill>
                <a:srgbClr val="00206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00206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男性           82</a:t>
            </a:r>
            <a:endParaRPr sz="2000" dirty="0">
              <a:solidFill>
                <a:srgbClr val="00206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 flipV="1">
            <a:off x="1542612" y="1576057"/>
            <a:ext cx="4035087" cy="314400"/>
            <a:chOff x="3603008" y="-3031957"/>
            <a:chExt cx="17500740" cy="1394085"/>
          </a:xfrm>
        </p:grpSpPr>
        <p:grpSp>
          <p:nvGrpSpPr>
            <p:cNvPr id="18" name="组合 17"/>
            <p:cNvGrpSpPr/>
            <p:nvPr/>
          </p:nvGrpSpPr>
          <p:grpSpPr>
            <a:xfrm>
              <a:off x="4772562" y="-3031957"/>
              <a:ext cx="16331186" cy="553452"/>
              <a:chOff x="4772560" y="-2634916"/>
              <a:chExt cx="6035451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" name="直接连接符 21"/>
              <p:cNvCxnSpPr/>
              <p:nvPr/>
            </p:nvCxnSpPr>
            <p:spPr>
              <a:xfrm flipV="1">
                <a:off x="4772560" y="-2538662"/>
                <a:ext cx="583091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>
                <a:off x="10603475" y="-2634916"/>
                <a:ext cx="204536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张海山锐线体简" panose="02000000000000000000" pitchFamily="2" charset="-122"/>
                  <a:ea typeface="张海山锐线体简" panose="02000000000000000000" pitchFamily="2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" name="直接连接符 19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张海山锐线体简" panose="02000000000000000000" pitchFamily="2" charset="-122"/>
                  <a:ea typeface="张海山锐线体简" panose="02000000000000000000" pitchFamily="2" charset="-122"/>
                </a:endParaRPr>
              </a:p>
            </p:txBody>
          </p:sp>
        </p:grpSp>
      </p:grpSp>
      <p:sp>
        <p:nvSpPr>
          <p:cNvPr id="24" name="PA_库_文本框 1"/>
          <p:cNvSpPr txBox="1"/>
          <p:nvPr>
            <p:custDataLst>
              <p:tags r:id="rId5"/>
            </p:custDataLst>
          </p:nvPr>
        </p:nvSpPr>
        <p:spPr>
          <a:xfrm>
            <a:off x="1812290" y="1243965"/>
            <a:ext cx="3891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defRPr>
            </a:lvl1pPr>
          </a:lstStyle>
          <a:p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2020.11.25 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词云词频</a:t>
            </a:r>
            <a:endParaRPr lang="zh-CN" altLang="en-US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</p:txBody>
      </p:sp>
      <p:pic>
        <p:nvPicPr>
          <p:cNvPr id="15" name="图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10" y="2408555"/>
            <a:ext cx="4707890" cy="287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-3.54167E-6 -0.08658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F2F6"/>
            </a:gs>
            <a:gs pos="39000">
              <a:srgbClr val="CDD5DC"/>
            </a:gs>
            <a:gs pos="12000">
              <a:srgbClr val="C1CBD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7147" y="4054642"/>
            <a:ext cx="3494853" cy="2803358"/>
          </a:xfrm>
          <a:prstGeom prst="rect">
            <a:avLst/>
          </a:prstGeom>
        </p:spPr>
      </p:pic>
      <p:pic>
        <p:nvPicPr>
          <p:cNvPr id="4" name="PA_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647316" flipH="1">
            <a:off x="-416098" y="-475671"/>
            <a:ext cx="2284308" cy="2580340"/>
          </a:xfrm>
          <a:prstGeom prst="rect">
            <a:avLst/>
          </a:prstGeom>
          <a:ln>
            <a:noFill/>
          </a:ln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3851" y="2183131"/>
            <a:ext cx="7520705" cy="418211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8796968" y="2183130"/>
            <a:ext cx="3395032" cy="0"/>
            <a:chOff x="274320" y="2183130"/>
            <a:chExt cx="3395032" cy="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74320" y="2183130"/>
              <a:ext cx="23545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846070" y="2183130"/>
              <a:ext cx="8232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flipH="1">
            <a:off x="6545611" y="2183130"/>
            <a:ext cx="2251358" cy="38057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flipH="1">
            <a:off x="-1" y="5988843"/>
            <a:ext cx="6982008" cy="353574"/>
            <a:chOff x="4684075" y="5988844"/>
            <a:chExt cx="7218365" cy="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684075" y="5988844"/>
              <a:ext cx="17230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591776" y="5988844"/>
              <a:ext cx="531066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/>
        </p:nvCxnSpPr>
        <p:spPr>
          <a:xfrm>
            <a:off x="6149816" y="6118384"/>
            <a:ext cx="7158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767"/>
          <p:cNvSpPr/>
          <p:nvPr/>
        </p:nvSpPr>
        <p:spPr>
          <a:xfrm>
            <a:off x="7940040" y="3002280"/>
            <a:ext cx="3543300" cy="2743835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accent3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学姐          556</a:t>
            </a:r>
            <a:endParaRPr sz="20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清华          552</a:t>
            </a:r>
            <a:endParaRPr sz="20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没有          205</a:t>
            </a:r>
            <a:endParaRPr sz="20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可以          196</a:t>
            </a:r>
            <a:endParaRPr sz="20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性骚扰        165</a:t>
            </a:r>
            <a:endParaRPr sz="20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那些          151</a:t>
            </a:r>
            <a:endParaRPr sz="20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女性          138</a:t>
            </a:r>
            <a:endParaRPr sz="20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社会性死亡     111</a:t>
            </a:r>
            <a:endParaRPr sz="2000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 flipV="1">
            <a:off x="1542612" y="1576057"/>
            <a:ext cx="4035087" cy="314400"/>
            <a:chOff x="3603008" y="-3031957"/>
            <a:chExt cx="17500740" cy="1394085"/>
          </a:xfrm>
        </p:grpSpPr>
        <p:grpSp>
          <p:nvGrpSpPr>
            <p:cNvPr id="18" name="组合 17"/>
            <p:cNvGrpSpPr/>
            <p:nvPr/>
          </p:nvGrpSpPr>
          <p:grpSpPr>
            <a:xfrm>
              <a:off x="4772562" y="-3031957"/>
              <a:ext cx="16331186" cy="553452"/>
              <a:chOff x="4772560" y="-2634916"/>
              <a:chExt cx="6035451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" name="直接连接符 21"/>
              <p:cNvCxnSpPr/>
              <p:nvPr/>
            </p:nvCxnSpPr>
            <p:spPr>
              <a:xfrm flipV="1">
                <a:off x="4772560" y="-2538662"/>
                <a:ext cx="583091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>
                <a:off x="10603475" y="-2634916"/>
                <a:ext cx="204536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张海山锐线体简" panose="02000000000000000000" pitchFamily="2" charset="-122"/>
                  <a:ea typeface="张海山锐线体简" panose="02000000000000000000" pitchFamily="2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" name="直接连接符 19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张海山锐线体简" panose="02000000000000000000" pitchFamily="2" charset="-122"/>
                  <a:ea typeface="张海山锐线体简" panose="02000000000000000000" pitchFamily="2" charset="-122"/>
                </a:endParaRPr>
              </a:p>
            </p:txBody>
          </p:sp>
        </p:grpSp>
      </p:grpSp>
      <p:sp>
        <p:nvSpPr>
          <p:cNvPr id="24" name="PA_库_文本框 1"/>
          <p:cNvSpPr txBox="1"/>
          <p:nvPr>
            <p:custDataLst>
              <p:tags r:id="rId5"/>
            </p:custDataLst>
          </p:nvPr>
        </p:nvSpPr>
        <p:spPr>
          <a:xfrm>
            <a:off x="1812290" y="1243965"/>
            <a:ext cx="3891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defRPr>
            </a:lvl1pPr>
          </a:lstStyle>
          <a:p>
            <a:r>
              <a:rPr lang="en-US" altLang="zh-CN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2020.11.26 </a:t>
            </a:r>
            <a:r>
              <a:rPr lang="zh-CN" altLang="en-US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词云词频</a:t>
            </a:r>
            <a:endParaRPr lang="zh-CN" altLang="en-US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  <p:pic>
        <p:nvPicPr>
          <p:cNvPr id="2" name="图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95" y="2376805"/>
            <a:ext cx="4716145" cy="2935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-3.54167E-6 -0.08658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PA_库_文本框 4"/>
          <p:cNvSpPr txBox="1"/>
          <p:nvPr>
            <p:custDataLst>
              <p:tags r:id="rId2"/>
            </p:custDataLst>
          </p:nvPr>
        </p:nvSpPr>
        <p:spPr>
          <a:xfrm>
            <a:off x="3773666" y="642535"/>
            <a:ext cx="1413510" cy="415544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eaVert"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人员分工</a:t>
            </a:r>
            <a:endParaRPr lang="zh-CN" altLang="en-US" sz="8000" dirty="0">
              <a:solidFill>
                <a:schemeClr val="bg1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sp>
        <p:nvSpPr>
          <p:cNvPr id="6" name="PA_库_同心圆 5"/>
          <p:cNvSpPr/>
          <p:nvPr>
            <p:custDataLst>
              <p:tags r:id="rId3"/>
            </p:custDataLst>
          </p:nvPr>
        </p:nvSpPr>
        <p:spPr>
          <a:xfrm>
            <a:off x="4135680" y="1028457"/>
            <a:ext cx="265974" cy="265974"/>
          </a:xfrm>
          <a:prstGeom prst="donut">
            <a:avLst>
              <a:gd name="adj" fmla="val 25748"/>
            </a:avLst>
          </a:prstGeom>
          <a:solidFill>
            <a:schemeClr val="bg1"/>
          </a:solidFill>
          <a:ln w="28575">
            <a:solidFill>
              <a:srgbClr val="D2DAD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PA_库_组合 6"/>
          <p:cNvGrpSpPr/>
          <p:nvPr>
            <p:custDataLst>
              <p:tags r:id="rId4"/>
            </p:custDataLst>
          </p:nvPr>
        </p:nvGrpSpPr>
        <p:grpSpPr>
          <a:xfrm>
            <a:off x="3864845" y="355490"/>
            <a:ext cx="1081491" cy="323275"/>
            <a:chOff x="3603008" y="-3031957"/>
            <a:chExt cx="4663802" cy="1394085"/>
          </a:xfrm>
        </p:grpSpPr>
        <p:grpSp>
          <p:nvGrpSpPr>
            <p:cNvPr id="8" name="组合 7"/>
            <p:cNvGrpSpPr/>
            <p:nvPr/>
          </p:nvGrpSpPr>
          <p:grpSpPr>
            <a:xfrm>
              <a:off x="4772560" y="-3031957"/>
              <a:ext cx="3494250" cy="553452"/>
              <a:chOff x="4772560" y="-2634916"/>
              <a:chExt cx="1291356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4772560" y="-2538663"/>
                <a:ext cx="109885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5859379" y="-2634916"/>
                <a:ext cx="204537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" name="直接连接符 9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PA_库_组合 13"/>
          <p:cNvGrpSpPr/>
          <p:nvPr>
            <p:custDataLst>
              <p:tags r:id="rId5"/>
            </p:custDataLst>
          </p:nvPr>
        </p:nvGrpSpPr>
        <p:grpSpPr>
          <a:xfrm rot="10800000">
            <a:off x="4007311" y="4633645"/>
            <a:ext cx="1081491" cy="323275"/>
            <a:chOff x="3603008" y="-3031957"/>
            <a:chExt cx="4663802" cy="1394085"/>
          </a:xfrm>
        </p:grpSpPr>
        <p:grpSp>
          <p:nvGrpSpPr>
            <p:cNvPr id="15" name="组合 14"/>
            <p:cNvGrpSpPr/>
            <p:nvPr/>
          </p:nvGrpSpPr>
          <p:grpSpPr>
            <a:xfrm>
              <a:off x="4772560" y="-3031957"/>
              <a:ext cx="3494250" cy="553452"/>
              <a:chOff x="4772560" y="-2634916"/>
              <a:chExt cx="1291356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4772560" y="-2538663"/>
                <a:ext cx="109885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椭圆 19"/>
              <p:cNvSpPr/>
              <p:nvPr/>
            </p:nvSpPr>
            <p:spPr>
              <a:xfrm>
                <a:off x="5859379" y="-2634916"/>
                <a:ext cx="204537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7" name="直接连接符 16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1" name="PA_图片 5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rot="9250517" flipH="1">
            <a:off x="7846127" y="-1967534"/>
            <a:ext cx="5889979" cy="6653284"/>
          </a:xfrm>
          <a:prstGeom prst="rect">
            <a:avLst/>
          </a:prstGeom>
          <a:ln>
            <a:noFill/>
          </a:ln>
        </p:spPr>
      </p:pic>
      <p:sp>
        <p:nvSpPr>
          <p:cNvPr id="22" name="PA_库_同心圆 21"/>
          <p:cNvSpPr/>
          <p:nvPr>
            <p:custDataLst>
              <p:tags r:id="rId8"/>
            </p:custDataLst>
          </p:nvPr>
        </p:nvSpPr>
        <p:spPr>
          <a:xfrm>
            <a:off x="3703236" y="2093720"/>
            <a:ext cx="265974" cy="265974"/>
          </a:xfrm>
          <a:prstGeom prst="donut">
            <a:avLst>
              <a:gd name="adj" fmla="val 25748"/>
            </a:avLst>
          </a:prstGeom>
          <a:solidFill>
            <a:schemeClr val="bg1"/>
          </a:solidFill>
          <a:ln w="28575">
            <a:solidFill>
              <a:srgbClr val="D2DAD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PA_库_同心圆 22"/>
          <p:cNvSpPr/>
          <p:nvPr>
            <p:custDataLst>
              <p:tags r:id="rId9"/>
            </p:custDataLst>
          </p:nvPr>
        </p:nvSpPr>
        <p:spPr>
          <a:xfrm>
            <a:off x="4347226" y="3155396"/>
            <a:ext cx="265974" cy="265974"/>
          </a:xfrm>
          <a:prstGeom prst="donut">
            <a:avLst>
              <a:gd name="adj" fmla="val 25748"/>
            </a:avLst>
          </a:prstGeom>
          <a:solidFill>
            <a:schemeClr val="bg1"/>
          </a:solidFill>
          <a:ln w="28575">
            <a:solidFill>
              <a:srgbClr val="D2DAD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PA_库_同心圆 23"/>
          <p:cNvSpPr/>
          <p:nvPr>
            <p:custDataLst>
              <p:tags r:id="rId10"/>
            </p:custDataLst>
          </p:nvPr>
        </p:nvSpPr>
        <p:spPr>
          <a:xfrm>
            <a:off x="4817786" y="4016332"/>
            <a:ext cx="265974" cy="265974"/>
          </a:xfrm>
          <a:prstGeom prst="donut">
            <a:avLst>
              <a:gd name="adj" fmla="val 25748"/>
            </a:avLst>
          </a:prstGeom>
          <a:solidFill>
            <a:schemeClr val="bg1"/>
          </a:solidFill>
          <a:ln w="28575">
            <a:solidFill>
              <a:srgbClr val="D2DAD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00875" y="2093595"/>
            <a:ext cx="4352925" cy="4523105"/>
          </a:xfrm>
          <a:prstGeom prst="rect">
            <a:avLst/>
          </a:prstGeom>
          <a:noFill/>
          <a:ln w="76200">
            <a:solidFill>
              <a:srgbClr val="C1CBD4"/>
            </a:solidFill>
          </a:ln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en-US" altLang="zh-CN" sz="2400" b="1"/>
              <a:t>刘凯瑞</a:t>
            </a:r>
            <a:r>
              <a:rPr lang="en-US" altLang="zh-CN" sz="2400"/>
              <a:t>:负责对爬取结果进行分词并统计词频。</a:t>
            </a:r>
            <a:endParaRPr lang="en-US" altLang="zh-CN" sz="2400"/>
          </a:p>
          <a:p>
            <a:r>
              <a:rPr lang="en-US" altLang="zh-CN" sz="2400"/>
              <a:t>2.</a:t>
            </a:r>
            <a:r>
              <a:rPr lang="en-US" altLang="zh-CN" sz="2400" b="1"/>
              <a:t>郁博文</a:t>
            </a:r>
            <a:r>
              <a:rPr lang="en-US" altLang="zh-CN" sz="2400"/>
              <a:t>：负责词云制作</a:t>
            </a:r>
            <a:endParaRPr lang="en-US" altLang="zh-CN" sz="2400"/>
          </a:p>
          <a:p>
            <a:r>
              <a:rPr lang="en-US" altLang="zh-CN" sz="2400"/>
              <a:t>3.</a:t>
            </a:r>
            <a:r>
              <a:rPr lang="en-US" altLang="zh-CN" sz="2400" b="1"/>
              <a:t>陈婧涵</a:t>
            </a:r>
            <a:r>
              <a:rPr lang="en-US" altLang="zh-CN" sz="2400"/>
              <a:t>：微博数据的爬取与采集，负责工作分配安排，协调工作进行。</a:t>
            </a:r>
            <a:endParaRPr lang="en-US" altLang="zh-CN" sz="2400"/>
          </a:p>
          <a:p>
            <a:r>
              <a:rPr lang="en-US" altLang="zh-CN" sz="2400"/>
              <a:t>4.</a:t>
            </a:r>
            <a:r>
              <a:rPr lang="en-US" altLang="zh-CN" sz="2400" b="1"/>
              <a:t>周吴越</a:t>
            </a:r>
            <a:r>
              <a:rPr lang="en-US" altLang="zh-CN" sz="2400"/>
              <a:t>：负责分析，Worde的汇总与编写。</a:t>
            </a:r>
            <a:endParaRPr lang="en-US" altLang="zh-CN" sz="2400"/>
          </a:p>
          <a:p>
            <a:r>
              <a:rPr lang="en-US" altLang="zh-CN" sz="2400"/>
              <a:t>5.</a:t>
            </a:r>
            <a:r>
              <a:rPr lang="en-US" altLang="zh-CN" sz="2400" b="1"/>
              <a:t>江澜泉韵</a:t>
            </a:r>
            <a:r>
              <a:rPr lang="en-US" altLang="zh-CN" sz="2400"/>
              <a:t>：</a:t>
            </a:r>
            <a:r>
              <a:rPr lang="zh-CN" altLang="en-US" sz="2400"/>
              <a:t>负责总结及</a:t>
            </a:r>
            <a:r>
              <a:rPr lang="en-US" altLang="zh-CN" sz="2400"/>
              <a:t>制作结课展示的PPT。</a:t>
            </a:r>
            <a:endParaRPr lang="en-US" altLang="zh-CN" sz="2400"/>
          </a:p>
          <a:p>
            <a:r>
              <a:rPr lang="en-US" altLang="zh-CN" sz="2400"/>
              <a:t>6.</a:t>
            </a:r>
            <a:r>
              <a:rPr lang="en-US" altLang="zh-CN" sz="2400" b="1"/>
              <a:t>王佳鹏</a:t>
            </a:r>
            <a:r>
              <a:rPr lang="en-US" altLang="zh-CN" sz="2400"/>
              <a:t>：负责表格与数据清洗和绘制曲线图</a:t>
            </a: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ccel="30000" decel="26000" autoRev="1" fill="hold" grpId="1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30000" decel="26000" autoRev="1" fill="hold" grpId="1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accel="30000" decel="26000" autoRev="1" fill="hold" grpId="1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2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accel="30000" decel="26000" autoRev="1" fill="hold" grpId="1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  <p:bldP spid="6" grpId="0" bldLvl="0" animBg="1" autoUpdateAnimBg="0"/>
      <p:bldP spid="6" grpId="1" bldLvl="0" animBg="1" autoUpdateAnimBg="0"/>
      <p:bldP spid="22" grpId="0" bldLvl="0" animBg="1" autoUpdateAnimBg="0"/>
      <p:bldP spid="22" grpId="1" bldLvl="0" animBg="1" autoUpdateAnimBg="0"/>
      <p:bldP spid="23" grpId="0" bldLvl="0" animBg="1" autoUpdateAnimBg="0"/>
      <p:bldP spid="23" grpId="1" bldLvl="0" animBg="1" autoUpdateAnimBg="0"/>
      <p:bldP spid="24" grpId="0" bldLvl="0" animBg="1" autoUpdateAnimBg="0"/>
      <p:bldP spid="24" grpId="1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F2F6"/>
            </a:gs>
            <a:gs pos="39000">
              <a:srgbClr val="CDD5DC"/>
            </a:gs>
            <a:gs pos="12000">
              <a:srgbClr val="C1CBD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7147" y="4054642"/>
            <a:ext cx="3494853" cy="2803358"/>
          </a:xfrm>
          <a:prstGeom prst="rect">
            <a:avLst/>
          </a:prstGeom>
        </p:spPr>
      </p:pic>
      <p:pic>
        <p:nvPicPr>
          <p:cNvPr id="4" name="PA_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647316" flipH="1">
            <a:off x="-416098" y="-475671"/>
            <a:ext cx="2284308" cy="2580340"/>
          </a:xfrm>
          <a:prstGeom prst="rect">
            <a:avLst/>
          </a:prstGeom>
          <a:ln>
            <a:noFill/>
          </a:ln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3851" y="2183131"/>
            <a:ext cx="7520705" cy="418211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8796968" y="2183130"/>
            <a:ext cx="3395032" cy="0"/>
            <a:chOff x="274320" y="2183130"/>
            <a:chExt cx="3395032" cy="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74320" y="2183130"/>
              <a:ext cx="23545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846070" y="2183130"/>
              <a:ext cx="8232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flipH="1">
            <a:off x="6545611" y="2183130"/>
            <a:ext cx="2251358" cy="38057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flipH="1">
            <a:off x="-1" y="5988843"/>
            <a:ext cx="6982008" cy="353574"/>
            <a:chOff x="4684075" y="5988844"/>
            <a:chExt cx="7218365" cy="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684075" y="5988844"/>
              <a:ext cx="17230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591776" y="5988844"/>
              <a:ext cx="531066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/>
        </p:nvCxnSpPr>
        <p:spPr>
          <a:xfrm>
            <a:off x="6149816" y="6118384"/>
            <a:ext cx="7158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767"/>
          <p:cNvSpPr/>
          <p:nvPr/>
        </p:nvSpPr>
        <p:spPr>
          <a:xfrm>
            <a:off x="7910195" y="3051810"/>
            <a:ext cx="3543300" cy="2743835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accent3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学姐          351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清华          297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自己          217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保护          208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女房东        206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租客          206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感谢          150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algn="ctr"/>
            <a:r>
              <a:rPr sz="2000" dirty="0">
                <a:solidFill>
                  <a:srgbClr val="C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JM            139</a:t>
            </a:r>
            <a:endParaRPr sz="2000" dirty="0">
              <a:solidFill>
                <a:srgbClr val="C0000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 flipV="1">
            <a:off x="1542612" y="1576057"/>
            <a:ext cx="4035087" cy="314400"/>
            <a:chOff x="3603008" y="-3031957"/>
            <a:chExt cx="17500740" cy="1394085"/>
          </a:xfrm>
        </p:grpSpPr>
        <p:grpSp>
          <p:nvGrpSpPr>
            <p:cNvPr id="18" name="组合 17"/>
            <p:cNvGrpSpPr/>
            <p:nvPr/>
          </p:nvGrpSpPr>
          <p:grpSpPr>
            <a:xfrm>
              <a:off x="4772562" y="-3031957"/>
              <a:ext cx="16331186" cy="553452"/>
              <a:chOff x="4772560" y="-2634916"/>
              <a:chExt cx="6035451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" name="直接连接符 21"/>
              <p:cNvCxnSpPr/>
              <p:nvPr/>
            </p:nvCxnSpPr>
            <p:spPr>
              <a:xfrm flipV="1">
                <a:off x="4772560" y="-2538662"/>
                <a:ext cx="583091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>
                <a:off x="10603475" y="-2634916"/>
                <a:ext cx="204536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张海山锐线体简" panose="02000000000000000000" pitchFamily="2" charset="-122"/>
                  <a:ea typeface="张海山锐线体简" panose="02000000000000000000" pitchFamily="2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" name="直接连接符 19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张海山锐线体简" panose="02000000000000000000" pitchFamily="2" charset="-122"/>
                  <a:ea typeface="张海山锐线体简" panose="02000000000000000000" pitchFamily="2" charset="-122"/>
                </a:endParaRPr>
              </a:p>
            </p:txBody>
          </p:sp>
        </p:grpSp>
      </p:grpSp>
      <p:sp>
        <p:nvSpPr>
          <p:cNvPr id="24" name="PA_库_文本框 1"/>
          <p:cNvSpPr txBox="1"/>
          <p:nvPr>
            <p:custDataLst>
              <p:tags r:id="rId5"/>
            </p:custDataLst>
          </p:nvPr>
        </p:nvSpPr>
        <p:spPr>
          <a:xfrm>
            <a:off x="1812290" y="1243965"/>
            <a:ext cx="3891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defRPr>
            </a:lvl1pPr>
          </a:lstStyle>
          <a:p>
            <a:r>
              <a:rPr lang="en-US" altLang="zh-CN" dirty="0">
                <a:solidFill>
                  <a:srgbClr val="0070C0"/>
                </a:solidFill>
              </a:rPr>
              <a:t>2020.11.27 </a:t>
            </a:r>
            <a:r>
              <a:rPr lang="zh-CN" altLang="en-US" dirty="0">
                <a:solidFill>
                  <a:srgbClr val="0070C0"/>
                </a:solidFill>
              </a:rPr>
              <a:t>词云词频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4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20" y="2364105"/>
            <a:ext cx="4736465" cy="2961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-3.54167E-6 -0.08658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F2F6"/>
            </a:gs>
            <a:gs pos="39000">
              <a:srgbClr val="CDD5DC"/>
            </a:gs>
            <a:gs pos="12000">
              <a:srgbClr val="C1CBD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7147" y="4054642"/>
            <a:ext cx="3494853" cy="2803358"/>
          </a:xfrm>
          <a:prstGeom prst="rect">
            <a:avLst/>
          </a:prstGeom>
        </p:spPr>
      </p:pic>
      <p:pic>
        <p:nvPicPr>
          <p:cNvPr id="4" name="PA_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647316" flipH="1">
            <a:off x="-416098" y="-475671"/>
            <a:ext cx="2284308" cy="2580340"/>
          </a:xfrm>
          <a:prstGeom prst="rect">
            <a:avLst/>
          </a:prstGeom>
          <a:ln>
            <a:noFill/>
          </a:ln>
        </p:spPr>
      </p:pic>
      <p:grpSp>
        <p:nvGrpSpPr>
          <p:cNvPr id="5" name="组合 4"/>
          <p:cNvGrpSpPr/>
          <p:nvPr/>
        </p:nvGrpSpPr>
        <p:grpSpPr>
          <a:xfrm>
            <a:off x="5436870" y="1426845"/>
            <a:ext cx="617220" cy="4773930"/>
            <a:chOff x="1577340" y="1562100"/>
            <a:chExt cx="637223" cy="3762375"/>
          </a:xfrm>
          <a:effectLst/>
        </p:grpSpPr>
        <p:cxnSp>
          <p:nvCxnSpPr>
            <p:cNvPr id="6" name="直接连接符 5"/>
            <p:cNvCxnSpPr/>
            <p:nvPr/>
          </p:nvCxnSpPr>
          <p:spPr>
            <a:xfrm>
              <a:off x="1890713" y="1562100"/>
              <a:ext cx="0" cy="376237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577340" y="3447344"/>
              <a:ext cx="322898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95475" y="5319713"/>
              <a:ext cx="319088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890713" y="1562100"/>
              <a:ext cx="314325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890713" y="2809875"/>
              <a:ext cx="314325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90713" y="4062413"/>
              <a:ext cx="314325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1"/>
          <p:cNvSpPr/>
          <p:nvPr/>
        </p:nvSpPr>
        <p:spPr>
          <a:xfrm>
            <a:off x="3091815" y="3246755"/>
            <a:ext cx="2465070" cy="1097915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469480" y="3373728"/>
            <a:ext cx="857251" cy="8572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bg2"/>
            </a:solidFill>
          </a:ln>
          <a:effectLst>
            <a:outerShdw blurRad="1524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054090" y="1002030"/>
            <a:ext cx="6137910" cy="1483360"/>
            <a:chOff x="2214563" y="1438262"/>
            <a:chExt cx="6124444" cy="1505656"/>
          </a:xfrm>
        </p:grpSpPr>
        <p:sp>
          <p:nvSpPr>
            <p:cNvPr id="15" name="椭圆 14"/>
            <p:cNvSpPr/>
            <p:nvPr/>
          </p:nvSpPr>
          <p:spPr>
            <a:xfrm>
              <a:off x="2214563" y="1438262"/>
              <a:ext cx="944359" cy="944359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63500" dist="50800" dir="162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318385" y="1542084"/>
              <a:ext cx="736714" cy="7367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>
              <a:spLocks noChangeAspect="1"/>
            </p:cNvSpPr>
            <p:nvPr/>
          </p:nvSpPr>
          <p:spPr>
            <a:xfrm>
              <a:off x="2506742" y="1730440"/>
              <a:ext cx="360000" cy="360001"/>
            </a:xfrm>
            <a:custGeom>
              <a:avLst/>
              <a:gdLst/>
              <a:ahLst/>
              <a:cxnLst/>
              <a:rect l="l" t="t" r="r" b="b"/>
              <a:pathLst>
                <a:path w="220435" h="220436">
                  <a:moveTo>
                    <a:pt x="37169" y="113806"/>
                  </a:moveTo>
                  <a:lnTo>
                    <a:pt x="58840" y="135620"/>
                  </a:lnTo>
                  <a:lnTo>
                    <a:pt x="57261" y="137198"/>
                  </a:lnTo>
                  <a:cubicBezTo>
                    <a:pt x="53721" y="140738"/>
                    <a:pt x="51951" y="144996"/>
                    <a:pt x="51951" y="149971"/>
                  </a:cubicBezTo>
                  <a:cubicBezTo>
                    <a:pt x="51951" y="154946"/>
                    <a:pt x="53721" y="159251"/>
                    <a:pt x="57261" y="162887"/>
                  </a:cubicBezTo>
                  <a:cubicBezTo>
                    <a:pt x="60801" y="166427"/>
                    <a:pt x="65059" y="168197"/>
                    <a:pt x="70034" y="168197"/>
                  </a:cubicBezTo>
                  <a:cubicBezTo>
                    <a:pt x="75009" y="168197"/>
                    <a:pt x="79267" y="166427"/>
                    <a:pt x="82807" y="162887"/>
                  </a:cubicBezTo>
                  <a:lnTo>
                    <a:pt x="87112" y="158582"/>
                  </a:lnTo>
                  <a:lnTo>
                    <a:pt x="108782" y="136768"/>
                  </a:lnTo>
                  <a:lnTo>
                    <a:pt x="131888" y="113806"/>
                  </a:lnTo>
                  <a:lnTo>
                    <a:pt x="153558" y="135620"/>
                  </a:lnTo>
                  <a:lnTo>
                    <a:pt x="130596" y="158582"/>
                  </a:lnTo>
                  <a:lnTo>
                    <a:pt x="108926" y="180396"/>
                  </a:lnTo>
                  <a:lnTo>
                    <a:pt x="104620" y="184701"/>
                  </a:lnTo>
                  <a:cubicBezTo>
                    <a:pt x="98402" y="190824"/>
                    <a:pt x="91154" y="194986"/>
                    <a:pt x="82878" y="197187"/>
                  </a:cubicBezTo>
                  <a:cubicBezTo>
                    <a:pt x="74602" y="199387"/>
                    <a:pt x="66398" y="199483"/>
                    <a:pt x="58266" y="197474"/>
                  </a:cubicBezTo>
                  <a:cubicBezTo>
                    <a:pt x="56735" y="204171"/>
                    <a:pt x="53291" y="209672"/>
                    <a:pt x="47933" y="213978"/>
                  </a:cubicBezTo>
                  <a:cubicBezTo>
                    <a:pt x="42575" y="218283"/>
                    <a:pt x="36404" y="220436"/>
                    <a:pt x="29420" y="220436"/>
                  </a:cubicBezTo>
                  <a:cubicBezTo>
                    <a:pt x="21287" y="220436"/>
                    <a:pt x="14351" y="217542"/>
                    <a:pt x="8610" y="211753"/>
                  </a:cubicBezTo>
                  <a:cubicBezTo>
                    <a:pt x="2870" y="205965"/>
                    <a:pt x="0" y="199005"/>
                    <a:pt x="0" y="190872"/>
                  </a:cubicBezTo>
                  <a:cubicBezTo>
                    <a:pt x="0" y="183984"/>
                    <a:pt x="2128" y="177860"/>
                    <a:pt x="6386" y="172502"/>
                  </a:cubicBezTo>
                  <a:cubicBezTo>
                    <a:pt x="10643" y="167145"/>
                    <a:pt x="16073" y="163700"/>
                    <a:pt x="22675" y="162170"/>
                  </a:cubicBezTo>
                  <a:cubicBezTo>
                    <a:pt x="20570" y="153942"/>
                    <a:pt x="20618" y="145666"/>
                    <a:pt x="22818" y="137342"/>
                  </a:cubicBezTo>
                  <a:cubicBezTo>
                    <a:pt x="25019" y="129018"/>
                    <a:pt x="29228" y="121747"/>
                    <a:pt x="35447" y="115528"/>
                  </a:cubicBezTo>
                  <a:close/>
                  <a:moveTo>
                    <a:pt x="133180" y="66447"/>
                  </a:moveTo>
                  <a:lnTo>
                    <a:pt x="156142" y="89409"/>
                  </a:lnTo>
                  <a:lnTo>
                    <a:pt x="177956" y="111223"/>
                  </a:lnTo>
                  <a:lnTo>
                    <a:pt x="182117" y="115528"/>
                  </a:lnTo>
                  <a:cubicBezTo>
                    <a:pt x="188241" y="121651"/>
                    <a:pt x="192426" y="128851"/>
                    <a:pt x="194675" y="137127"/>
                  </a:cubicBezTo>
                  <a:cubicBezTo>
                    <a:pt x="196923" y="145402"/>
                    <a:pt x="197043" y="153607"/>
                    <a:pt x="195034" y="161739"/>
                  </a:cubicBezTo>
                  <a:cubicBezTo>
                    <a:pt x="202305" y="162791"/>
                    <a:pt x="208356" y="166068"/>
                    <a:pt x="213188" y="171570"/>
                  </a:cubicBezTo>
                  <a:cubicBezTo>
                    <a:pt x="218020" y="177071"/>
                    <a:pt x="220435" y="183505"/>
                    <a:pt x="220435" y="190872"/>
                  </a:cubicBezTo>
                  <a:cubicBezTo>
                    <a:pt x="220435" y="199005"/>
                    <a:pt x="217565" y="205965"/>
                    <a:pt x="211825" y="211753"/>
                  </a:cubicBezTo>
                  <a:cubicBezTo>
                    <a:pt x="206084" y="217542"/>
                    <a:pt x="199148" y="220436"/>
                    <a:pt x="191015" y="220436"/>
                  </a:cubicBezTo>
                  <a:cubicBezTo>
                    <a:pt x="183935" y="220436"/>
                    <a:pt x="177669" y="218187"/>
                    <a:pt x="172215" y="213691"/>
                  </a:cubicBezTo>
                  <a:cubicBezTo>
                    <a:pt x="166762" y="209194"/>
                    <a:pt x="163365" y="203549"/>
                    <a:pt x="162026" y="196756"/>
                  </a:cubicBezTo>
                  <a:cubicBezTo>
                    <a:pt x="153798" y="199435"/>
                    <a:pt x="145211" y="199722"/>
                    <a:pt x="136265" y="197617"/>
                  </a:cubicBezTo>
                  <a:cubicBezTo>
                    <a:pt x="127319" y="195512"/>
                    <a:pt x="119594" y="191207"/>
                    <a:pt x="113088" y="184701"/>
                  </a:cubicBezTo>
                  <a:lnTo>
                    <a:pt x="111509" y="182979"/>
                  </a:lnTo>
                  <a:lnTo>
                    <a:pt x="133180" y="161165"/>
                  </a:lnTo>
                  <a:lnTo>
                    <a:pt x="134902" y="162887"/>
                  </a:lnTo>
                  <a:cubicBezTo>
                    <a:pt x="138442" y="166427"/>
                    <a:pt x="142699" y="168197"/>
                    <a:pt x="147674" y="168197"/>
                  </a:cubicBezTo>
                  <a:cubicBezTo>
                    <a:pt x="152649" y="168197"/>
                    <a:pt x="156907" y="166427"/>
                    <a:pt x="160447" y="162887"/>
                  </a:cubicBezTo>
                  <a:cubicBezTo>
                    <a:pt x="163987" y="159347"/>
                    <a:pt x="165757" y="155090"/>
                    <a:pt x="165757" y="150114"/>
                  </a:cubicBezTo>
                  <a:cubicBezTo>
                    <a:pt x="165757" y="145139"/>
                    <a:pt x="163987" y="140882"/>
                    <a:pt x="160447" y="137342"/>
                  </a:cubicBezTo>
                  <a:lnTo>
                    <a:pt x="156142" y="133036"/>
                  </a:lnTo>
                  <a:lnTo>
                    <a:pt x="134328" y="111223"/>
                  </a:lnTo>
                  <a:lnTo>
                    <a:pt x="111366" y="88260"/>
                  </a:lnTo>
                  <a:close/>
                  <a:moveTo>
                    <a:pt x="190728" y="0"/>
                  </a:moveTo>
                  <a:cubicBezTo>
                    <a:pt x="198861" y="0"/>
                    <a:pt x="205797" y="2894"/>
                    <a:pt x="211538" y="8683"/>
                  </a:cubicBezTo>
                  <a:cubicBezTo>
                    <a:pt x="217278" y="14471"/>
                    <a:pt x="220148" y="21431"/>
                    <a:pt x="220148" y="29564"/>
                  </a:cubicBezTo>
                  <a:cubicBezTo>
                    <a:pt x="220148" y="36931"/>
                    <a:pt x="217709" y="43389"/>
                    <a:pt x="212829" y="48938"/>
                  </a:cubicBezTo>
                  <a:cubicBezTo>
                    <a:pt x="207950" y="54487"/>
                    <a:pt x="201874" y="57788"/>
                    <a:pt x="194603" y="58840"/>
                  </a:cubicBezTo>
                  <a:cubicBezTo>
                    <a:pt x="197091" y="66973"/>
                    <a:pt x="197234" y="75416"/>
                    <a:pt x="195034" y="84170"/>
                  </a:cubicBezTo>
                  <a:cubicBezTo>
                    <a:pt x="192833" y="92925"/>
                    <a:pt x="188528" y="100507"/>
                    <a:pt x="182117" y="106917"/>
                  </a:cubicBezTo>
                  <a:lnTo>
                    <a:pt x="180395" y="108639"/>
                  </a:lnTo>
                  <a:lnTo>
                    <a:pt x="158725" y="86825"/>
                  </a:lnTo>
                  <a:lnTo>
                    <a:pt x="160447" y="85103"/>
                  </a:lnTo>
                  <a:cubicBezTo>
                    <a:pt x="163987" y="81563"/>
                    <a:pt x="165757" y="77306"/>
                    <a:pt x="165757" y="72331"/>
                  </a:cubicBezTo>
                  <a:cubicBezTo>
                    <a:pt x="165757" y="67355"/>
                    <a:pt x="163987" y="63098"/>
                    <a:pt x="160447" y="59558"/>
                  </a:cubicBezTo>
                  <a:cubicBezTo>
                    <a:pt x="156907" y="56018"/>
                    <a:pt x="152649" y="54248"/>
                    <a:pt x="147674" y="54248"/>
                  </a:cubicBezTo>
                  <a:cubicBezTo>
                    <a:pt x="142699" y="54248"/>
                    <a:pt x="138442" y="56018"/>
                    <a:pt x="134902" y="59558"/>
                  </a:cubicBezTo>
                  <a:lnTo>
                    <a:pt x="130596" y="63863"/>
                  </a:lnTo>
                  <a:lnTo>
                    <a:pt x="108782" y="85677"/>
                  </a:lnTo>
                  <a:lnTo>
                    <a:pt x="85820" y="108639"/>
                  </a:lnTo>
                  <a:lnTo>
                    <a:pt x="64006" y="86825"/>
                  </a:lnTo>
                  <a:lnTo>
                    <a:pt x="87112" y="63863"/>
                  </a:lnTo>
                  <a:lnTo>
                    <a:pt x="108926" y="42049"/>
                  </a:lnTo>
                  <a:lnTo>
                    <a:pt x="113088" y="37744"/>
                  </a:lnTo>
                  <a:cubicBezTo>
                    <a:pt x="119498" y="31334"/>
                    <a:pt x="127104" y="27052"/>
                    <a:pt x="135906" y="24900"/>
                  </a:cubicBezTo>
                  <a:cubicBezTo>
                    <a:pt x="144708" y="22747"/>
                    <a:pt x="153223" y="22914"/>
                    <a:pt x="161452" y="25402"/>
                  </a:cubicBezTo>
                  <a:cubicBezTo>
                    <a:pt x="162504" y="18226"/>
                    <a:pt x="165781" y="12199"/>
                    <a:pt x="171282" y="7319"/>
                  </a:cubicBezTo>
                  <a:cubicBezTo>
                    <a:pt x="176784" y="2440"/>
                    <a:pt x="183266" y="0"/>
                    <a:pt x="190728" y="0"/>
                  </a:cubicBezTo>
                  <a:close/>
                  <a:moveTo>
                    <a:pt x="29707" y="0"/>
                  </a:moveTo>
                  <a:cubicBezTo>
                    <a:pt x="36978" y="0"/>
                    <a:pt x="43364" y="2344"/>
                    <a:pt x="48866" y="7032"/>
                  </a:cubicBezTo>
                  <a:cubicBezTo>
                    <a:pt x="54367" y="11720"/>
                    <a:pt x="57692" y="17604"/>
                    <a:pt x="58840" y="24684"/>
                  </a:cubicBezTo>
                  <a:cubicBezTo>
                    <a:pt x="66877" y="22771"/>
                    <a:pt x="74985" y="22938"/>
                    <a:pt x="83165" y="25187"/>
                  </a:cubicBezTo>
                  <a:cubicBezTo>
                    <a:pt x="91346" y="27435"/>
                    <a:pt x="98497" y="31621"/>
                    <a:pt x="104620" y="37744"/>
                  </a:cubicBezTo>
                  <a:lnTo>
                    <a:pt x="106343" y="39466"/>
                  </a:lnTo>
                  <a:lnTo>
                    <a:pt x="84529" y="61280"/>
                  </a:lnTo>
                  <a:lnTo>
                    <a:pt x="82807" y="59558"/>
                  </a:lnTo>
                  <a:cubicBezTo>
                    <a:pt x="79267" y="56018"/>
                    <a:pt x="75009" y="54248"/>
                    <a:pt x="70034" y="54248"/>
                  </a:cubicBezTo>
                  <a:cubicBezTo>
                    <a:pt x="65059" y="54248"/>
                    <a:pt x="60801" y="56018"/>
                    <a:pt x="57261" y="59558"/>
                  </a:cubicBezTo>
                  <a:cubicBezTo>
                    <a:pt x="53721" y="63098"/>
                    <a:pt x="51951" y="67379"/>
                    <a:pt x="51951" y="72402"/>
                  </a:cubicBezTo>
                  <a:cubicBezTo>
                    <a:pt x="51951" y="77425"/>
                    <a:pt x="53721" y="81707"/>
                    <a:pt x="57261" y="85247"/>
                  </a:cubicBezTo>
                  <a:lnTo>
                    <a:pt x="61423" y="89409"/>
                  </a:lnTo>
                  <a:lnTo>
                    <a:pt x="83237" y="111223"/>
                  </a:lnTo>
                  <a:lnTo>
                    <a:pt x="106199" y="134185"/>
                  </a:lnTo>
                  <a:lnTo>
                    <a:pt x="84529" y="155999"/>
                  </a:lnTo>
                  <a:lnTo>
                    <a:pt x="61423" y="133036"/>
                  </a:lnTo>
                  <a:lnTo>
                    <a:pt x="39753" y="111223"/>
                  </a:lnTo>
                  <a:lnTo>
                    <a:pt x="35447" y="106917"/>
                  </a:lnTo>
                  <a:cubicBezTo>
                    <a:pt x="28941" y="100507"/>
                    <a:pt x="24636" y="92877"/>
                    <a:pt x="22531" y="84027"/>
                  </a:cubicBezTo>
                  <a:cubicBezTo>
                    <a:pt x="20426" y="75177"/>
                    <a:pt x="20665" y="66590"/>
                    <a:pt x="23249" y="58266"/>
                  </a:cubicBezTo>
                  <a:cubicBezTo>
                    <a:pt x="16551" y="56831"/>
                    <a:pt x="11050" y="53435"/>
                    <a:pt x="6745" y="48077"/>
                  </a:cubicBezTo>
                  <a:cubicBezTo>
                    <a:pt x="2439" y="42719"/>
                    <a:pt x="287" y="36548"/>
                    <a:pt x="287" y="29564"/>
                  </a:cubicBezTo>
                  <a:cubicBezTo>
                    <a:pt x="287" y="21431"/>
                    <a:pt x="3157" y="14471"/>
                    <a:pt x="8897" y="8683"/>
                  </a:cubicBezTo>
                  <a:cubicBezTo>
                    <a:pt x="14638" y="2894"/>
                    <a:pt x="21574" y="0"/>
                    <a:pt x="2970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en-US" sz="2000" dirty="0">
                <a:solidFill>
                  <a:srgbClr val="000000"/>
                </a:solidFill>
                <a:latin typeface="FontAwesome" pitchFamily="2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365193" y="1438262"/>
              <a:ext cx="2872774" cy="467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张海山锐线体简" panose="02000000000000000000" pitchFamily="2" charset="-122"/>
                </a:rPr>
                <a:t>过度阐发延伸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线体简" panose="02000000000000000000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2549" y="1851415"/>
              <a:ext cx="5076458" cy="1092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2">
                      <a:lumMod val="65000"/>
                      <a:lumOff val="35000"/>
                    </a:schemeClr>
                  </a:solidFill>
                  <a:uFillTx/>
                  <a:latin typeface="张海山锐线体简" panose="02000000000000000000" pitchFamily="2" charset="-122"/>
                </a:rPr>
                <a:t>从清华学姐上升到对清华、美院、艺术生等类似地图炮的攻击，从性骚扰延伸到其他性骚扰事件，舆论的过度阐发和延伸造成了真相无人在意，人们只是在乎这个由头去说他们想说的事情。 </a:t>
              </a:r>
              <a:endParaRPr lang="en-US" altLang="zh-CN" sz="1600" dirty="0">
                <a:solidFill>
                  <a:schemeClr val="tx2">
                    <a:lumMod val="65000"/>
                    <a:lumOff val="35000"/>
                  </a:schemeClr>
                </a:solidFill>
                <a:uFillTx/>
                <a:latin typeface="张海山锐线体简" panose="02000000000000000000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58264" y="2534271"/>
            <a:ext cx="6153785" cy="1167130"/>
            <a:chOff x="2214563" y="2692386"/>
            <a:chExt cx="6153785" cy="1167130"/>
          </a:xfrm>
        </p:grpSpPr>
        <p:sp>
          <p:nvSpPr>
            <p:cNvPr id="21" name="椭圆 20"/>
            <p:cNvSpPr/>
            <p:nvPr/>
          </p:nvSpPr>
          <p:spPr>
            <a:xfrm>
              <a:off x="2214563" y="2695561"/>
              <a:ext cx="944359" cy="944359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63500" dist="50800" dir="162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318385" y="2799383"/>
              <a:ext cx="736714" cy="7367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22"/>
            <p:cNvSpPr>
              <a:spLocks noChangeAspect="1"/>
            </p:cNvSpPr>
            <p:nvPr/>
          </p:nvSpPr>
          <p:spPr>
            <a:xfrm>
              <a:off x="2532859" y="3029629"/>
              <a:ext cx="360000" cy="296471"/>
            </a:xfrm>
            <a:custGeom>
              <a:avLst/>
              <a:gdLst/>
              <a:ahLst/>
              <a:cxnLst/>
              <a:rect l="l" t="t" r="r" b="b"/>
              <a:pathLst>
                <a:path w="312284" h="257175">
                  <a:moveTo>
                    <a:pt x="293914" y="161596"/>
                  </a:moveTo>
                  <a:lnTo>
                    <a:pt x="238805" y="185132"/>
                  </a:lnTo>
                  <a:lnTo>
                    <a:pt x="238805" y="234213"/>
                  </a:lnTo>
                  <a:lnTo>
                    <a:pt x="293914" y="206659"/>
                  </a:lnTo>
                  <a:close/>
                  <a:moveTo>
                    <a:pt x="146957" y="161596"/>
                  </a:moveTo>
                  <a:lnTo>
                    <a:pt x="91848" y="185132"/>
                  </a:lnTo>
                  <a:lnTo>
                    <a:pt x="91848" y="234213"/>
                  </a:lnTo>
                  <a:lnTo>
                    <a:pt x="146957" y="206659"/>
                  </a:lnTo>
                  <a:close/>
                  <a:moveTo>
                    <a:pt x="229620" y="119403"/>
                  </a:moveTo>
                  <a:lnTo>
                    <a:pt x="171641" y="144231"/>
                  </a:lnTo>
                  <a:lnTo>
                    <a:pt x="229620" y="169058"/>
                  </a:lnTo>
                  <a:lnTo>
                    <a:pt x="287599" y="144231"/>
                  </a:lnTo>
                  <a:close/>
                  <a:moveTo>
                    <a:pt x="82663" y="119403"/>
                  </a:moveTo>
                  <a:lnTo>
                    <a:pt x="24684" y="144231"/>
                  </a:lnTo>
                  <a:lnTo>
                    <a:pt x="82663" y="169058"/>
                  </a:lnTo>
                  <a:lnTo>
                    <a:pt x="140642" y="144231"/>
                  </a:lnTo>
                  <a:close/>
                  <a:moveTo>
                    <a:pt x="220435" y="65155"/>
                  </a:moveTo>
                  <a:lnTo>
                    <a:pt x="165327" y="88691"/>
                  </a:lnTo>
                  <a:lnTo>
                    <a:pt x="165327" y="127009"/>
                  </a:lnTo>
                  <a:lnTo>
                    <a:pt x="220435" y="103330"/>
                  </a:lnTo>
                  <a:close/>
                  <a:moveTo>
                    <a:pt x="156142" y="18370"/>
                  </a:moveTo>
                  <a:lnTo>
                    <a:pt x="92853" y="45494"/>
                  </a:lnTo>
                  <a:lnTo>
                    <a:pt x="156142" y="72618"/>
                  </a:lnTo>
                  <a:lnTo>
                    <a:pt x="219431" y="45494"/>
                  </a:lnTo>
                  <a:close/>
                  <a:moveTo>
                    <a:pt x="156142" y="0"/>
                  </a:moveTo>
                  <a:cubicBezTo>
                    <a:pt x="158725" y="0"/>
                    <a:pt x="161117" y="479"/>
                    <a:pt x="163317" y="1435"/>
                  </a:cubicBezTo>
                  <a:lnTo>
                    <a:pt x="227611" y="28990"/>
                  </a:lnTo>
                  <a:cubicBezTo>
                    <a:pt x="230960" y="30521"/>
                    <a:pt x="233663" y="32817"/>
                    <a:pt x="235720" y="35879"/>
                  </a:cubicBezTo>
                  <a:cubicBezTo>
                    <a:pt x="237777" y="38940"/>
                    <a:pt x="238805" y="42289"/>
                    <a:pt x="238805" y="45924"/>
                  </a:cubicBezTo>
                  <a:lnTo>
                    <a:pt x="238805" y="103330"/>
                  </a:lnTo>
                  <a:lnTo>
                    <a:pt x="301090" y="130023"/>
                  </a:lnTo>
                  <a:cubicBezTo>
                    <a:pt x="304534" y="131554"/>
                    <a:pt x="307261" y="133850"/>
                    <a:pt x="309270" y="136912"/>
                  </a:cubicBezTo>
                  <a:cubicBezTo>
                    <a:pt x="311279" y="139973"/>
                    <a:pt x="312284" y="143322"/>
                    <a:pt x="312284" y="146958"/>
                  </a:cubicBezTo>
                  <a:lnTo>
                    <a:pt x="312284" y="206659"/>
                  </a:lnTo>
                  <a:cubicBezTo>
                    <a:pt x="312284" y="210103"/>
                    <a:pt x="311375" y="213308"/>
                    <a:pt x="309557" y="216274"/>
                  </a:cubicBezTo>
                  <a:cubicBezTo>
                    <a:pt x="307739" y="219240"/>
                    <a:pt x="305252" y="221488"/>
                    <a:pt x="302094" y="223019"/>
                  </a:cubicBezTo>
                  <a:lnTo>
                    <a:pt x="237801" y="255166"/>
                  </a:lnTo>
                  <a:cubicBezTo>
                    <a:pt x="235409" y="256506"/>
                    <a:pt x="232682" y="257175"/>
                    <a:pt x="229620" y="257175"/>
                  </a:cubicBezTo>
                  <a:cubicBezTo>
                    <a:pt x="226559" y="257175"/>
                    <a:pt x="223832" y="256506"/>
                    <a:pt x="221440" y="255166"/>
                  </a:cubicBezTo>
                  <a:lnTo>
                    <a:pt x="157146" y="223019"/>
                  </a:lnTo>
                  <a:cubicBezTo>
                    <a:pt x="156668" y="222828"/>
                    <a:pt x="156333" y="222637"/>
                    <a:pt x="156142" y="222445"/>
                  </a:cubicBezTo>
                  <a:cubicBezTo>
                    <a:pt x="155950" y="222637"/>
                    <a:pt x="155615" y="222828"/>
                    <a:pt x="155137" y="223019"/>
                  </a:cubicBezTo>
                  <a:lnTo>
                    <a:pt x="90843" y="255166"/>
                  </a:lnTo>
                  <a:cubicBezTo>
                    <a:pt x="88451" y="256506"/>
                    <a:pt x="85725" y="257175"/>
                    <a:pt x="82663" y="257175"/>
                  </a:cubicBezTo>
                  <a:cubicBezTo>
                    <a:pt x="79602" y="257175"/>
                    <a:pt x="76875" y="256506"/>
                    <a:pt x="74483" y="255166"/>
                  </a:cubicBezTo>
                  <a:lnTo>
                    <a:pt x="10189" y="223019"/>
                  </a:lnTo>
                  <a:cubicBezTo>
                    <a:pt x="7032" y="221488"/>
                    <a:pt x="4544" y="219240"/>
                    <a:pt x="2726" y="216274"/>
                  </a:cubicBezTo>
                  <a:cubicBezTo>
                    <a:pt x="909" y="213308"/>
                    <a:pt x="0" y="210103"/>
                    <a:pt x="0" y="206659"/>
                  </a:cubicBezTo>
                  <a:lnTo>
                    <a:pt x="0" y="146958"/>
                  </a:lnTo>
                  <a:cubicBezTo>
                    <a:pt x="0" y="143322"/>
                    <a:pt x="1028" y="139973"/>
                    <a:pt x="3085" y="136912"/>
                  </a:cubicBezTo>
                  <a:cubicBezTo>
                    <a:pt x="5142" y="133850"/>
                    <a:pt x="7845" y="131554"/>
                    <a:pt x="11194" y="130023"/>
                  </a:cubicBezTo>
                  <a:lnTo>
                    <a:pt x="73478" y="103330"/>
                  </a:lnTo>
                  <a:lnTo>
                    <a:pt x="73478" y="45924"/>
                  </a:lnTo>
                  <a:cubicBezTo>
                    <a:pt x="73478" y="42289"/>
                    <a:pt x="74507" y="38940"/>
                    <a:pt x="76564" y="35879"/>
                  </a:cubicBezTo>
                  <a:cubicBezTo>
                    <a:pt x="78621" y="32817"/>
                    <a:pt x="81324" y="30521"/>
                    <a:pt x="84672" y="28990"/>
                  </a:cubicBezTo>
                  <a:lnTo>
                    <a:pt x="148966" y="1435"/>
                  </a:lnTo>
                  <a:cubicBezTo>
                    <a:pt x="151167" y="479"/>
                    <a:pt x="153558" y="0"/>
                    <a:pt x="15614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en-US" sz="2000" dirty="0">
                <a:solidFill>
                  <a:srgbClr val="000000"/>
                </a:solidFill>
                <a:latin typeface="FontAwesome" pitchFamily="2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63583" y="2692386"/>
              <a:ext cx="466788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张海山锐线体简" panose="02000000000000000000" pitchFamily="2" charset="-122"/>
                </a:rPr>
                <a:t>不就事论事，过度抽象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线体简" panose="02000000000000000000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263583" y="3029571"/>
              <a:ext cx="5104765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张海山锐线体简" panose="02000000000000000000" pitchFamily="2" charset="-122"/>
                </a:rPr>
                <a:t>这个事件中有非常多细节可以延伸到舆论场中几个主要矛盾，在这场舆论风波中最显著的是女性和男性的矛盾。舆论场上，他们讨论的就不再是事件的真相和细节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张海山锐线体简" panose="02000000000000000000" pitchFamily="2" charset="-122"/>
                </a:rPr>
                <a:t>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张海山锐线体简" panose="02000000000000000000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158264" y="3780244"/>
            <a:ext cx="6153785" cy="1234440"/>
            <a:chOff x="2214563" y="4029799"/>
            <a:chExt cx="6153785" cy="1234440"/>
          </a:xfrm>
        </p:grpSpPr>
        <p:sp>
          <p:nvSpPr>
            <p:cNvPr id="27" name="椭圆 26"/>
            <p:cNvSpPr/>
            <p:nvPr/>
          </p:nvSpPr>
          <p:spPr>
            <a:xfrm>
              <a:off x="2214563" y="4304119"/>
              <a:ext cx="944359" cy="944359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63500" dist="50800" dir="162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318385" y="4397146"/>
              <a:ext cx="736714" cy="7367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28"/>
            <p:cNvSpPr>
              <a:spLocks noChangeAspect="1"/>
            </p:cNvSpPr>
            <p:nvPr/>
          </p:nvSpPr>
          <p:spPr>
            <a:xfrm>
              <a:off x="2507297" y="4595879"/>
              <a:ext cx="360000" cy="360002"/>
            </a:xfrm>
            <a:custGeom>
              <a:avLst/>
              <a:gdLst/>
              <a:ahLst/>
              <a:cxnLst/>
              <a:rect l="l" t="t" r="r" b="b"/>
              <a:pathLst>
                <a:path w="220435" h="220436">
                  <a:moveTo>
                    <a:pt x="110218" y="0"/>
                  </a:moveTo>
                  <a:cubicBezTo>
                    <a:pt x="124282" y="0"/>
                    <a:pt x="137892" y="2655"/>
                    <a:pt x="151047" y="7965"/>
                  </a:cubicBezTo>
                  <a:cubicBezTo>
                    <a:pt x="164202" y="13275"/>
                    <a:pt x="175899" y="20762"/>
                    <a:pt x="186136" y="30425"/>
                  </a:cubicBezTo>
                  <a:lnTo>
                    <a:pt x="204793" y="11912"/>
                  </a:lnTo>
                  <a:cubicBezTo>
                    <a:pt x="207567" y="8946"/>
                    <a:pt x="210916" y="8276"/>
                    <a:pt x="214838" y="9903"/>
                  </a:cubicBezTo>
                  <a:cubicBezTo>
                    <a:pt x="218570" y="11529"/>
                    <a:pt x="220435" y="14351"/>
                    <a:pt x="220435" y="18370"/>
                  </a:cubicBezTo>
                  <a:lnTo>
                    <a:pt x="220435" y="82664"/>
                  </a:lnTo>
                  <a:cubicBezTo>
                    <a:pt x="220435" y="85151"/>
                    <a:pt x="219527" y="87304"/>
                    <a:pt x="217709" y="89122"/>
                  </a:cubicBezTo>
                  <a:cubicBezTo>
                    <a:pt x="215891" y="90939"/>
                    <a:pt x="213738" y="91848"/>
                    <a:pt x="211251" y="91848"/>
                  </a:cubicBezTo>
                  <a:lnTo>
                    <a:pt x="146957" y="91848"/>
                  </a:lnTo>
                  <a:cubicBezTo>
                    <a:pt x="142939" y="91848"/>
                    <a:pt x="140116" y="89935"/>
                    <a:pt x="138490" y="86108"/>
                  </a:cubicBezTo>
                  <a:cubicBezTo>
                    <a:pt x="136863" y="82377"/>
                    <a:pt x="137533" y="79076"/>
                    <a:pt x="140499" y="76205"/>
                  </a:cubicBezTo>
                  <a:lnTo>
                    <a:pt x="160304" y="56401"/>
                  </a:lnTo>
                  <a:cubicBezTo>
                    <a:pt x="146144" y="43293"/>
                    <a:pt x="129448" y="36739"/>
                    <a:pt x="110218" y="36739"/>
                  </a:cubicBezTo>
                  <a:cubicBezTo>
                    <a:pt x="100267" y="36739"/>
                    <a:pt x="90772" y="38677"/>
                    <a:pt x="81730" y="42552"/>
                  </a:cubicBezTo>
                  <a:cubicBezTo>
                    <a:pt x="72689" y="46427"/>
                    <a:pt x="64868" y="51665"/>
                    <a:pt x="58266" y="58266"/>
                  </a:cubicBezTo>
                  <a:cubicBezTo>
                    <a:pt x="51664" y="64868"/>
                    <a:pt x="46426" y="72689"/>
                    <a:pt x="42551" y="81731"/>
                  </a:cubicBezTo>
                  <a:cubicBezTo>
                    <a:pt x="38676" y="90772"/>
                    <a:pt x="36739" y="100268"/>
                    <a:pt x="36739" y="110218"/>
                  </a:cubicBezTo>
                  <a:cubicBezTo>
                    <a:pt x="36739" y="120168"/>
                    <a:pt x="38676" y="129664"/>
                    <a:pt x="42551" y="138705"/>
                  </a:cubicBezTo>
                  <a:cubicBezTo>
                    <a:pt x="46426" y="147747"/>
                    <a:pt x="51664" y="155568"/>
                    <a:pt x="58266" y="162170"/>
                  </a:cubicBezTo>
                  <a:cubicBezTo>
                    <a:pt x="64868" y="168771"/>
                    <a:pt x="72689" y="174009"/>
                    <a:pt x="81730" y="177884"/>
                  </a:cubicBezTo>
                  <a:cubicBezTo>
                    <a:pt x="90772" y="181759"/>
                    <a:pt x="100267" y="183697"/>
                    <a:pt x="110218" y="183697"/>
                  </a:cubicBezTo>
                  <a:cubicBezTo>
                    <a:pt x="121603" y="183697"/>
                    <a:pt x="132366" y="181209"/>
                    <a:pt x="142508" y="176234"/>
                  </a:cubicBezTo>
                  <a:cubicBezTo>
                    <a:pt x="152650" y="171259"/>
                    <a:pt x="161212" y="164227"/>
                    <a:pt x="168197" y="155138"/>
                  </a:cubicBezTo>
                  <a:cubicBezTo>
                    <a:pt x="168867" y="154181"/>
                    <a:pt x="169967" y="153607"/>
                    <a:pt x="171498" y="153415"/>
                  </a:cubicBezTo>
                  <a:cubicBezTo>
                    <a:pt x="172837" y="153415"/>
                    <a:pt x="174033" y="153846"/>
                    <a:pt x="175085" y="154707"/>
                  </a:cubicBezTo>
                  <a:lnTo>
                    <a:pt x="194747" y="174512"/>
                  </a:lnTo>
                  <a:cubicBezTo>
                    <a:pt x="195608" y="175277"/>
                    <a:pt x="196062" y="176258"/>
                    <a:pt x="196110" y="177454"/>
                  </a:cubicBezTo>
                  <a:cubicBezTo>
                    <a:pt x="196158" y="178650"/>
                    <a:pt x="195799" y="179726"/>
                    <a:pt x="195034" y="180683"/>
                  </a:cubicBezTo>
                  <a:cubicBezTo>
                    <a:pt x="184605" y="193312"/>
                    <a:pt x="171976" y="203095"/>
                    <a:pt x="157146" y="210031"/>
                  </a:cubicBezTo>
                  <a:cubicBezTo>
                    <a:pt x="142317" y="216968"/>
                    <a:pt x="126674" y="220436"/>
                    <a:pt x="110218" y="220436"/>
                  </a:cubicBezTo>
                  <a:cubicBezTo>
                    <a:pt x="95292" y="220436"/>
                    <a:pt x="81037" y="217518"/>
                    <a:pt x="67451" y="211682"/>
                  </a:cubicBezTo>
                  <a:cubicBezTo>
                    <a:pt x="53865" y="205845"/>
                    <a:pt x="42145" y="198000"/>
                    <a:pt x="32290" y="188145"/>
                  </a:cubicBezTo>
                  <a:cubicBezTo>
                    <a:pt x="22436" y="178291"/>
                    <a:pt x="14590" y="166571"/>
                    <a:pt x="8754" y="152985"/>
                  </a:cubicBezTo>
                  <a:cubicBezTo>
                    <a:pt x="2918" y="139399"/>
                    <a:pt x="0" y="125143"/>
                    <a:pt x="0" y="110218"/>
                  </a:cubicBezTo>
                  <a:cubicBezTo>
                    <a:pt x="0" y="95293"/>
                    <a:pt x="2918" y="81037"/>
                    <a:pt x="8754" y="67451"/>
                  </a:cubicBezTo>
                  <a:cubicBezTo>
                    <a:pt x="14590" y="53865"/>
                    <a:pt x="22436" y="42145"/>
                    <a:pt x="32290" y="32291"/>
                  </a:cubicBezTo>
                  <a:cubicBezTo>
                    <a:pt x="42145" y="22436"/>
                    <a:pt x="53865" y="14591"/>
                    <a:pt x="67451" y="8754"/>
                  </a:cubicBezTo>
                  <a:cubicBezTo>
                    <a:pt x="81037" y="2918"/>
                    <a:pt x="95292" y="0"/>
                    <a:pt x="11021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en-US" sz="2000" dirty="0">
                <a:solidFill>
                  <a:srgbClr val="000000"/>
                </a:solidFill>
                <a:latin typeface="FontAwesome" pitchFamily="2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263379" y="4029799"/>
              <a:ext cx="3230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张海山锐线体简" panose="02000000000000000000" pitchFamily="2" charset="-122"/>
                </a:rPr>
                <a:t>有力量在刻意制造对立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张海山锐线体简" panose="02000000000000000000" pitchFamily="2" charset="-122"/>
                </a:rPr>
                <a:t> 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线体简" panose="02000000000000000000" pitchFamily="2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262948" y="4434294"/>
              <a:ext cx="510540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张海山锐线体简" panose="02000000000000000000" pitchFamily="2" charset="-122"/>
                </a:rPr>
                <a:t>几个营销号放出学姐私人信息，知乎上匿名的自白书，这些为了扩大流量的言论背后可能有资本在作怪，挑起更多的矛盾来达到舆论的进一步发酵和挑起公众的情绪。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张海山锐线体简" panose="02000000000000000000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160169" y="5103166"/>
            <a:ext cx="5949950" cy="1346949"/>
            <a:chOff x="2214563" y="4793286"/>
            <a:chExt cx="5949950" cy="1346949"/>
          </a:xfrm>
        </p:grpSpPr>
        <p:sp>
          <p:nvSpPr>
            <p:cNvPr id="33" name="椭圆 32"/>
            <p:cNvSpPr/>
            <p:nvPr/>
          </p:nvSpPr>
          <p:spPr>
            <a:xfrm>
              <a:off x="2214563" y="5195876"/>
              <a:ext cx="944359" cy="944359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63500" dist="50800" dir="162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2318385" y="5299698"/>
              <a:ext cx="736714" cy="7367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任意多边形 34"/>
            <p:cNvSpPr>
              <a:spLocks noChangeAspect="1"/>
            </p:cNvSpPr>
            <p:nvPr/>
          </p:nvSpPr>
          <p:spPr>
            <a:xfrm>
              <a:off x="2523196" y="5521814"/>
              <a:ext cx="360000" cy="292481"/>
            </a:xfrm>
            <a:custGeom>
              <a:avLst/>
              <a:gdLst/>
              <a:ahLst/>
              <a:cxnLst/>
              <a:rect l="l" t="t" r="r" b="b"/>
              <a:pathLst>
                <a:path w="293933" h="238805">
                  <a:moveTo>
                    <a:pt x="217145" y="91848"/>
                  </a:moveTo>
                  <a:lnTo>
                    <a:pt x="174091" y="187284"/>
                  </a:lnTo>
                  <a:lnTo>
                    <a:pt x="263500" y="91848"/>
                  </a:lnTo>
                  <a:close/>
                  <a:moveTo>
                    <a:pt x="96881" y="91848"/>
                  </a:moveTo>
                  <a:lnTo>
                    <a:pt x="146967" y="202640"/>
                  </a:lnTo>
                  <a:lnTo>
                    <a:pt x="197053" y="91848"/>
                  </a:lnTo>
                  <a:close/>
                  <a:moveTo>
                    <a:pt x="30435" y="91848"/>
                  </a:moveTo>
                  <a:lnTo>
                    <a:pt x="119843" y="187284"/>
                  </a:lnTo>
                  <a:lnTo>
                    <a:pt x="76789" y="91848"/>
                  </a:lnTo>
                  <a:close/>
                  <a:moveTo>
                    <a:pt x="187438" y="18370"/>
                  </a:moveTo>
                  <a:lnTo>
                    <a:pt x="216714" y="73479"/>
                  </a:lnTo>
                  <a:lnTo>
                    <a:pt x="266370" y="73479"/>
                  </a:lnTo>
                  <a:lnTo>
                    <a:pt x="225038" y="18370"/>
                  </a:lnTo>
                  <a:close/>
                  <a:moveTo>
                    <a:pt x="127306" y="18370"/>
                  </a:moveTo>
                  <a:lnTo>
                    <a:pt x="98029" y="73479"/>
                  </a:lnTo>
                  <a:lnTo>
                    <a:pt x="195905" y="73479"/>
                  </a:lnTo>
                  <a:lnTo>
                    <a:pt x="166628" y="18370"/>
                  </a:lnTo>
                  <a:close/>
                  <a:moveTo>
                    <a:pt x="68896" y="18370"/>
                  </a:moveTo>
                  <a:lnTo>
                    <a:pt x="27565" y="73479"/>
                  </a:lnTo>
                  <a:lnTo>
                    <a:pt x="77220" y="73479"/>
                  </a:lnTo>
                  <a:lnTo>
                    <a:pt x="106497" y="18370"/>
                  </a:lnTo>
                  <a:close/>
                  <a:moveTo>
                    <a:pt x="64304" y="0"/>
                  </a:moveTo>
                  <a:lnTo>
                    <a:pt x="229631" y="0"/>
                  </a:lnTo>
                  <a:cubicBezTo>
                    <a:pt x="232788" y="0"/>
                    <a:pt x="235228" y="1244"/>
                    <a:pt x="236950" y="3731"/>
                  </a:cubicBezTo>
                  <a:lnTo>
                    <a:pt x="292059" y="77210"/>
                  </a:lnTo>
                  <a:cubicBezTo>
                    <a:pt x="293398" y="78932"/>
                    <a:pt x="294020" y="80917"/>
                    <a:pt x="293924" y="83166"/>
                  </a:cubicBezTo>
                  <a:cubicBezTo>
                    <a:pt x="293829" y="85414"/>
                    <a:pt x="293015" y="87352"/>
                    <a:pt x="291485" y="88978"/>
                  </a:cubicBezTo>
                  <a:lnTo>
                    <a:pt x="153712" y="235935"/>
                  </a:lnTo>
                  <a:cubicBezTo>
                    <a:pt x="151990" y="237849"/>
                    <a:pt x="149742" y="238805"/>
                    <a:pt x="146967" y="238805"/>
                  </a:cubicBezTo>
                  <a:cubicBezTo>
                    <a:pt x="144193" y="238805"/>
                    <a:pt x="141944" y="237849"/>
                    <a:pt x="140222" y="235935"/>
                  </a:cubicBezTo>
                  <a:lnTo>
                    <a:pt x="2450" y="88978"/>
                  </a:lnTo>
                  <a:cubicBezTo>
                    <a:pt x="919" y="87352"/>
                    <a:pt x="106" y="85414"/>
                    <a:pt x="10" y="83166"/>
                  </a:cubicBezTo>
                  <a:cubicBezTo>
                    <a:pt x="-86" y="80917"/>
                    <a:pt x="536" y="78932"/>
                    <a:pt x="1876" y="77210"/>
                  </a:cubicBezTo>
                  <a:lnTo>
                    <a:pt x="56985" y="3731"/>
                  </a:lnTo>
                  <a:cubicBezTo>
                    <a:pt x="58707" y="1244"/>
                    <a:pt x="61147" y="0"/>
                    <a:pt x="64304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en-US" sz="2000" dirty="0">
                <a:solidFill>
                  <a:srgbClr val="000000"/>
                </a:solidFill>
                <a:latin typeface="FontAwesome" pitchFamily="2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261678" y="4793286"/>
              <a:ext cx="478599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张海山锐线体简" panose="02000000000000000000" pitchFamily="2" charset="-122"/>
                </a:rPr>
                <a:t>把人肉，社会死亡的譬喻其他事件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线体简" panose="02000000000000000000" pitchFamily="2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240723" y="5253661"/>
              <a:ext cx="492379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张海山锐线体简" panose="02000000000000000000" pitchFamily="2" charset="-122"/>
                </a:rPr>
                <a:t>JM帝国、法西斯、创作自由，这其实已经是另外一个事件了，但是如果提到人肉，由于清华学姐事件人肉影响力之大，舆论会联系此事件。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张海山锐线体简" panose="02000000000000000000" pitchFamily="2" charset="-122"/>
                </a:rPr>
                <a:t> </a:t>
              </a:r>
              <a:endParaRPr lang="en-US" altLang="zh-CN" sz="1000" dirty="0">
                <a:solidFill>
                  <a:schemeClr val="bg1">
                    <a:lumMod val="65000"/>
                  </a:schemeClr>
                </a:solidFill>
                <a:latin typeface="张海山锐线体简" panose="02000000000000000000" pitchFamily="2" charset="-122"/>
              </a:endParaRPr>
            </a:p>
          </p:txBody>
        </p:sp>
      </p:grpSp>
      <p:sp>
        <p:nvSpPr>
          <p:cNvPr id="38" name="任意多边形 37"/>
          <p:cNvSpPr/>
          <p:nvPr/>
        </p:nvSpPr>
        <p:spPr>
          <a:xfrm>
            <a:off x="4653326" y="3572927"/>
            <a:ext cx="490212" cy="404167"/>
          </a:xfrm>
          <a:custGeom>
            <a:avLst/>
            <a:gdLst>
              <a:gd name="connsiteX0" fmla="*/ 530352 w 1060704"/>
              <a:gd name="connsiteY0" fmla="*/ 0 h 761386"/>
              <a:gd name="connsiteX1" fmla="*/ 1060704 w 1060704"/>
              <a:gd name="connsiteY1" fmla="*/ 456586 h 761386"/>
              <a:gd name="connsiteX2" fmla="*/ 966470 w 1060704"/>
              <a:gd name="connsiteY2" fmla="*/ 456586 h 761386"/>
              <a:gd name="connsiteX3" fmla="*/ 966470 w 1060704"/>
              <a:gd name="connsiteY3" fmla="*/ 744820 h 761386"/>
              <a:gd name="connsiteX4" fmla="*/ 647698 w 1060704"/>
              <a:gd name="connsiteY4" fmla="*/ 744820 h 761386"/>
              <a:gd name="connsiteX5" fmla="*/ 647698 w 1060704"/>
              <a:gd name="connsiteY5" fmla="*/ 456586 h 761386"/>
              <a:gd name="connsiteX6" fmla="*/ 417195 w 1060704"/>
              <a:gd name="connsiteY6" fmla="*/ 456586 h 761386"/>
              <a:gd name="connsiteX7" fmla="*/ 417195 w 1060704"/>
              <a:gd name="connsiteY7" fmla="*/ 761386 h 761386"/>
              <a:gd name="connsiteX8" fmla="*/ 98423 w 1060704"/>
              <a:gd name="connsiteY8" fmla="*/ 761386 h 761386"/>
              <a:gd name="connsiteX9" fmla="*/ 98423 w 1060704"/>
              <a:gd name="connsiteY9" fmla="*/ 456586 h 761386"/>
              <a:gd name="connsiteX10" fmla="*/ 0 w 1060704"/>
              <a:gd name="connsiteY10" fmla="*/ 456586 h 76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761386">
                <a:moveTo>
                  <a:pt x="530352" y="0"/>
                </a:moveTo>
                <a:lnTo>
                  <a:pt x="1060704" y="456586"/>
                </a:lnTo>
                <a:lnTo>
                  <a:pt x="966470" y="456586"/>
                </a:lnTo>
                <a:lnTo>
                  <a:pt x="966470" y="744820"/>
                </a:lnTo>
                <a:lnTo>
                  <a:pt x="647698" y="744820"/>
                </a:lnTo>
                <a:lnTo>
                  <a:pt x="647698" y="456586"/>
                </a:lnTo>
                <a:lnTo>
                  <a:pt x="417195" y="456586"/>
                </a:lnTo>
                <a:lnTo>
                  <a:pt x="417195" y="761386"/>
                </a:lnTo>
                <a:lnTo>
                  <a:pt x="98423" y="761386"/>
                </a:lnTo>
                <a:lnTo>
                  <a:pt x="98423" y="456586"/>
                </a:lnTo>
                <a:lnTo>
                  <a:pt x="0" y="4565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-683260" y="2384425"/>
            <a:ext cx="5948045" cy="3251200"/>
            <a:chOff x="6334436" y="2135288"/>
            <a:chExt cx="7557025" cy="4227955"/>
          </a:xfrm>
        </p:grpSpPr>
        <p:pic>
          <p:nvPicPr>
            <p:cNvPr id="41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4436" y="2135288"/>
              <a:ext cx="7557025" cy="4227955"/>
            </a:xfrm>
            <a:prstGeom prst="rect">
              <a:avLst/>
            </a:prstGeom>
          </p:spPr>
        </p:pic>
        <p:sp>
          <p:nvSpPr>
            <p:cNvPr id="40" name="矩形 39"/>
            <p:cNvSpPr/>
            <p:nvPr/>
          </p:nvSpPr>
          <p:spPr>
            <a:xfrm>
              <a:off x="7783830" y="2330322"/>
              <a:ext cx="4781913" cy="3056572"/>
            </a:xfrm>
            <a:prstGeom prst="rect">
              <a:avLst/>
            </a:prstGeom>
            <a:blipFill>
              <a:blip r:embed="rId5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flipV="1">
            <a:off x="8843645" y="661670"/>
            <a:ext cx="2681605" cy="314325"/>
            <a:chOff x="3603008" y="-3031957"/>
            <a:chExt cx="17500740" cy="1394085"/>
          </a:xfrm>
        </p:grpSpPr>
        <p:grpSp>
          <p:nvGrpSpPr>
            <p:cNvPr id="43" name="组合 42"/>
            <p:cNvGrpSpPr/>
            <p:nvPr/>
          </p:nvGrpSpPr>
          <p:grpSpPr>
            <a:xfrm>
              <a:off x="4772562" y="-3031957"/>
              <a:ext cx="16331186" cy="553452"/>
              <a:chOff x="4772560" y="-2634916"/>
              <a:chExt cx="6035451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7" name="直接连接符 46"/>
              <p:cNvCxnSpPr/>
              <p:nvPr/>
            </p:nvCxnSpPr>
            <p:spPr>
              <a:xfrm flipV="1">
                <a:off x="4772560" y="-2538662"/>
                <a:ext cx="583091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椭圆 47"/>
              <p:cNvSpPr/>
              <p:nvPr/>
            </p:nvSpPr>
            <p:spPr>
              <a:xfrm>
                <a:off x="10603475" y="-2634916"/>
                <a:ext cx="204536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5" name="直接连接符 44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椭圆 45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9" name="PA_库_文本框 1"/>
          <p:cNvSpPr txBox="1"/>
          <p:nvPr>
            <p:custDataLst>
              <p:tags r:id="rId6"/>
            </p:custDataLst>
          </p:nvPr>
        </p:nvSpPr>
        <p:spPr>
          <a:xfrm>
            <a:off x="8973185" y="264795"/>
            <a:ext cx="2901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defRPr>
            </a:lvl1pPr>
          </a:lstStyle>
          <a:p>
            <a:r>
              <a:rPr lang="zh-CN" altLang="en-US" dirty="0"/>
              <a:t>舆论发酵及引导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0.06003 -2.22222E-6 " pathEditMode="relative" rAng="0" ptsTypes="AA">
                                      <p:cBhvr>
                                        <p:cTn id="32" dur="12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4.44444E-6 L 0.06003 4.44444E-6 " pathEditMode="relative" rAng="0" ptsTypes="AA">
                                      <p:cBhvr>
                                        <p:cTn id="37" dur="12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2.96296E-6 L 0.06003 2.96296E-6 " pathEditMode="relative" rAng="0" ptsTypes="AA">
                                      <p:cBhvr>
                                        <p:cTn id="42" dur="125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5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7 1.11111E-6 L 0.06003 1.11111E-6 " pathEditMode="relative" rAng="0" ptsTypes="AA">
                                      <p:cBhvr>
                                        <p:cTn id="47" dur="12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38" grpId="0" bldLvl="0" animBg="1"/>
      <p:bldP spid="4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 flipH="1">
            <a:off x="2540" y="0"/>
            <a:ext cx="12192000" cy="6858000"/>
          </a:xfrm>
          <a:prstGeom prst="rect">
            <a:avLst/>
          </a:prstGeom>
        </p:spPr>
      </p:pic>
      <p:sp>
        <p:nvSpPr>
          <p:cNvPr id="5" name="PA_库_文本框 4"/>
          <p:cNvSpPr txBox="1"/>
          <p:nvPr>
            <p:custDataLst>
              <p:tags r:id="rId2"/>
            </p:custDataLst>
          </p:nvPr>
        </p:nvSpPr>
        <p:spPr>
          <a:xfrm>
            <a:off x="5605641" y="634915"/>
            <a:ext cx="1198245" cy="428244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eaVert" wrap="none" rtlCol="0">
            <a:spAutoFit/>
          </a:bodyPr>
          <a:lstStyle/>
          <a:p>
            <a:r>
              <a:rPr lang="zh-CN" altLang="en-US" sz="66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感想和启发</a:t>
            </a:r>
            <a:endParaRPr lang="zh-CN" altLang="en-US" sz="660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6" name="PA_库_同心圆 5"/>
          <p:cNvSpPr/>
          <p:nvPr>
            <p:custDataLst>
              <p:tags r:id="rId3"/>
            </p:custDataLst>
          </p:nvPr>
        </p:nvSpPr>
        <p:spPr>
          <a:xfrm>
            <a:off x="5781600" y="792872"/>
            <a:ext cx="265974" cy="265974"/>
          </a:xfrm>
          <a:prstGeom prst="donut">
            <a:avLst>
              <a:gd name="adj" fmla="val 25748"/>
            </a:avLst>
          </a:prstGeom>
          <a:solidFill>
            <a:schemeClr val="bg1"/>
          </a:solidFill>
          <a:ln w="28575">
            <a:solidFill>
              <a:srgbClr val="D2DAD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PA_库_组合 6"/>
          <p:cNvGrpSpPr/>
          <p:nvPr>
            <p:custDataLst>
              <p:tags r:id="rId4"/>
            </p:custDataLst>
          </p:nvPr>
        </p:nvGrpSpPr>
        <p:grpSpPr>
          <a:xfrm>
            <a:off x="5482825" y="574565"/>
            <a:ext cx="1081491" cy="323275"/>
            <a:chOff x="3603008" y="-3031957"/>
            <a:chExt cx="4663802" cy="1394085"/>
          </a:xfrm>
        </p:grpSpPr>
        <p:grpSp>
          <p:nvGrpSpPr>
            <p:cNvPr id="8" name="组合 7"/>
            <p:cNvGrpSpPr/>
            <p:nvPr/>
          </p:nvGrpSpPr>
          <p:grpSpPr>
            <a:xfrm>
              <a:off x="4772560" y="-3031957"/>
              <a:ext cx="3494250" cy="553452"/>
              <a:chOff x="4772560" y="-2634916"/>
              <a:chExt cx="1291356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4772560" y="-2538663"/>
                <a:ext cx="109885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5859379" y="-2634916"/>
                <a:ext cx="204537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" name="直接连接符 9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PA_库_组合 13"/>
          <p:cNvGrpSpPr/>
          <p:nvPr>
            <p:custDataLst>
              <p:tags r:id="rId5"/>
            </p:custDataLst>
          </p:nvPr>
        </p:nvGrpSpPr>
        <p:grpSpPr>
          <a:xfrm rot="10800000">
            <a:off x="5850716" y="4655235"/>
            <a:ext cx="1081491" cy="323275"/>
            <a:chOff x="3603008" y="-3031957"/>
            <a:chExt cx="4663802" cy="1394085"/>
          </a:xfrm>
        </p:grpSpPr>
        <p:grpSp>
          <p:nvGrpSpPr>
            <p:cNvPr id="15" name="组合 14"/>
            <p:cNvGrpSpPr/>
            <p:nvPr/>
          </p:nvGrpSpPr>
          <p:grpSpPr>
            <a:xfrm>
              <a:off x="4772560" y="-3031957"/>
              <a:ext cx="3494250" cy="553452"/>
              <a:chOff x="4772560" y="-2634916"/>
              <a:chExt cx="1291356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4772560" y="-2538663"/>
                <a:ext cx="109885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椭圆 19"/>
              <p:cNvSpPr/>
              <p:nvPr/>
            </p:nvSpPr>
            <p:spPr>
              <a:xfrm>
                <a:off x="5859379" y="-2634916"/>
                <a:ext cx="204537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7" name="直接连接符 16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1" name="PA_图片 5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rot="9250517" flipH="1">
            <a:off x="7006022" y="-406704"/>
            <a:ext cx="5889979" cy="6653284"/>
          </a:xfrm>
          <a:prstGeom prst="rect">
            <a:avLst/>
          </a:prstGeom>
          <a:ln>
            <a:noFill/>
          </a:ln>
        </p:spPr>
      </p:pic>
      <p:sp>
        <p:nvSpPr>
          <p:cNvPr id="22" name="PA_库_同心圆 21"/>
          <p:cNvSpPr/>
          <p:nvPr>
            <p:custDataLst>
              <p:tags r:id="rId8"/>
            </p:custDataLst>
          </p:nvPr>
        </p:nvSpPr>
        <p:spPr>
          <a:xfrm>
            <a:off x="6366510" y="1939290"/>
            <a:ext cx="294640" cy="266065"/>
          </a:xfrm>
          <a:prstGeom prst="donut">
            <a:avLst>
              <a:gd name="adj" fmla="val 25748"/>
            </a:avLst>
          </a:prstGeom>
          <a:solidFill>
            <a:schemeClr val="bg1"/>
          </a:solidFill>
          <a:ln w="28575">
            <a:solidFill>
              <a:srgbClr val="D2DAD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PA_库_同心圆 22"/>
          <p:cNvSpPr/>
          <p:nvPr>
            <p:custDataLst>
              <p:tags r:id="rId9"/>
            </p:custDataLst>
          </p:nvPr>
        </p:nvSpPr>
        <p:spPr>
          <a:xfrm>
            <a:off x="5699141" y="3042366"/>
            <a:ext cx="265974" cy="265974"/>
          </a:xfrm>
          <a:prstGeom prst="donut">
            <a:avLst>
              <a:gd name="adj" fmla="val 25748"/>
            </a:avLst>
          </a:prstGeom>
          <a:solidFill>
            <a:schemeClr val="bg1"/>
          </a:solidFill>
          <a:ln w="28575">
            <a:solidFill>
              <a:srgbClr val="D2DAD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PA_库_同心圆 23"/>
          <p:cNvSpPr/>
          <p:nvPr>
            <p:custDataLst>
              <p:tags r:id="rId10"/>
            </p:custDataLst>
          </p:nvPr>
        </p:nvSpPr>
        <p:spPr>
          <a:xfrm>
            <a:off x="6471326" y="4283032"/>
            <a:ext cx="265974" cy="265974"/>
          </a:xfrm>
          <a:prstGeom prst="donut">
            <a:avLst>
              <a:gd name="adj" fmla="val 25748"/>
            </a:avLst>
          </a:prstGeom>
          <a:solidFill>
            <a:schemeClr val="bg1"/>
          </a:solidFill>
          <a:ln w="28575">
            <a:solidFill>
              <a:srgbClr val="D2DAD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ccel="30000" decel="26000" autoRev="1" fill="hold" grpId="1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30000" decel="26000" autoRev="1" fill="hold" grpId="1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accel="30000" decel="26000" autoRev="1" fill="hold" grpId="1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2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accel="30000" decel="26000" autoRev="1" fill="hold" grpId="1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  <p:bldP spid="6" grpId="0" bldLvl="0" animBg="1" autoUpdateAnimBg="0"/>
      <p:bldP spid="6" grpId="1" bldLvl="0" animBg="1" autoUpdateAnimBg="0"/>
      <p:bldP spid="22" grpId="0" bldLvl="0" animBg="1" autoUpdateAnimBg="0"/>
      <p:bldP spid="22" grpId="1" bldLvl="0" animBg="1" autoUpdateAnimBg="0"/>
      <p:bldP spid="23" grpId="0" autoUpdateAnimBg="0"/>
      <p:bldP spid="23" grpId="1" autoUpdateAnimBg="0"/>
      <p:bldP spid="24" grpId="0" bldLvl="0" animBg="1" autoUpdateAnimBg="0"/>
      <p:bldP spid="24" grpId="1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F2F6"/>
            </a:gs>
            <a:gs pos="39000">
              <a:srgbClr val="CDD5DC"/>
            </a:gs>
            <a:gs pos="12000">
              <a:srgbClr val="C1CBD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8112" y="4270542"/>
            <a:ext cx="3494853" cy="2803358"/>
          </a:xfrm>
          <a:prstGeom prst="rect">
            <a:avLst/>
          </a:prstGeom>
        </p:spPr>
      </p:pic>
      <p:pic>
        <p:nvPicPr>
          <p:cNvPr id="4" name="PA_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647316" flipH="1">
            <a:off x="-416098" y="-475671"/>
            <a:ext cx="2284308" cy="2580340"/>
          </a:xfrm>
          <a:prstGeom prst="rect">
            <a:avLst/>
          </a:prstGeom>
          <a:ln>
            <a:noFill/>
          </a:ln>
        </p:spPr>
      </p:pic>
      <p:grpSp>
        <p:nvGrpSpPr>
          <p:cNvPr id="5" name="组合 4"/>
          <p:cNvGrpSpPr/>
          <p:nvPr/>
        </p:nvGrpSpPr>
        <p:grpSpPr>
          <a:xfrm>
            <a:off x="2473164" y="4687366"/>
            <a:ext cx="720000" cy="720000"/>
            <a:chOff x="2229324" y="4559096"/>
            <a:chExt cx="720000" cy="720000"/>
          </a:xfrm>
        </p:grpSpPr>
        <p:sp>
          <p:nvSpPr>
            <p:cNvPr id="6" name="Shape 1940"/>
            <p:cNvSpPr/>
            <p:nvPr/>
          </p:nvSpPr>
          <p:spPr>
            <a:xfrm>
              <a:off x="2229324" y="4559096"/>
              <a:ext cx="720000" cy="72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60000">
                    <a:schemeClr val="bg2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</a:ln>
            <a:effectLst>
              <a:outerShdw blurRad="190500"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" name="Shape 1941"/>
            <p:cNvSpPr/>
            <p:nvPr/>
          </p:nvSpPr>
          <p:spPr>
            <a:xfrm>
              <a:off x="2301321" y="4631093"/>
              <a:ext cx="576000" cy="57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80078" y="2701093"/>
            <a:ext cx="720000" cy="720000"/>
            <a:chOff x="3280078" y="2701093"/>
            <a:chExt cx="720000" cy="720000"/>
          </a:xfrm>
        </p:grpSpPr>
        <p:sp>
          <p:nvSpPr>
            <p:cNvPr id="9" name="Shape 1940"/>
            <p:cNvSpPr/>
            <p:nvPr/>
          </p:nvSpPr>
          <p:spPr>
            <a:xfrm>
              <a:off x="3280078" y="2701093"/>
              <a:ext cx="720000" cy="72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60000">
                    <a:schemeClr val="bg2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</a:ln>
            <a:effectLst>
              <a:outerShdw blurRad="190500"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0" name="Shape 1941"/>
            <p:cNvSpPr/>
            <p:nvPr/>
          </p:nvSpPr>
          <p:spPr>
            <a:xfrm>
              <a:off x="3352075" y="2773090"/>
              <a:ext cx="576000" cy="57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680120" y="1699097"/>
            <a:ext cx="720000" cy="720000"/>
            <a:chOff x="5736000" y="1716877"/>
            <a:chExt cx="720000" cy="720000"/>
          </a:xfrm>
        </p:grpSpPr>
        <p:sp>
          <p:nvSpPr>
            <p:cNvPr id="12" name="Shape 1940"/>
            <p:cNvSpPr/>
            <p:nvPr/>
          </p:nvSpPr>
          <p:spPr>
            <a:xfrm>
              <a:off x="5736000" y="1716877"/>
              <a:ext cx="720000" cy="72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60000">
                    <a:schemeClr val="bg2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</a:ln>
            <a:effectLst>
              <a:outerShdw blurRad="190500"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3" name="Shape 1941"/>
            <p:cNvSpPr/>
            <p:nvPr/>
          </p:nvSpPr>
          <p:spPr>
            <a:xfrm>
              <a:off x="5807997" y="1788874"/>
              <a:ext cx="576000" cy="57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149683" y="2695797"/>
            <a:ext cx="720000" cy="720000"/>
            <a:chOff x="8149683" y="2695797"/>
            <a:chExt cx="720000" cy="720000"/>
          </a:xfrm>
        </p:grpSpPr>
        <p:sp>
          <p:nvSpPr>
            <p:cNvPr id="15" name="Shape 1940"/>
            <p:cNvSpPr/>
            <p:nvPr/>
          </p:nvSpPr>
          <p:spPr>
            <a:xfrm>
              <a:off x="8149683" y="2695797"/>
              <a:ext cx="720000" cy="72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60000">
                    <a:schemeClr val="bg2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</a:ln>
            <a:effectLst>
              <a:outerShdw blurRad="190500"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6" name="Shape 1941"/>
            <p:cNvSpPr/>
            <p:nvPr/>
          </p:nvSpPr>
          <p:spPr>
            <a:xfrm>
              <a:off x="8221680" y="2767794"/>
              <a:ext cx="576000" cy="57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249492" y="4688001"/>
            <a:ext cx="720000" cy="720000"/>
            <a:chOff x="9249492" y="4559096"/>
            <a:chExt cx="720000" cy="720000"/>
          </a:xfrm>
        </p:grpSpPr>
        <p:sp>
          <p:nvSpPr>
            <p:cNvPr id="18" name="Shape 1940"/>
            <p:cNvSpPr/>
            <p:nvPr/>
          </p:nvSpPr>
          <p:spPr>
            <a:xfrm>
              <a:off x="9249492" y="4559096"/>
              <a:ext cx="720000" cy="72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60000">
                    <a:schemeClr val="bg2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</a:ln>
            <a:effectLst>
              <a:outerShdw blurRad="190500"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9" name="Shape 1941"/>
            <p:cNvSpPr/>
            <p:nvPr/>
          </p:nvSpPr>
          <p:spPr>
            <a:xfrm>
              <a:off x="9321489" y="4631093"/>
              <a:ext cx="576000" cy="57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21330" y="3389718"/>
            <a:ext cx="6019800" cy="3321568"/>
            <a:chOff x="3086100" y="3384638"/>
            <a:chExt cx="6019800" cy="3321568"/>
          </a:xfrm>
          <a:solidFill>
            <a:schemeClr val="bg2">
              <a:lumMod val="90000"/>
            </a:schemeClr>
          </a:solidFill>
        </p:grpSpPr>
        <p:sp>
          <p:nvSpPr>
            <p:cNvPr id="21" name="Up Arrow 14"/>
            <p:cNvSpPr/>
            <p:nvPr/>
          </p:nvSpPr>
          <p:spPr>
            <a:xfrm flipH="1">
              <a:off x="5676636" y="3384638"/>
              <a:ext cx="838728" cy="2149220"/>
            </a:xfrm>
            <a:prstGeom prst="upArrow">
              <a:avLst>
                <a:gd name="adj1" fmla="val 65908"/>
                <a:gd name="adj2" fmla="val 63739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IN" kern="0" dirty="0"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2" name="Up Arrow 17"/>
            <p:cNvSpPr/>
            <p:nvPr/>
          </p:nvSpPr>
          <p:spPr>
            <a:xfrm rot="16800000" flipH="1">
              <a:off x="4302337" y="4378789"/>
              <a:ext cx="746495" cy="3178969"/>
            </a:xfrm>
            <a:prstGeom prst="upArrow">
              <a:avLst>
                <a:gd name="adj1" fmla="val 65908"/>
                <a:gd name="adj2" fmla="val 63739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IN" kern="0" dirty="0"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3" name="Up Arrow 22"/>
            <p:cNvSpPr/>
            <p:nvPr/>
          </p:nvSpPr>
          <p:spPr>
            <a:xfrm rot="4800000" flipH="1">
              <a:off x="7140287" y="4430749"/>
              <a:ext cx="750541" cy="3180684"/>
            </a:xfrm>
            <a:prstGeom prst="upArrow">
              <a:avLst>
                <a:gd name="adj1" fmla="val 65908"/>
                <a:gd name="adj2" fmla="val 63739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IN" kern="0" dirty="0"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4" name="Up Arrow 16"/>
            <p:cNvSpPr/>
            <p:nvPr/>
          </p:nvSpPr>
          <p:spPr>
            <a:xfrm rot="19200000" flipH="1">
              <a:off x="4643758" y="3851896"/>
              <a:ext cx="818453" cy="2828688"/>
            </a:xfrm>
            <a:prstGeom prst="upArrow">
              <a:avLst>
                <a:gd name="adj1" fmla="val 65908"/>
                <a:gd name="adj2" fmla="val 63739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IN" kern="0" dirty="0"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5" name="Up Arrow 23"/>
            <p:cNvSpPr/>
            <p:nvPr/>
          </p:nvSpPr>
          <p:spPr>
            <a:xfrm rot="2400000" flipH="1">
              <a:off x="6809508" y="3877518"/>
              <a:ext cx="738733" cy="2828688"/>
            </a:xfrm>
            <a:prstGeom prst="upArrow">
              <a:avLst>
                <a:gd name="adj1" fmla="val 65908"/>
                <a:gd name="adj2" fmla="val 63739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IN" kern="0" dirty="0"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6" name="Freeform 7"/>
          <p:cNvSpPr/>
          <p:nvPr/>
        </p:nvSpPr>
        <p:spPr>
          <a:xfrm>
            <a:off x="3927832" y="4697902"/>
            <a:ext cx="4378247" cy="2160098"/>
          </a:xfrm>
          <a:custGeom>
            <a:avLst/>
            <a:gdLst>
              <a:gd name="connsiteX0" fmla="*/ 2046432 w 4092864"/>
              <a:gd name="connsiteY0" fmla="*/ 0 h 2019300"/>
              <a:gd name="connsiteX1" fmla="*/ 4083734 w 4092864"/>
              <a:gd name="connsiteY1" fmla="*/ 1838492 h 2019300"/>
              <a:gd name="connsiteX2" fmla="*/ 4092864 w 4092864"/>
              <a:gd name="connsiteY2" fmla="*/ 2019300 h 2019300"/>
              <a:gd name="connsiteX3" fmla="*/ 0 w 4092864"/>
              <a:gd name="connsiteY3" fmla="*/ 2019300 h 2019300"/>
              <a:gd name="connsiteX4" fmla="*/ 9130 w 4092864"/>
              <a:gd name="connsiteY4" fmla="*/ 1838492 h 2019300"/>
              <a:gd name="connsiteX5" fmla="*/ 2046432 w 4092864"/>
              <a:gd name="connsiteY5" fmla="*/ 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2864" h="2019300">
                <a:moveTo>
                  <a:pt x="2046432" y="0"/>
                </a:moveTo>
                <a:cubicBezTo>
                  <a:pt x="3106754" y="0"/>
                  <a:pt x="3978863" y="805839"/>
                  <a:pt x="4083734" y="1838492"/>
                </a:cubicBezTo>
                <a:lnTo>
                  <a:pt x="4092864" y="2019300"/>
                </a:lnTo>
                <a:lnTo>
                  <a:pt x="0" y="2019300"/>
                </a:lnTo>
                <a:lnTo>
                  <a:pt x="9130" y="1838492"/>
                </a:lnTo>
                <a:cubicBezTo>
                  <a:pt x="114002" y="805839"/>
                  <a:pt x="986110" y="0"/>
                  <a:pt x="2046432" y="0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1270000" algn="ctr" rotWithShape="0">
              <a:sysClr val="windowText" lastClr="000000">
                <a:lumMod val="95000"/>
                <a:lumOff val="5000"/>
                <a:alpha val="20000"/>
              </a:sysClr>
            </a:outerShdw>
          </a:effectLst>
        </p:spPr>
        <p:txBody>
          <a:bodyPr lIns="900000" tIns="0" rIns="900000" bIns="612000" rtlCol="0" anchor="b"/>
          <a:lstStyle/>
          <a:p>
            <a:pPr algn="ctr">
              <a:defRPr/>
            </a:pPr>
            <a:endParaRPr lang="en-IN" sz="1400" kern="0" dirty="0">
              <a:solidFill>
                <a:prstClr val="black">
                  <a:lumMod val="75000"/>
                  <a:lumOff val="25000"/>
                </a:prst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7" name="AutoShape 139"/>
          <p:cNvSpPr/>
          <p:nvPr/>
        </p:nvSpPr>
        <p:spPr bwMode="auto">
          <a:xfrm>
            <a:off x="9498422" y="4936559"/>
            <a:ext cx="223410" cy="216535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rgbClr val="F8F8F8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28" name="Group 48"/>
          <p:cNvGrpSpPr/>
          <p:nvPr/>
        </p:nvGrpSpPr>
        <p:grpSpPr>
          <a:xfrm>
            <a:off x="1184544" y="4983794"/>
            <a:ext cx="2568177" cy="1628888"/>
            <a:chOff x="1082210" y="4983794"/>
            <a:chExt cx="2568177" cy="1628888"/>
          </a:xfrm>
        </p:grpSpPr>
        <p:sp>
          <p:nvSpPr>
            <p:cNvPr id="29" name="TextBox 34"/>
            <p:cNvSpPr txBox="1"/>
            <p:nvPr/>
          </p:nvSpPr>
          <p:spPr>
            <a:xfrm flipH="1">
              <a:off x="1598465" y="4983794"/>
              <a:ext cx="634365" cy="367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en-US" altLang="zh-CN" sz="2800" dirty="0">
                  <a:solidFill>
                    <a:srgbClr val="7030A0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  <a:cs typeface="+mn-ea"/>
                  <a:sym typeface="+mn-lt"/>
                </a:rPr>
                <a:t>01</a:t>
              </a:r>
              <a:endParaRPr lang="en-US" altLang="zh-CN" sz="2800" dirty="0">
                <a:solidFill>
                  <a:srgbClr val="7030A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0" name="TextBox 35"/>
            <p:cNvSpPr txBox="1"/>
            <p:nvPr/>
          </p:nvSpPr>
          <p:spPr>
            <a:xfrm flipH="1">
              <a:off x="1082210" y="5536357"/>
              <a:ext cx="2568177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prstClr val="white">
                      <a:lumMod val="65000"/>
                    </a:prstClr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  <a:cs typeface="+mn-ea"/>
                  <a:sym typeface="+mn-lt"/>
                </a:rPr>
                <a:t></a:t>
              </a:r>
              <a:r>
                <a:rPr lang="en-US" sz="1600" dirty="0">
                  <a:gradFill>
                    <a:gsLst>
                      <a:gs pos="0">
                        <a:srgbClr val="7B32B2"/>
                      </a:gs>
                      <a:gs pos="100000">
                        <a:srgbClr val="401A5D"/>
                      </a:gs>
                    </a:gsLst>
                    <a:lin scaled="0"/>
                  </a:gradFill>
                  <a:latin typeface="张海山锐线体简" panose="02000000000000000000" pitchFamily="2" charset="-122"/>
                  <a:ea typeface="张海山锐线体简" panose="02000000000000000000" pitchFamily="2" charset="-122"/>
                  <a:cs typeface="+mn-ea"/>
                  <a:sym typeface="+mn-lt"/>
                </a:rPr>
                <a:t>就事论事，不要上升，从个人到群体，从个例到全部，例如清华、美院和艺术生的无脑延伸</a:t>
              </a:r>
              <a:endParaRPr lang="en-US" sz="16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1" name="Group 65"/>
          <p:cNvGrpSpPr/>
          <p:nvPr/>
        </p:nvGrpSpPr>
        <p:grpSpPr>
          <a:xfrm>
            <a:off x="1262356" y="3053480"/>
            <a:ext cx="2568177" cy="1000873"/>
            <a:chOff x="1217693" y="3053480"/>
            <a:chExt cx="2568177" cy="1000873"/>
          </a:xfrm>
        </p:grpSpPr>
        <p:sp>
          <p:nvSpPr>
            <p:cNvPr id="32" name="TextBox 36"/>
            <p:cNvSpPr txBox="1"/>
            <p:nvPr/>
          </p:nvSpPr>
          <p:spPr>
            <a:xfrm flipH="1">
              <a:off x="2588486" y="3053480"/>
              <a:ext cx="487680" cy="367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zh-CN" altLang="en-US" sz="1600" dirty="0">
                  <a:latin typeface="张海山锐线体简" panose="02000000000000000000" pitchFamily="2" charset="-122"/>
                  <a:ea typeface="张海山锐线体简" panose="02000000000000000000" pitchFamily="2" charset="-122"/>
                  <a:cs typeface="+mn-ea"/>
                  <a:sym typeface="+mn-lt"/>
                </a:rPr>
                <a:t> </a:t>
              </a:r>
              <a:r>
                <a:rPr lang="en-US" altLang="zh-CN" sz="2800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张海山锐线体简" panose="02000000000000000000" pitchFamily="2" charset="-122"/>
                  <a:ea typeface="张海山锐线体简" panose="02000000000000000000" pitchFamily="2" charset="-122"/>
                  <a:cs typeface="+mn-ea"/>
                  <a:sym typeface="+mn-lt"/>
                </a:rPr>
                <a:t>02</a:t>
              </a:r>
              <a:endParaRPr lang="en-US" altLang="zh-CN" sz="28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3" name="TextBox 37"/>
            <p:cNvSpPr txBox="1"/>
            <p:nvPr/>
          </p:nvSpPr>
          <p:spPr>
            <a:xfrm flipH="1">
              <a:off x="1217693" y="3686053"/>
              <a:ext cx="256817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prstClr val="white">
                      <a:lumMod val="65000"/>
                    </a:prstClr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  <a:cs typeface="+mn-ea"/>
                  <a:sym typeface="+mn-lt"/>
                </a:rPr>
                <a:t></a:t>
              </a:r>
              <a:r>
                <a:rPr lang="en-US" b="1" dirty="0">
                  <a:solidFill>
                    <a:srgbClr val="002060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  <a:cs typeface="+mn-ea"/>
                  <a:sym typeface="+mn-lt"/>
                </a:rPr>
                <a:t>追求真相而非对错</a:t>
              </a:r>
              <a:endParaRPr lang="en-US" b="1" dirty="0">
                <a:solidFill>
                  <a:srgbClr val="00206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4" name="Group 43"/>
          <p:cNvGrpSpPr/>
          <p:nvPr/>
        </p:nvGrpSpPr>
        <p:grpSpPr>
          <a:xfrm>
            <a:off x="4721656" y="2170679"/>
            <a:ext cx="2658433" cy="1738108"/>
            <a:chOff x="5249075" y="2002626"/>
            <a:chExt cx="2658433" cy="1738108"/>
          </a:xfrm>
        </p:grpSpPr>
        <p:sp>
          <p:nvSpPr>
            <p:cNvPr id="35" name="TextBox 38"/>
            <p:cNvSpPr txBox="1"/>
            <p:nvPr/>
          </p:nvSpPr>
          <p:spPr>
            <a:xfrm flipH="1">
              <a:off x="5249075" y="2002626"/>
              <a:ext cx="1029970" cy="367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zh-CN" altLang="en-US" sz="1600" dirty="0">
                  <a:latin typeface="张海山锐线体简" panose="02000000000000000000" pitchFamily="2" charset="-122"/>
                  <a:ea typeface="张海山锐线体简" panose="02000000000000000000" pitchFamily="2" charset="-122"/>
                  <a:cs typeface="+mn-ea"/>
                  <a:sym typeface="+mn-lt"/>
                </a:rPr>
                <a:t> </a:t>
              </a:r>
              <a:r>
                <a:rPr lang="en-US" altLang="zh-CN" sz="2800" dirty="0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latin typeface="张海山锐线体简" panose="02000000000000000000" pitchFamily="2" charset="-122"/>
                  <a:ea typeface="张海山锐线体简" panose="02000000000000000000" pitchFamily="2" charset="-122"/>
                  <a:cs typeface="+mn-ea"/>
                  <a:sym typeface="+mn-lt"/>
                </a:rPr>
                <a:t>03</a:t>
              </a:r>
              <a:endParaRPr lang="en-US" altLang="zh-CN" sz="28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6" name="TextBox 39"/>
            <p:cNvSpPr txBox="1"/>
            <p:nvPr/>
          </p:nvSpPr>
          <p:spPr>
            <a:xfrm flipH="1">
              <a:off x="5339331" y="2664409"/>
              <a:ext cx="2568177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prstClr val="white">
                      <a:lumMod val="65000"/>
                    </a:prstClr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  <a:cs typeface="+mn-ea"/>
                  <a:sym typeface="+mn-lt"/>
                </a:rPr>
                <a:t></a:t>
              </a:r>
              <a:r>
                <a:rPr lang="en-US" sz="1600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张海山锐线体简" panose="02000000000000000000" pitchFamily="2" charset="-122"/>
                  <a:ea typeface="张海山锐线体简" panose="02000000000000000000" pitchFamily="2" charset="-122"/>
                  <a:cs typeface="+mn-ea"/>
                  <a:sym typeface="+mn-lt"/>
                </a:rPr>
                <a:t>谨防舆论中的资本，资本制造对立制造舆论数据，而个人要思考谨防成为资本的排头兵</a:t>
              </a:r>
              <a:endParaRPr lang="en-US" sz="16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7" name="Group 47"/>
          <p:cNvGrpSpPr/>
          <p:nvPr/>
        </p:nvGrpSpPr>
        <p:grpSpPr>
          <a:xfrm>
            <a:off x="9088837" y="5040944"/>
            <a:ext cx="2568177" cy="922768"/>
            <a:chOff x="9088837" y="5224623"/>
            <a:chExt cx="2568177" cy="922768"/>
          </a:xfrm>
        </p:grpSpPr>
        <p:sp>
          <p:nvSpPr>
            <p:cNvPr id="38" name="TextBox 40"/>
            <p:cNvSpPr txBox="1"/>
            <p:nvPr/>
          </p:nvSpPr>
          <p:spPr>
            <a:xfrm flipH="1">
              <a:off x="9969582" y="5224623"/>
              <a:ext cx="647700" cy="367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lvl="0"/>
              <a:r>
                <a:rPr lang="en-US" altLang="id-ID" sz="2800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张海山锐线体简" panose="02000000000000000000" pitchFamily="2" charset="-122"/>
                  <a:ea typeface="张海山锐线体简" panose="02000000000000000000" pitchFamily="2" charset="-122"/>
                  <a:cs typeface="+mn-ea"/>
                  <a:sym typeface="+mn-lt"/>
                </a:rPr>
                <a:t>05</a:t>
              </a:r>
              <a:endParaRPr lang="en-US" altLang="id-ID" sz="28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9" name="TextBox 41"/>
            <p:cNvSpPr txBox="1"/>
            <p:nvPr/>
          </p:nvSpPr>
          <p:spPr>
            <a:xfrm flipH="1">
              <a:off x="9088837" y="5563826"/>
              <a:ext cx="2568177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张海山锐线体简" panose="02000000000000000000" pitchFamily="2" charset="-122"/>
                  <a:ea typeface="张海山锐线体简" panose="02000000000000000000" pitchFamily="2" charset="-122"/>
                  <a:cs typeface="+mn-ea"/>
                  <a:sym typeface="+mn-lt"/>
                </a:rPr>
                <a:t>冷静客观，不轻易被舆论引导</a:t>
              </a:r>
              <a:endParaRPr lang="zh-CN" altLang="en-US" sz="16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40" name="Group 64"/>
          <p:cNvGrpSpPr/>
          <p:nvPr/>
        </p:nvGrpSpPr>
        <p:grpSpPr>
          <a:xfrm>
            <a:off x="8306528" y="3053480"/>
            <a:ext cx="2309883" cy="948337"/>
            <a:chOff x="9047198" y="2675639"/>
            <a:chExt cx="2309883" cy="948337"/>
          </a:xfrm>
        </p:grpSpPr>
        <p:sp>
          <p:nvSpPr>
            <p:cNvPr id="41" name="TextBox 52"/>
            <p:cNvSpPr txBox="1"/>
            <p:nvPr/>
          </p:nvSpPr>
          <p:spPr>
            <a:xfrm>
              <a:off x="9706963" y="2675639"/>
              <a:ext cx="677545" cy="367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2800" dirty="0">
                  <a:gradFill>
                    <a:gsLst>
                      <a:gs pos="0">
                        <a:srgbClr val="7B32B2"/>
                      </a:gs>
                      <a:gs pos="100000">
                        <a:srgbClr val="401A5D"/>
                      </a:gs>
                    </a:gsLst>
                    <a:lin scaled="0"/>
                  </a:gradFill>
                  <a:latin typeface="张海山锐线体简" panose="02000000000000000000" pitchFamily="2" charset="-122"/>
                  <a:ea typeface="张海山锐线体简" panose="02000000000000000000" pitchFamily="2" charset="-122"/>
                  <a:cs typeface="+mn-ea"/>
                  <a:sym typeface="+mn-lt"/>
                </a:rPr>
                <a:t>04</a:t>
              </a:r>
              <a:endParaRPr lang="en-US" altLang="zh-CN" sz="28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2" name="TextBox 53"/>
            <p:cNvSpPr txBox="1"/>
            <p:nvPr/>
          </p:nvSpPr>
          <p:spPr>
            <a:xfrm>
              <a:off x="9047198" y="3255676"/>
              <a:ext cx="2309883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gradFill>
                    <a:gsLst>
                      <a:gs pos="0">
                        <a:srgbClr val="7B32B2"/>
                      </a:gs>
                      <a:gs pos="100000">
                        <a:srgbClr val="401A5D"/>
                      </a:gs>
                    </a:gsLst>
                    <a:lin scaled="0"/>
                  </a:gradFill>
                  <a:latin typeface="张海山锐线体简" panose="02000000000000000000" pitchFamily="2" charset="-122"/>
                  <a:ea typeface="张海山锐线体简" panose="02000000000000000000" pitchFamily="2" charset="-122"/>
                  <a:cs typeface="+mn-ea"/>
                  <a:sym typeface="+mn-lt"/>
                </a:rPr>
                <a:t>让子弹飞一会</a:t>
              </a:r>
              <a:endPara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43" name="任意多边形 42"/>
          <p:cNvSpPr/>
          <p:nvPr/>
        </p:nvSpPr>
        <p:spPr bwMode="auto">
          <a:xfrm>
            <a:off x="3528378" y="2949393"/>
            <a:ext cx="223400" cy="223400"/>
          </a:xfrm>
          <a:custGeom>
            <a:avLst/>
            <a:gdLst>
              <a:gd name="connsiteX0" fmla="*/ 111705 w 223400"/>
              <a:gd name="connsiteY0" fmla="*/ 90653 h 223400"/>
              <a:gd name="connsiteX1" fmla="*/ 90650 w 223400"/>
              <a:gd name="connsiteY1" fmla="*/ 111705 h 223400"/>
              <a:gd name="connsiteX2" fmla="*/ 111705 w 223400"/>
              <a:gd name="connsiteY2" fmla="*/ 132757 h 223400"/>
              <a:gd name="connsiteX3" fmla="*/ 132754 w 223400"/>
              <a:gd name="connsiteY3" fmla="*/ 111705 h 223400"/>
              <a:gd name="connsiteX4" fmla="*/ 111705 w 223400"/>
              <a:gd name="connsiteY4" fmla="*/ 90653 h 223400"/>
              <a:gd name="connsiteX5" fmla="*/ 111705 w 223400"/>
              <a:gd name="connsiteY5" fmla="*/ 83635 h 223400"/>
              <a:gd name="connsiteX6" fmla="*/ 139774 w 223400"/>
              <a:gd name="connsiteY6" fmla="*/ 111705 h 223400"/>
              <a:gd name="connsiteX7" fmla="*/ 111705 w 223400"/>
              <a:gd name="connsiteY7" fmla="*/ 139772 h 223400"/>
              <a:gd name="connsiteX8" fmla="*/ 83635 w 223400"/>
              <a:gd name="connsiteY8" fmla="*/ 111705 h 223400"/>
              <a:gd name="connsiteX9" fmla="*/ 111705 w 223400"/>
              <a:gd name="connsiteY9" fmla="*/ 83635 h 223400"/>
              <a:gd name="connsiteX10" fmla="*/ 111896 w 223400"/>
              <a:gd name="connsiteY10" fmla="*/ 68737 h 223400"/>
              <a:gd name="connsiteX11" fmla="*/ 69124 w 223400"/>
              <a:gd name="connsiteY11" fmla="*/ 111514 h 223400"/>
              <a:gd name="connsiteX12" fmla="*/ 111896 w 223400"/>
              <a:gd name="connsiteY12" fmla="*/ 154287 h 223400"/>
              <a:gd name="connsiteX13" fmla="*/ 154669 w 223400"/>
              <a:gd name="connsiteY13" fmla="*/ 111514 h 223400"/>
              <a:gd name="connsiteX14" fmla="*/ 111896 w 223400"/>
              <a:gd name="connsiteY14" fmla="*/ 68737 h 223400"/>
              <a:gd name="connsiteX15" fmla="*/ 111896 w 223400"/>
              <a:gd name="connsiteY15" fmla="*/ 62631 h 223400"/>
              <a:gd name="connsiteX16" fmla="*/ 160775 w 223400"/>
              <a:gd name="connsiteY16" fmla="*/ 111514 h 223400"/>
              <a:gd name="connsiteX17" fmla="*/ 111896 w 223400"/>
              <a:gd name="connsiteY17" fmla="*/ 160397 h 223400"/>
              <a:gd name="connsiteX18" fmla="*/ 63013 w 223400"/>
              <a:gd name="connsiteY18" fmla="*/ 111514 h 223400"/>
              <a:gd name="connsiteX19" fmla="*/ 111896 w 223400"/>
              <a:gd name="connsiteY19" fmla="*/ 62631 h 223400"/>
              <a:gd name="connsiteX20" fmla="*/ 102200 w 223400"/>
              <a:gd name="connsiteY20" fmla="*/ 13963 h 223400"/>
              <a:gd name="connsiteX21" fmla="*/ 97918 w 223400"/>
              <a:gd name="connsiteY21" fmla="*/ 35373 h 223400"/>
              <a:gd name="connsiteX22" fmla="*/ 88806 w 223400"/>
              <a:gd name="connsiteY22" fmla="*/ 45820 h 223400"/>
              <a:gd name="connsiteX23" fmla="*/ 81307 w 223400"/>
              <a:gd name="connsiteY23" fmla="*/ 48943 h 223400"/>
              <a:gd name="connsiteX24" fmla="*/ 75225 w 223400"/>
              <a:gd name="connsiteY24" fmla="*/ 50329 h 223400"/>
              <a:gd name="connsiteX25" fmla="*/ 67489 w 223400"/>
              <a:gd name="connsiteY25" fmla="*/ 47982 h 223400"/>
              <a:gd name="connsiteX26" fmla="*/ 49305 w 223400"/>
              <a:gd name="connsiteY26" fmla="*/ 35870 h 223400"/>
              <a:gd name="connsiteX27" fmla="*/ 35870 w 223400"/>
              <a:gd name="connsiteY27" fmla="*/ 49305 h 223400"/>
              <a:gd name="connsiteX28" fmla="*/ 47982 w 223400"/>
              <a:gd name="connsiteY28" fmla="*/ 67478 h 223400"/>
              <a:gd name="connsiteX29" fmla="*/ 48933 w 223400"/>
              <a:gd name="connsiteY29" fmla="*/ 81317 h 223400"/>
              <a:gd name="connsiteX30" fmla="*/ 45810 w 223400"/>
              <a:gd name="connsiteY30" fmla="*/ 88826 h 223400"/>
              <a:gd name="connsiteX31" fmla="*/ 35363 w 223400"/>
              <a:gd name="connsiteY31" fmla="*/ 97928 h 223400"/>
              <a:gd name="connsiteX32" fmla="*/ 13953 w 223400"/>
              <a:gd name="connsiteY32" fmla="*/ 102210 h 223400"/>
              <a:gd name="connsiteX33" fmla="*/ 13963 w 223400"/>
              <a:gd name="connsiteY33" fmla="*/ 121200 h 223400"/>
              <a:gd name="connsiteX34" fmla="*/ 35363 w 223400"/>
              <a:gd name="connsiteY34" fmla="*/ 125492 h 223400"/>
              <a:gd name="connsiteX35" fmla="*/ 45810 w 223400"/>
              <a:gd name="connsiteY35" fmla="*/ 134594 h 223400"/>
              <a:gd name="connsiteX36" fmla="*/ 48943 w 223400"/>
              <a:gd name="connsiteY36" fmla="*/ 142093 h 223400"/>
              <a:gd name="connsiteX37" fmla="*/ 47982 w 223400"/>
              <a:gd name="connsiteY37" fmla="*/ 155922 h 223400"/>
              <a:gd name="connsiteX38" fmla="*/ 35870 w 223400"/>
              <a:gd name="connsiteY38" fmla="*/ 174105 h 223400"/>
              <a:gd name="connsiteX39" fmla="*/ 49305 w 223400"/>
              <a:gd name="connsiteY39" fmla="*/ 187540 h 223400"/>
              <a:gd name="connsiteX40" fmla="*/ 67489 w 223400"/>
              <a:gd name="connsiteY40" fmla="*/ 175418 h 223400"/>
              <a:gd name="connsiteX41" fmla="*/ 75225 w 223400"/>
              <a:gd name="connsiteY41" fmla="*/ 173070 h 223400"/>
              <a:gd name="connsiteX42" fmla="*/ 81307 w 223400"/>
              <a:gd name="connsiteY42" fmla="*/ 174477 h 223400"/>
              <a:gd name="connsiteX43" fmla="*/ 88826 w 223400"/>
              <a:gd name="connsiteY43" fmla="*/ 177590 h 223400"/>
              <a:gd name="connsiteX44" fmla="*/ 97918 w 223400"/>
              <a:gd name="connsiteY44" fmla="*/ 188037 h 223400"/>
              <a:gd name="connsiteX45" fmla="*/ 102200 w 223400"/>
              <a:gd name="connsiteY45" fmla="*/ 209437 h 223400"/>
              <a:gd name="connsiteX46" fmla="*/ 121190 w 223400"/>
              <a:gd name="connsiteY46" fmla="*/ 209437 h 223400"/>
              <a:gd name="connsiteX47" fmla="*/ 125492 w 223400"/>
              <a:gd name="connsiteY47" fmla="*/ 188037 h 223400"/>
              <a:gd name="connsiteX48" fmla="*/ 134584 w 223400"/>
              <a:gd name="connsiteY48" fmla="*/ 177590 h 223400"/>
              <a:gd name="connsiteX49" fmla="*/ 142093 w 223400"/>
              <a:gd name="connsiteY49" fmla="*/ 174467 h 223400"/>
              <a:gd name="connsiteX50" fmla="*/ 148175 w 223400"/>
              <a:gd name="connsiteY50" fmla="*/ 173070 h 223400"/>
              <a:gd name="connsiteX51" fmla="*/ 155922 w 223400"/>
              <a:gd name="connsiteY51" fmla="*/ 175418 h 223400"/>
              <a:gd name="connsiteX52" fmla="*/ 174094 w 223400"/>
              <a:gd name="connsiteY52" fmla="*/ 187540 h 223400"/>
              <a:gd name="connsiteX53" fmla="*/ 187530 w 223400"/>
              <a:gd name="connsiteY53" fmla="*/ 174105 h 223400"/>
              <a:gd name="connsiteX54" fmla="*/ 175408 w 223400"/>
              <a:gd name="connsiteY54" fmla="*/ 155922 h 223400"/>
              <a:gd name="connsiteX55" fmla="*/ 174467 w 223400"/>
              <a:gd name="connsiteY55" fmla="*/ 142093 h 223400"/>
              <a:gd name="connsiteX56" fmla="*/ 177590 w 223400"/>
              <a:gd name="connsiteY56" fmla="*/ 134584 h 223400"/>
              <a:gd name="connsiteX57" fmla="*/ 188037 w 223400"/>
              <a:gd name="connsiteY57" fmla="*/ 125482 h 223400"/>
              <a:gd name="connsiteX58" fmla="*/ 209447 w 223400"/>
              <a:gd name="connsiteY58" fmla="*/ 121200 h 223400"/>
              <a:gd name="connsiteX59" fmla="*/ 209426 w 223400"/>
              <a:gd name="connsiteY59" fmla="*/ 102210 h 223400"/>
              <a:gd name="connsiteX60" fmla="*/ 188037 w 223400"/>
              <a:gd name="connsiteY60" fmla="*/ 97918 h 223400"/>
              <a:gd name="connsiteX61" fmla="*/ 177590 w 223400"/>
              <a:gd name="connsiteY61" fmla="*/ 88816 h 223400"/>
              <a:gd name="connsiteX62" fmla="*/ 174456 w 223400"/>
              <a:gd name="connsiteY62" fmla="*/ 81307 h 223400"/>
              <a:gd name="connsiteX63" fmla="*/ 175408 w 223400"/>
              <a:gd name="connsiteY63" fmla="*/ 67478 h 223400"/>
              <a:gd name="connsiteX64" fmla="*/ 187530 w 223400"/>
              <a:gd name="connsiteY64" fmla="*/ 49305 h 223400"/>
              <a:gd name="connsiteX65" fmla="*/ 174094 w 223400"/>
              <a:gd name="connsiteY65" fmla="*/ 35870 h 223400"/>
              <a:gd name="connsiteX66" fmla="*/ 155922 w 223400"/>
              <a:gd name="connsiteY66" fmla="*/ 47982 h 223400"/>
              <a:gd name="connsiteX67" fmla="*/ 148175 w 223400"/>
              <a:gd name="connsiteY67" fmla="*/ 50329 h 223400"/>
              <a:gd name="connsiteX68" fmla="*/ 142083 w 223400"/>
              <a:gd name="connsiteY68" fmla="*/ 48933 h 223400"/>
              <a:gd name="connsiteX69" fmla="*/ 134584 w 223400"/>
              <a:gd name="connsiteY69" fmla="*/ 45820 h 223400"/>
              <a:gd name="connsiteX70" fmla="*/ 125472 w 223400"/>
              <a:gd name="connsiteY70" fmla="*/ 35373 h 223400"/>
              <a:gd name="connsiteX71" fmla="*/ 121190 w 223400"/>
              <a:gd name="connsiteY71" fmla="*/ 13963 h 223400"/>
              <a:gd name="connsiteX72" fmla="*/ 102200 w 223400"/>
              <a:gd name="connsiteY72" fmla="*/ 0 h 223400"/>
              <a:gd name="connsiteX73" fmla="*/ 121190 w 223400"/>
              <a:gd name="connsiteY73" fmla="*/ 0 h 223400"/>
              <a:gd name="connsiteX74" fmla="*/ 134884 w 223400"/>
              <a:gd name="connsiteY74" fmla="*/ 11222 h 223400"/>
              <a:gd name="connsiteX75" fmla="*/ 139166 w 223400"/>
              <a:gd name="connsiteY75" fmla="*/ 32632 h 223400"/>
              <a:gd name="connsiteX76" fmla="*/ 148175 w 223400"/>
              <a:gd name="connsiteY76" fmla="*/ 36366 h 223400"/>
              <a:gd name="connsiteX77" fmla="*/ 166358 w 223400"/>
              <a:gd name="connsiteY77" fmla="*/ 24255 h 223400"/>
              <a:gd name="connsiteX78" fmla="*/ 174084 w 223400"/>
              <a:gd name="connsiteY78" fmla="*/ 21907 h 223400"/>
              <a:gd name="connsiteX79" fmla="*/ 183972 w 223400"/>
              <a:gd name="connsiteY79" fmla="*/ 26003 h 223400"/>
              <a:gd name="connsiteX80" fmla="*/ 197397 w 223400"/>
              <a:gd name="connsiteY80" fmla="*/ 39438 h 223400"/>
              <a:gd name="connsiteX81" fmla="*/ 199145 w 223400"/>
              <a:gd name="connsiteY81" fmla="*/ 57052 h 223400"/>
              <a:gd name="connsiteX82" fmla="*/ 187023 w 223400"/>
              <a:gd name="connsiteY82" fmla="*/ 75225 h 223400"/>
              <a:gd name="connsiteX83" fmla="*/ 190778 w 223400"/>
              <a:gd name="connsiteY83" fmla="*/ 84224 h 223400"/>
              <a:gd name="connsiteX84" fmla="*/ 212167 w 223400"/>
              <a:gd name="connsiteY84" fmla="*/ 88516 h 223400"/>
              <a:gd name="connsiteX85" fmla="*/ 223400 w 223400"/>
              <a:gd name="connsiteY85" fmla="*/ 102210 h 223400"/>
              <a:gd name="connsiteX86" fmla="*/ 223400 w 223400"/>
              <a:gd name="connsiteY86" fmla="*/ 121200 h 223400"/>
              <a:gd name="connsiteX87" fmla="*/ 212167 w 223400"/>
              <a:gd name="connsiteY87" fmla="*/ 134894 h 223400"/>
              <a:gd name="connsiteX88" fmla="*/ 190778 w 223400"/>
              <a:gd name="connsiteY88" fmla="*/ 139176 h 223400"/>
              <a:gd name="connsiteX89" fmla="*/ 187023 w 223400"/>
              <a:gd name="connsiteY89" fmla="*/ 148175 h 223400"/>
              <a:gd name="connsiteX90" fmla="*/ 199145 w 223400"/>
              <a:gd name="connsiteY90" fmla="*/ 166347 h 223400"/>
              <a:gd name="connsiteX91" fmla="*/ 197397 w 223400"/>
              <a:gd name="connsiteY91" fmla="*/ 183972 h 223400"/>
              <a:gd name="connsiteX92" fmla="*/ 183972 w 223400"/>
              <a:gd name="connsiteY92" fmla="*/ 197408 h 223400"/>
              <a:gd name="connsiteX93" fmla="*/ 174084 w 223400"/>
              <a:gd name="connsiteY93" fmla="*/ 201504 h 223400"/>
              <a:gd name="connsiteX94" fmla="*/ 166358 w 223400"/>
              <a:gd name="connsiteY94" fmla="*/ 199145 h 223400"/>
              <a:gd name="connsiteX95" fmla="*/ 148175 w 223400"/>
              <a:gd name="connsiteY95" fmla="*/ 187034 h 223400"/>
              <a:gd name="connsiteX96" fmla="*/ 139176 w 223400"/>
              <a:gd name="connsiteY96" fmla="*/ 190778 h 223400"/>
              <a:gd name="connsiteX97" fmla="*/ 134884 w 223400"/>
              <a:gd name="connsiteY97" fmla="*/ 212178 h 223400"/>
              <a:gd name="connsiteX98" fmla="*/ 121190 w 223400"/>
              <a:gd name="connsiteY98" fmla="*/ 223400 h 223400"/>
              <a:gd name="connsiteX99" fmla="*/ 102200 w 223400"/>
              <a:gd name="connsiteY99" fmla="*/ 223400 h 223400"/>
              <a:gd name="connsiteX100" fmla="*/ 88506 w 223400"/>
              <a:gd name="connsiteY100" fmla="*/ 212178 h 223400"/>
              <a:gd name="connsiteX101" fmla="*/ 84224 w 223400"/>
              <a:gd name="connsiteY101" fmla="*/ 190778 h 223400"/>
              <a:gd name="connsiteX102" fmla="*/ 75225 w 223400"/>
              <a:gd name="connsiteY102" fmla="*/ 187034 h 223400"/>
              <a:gd name="connsiteX103" fmla="*/ 57052 w 223400"/>
              <a:gd name="connsiteY103" fmla="*/ 199145 h 223400"/>
              <a:gd name="connsiteX104" fmla="*/ 49305 w 223400"/>
              <a:gd name="connsiteY104" fmla="*/ 201504 h 223400"/>
              <a:gd name="connsiteX105" fmla="*/ 39428 w 223400"/>
              <a:gd name="connsiteY105" fmla="*/ 197408 h 223400"/>
              <a:gd name="connsiteX106" fmla="*/ 26003 w 223400"/>
              <a:gd name="connsiteY106" fmla="*/ 183972 h 223400"/>
              <a:gd name="connsiteX107" fmla="*/ 24255 w 223400"/>
              <a:gd name="connsiteY107" fmla="*/ 166347 h 223400"/>
              <a:gd name="connsiteX108" fmla="*/ 36366 w 223400"/>
              <a:gd name="connsiteY108" fmla="*/ 148175 h 223400"/>
              <a:gd name="connsiteX109" fmla="*/ 32622 w 223400"/>
              <a:gd name="connsiteY109" fmla="*/ 139176 h 223400"/>
              <a:gd name="connsiteX110" fmla="*/ 11222 w 223400"/>
              <a:gd name="connsiteY110" fmla="*/ 134894 h 223400"/>
              <a:gd name="connsiteX111" fmla="*/ 0 w 223400"/>
              <a:gd name="connsiteY111" fmla="*/ 121200 h 223400"/>
              <a:gd name="connsiteX112" fmla="*/ 0 w 223400"/>
              <a:gd name="connsiteY112" fmla="*/ 102210 h 223400"/>
              <a:gd name="connsiteX113" fmla="*/ 11222 w 223400"/>
              <a:gd name="connsiteY113" fmla="*/ 88516 h 223400"/>
              <a:gd name="connsiteX114" fmla="*/ 32622 w 223400"/>
              <a:gd name="connsiteY114" fmla="*/ 84234 h 223400"/>
              <a:gd name="connsiteX115" fmla="*/ 36366 w 223400"/>
              <a:gd name="connsiteY115" fmla="*/ 75225 h 223400"/>
              <a:gd name="connsiteX116" fmla="*/ 24255 w 223400"/>
              <a:gd name="connsiteY116" fmla="*/ 57052 h 223400"/>
              <a:gd name="connsiteX117" fmla="*/ 26003 w 223400"/>
              <a:gd name="connsiteY117" fmla="*/ 39438 h 223400"/>
              <a:gd name="connsiteX118" fmla="*/ 39428 w 223400"/>
              <a:gd name="connsiteY118" fmla="*/ 26003 h 223400"/>
              <a:gd name="connsiteX119" fmla="*/ 49305 w 223400"/>
              <a:gd name="connsiteY119" fmla="*/ 21907 h 223400"/>
              <a:gd name="connsiteX120" fmla="*/ 57052 w 223400"/>
              <a:gd name="connsiteY120" fmla="*/ 24255 h 223400"/>
              <a:gd name="connsiteX121" fmla="*/ 75225 w 223400"/>
              <a:gd name="connsiteY121" fmla="*/ 36366 h 223400"/>
              <a:gd name="connsiteX122" fmla="*/ 84224 w 223400"/>
              <a:gd name="connsiteY122" fmla="*/ 32632 h 223400"/>
              <a:gd name="connsiteX123" fmla="*/ 88506 w 223400"/>
              <a:gd name="connsiteY123" fmla="*/ 11222 h 223400"/>
              <a:gd name="connsiteX124" fmla="*/ 102200 w 223400"/>
              <a:gd name="connsiteY124" fmla="*/ 0 h 2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223400" h="223400">
                <a:moveTo>
                  <a:pt x="111705" y="90653"/>
                </a:moveTo>
                <a:cubicBezTo>
                  <a:pt x="100082" y="90653"/>
                  <a:pt x="90650" y="100084"/>
                  <a:pt x="90650" y="111705"/>
                </a:cubicBezTo>
                <a:cubicBezTo>
                  <a:pt x="90650" y="123325"/>
                  <a:pt x="100082" y="132757"/>
                  <a:pt x="111705" y="132757"/>
                </a:cubicBezTo>
                <a:cubicBezTo>
                  <a:pt x="123325" y="132757"/>
                  <a:pt x="132754" y="123325"/>
                  <a:pt x="132754" y="111705"/>
                </a:cubicBezTo>
                <a:cubicBezTo>
                  <a:pt x="132754" y="100084"/>
                  <a:pt x="123325" y="90653"/>
                  <a:pt x="111705" y="90653"/>
                </a:cubicBezTo>
                <a:close/>
                <a:moveTo>
                  <a:pt x="111705" y="83635"/>
                </a:moveTo>
                <a:cubicBezTo>
                  <a:pt x="127205" y="83635"/>
                  <a:pt x="139774" y="96196"/>
                  <a:pt x="139774" y="111705"/>
                </a:cubicBezTo>
                <a:cubicBezTo>
                  <a:pt x="139774" y="127210"/>
                  <a:pt x="127205" y="139772"/>
                  <a:pt x="111705" y="139772"/>
                </a:cubicBezTo>
                <a:cubicBezTo>
                  <a:pt x="96188" y="139772"/>
                  <a:pt x="83635" y="127210"/>
                  <a:pt x="83635" y="111705"/>
                </a:cubicBezTo>
                <a:cubicBezTo>
                  <a:pt x="83635" y="96196"/>
                  <a:pt x="96188" y="83635"/>
                  <a:pt x="111705" y="83635"/>
                </a:cubicBezTo>
                <a:close/>
                <a:moveTo>
                  <a:pt x="111896" y="68737"/>
                </a:moveTo>
                <a:cubicBezTo>
                  <a:pt x="88269" y="68737"/>
                  <a:pt x="69124" y="87896"/>
                  <a:pt x="69124" y="111514"/>
                </a:cubicBezTo>
                <a:cubicBezTo>
                  <a:pt x="69124" y="135127"/>
                  <a:pt x="88269" y="154287"/>
                  <a:pt x="111896" y="154287"/>
                </a:cubicBezTo>
                <a:cubicBezTo>
                  <a:pt x="135505" y="154287"/>
                  <a:pt x="154669" y="135127"/>
                  <a:pt x="154669" y="111514"/>
                </a:cubicBezTo>
                <a:cubicBezTo>
                  <a:pt x="154669" y="87896"/>
                  <a:pt x="135505" y="68737"/>
                  <a:pt x="111896" y="68737"/>
                </a:cubicBezTo>
                <a:close/>
                <a:moveTo>
                  <a:pt x="111896" y="62631"/>
                </a:moveTo>
                <a:cubicBezTo>
                  <a:pt x="138886" y="62631"/>
                  <a:pt x="160775" y="84520"/>
                  <a:pt x="160775" y="111514"/>
                </a:cubicBezTo>
                <a:cubicBezTo>
                  <a:pt x="160775" y="138504"/>
                  <a:pt x="138886" y="160397"/>
                  <a:pt x="111896" y="160397"/>
                </a:cubicBezTo>
                <a:cubicBezTo>
                  <a:pt x="84902" y="160397"/>
                  <a:pt x="63013" y="138504"/>
                  <a:pt x="63013" y="111514"/>
                </a:cubicBezTo>
                <a:cubicBezTo>
                  <a:pt x="63013" y="84520"/>
                  <a:pt x="84902" y="62631"/>
                  <a:pt x="111896" y="62631"/>
                </a:cubicBezTo>
                <a:close/>
                <a:moveTo>
                  <a:pt x="102200" y="13963"/>
                </a:moveTo>
                <a:lnTo>
                  <a:pt x="97918" y="35373"/>
                </a:lnTo>
                <a:cubicBezTo>
                  <a:pt x="96946" y="40214"/>
                  <a:pt x="93491" y="44186"/>
                  <a:pt x="88806" y="45820"/>
                </a:cubicBezTo>
                <a:cubicBezTo>
                  <a:pt x="86230" y="46720"/>
                  <a:pt x="83727" y="47775"/>
                  <a:pt x="81307" y="48943"/>
                </a:cubicBezTo>
                <a:cubicBezTo>
                  <a:pt x="79373" y="49874"/>
                  <a:pt x="77304" y="50329"/>
                  <a:pt x="75225" y="50329"/>
                </a:cubicBezTo>
                <a:cubicBezTo>
                  <a:pt x="72515" y="50329"/>
                  <a:pt x="69816" y="49543"/>
                  <a:pt x="67489" y="47982"/>
                </a:cubicBezTo>
                <a:lnTo>
                  <a:pt x="49305" y="35870"/>
                </a:lnTo>
                <a:lnTo>
                  <a:pt x="35870" y="49305"/>
                </a:lnTo>
                <a:lnTo>
                  <a:pt x="47982" y="67478"/>
                </a:lnTo>
                <a:cubicBezTo>
                  <a:pt x="50733" y="71605"/>
                  <a:pt x="51095" y="76859"/>
                  <a:pt x="48933" y="81317"/>
                </a:cubicBezTo>
                <a:cubicBezTo>
                  <a:pt x="47754" y="83738"/>
                  <a:pt x="46709" y="86241"/>
                  <a:pt x="45810" y="88826"/>
                </a:cubicBezTo>
                <a:cubicBezTo>
                  <a:pt x="44196" y="93491"/>
                  <a:pt x="40214" y="96956"/>
                  <a:pt x="35363" y="97928"/>
                </a:cubicBezTo>
                <a:lnTo>
                  <a:pt x="13953" y="102210"/>
                </a:lnTo>
                <a:lnTo>
                  <a:pt x="13963" y="121200"/>
                </a:lnTo>
                <a:lnTo>
                  <a:pt x="35363" y="125492"/>
                </a:lnTo>
                <a:cubicBezTo>
                  <a:pt x="40214" y="126465"/>
                  <a:pt x="44196" y="129919"/>
                  <a:pt x="45810" y="134594"/>
                </a:cubicBezTo>
                <a:cubicBezTo>
                  <a:pt x="46709" y="137180"/>
                  <a:pt x="47764" y="139673"/>
                  <a:pt x="48943" y="142093"/>
                </a:cubicBezTo>
                <a:cubicBezTo>
                  <a:pt x="51084" y="146551"/>
                  <a:pt x="50722" y="151805"/>
                  <a:pt x="47982" y="155922"/>
                </a:cubicBezTo>
                <a:lnTo>
                  <a:pt x="35870" y="174105"/>
                </a:lnTo>
                <a:lnTo>
                  <a:pt x="49305" y="187540"/>
                </a:lnTo>
                <a:lnTo>
                  <a:pt x="67489" y="175418"/>
                </a:lnTo>
                <a:cubicBezTo>
                  <a:pt x="69816" y="173867"/>
                  <a:pt x="72515" y="173070"/>
                  <a:pt x="75225" y="173070"/>
                </a:cubicBezTo>
                <a:cubicBezTo>
                  <a:pt x="77304" y="173070"/>
                  <a:pt x="79383" y="173536"/>
                  <a:pt x="81307" y="174477"/>
                </a:cubicBezTo>
                <a:cubicBezTo>
                  <a:pt x="83738" y="175656"/>
                  <a:pt x="86251" y="176691"/>
                  <a:pt x="88826" y="177590"/>
                </a:cubicBezTo>
                <a:cubicBezTo>
                  <a:pt x="93491" y="179214"/>
                  <a:pt x="96946" y="183196"/>
                  <a:pt x="97918" y="188037"/>
                </a:cubicBezTo>
                <a:lnTo>
                  <a:pt x="102200" y="209437"/>
                </a:lnTo>
                <a:lnTo>
                  <a:pt x="121190" y="209437"/>
                </a:lnTo>
                <a:lnTo>
                  <a:pt x="125492" y="188037"/>
                </a:lnTo>
                <a:cubicBezTo>
                  <a:pt x="126454" y="183196"/>
                  <a:pt x="129919" y="179214"/>
                  <a:pt x="134584" y="177590"/>
                </a:cubicBezTo>
                <a:cubicBezTo>
                  <a:pt x="137170" y="176691"/>
                  <a:pt x="139673" y="175636"/>
                  <a:pt x="142093" y="174467"/>
                </a:cubicBezTo>
                <a:cubicBezTo>
                  <a:pt x="144017" y="173536"/>
                  <a:pt x="146106" y="173070"/>
                  <a:pt x="148175" y="173070"/>
                </a:cubicBezTo>
                <a:cubicBezTo>
                  <a:pt x="150895" y="173070"/>
                  <a:pt x="153595" y="173867"/>
                  <a:pt x="155922" y="175418"/>
                </a:cubicBezTo>
                <a:lnTo>
                  <a:pt x="174094" y="187540"/>
                </a:lnTo>
                <a:lnTo>
                  <a:pt x="187530" y="174105"/>
                </a:lnTo>
                <a:lnTo>
                  <a:pt x="175408" y="155922"/>
                </a:lnTo>
                <a:cubicBezTo>
                  <a:pt x="172667" y="151805"/>
                  <a:pt x="172295" y="146551"/>
                  <a:pt x="174467" y="142093"/>
                </a:cubicBezTo>
                <a:cubicBezTo>
                  <a:pt x="175636" y="139662"/>
                  <a:pt x="176691" y="137159"/>
                  <a:pt x="177590" y="134584"/>
                </a:cubicBezTo>
                <a:cubicBezTo>
                  <a:pt x="179214" y="129919"/>
                  <a:pt x="183176" y="126454"/>
                  <a:pt x="188037" y="125482"/>
                </a:cubicBezTo>
                <a:cubicBezTo>
                  <a:pt x="188037" y="125482"/>
                  <a:pt x="209447" y="121200"/>
                  <a:pt x="209447" y="121200"/>
                </a:cubicBezTo>
                <a:lnTo>
                  <a:pt x="209426" y="102210"/>
                </a:lnTo>
                <a:lnTo>
                  <a:pt x="188037" y="97918"/>
                </a:lnTo>
                <a:cubicBezTo>
                  <a:pt x="183176" y="96946"/>
                  <a:pt x="179214" y="93491"/>
                  <a:pt x="177590" y="88816"/>
                </a:cubicBezTo>
                <a:cubicBezTo>
                  <a:pt x="176691" y="86230"/>
                  <a:pt x="175625" y="83738"/>
                  <a:pt x="174456" y="81307"/>
                </a:cubicBezTo>
                <a:cubicBezTo>
                  <a:pt x="172315" y="76859"/>
                  <a:pt x="172667" y="71605"/>
                  <a:pt x="175408" y="67478"/>
                </a:cubicBezTo>
                <a:lnTo>
                  <a:pt x="187530" y="49305"/>
                </a:lnTo>
                <a:lnTo>
                  <a:pt x="174094" y="35870"/>
                </a:lnTo>
                <a:lnTo>
                  <a:pt x="155922" y="47982"/>
                </a:lnTo>
                <a:cubicBezTo>
                  <a:pt x="153595" y="49543"/>
                  <a:pt x="150895" y="50329"/>
                  <a:pt x="148175" y="50329"/>
                </a:cubicBezTo>
                <a:cubicBezTo>
                  <a:pt x="146096" y="50329"/>
                  <a:pt x="144017" y="49874"/>
                  <a:pt x="142083" y="48933"/>
                </a:cubicBezTo>
                <a:cubicBezTo>
                  <a:pt x="139652" y="47754"/>
                  <a:pt x="137159" y="46720"/>
                  <a:pt x="134584" y="45820"/>
                </a:cubicBezTo>
                <a:cubicBezTo>
                  <a:pt x="129909" y="44186"/>
                  <a:pt x="126444" y="40214"/>
                  <a:pt x="125472" y="35373"/>
                </a:cubicBezTo>
                <a:lnTo>
                  <a:pt x="121190" y="13963"/>
                </a:lnTo>
                <a:close/>
                <a:moveTo>
                  <a:pt x="102200" y="0"/>
                </a:moveTo>
                <a:lnTo>
                  <a:pt x="121190" y="0"/>
                </a:lnTo>
                <a:cubicBezTo>
                  <a:pt x="127851" y="0"/>
                  <a:pt x="133591" y="4696"/>
                  <a:pt x="134884" y="11222"/>
                </a:cubicBezTo>
                <a:lnTo>
                  <a:pt x="139166" y="32632"/>
                </a:lnTo>
                <a:cubicBezTo>
                  <a:pt x="142259" y="33698"/>
                  <a:pt x="145258" y="34960"/>
                  <a:pt x="148175" y="36366"/>
                </a:cubicBezTo>
                <a:lnTo>
                  <a:pt x="166358" y="24255"/>
                </a:lnTo>
                <a:cubicBezTo>
                  <a:pt x="168716" y="22682"/>
                  <a:pt x="171416" y="21907"/>
                  <a:pt x="174084" y="21907"/>
                </a:cubicBezTo>
                <a:cubicBezTo>
                  <a:pt x="177704" y="21907"/>
                  <a:pt x="181273" y="23303"/>
                  <a:pt x="183972" y="26003"/>
                </a:cubicBezTo>
                <a:lnTo>
                  <a:pt x="197397" y="39438"/>
                </a:lnTo>
                <a:cubicBezTo>
                  <a:pt x="202103" y="44144"/>
                  <a:pt x="202838" y="51509"/>
                  <a:pt x="199145" y="57052"/>
                </a:cubicBezTo>
                <a:lnTo>
                  <a:pt x="187023" y="75225"/>
                </a:lnTo>
                <a:cubicBezTo>
                  <a:pt x="188430" y="78132"/>
                  <a:pt x="189702" y="81131"/>
                  <a:pt x="190778" y="84224"/>
                </a:cubicBezTo>
                <a:lnTo>
                  <a:pt x="212167" y="88516"/>
                </a:lnTo>
                <a:cubicBezTo>
                  <a:pt x="218704" y="89819"/>
                  <a:pt x="223400" y="95549"/>
                  <a:pt x="223400" y="102210"/>
                </a:cubicBezTo>
                <a:lnTo>
                  <a:pt x="223400" y="121200"/>
                </a:lnTo>
                <a:cubicBezTo>
                  <a:pt x="223400" y="127851"/>
                  <a:pt x="218704" y="133591"/>
                  <a:pt x="212167" y="134894"/>
                </a:cubicBezTo>
                <a:lnTo>
                  <a:pt x="190778" y="139176"/>
                </a:lnTo>
                <a:cubicBezTo>
                  <a:pt x="189702" y="142269"/>
                  <a:pt x="188440" y="145268"/>
                  <a:pt x="187023" y="148175"/>
                </a:cubicBezTo>
                <a:lnTo>
                  <a:pt x="199145" y="166347"/>
                </a:lnTo>
                <a:cubicBezTo>
                  <a:pt x="202838" y="171891"/>
                  <a:pt x="202103" y="179266"/>
                  <a:pt x="197397" y="183972"/>
                </a:cubicBezTo>
                <a:lnTo>
                  <a:pt x="183972" y="197408"/>
                </a:lnTo>
                <a:cubicBezTo>
                  <a:pt x="181273" y="200097"/>
                  <a:pt x="177704" y="201504"/>
                  <a:pt x="174084" y="201504"/>
                </a:cubicBezTo>
                <a:cubicBezTo>
                  <a:pt x="171416" y="201504"/>
                  <a:pt x="168716" y="200717"/>
                  <a:pt x="166358" y="199145"/>
                </a:cubicBezTo>
                <a:lnTo>
                  <a:pt x="148175" y="187034"/>
                </a:lnTo>
                <a:cubicBezTo>
                  <a:pt x="145279" y="188440"/>
                  <a:pt x="142269" y="189702"/>
                  <a:pt x="139176" y="190778"/>
                </a:cubicBezTo>
                <a:lnTo>
                  <a:pt x="134884" y="212178"/>
                </a:lnTo>
                <a:cubicBezTo>
                  <a:pt x="133591" y="218714"/>
                  <a:pt x="127851" y="223400"/>
                  <a:pt x="121190" y="223400"/>
                </a:cubicBezTo>
                <a:lnTo>
                  <a:pt x="102200" y="223400"/>
                </a:lnTo>
                <a:cubicBezTo>
                  <a:pt x="95549" y="223400"/>
                  <a:pt x="89819" y="218714"/>
                  <a:pt x="88506" y="212178"/>
                </a:cubicBezTo>
                <a:lnTo>
                  <a:pt x="84224" y="190778"/>
                </a:lnTo>
                <a:cubicBezTo>
                  <a:pt x="81121" y="189702"/>
                  <a:pt x="78132" y="188451"/>
                  <a:pt x="75225" y="187034"/>
                </a:cubicBezTo>
                <a:lnTo>
                  <a:pt x="57052" y="199145"/>
                </a:lnTo>
                <a:cubicBezTo>
                  <a:pt x="54684" y="200717"/>
                  <a:pt x="51984" y="201504"/>
                  <a:pt x="49305" y="201504"/>
                </a:cubicBezTo>
                <a:cubicBezTo>
                  <a:pt x="45706" y="201504"/>
                  <a:pt x="42127" y="200097"/>
                  <a:pt x="39428" y="197408"/>
                </a:cubicBezTo>
                <a:lnTo>
                  <a:pt x="26003" y="183972"/>
                </a:lnTo>
                <a:cubicBezTo>
                  <a:pt x="21296" y="179266"/>
                  <a:pt x="20562" y="171891"/>
                  <a:pt x="24255" y="166347"/>
                </a:cubicBezTo>
                <a:lnTo>
                  <a:pt x="36366" y="148175"/>
                </a:lnTo>
                <a:cubicBezTo>
                  <a:pt x="34960" y="145279"/>
                  <a:pt x="33698" y="142269"/>
                  <a:pt x="32622" y="139176"/>
                </a:cubicBezTo>
                <a:lnTo>
                  <a:pt x="11222" y="134894"/>
                </a:lnTo>
                <a:cubicBezTo>
                  <a:pt x="4696" y="133591"/>
                  <a:pt x="0" y="127851"/>
                  <a:pt x="0" y="121200"/>
                </a:cubicBezTo>
                <a:lnTo>
                  <a:pt x="0" y="102210"/>
                </a:lnTo>
                <a:cubicBezTo>
                  <a:pt x="0" y="95549"/>
                  <a:pt x="4696" y="89819"/>
                  <a:pt x="11222" y="88516"/>
                </a:cubicBezTo>
                <a:lnTo>
                  <a:pt x="32622" y="84234"/>
                </a:lnTo>
                <a:cubicBezTo>
                  <a:pt x="33698" y="81131"/>
                  <a:pt x="34960" y="78142"/>
                  <a:pt x="36366" y="75225"/>
                </a:cubicBezTo>
                <a:lnTo>
                  <a:pt x="24255" y="57052"/>
                </a:lnTo>
                <a:cubicBezTo>
                  <a:pt x="20562" y="51509"/>
                  <a:pt x="21296" y="44144"/>
                  <a:pt x="26003" y="39438"/>
                </a:cubicBezTo>
                <a:lnTo>
                  <a:pt x="39428" y="26003"/>
                </a:lnTo>
                <a:cubicBezTo>
                  <a:pt x="42127" y="23303"/>
                  <a:pt x="45706" y="21907"/>
                  <a:pt x="49305" y="21907"/>
                </a:cubicBezTo>
                <a:cubicBezTo>
                  <a:pt x="51984" y="21907"/>
                  <a:pt x="54684" y="22682"/>
                  <a:pt x="57052" y="24255"/>
                </a:cubicBezTo>
                <a:lnTo>
                  <a:pt x="75225" y="36366"/>
                </a:lnTo>
                <a:cubicBezTo>
                  <a:pt x="78132" y="34970"/>
                  <a:pt x="81121" y="33698"/>
                  <a:pt x="84224" y="32632"/>
                </a:cubicBezTo>
                <a:lnTo>
                  <a:pt x="88506" y="11222"/>
                </a:lnTo>
                <a:cubicBezTo>
                  <a:pt x="89819" y="4696"/>
                  <a:pt x="95549" y="0"/>
                  <a:pt x="102200" y="0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  <a:effectLst/>
        </p:spPr>
        <p:txBody>
          <a:bodyPr wrap="square" lIns="19050" tIns="19050" rIns="19050" bIns="19050" anchor="ctr">
            <a:noAutofit/>
          </a:bodyPr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4" name="Rectangle 93"/>
          <p:cNvSpPr/>
          <p:nvPr/>
        </p:nvSpPr>
        <p:spPr>
          <a:xfrm>
            <a:off x="4443167" y="6008210"/>
            <a:ext cx="330566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400">
                <a:solidFill>
                  <a:prstClr val="black">
                    <a:lumMod val="50000"/>
                    <a:lumOff val="50000"/>
                  </a:prst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源文件比展示视频和预览图更高清流畅</a:t>
            </a:r>
            <a:endParaRPr lang="en-US" altLang="zh-CN" sz="1400">
              <a:solidFill>
                <a:prstClr val="black">
                  <a:lumMod val="50000"/>
                  <a:lumOff val="50000"/>
                </a:prst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  <a:p>
            <a:pPr lvl="0" algn="ctr">
              <a:lnSpc>
                <a:spcPct val="120000"/>
              </a:lnSpc>
            </a:pPr>
            <a:r>
              <a:rPr lang="zh-CN" altLang="en-US" sz="1400">
                <a:solidFill>
                  <a:prstClr val="black">
                    <a:lumMod val="50000"/>
                    <a:lumOff val="50000"/>
                  </a:prst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+mn-ea"/>
                <a:sym typeface="+mn-lt"/>
              </a:rPr>
              <a:t>并为您精心准备修改教程和素材赠品</a:t>
            </a:r>
            <a:endParaRPr lang="en-U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5" name="PA_AutoShape 112"/>
          <p:cNvSpPr/>
          <p:nvPr>
            <p:custDataLst>
              <p:tags r:id="rId4"/>
            </p:custDataLst>
          </p:nvPr>
        </p:nvSpPr>
        <p:spPr bwMode="auto">
          <a:xfrm>
            <a:off x="5863828" y="5407542"/>
            <a:ext cx="464344" cy="46513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6" name="PA_任意多边形 61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5942447" y="1947492"/>
            <a:ext cx="195347" cy="223200"/>
          </a:xfrm>
          <a:custGeom>
            <a:avLst/>
            <a:gdLst>
              <a:gd name="connsiteX0" fmla="*/ 333771 w 406381"/>
              <a:gd name="connsiteY0" fmla="*/ 362743 h 464323"/>
              <a:gd name="connsiteX1" fmla="*/ 348456 w 406381"/>
              <a:gd name="connsiteY1" fmla="*/ 377031 h 464323"/>
              <a:gd name="connsiteX2" fmla="*/ 333771 w 406381"/>
              <a:gd name="connsiteY2" fmla="*/ 391317 h 464323"/>
              <a:gd name="connsiteX3" fmla="*/ 319087 w 406381"/>
              <a:gd name="connsiteY3" fmla="*/ 377031 h 464323"/>
              <a:gd name="connsiteX4" fmla="*/ 333771 w 406381"/>
              <a:gd name="connsiteY4" fmla="*/ 362743 h 464323"/>
              <a:gd name="connsiteX5" fmla="*/ 29012 w 406381"/>
              <a:gd name="connsiteY5" fmla="*/ 315797 h 464323"/>
              <a:gd name="connsiteX6" fmla="*/ 29012 w 406381"/>
              <a:gd name="connsiteY6" fmla="*/ 370014 h 464323"/>
              <a:gd name="connsiteX7" fmla="*/ 203200 w 406381"/>
              <a:gd name="connsiteY7" fmla="*/ 435301 h 464323"/>
              <a:gd name="connsiteX8" fmla="*/ 377369 w 406381"/>
              <a:gd name="connsiteY8" fmla="*/ 370014 h 464323"/>
              <a:gd name="connsiteX9" fmla="*/ 377369 w 406381"/>
              <a:gd name="connsiteY9" fmla="*/ 315797 h 464323"/>
              <a:gd name="connsiteX10" fmla="*/ 203200 w 406381"/>
              <a:gd name="connsiteY10" fmla="*/ 362769 h 464323"/>
              <a:gd name="connsiteX11" fmla="*/ 29012 w 406381"/>
              <a:gd name="connsiteY11" fmla="*/ 315797 h 464323"/>
              <a:gd name="connsiteX12" fmla="*/ 333771 w 406381"/>
              <a:gd name="connsiteY12" fmla="*/ 275431 h 464323"/>
              <a:gd name="connsiteX13" fmla="*/ 348456 w 406381"/>
              <a:gd name="connsiteY13" fmla="*/ 290116 h 464323"/>
              <a:gd name="connsiteX14" fmla="*/ 333771 w 406381"/>
              <a:gd name="connsiteY14" fmla="*/ 304799 h 464323"/>
              <a:gd name="connsiteX15" fmla="*/ 319087 w 406381"/>
              <a:gd name="connsiteY15" fmla="*/ 290116 h 464323"/>
              <a:gd name="connsiteX16" fmla="*/ 333771 w 406381"/>
              <a:gd name="connsiteY16" fmla="*/ 275431 h 464323"/>
              <a:gd name="connsiteX17" fmla="*/ 29012 w 406381"/>
              <a:gd name="connsiteY17" fmla="*/ 228733 h 464323"/>
              <a:gd name="connsiteX18" fmla="*/ 29012 w 406381"/>
              <a:gd name="connsiteY18" fmla="*/ 282949 h 464323"/>
              <a:gd name="connsiteX19" fmla="*/ 29069 w 406381"/>
              <a:gd name="connsiteY19" fmla="*/ 282949 h 464323"/>
              <a:gd name="connsiteX20" fmla="*/ 29012 w 406381"/>
              <a:gd name="connsiteY20" fmla="*/ 283400 h 464323"/>
              <a:gd name="connsiteX21" fmla="*/ 203200 w 406381"/>
              <a:gd name="connsiteY21" fmla="*/ 348258 h 464323"/>
              <a:gd name="connsiteX22" fmla="*/ 377369 w 406381"/>
              <a:gd name="connsiteY22" fmla="*/ 283400 h 464323"/>
              <a:gd name="connsiteX23" fmla="*/ 377312 w 406381"/>
              <a:gd name="connsiteY23" fmla="*/ 282949 h 464323"/>
              <a:gd name="connsiteX24" fmla="*/ 377369 w 406381"/>
              <a:gd name="connsiteY24" fmla="*/ 282949 h 464323"/>
              <a:gd name="connsiteX25" fmla="*/ 377369 w 406381"/>
              <a:gd name="connsiteY25" fmla="*/ 228733 h 464323"/>
              <a:gd name="connsiteX26" fmla="*/ 203200 w 406381"/>
              <a:gd name="connsiteY26" fmla="*/ 275704 h 464323"/>
              <a:gd name="connsiteX27" fmla="*/ 29012 w 406381"/>
              <a:gd name="connsiteY27" fmla="*/ 228733 h 464323"/>
              <a:gd name="connsiteX28" fmla="*/ 333771 w 406381"/>
              <a:gd name="connsiteY28" fmla="*/ 188118 h 464323"/>
              <a:gd name="connsiteX29" fmla="*/ 348456 w 406381"/>
              <a:gd name="connsiteY29" fmla="*/ 202803 h 464323"/>
              <a:gd name="connsiteX30" fmla="*/ 333771 w 406381"/>
              <a:gd name="connsiteY30" fmla="*/ 217486 h 464323"/>
              <a:gd name="connsiteX31" fmla="*/ 319087 w 406381"/>
              <a:gd name="connsiteY31" fmla="*/ 202803 h 464323"/>
              <a:gd name="connsiteX32" fmla="*/ 333771 w 406381"/>
              <a:gd name="connsiteY32" fmla="*/ 188118 h 464323"/>
              <a:gd name="connsiteX33" fmla="*/ 29012 w 406381"/>
              <a:gd name="connsiteY33" fmla="*/ 146032 h 464323"/>
              <a:gd name="connsiteX34" fmla="*/ 29012 w 406381"/>
              <a:gd name="connsiteY34" fmla="*/ 195885 h 464323"/>
              <a:gd name="connsiteX35" fmla="*/ 29069 w 406381"/>
              <a:gd name="connsiteY35" fmla="*/ 195885 h 464323"/>
              <a:gd name="connsiteX36" fmla="*/ 29012 w 406381"/>
              <a:gd name="connsiteY36" fmla="*/ 196336 h 464323"/>
              <a:gd name="connsiteX37" fmla="*/ 203200 w 406381"/>
              <a:gd name="connsiteY37" fmla="*/ 261194 h 464323"/>
              <a:gd name="connsiteX38" fmla="*/ 377369 w 406381"/>
              <a:gd name="connsiteY38" fmla="*/ 196336 h 464323"/>
              <a:gd name="connsiteX39" fmla="*/ 377312 w 406381"/>
              <a:gd name="connsiteY39" fmla="*/ 195885 h 464323"/>
              <a:gd name="connsiteX40" fmla="*/ 377369 w 406381"/>
              <a:gd name="connsiteY40" fmla="*/ 195885 h 464323"/>
              <a:gd name="connsiteX41" fmla="*/ 377369 w 406381"/>
              <a:gd name="connsiteY41" fmla="*/ 146032 h 464323"/>
              <a:gd name="connsiteX42" fmla="*/ 203200 w 406381"/>
              <a:gd name="connsiteY42" fmla="*/ 188618 h 464323"/>
              <a:gd name="connsiteX43" fmla="*/ 29012 w 406381"/>
              <a:gd name="connsiteY43" fmla="*/ 146032 h 464323"/>
              <a:gd name="connsiteX44" fmla="*/ 203200 w 406381"/>
              <a:gd name="connsiteY44" fmla="*/ 29021 h 464323"/>
              <a:gd name="connsiteX45" fmla="*/ 29012 w 406381"/>
              <a:gd name="connsiteY45" fmla="*/ 94309 h 464323"/>
              <a:gd name="connsiteX46" fmla="*/ 203200 w 406381"/>
              <a:gd name="connsiteY46" fmla="*/ 159618 h 464323"/>
              <a:gd name="connsiteX47" fmla="*/ 377369 w 406381"/>
              <a:gd name="connsiteY47" fmla="*/ 94309 h 464323"/>
              <a:gd name="connsiteX48" fmla="*/ 203200 w 406381"/>
              <a:gd name="connsiteY48" fmla="*/ 29021 h 464323"/>
              <a:gd name="connsiteX49" fmla="*/ 203200 w 406381"/>
              <a:gd name="connsiteY49" fmla="*/ 0 h 464323"/>
              <a:gd name="connsiteX50" fmla="*/ 406381 w 406381"/>
              <a:gd name="connsiteY50" fmla="*/ 94309 h 464323"/>
              <a:gd name="connsiteX51" fmla="*/ 406381 w 406381"/>
              <a:gd name="connsiteY51" fmla="*/ 370014 h 464323"/>
              <a:gd name="connsiteX52" fmla="*/ 203200 w 406381"/>
              <a:gd name="connsiteY52" fmla="*/ 464323 h 464323"/>
              <a:gd name="connsiteX53" fmla="*/ 0 w 406381"/>
              <a:gd name="connsiteY53" fmla="*/ 370014 h 464323"/>
              <a:gd name="connsiteX54" fmla="*/ 0 w 406381"/>
              <a:gd name="connsiteY54" fmla="*/ 94309 h 464323"/>
              <a:gd name="connsiteX55" fmla="*/ 203200 w 406381"/>
              <a:gd name="connsiteY55" fmla="*/ 0 h 46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06381" h="464323">
                <a:moveTo>
                  <a:pt x="333771" y="362743"/>
                </a:moveTo>
                <a:cubicBezTo>
                  <a:pt x="341887" y="362743"/>
                  <a:pt x="348456" y="369133"/>
                  <a:pt x="348456" y="377031"/>
                </a:cubicBezTo>
                <a:cubicBezTo>
                  <a:pt x="348456" y="384927"/>
                  <a:pt x="341887" y="391317"/>
                  <a:pt x="333771" y="391317"/>
                </a:cubicBezTo>
                <a:cubicBezTo>
                  <a:pt x="325654" y="391317"/>
                  <a:pt x="319087" y="384927"/>
                  <a:pt x="319087" y="377031"/>
                </a:cubicBezTo>
                <a:cubicBezTo>
                  <a:pt x="319087" y="369133"/>
                  <a:pt x="325654" y="362743"/>
                  <a:pt x="333771" y="362743"/>
                </a:cubicBezTo>
                <a:close/>
                <a:moveTo>
                  <a:pt x="29012" y="315797"/>
                </a:moveTo>
                <a:lnTo>
                  <a:pt x="29012" y="370014"/>
                </a:lnTo>
                <a:cubicBezTo>
                  <a:pt x="29012" y="406065"/>
                  <a:pt x="107000" y="435301"/>
                  <a:pt x="203200" y="435301"/>
                </a:cubicBezTo>
                <a:cubicBezTo>
                  <a:pt x="299381" y="435301"/>
                  <a:pt x="377369" y="406065"/>
                  <a:pt x="377369" y="370014"/>
                </a:cubicBezTo>
                <a:cubicBezTo>
                  <a:pt x="377369" y="370014"/>
                  <a:pt x="377369" y="315797"/>
                  <a:pt x="377369" y="315797"/>
                </a:cubicBezTo>
                <a:cubicBezTo>
                  <a:pt x="347378" y="346689"/>
                  <a:pt x="275016" y="362769"/>
                  <a:pt x="203200" y="362769"/>
                </a:cubicBezTo>
                <a:cubicBezTo>
                  <a:pt x="131365" y="362769"/>
                  <a:pt x="59003" y="346689"/>
                  <a:pt x="29012" y="315797"/>
                </a:cubicBezTo>
                <a:close/>
                <a:moveTo>
                  <a:pt x="333771" y="275431"/>
                </a:moveTo>
                <a:cubicBezTo>
                  <a:pt x="341887" y="275431"/>
                  <a:pt x="348456" y="281998"/>
                  <a:pt x="348456" y="290116"/>
                </a:cubicBezTo>
                <a:cubicBezTo>
                  <a:pt x="348456" y="298232"/>
                  <a:pt x="341887" y="304799"/>
                  <a:pt x="333771" y="304799"/>
                </a:cubicBezTo>
                <a:cubicBezTo>
                  <a:pt x="325654" y="304799"/>
                  <a:pt x="319087" y="298232"/>
                  <a:pt x="319087" y="290116"/>
                </a:cubicBezTo>
                <a:cubicBezTo>
                  <a:pt x="319087" y="281998"/>
                  <a:pt x="325654" y="275431"/>
                  <a:pt x="333771" y="275431"/>
                </a:cubicBezTo>
                <a:close/>
                <a:moveTo>
                  <a:pt x="29012" y="228733"/>
                </a:moveTo>
                <a:lnTo>
                  <a:pt x="29012" y="282949"/>
                </a:lnTo>
                <a:lnTo>
                  <a:pt x="29069" y="282949"/>
                </a:lnTo>
                <a:cubicBezTo>
                  <a:pt x="29069" y="283099"/>
                  <a:pt x="29012" y="283271"/>
                  <a:pt x="29012" y="283400"/>
                </a:cubicBezTo>
                <a:cubicBezTo>
                  <a:pt x="29012" y="319237"/>
                  <a:pt x="107000" y="348258"/>
                  <a:pt x="203200" y="348258"/>
                </a:cubicBezTo>
                <a:cubicBezTo>
                  <a:pt x="299381" y="348258"/>
                  <a:pt x="377369" y="319237"/>
                  <a:pt x="377369" y="283400"/>
                </a:cubicBezTo>
                <a:cubicBezTo>
                  <a:pt x="377369" y="283271"/>
                  <a:pt x="377312" y="283099"/>
                  <a:pt x="377312" y="282949"/>
                </a:cubicBezTo>
                <a:lnTo>
                  <a:pt x="377369" y="282949"/>
                </a:lnTo>
                <a:cubicBezTo>
                  <a:pt x="377369" y="282949"/>
                  <a:pt x="377369" y="228733"/>
                  <a:pt x="377369" y="228733"/>
                </a:cubicBezTo>
                <a:cubicBezTo>
                  <a:pt x="347378" y="259624"/>
                  <a:pt x="275016" y="275704"/>
                  <a:pt x="203200" y="275704"/>
                </a:cubicBezTo>
                <a:cubicBezTo>
                  <a:pt x="131365" y="275704"/>
                  <a:pt x="59003" y="259624"/>
                  <a:pt x="29012" y="228733"/>
                </a:cubicBezTo>
                <a:close/>
                <a:moveTo>
                  <a:pt x="333771" y="188118"/>
                </a:moveTo>
                <a:cubicBezTo>
                  <a:pt x="341887" y="188118"/>
                  <a:pt x="348456" y="194685"/>
                  <a:pt x="348456" y="202803"/>
                </a:cubicBezTo>
                <a:cubicBezTo>
                  <a:pt x="348456" y="210919"/>
                  <a:pt x="341887" y="217486"/>
                  <a:pt x="333771" y="217486"/>
                </a:cubicBezTo>
                <a:cubicBezTo>
                  <a:pt x="325654" y="217486"/>
                  <a:pt x="319087" y="210919"/>
                  <a:pt x="319087" y="202803"/>
                </a:cubicBezTo>
                <a:cubicBezTo>
                  <a:pt x="319087" y="194685"/>
                  <a:pt x="325654" y="188118"/>
                  <a:pt x="333771" y="188118"/>
                </a:cubicBezTo>
                <a:close/>
                <a:moveTo>
                  <a:pt x="29012" y="146032"/>
                </a:moveTo>
                <a:lnTo>
                  <a:pt x="29012" y="195885"/>
                </a:lnTo>
                <a:lnTo>
                  <a:pt x="29069" y="195885"/>
                </a:lnTo>
                <a:cubicBezTo>
                  <a:pt x="29069" y="196035"/>
                  <a:pt x="29012" y="196207"/>
                  <a:pt x="29012" y="196336"/>
                </a:cubicBezTo>
                <a:cubicBezTo>
                  <a:pt x="29012" y="232172"/>
                  <a:pt x="107000" y="261194"/>
                  <a:pt x="203200" y="261194"/>
                </a:cubicBezTo>
                <a:cubicBezTo>
                  <a:pt x="299381" y="261194"/>
                  <a:pt x="377369" y="232172"/>
                  <a:pt x="377369" y="196336"/>
                </a:cubicBezTo>
                <a:cubicBezTo>
                  <a:pt x="377369" y="196207"/>
                  <a:pt x="377312" y="196035"/>
                  <a:pt x="377312" y="195885"/>
                </a:cubicBezTo>
                <a:lnTo>
                  <a:pt x="377369" y="195885"/>
                </a:lnTo>
                <a:cubicBezTo>
                  <a:pt x="377369" y="195885"/>
                  <a:pt x="377369" y="146032"/>
                  <a:pt x="377369" y="146032"/>
                </a:cubicBezTo>
                <a:cubicBezTo>
                  <a:pt x="339325" y="174989"/>
                  <a:pt x="269579" y="188618"/>
                  <a:pt x="203200" y="188618"/>
                </a:cubicBezTo>
                <a:cubicBezTo>
                  <a:pt x="136803" y="188618"/>
                  <a:pt x="67056" y="174989"/>
                  <a:pt x="29012" y="146032"/>
                </a:cubicBezTo>
                <a:close/>
                <a:moveTo>
                  <a:pt x="203200" y="29021"/>
                </a:moveTo>
                <a:cubicBezTo>
                  <a:pt x="107000" y="29021"/>
                  <a:pt x="29012" y="58236"/>
                  <a:pt x="29012" y="94309"/>
                </a:cubicBezTo>
                <a:cubicBezTo>
                  <a:pt x="29012" y="130360"/>
                  <a:pt x="107000" y="159618"/>
                  <a:pt x="203200" y="159618"/>
                </a:cubicBezTo>
                <a:cubicBezTo>
                  <a:pt x="299381" y="159618"/>
                  <a:pt x="377369" y="130360"/>
                  <a:pt x="377369" y="94309"/>
                </a:cubicBezTo>
                <a:cubicBezTo>
                  <a:pt x="377369" y="58236"/>
                  <a:pt x="299381" y="29021"/>
                  <a:pt x="203200" y="29021"/>
                </a:cubicBezTo>
                <a:close/>
                <a:moveTo>
                  <a:pt x="203200" y="0"/>
                </a:moveTo>
                <a:cubicBezTo>
                  <a:pt x="301056" y="0"/>
                  <a:pt x="406381" y="29494"/>
                  <a:pt x="406381" y="94309"/>
                </a:cubicBezTo>
                <a:lnTo>
                  <a:pt x="406381" y="370014"/>
                </a:lnTo>
                <a:cubicBezTo>
                  <a:pt x="406381" y="434807"/>
                  <a:pt x="301056" y="464323"/>
                  <a:pt x="203200" y="464323"/>
                </a:cubicBezTo>
                <a:cubicBezTo>
                  <a:pt x="105325" y="464323"/>
                  <a:pt x="0" y="434807"/>
                  <a:pt x="0" y="370014"/>
                </a:cubicBezTo>
                <a:lnTo>
                  <a:pt x="0" y="94309"/>
                </a:lnTo>
                <a:cubicBezTo>
                  <a:pt x="0" y="29494"/>
                  <a:pt x="105325" y="0"/>
                  <a:pt x="2032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19050" tIns="19050" rIns="19050" bIns="19050" anchor="ctr">
            <a:noAutofit/>
          </a:bodyPr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7" name="PA_任意多边形 63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8423242" y="2929797"/>
            <a:ext cx="172882" cy="252000"/>
          </a:xfrm>
          <a:custGeom>
            <a:avLst/>
            <a:gdLst>
              <a:gd name="connsiteX0" fmla="*/ 192044 w 319088"/>
              <a:gd name="connsiteY0" fmla="*/ 410183 h 465117"/>
              <a:gd name="connsiteX1" fmla="*/ 130575 w 319088"/>
              <a:gd name="connsiteY1" fmla="*/ 417892 h 465117"/>
              <a:gd name="connsiteX2" fmla="*/ 159544 w 319088"/>
              <a:gd name="connsiteY2" fmla="*/ 436045 h 465117"/>
              <a:gd name="connsiteX3" fmla="*/ 192044 w 319088"/>
              <a:gd name="connsiteY3" fmla="*/ 410183 h 465117"/>
              <a:gd name="connsiteX4" fmla="*/ 206181 w 319088"/>
              <a:gd name="connsiteY4" fmla="*/ 364810 h 465117"/>
              <a:gd name="connsiteX5" fmla="*/ 116423 w 319088"/>
              <a:gd name="connsiteY5" fmla="*/ 376030 h 465117"/>
              <a:gd name="connsiteX6" fmla="*/ 116556 w 319088"/>
              <a:gd name="connsiteY6" fmla="*/ 376482 h 465117"/>
              <a:gd name="connsiteX7" fmla="*/ 125213 w 319088"/>
              <a:gd name="connsiteY7" fmla="*/ 404024 h 465117"/>
              <a:gd name="connsiteX8" fmla="*/ 197140 w 319088"/>
              <a:gd name="connsiteY8" fmla="*/ 395001 h 465117"/>
              <a:gd name="connsiteX9" fmla="*/ 202355 w 319088"/>
              <a:gd name="connsiteY9" fmla="*/ 377645 h 465117"/>
              <a:gd name="connsiteX10" fmla="*/ 206181 w 319088"/>
              <a:gd name="connsiteY10" fmla="*/ 364810 h 465117"/>
              <a:gd name="connsiteX11" fmla="*/ 103275 w 319088"/>
              <a:gd name="connsiteY11" fmla="*/ 334318 h 465117"/>
              <a:gd name="connsiteX12" fmla="*/ 112198 w 319088"/>
              <a:gd name="connsiteY12" fmla="*/ 362054 h 465117"/>
              <a:gd name="connsiteX13" fmla="*/ 210805 w 319088"/>
              <a:gd name="connsiteY13" fmla="*/ 349693 h 465117"/>
              <a:gd name="connsiteX14" fmla="*/ 215916 w 319088"/>
              <a:gd name="connsiteY14" fmla="*/ 334318 h 465117"/>
              <a:gd name="connsiteX15" fmla="*/ 159419 w 319088"/>
              <a:gd name="connsiteY15" fmla="*/ 73025 h 465117"/>
              <a:gd name="connsiteX16" fmla="*/ 166687 w 319088"/>
              <a:gd name="connsiteY16" fmla="*/ 80289 h 465117"/>
              <a:gd name="connsiteX17" fmla="*/ 159419 w 319088"/>
              <a:gd name="connsiteY17" fmla="*/ 87556 h 465117"/>
              <a:gd name="connsiteX18" fmla="*/ 86762 w 319088"/>
              <a:gd name="connsiteY18" fmla="*/ 160213 h 465117"/>
              <a:gd name="connsiteX19" fmla="*/ 79495 w 319088"/>
              <a:gd name="connsiteY19" fmla="*/ 167481 h 465117"/>
              <a:gd name="connsiteX20" fmla="*/ 72231 w 319088"/>
              <a:gd name="connsiteY20" fmla="*/ 160213 h 465117"/>
              <a:gd name="connsiteX21" fmla="*/ 159419 w 319088"/>
              <a:gd name="connsiteY21" fmla="*/ 73025 h 465117"/>
              <a:gd name="connsiteX22" fmla="*/ 159544 w 319088"/>
              <a:gd name="connsiteY22" fmla="*/ 29071 h 465117"/>
              <a:gd name="connsiteX23" fmla="*/ 28998 w 319088"/>
              <a:gd name="connsiteY23" fmla="*/ 159891 h 465117"/>
              <a:gd name="connsiteX24" fmla="*/ 67481 w 319088"/>
              <a:gd name="connsiteY24" fmla="*/ 258475 h 465117"/>
              <a:gd name="connsiteX25" fmla="*/ 91930 w 319088"/>
              <a:gd name="connsiteY25" fmla="*/ 305247 h 465117"/>
              <a:gd name="connsiteX26" fmla="*/ 227291 w 319088"/>
              <a:gd name="connsiteY26" fmla="*/ 305247 h 465117"/>
              <a:gd name="connsiteX27" fmla="*/ 251563 w 319088"/>
              <a:gd name="connsiteY27" fmla="*/ 258647 h 465117"/>
              <a:gd name="connsiteX28" fmla="*/ 290075 w 319088"/>
              <a:gd name="connsiteY28" fmla="*/ 159891 h 465117"/>
              <a:gd name="connsiteX29" fmla="*/ 159544 w 319088"/>
              <a:gd name="connsiteY29" fmla="*/ 29071 h 465117"/>
              <a:gd name="connsiteX30" fmla="*/ 159544 w 319088"/>
              <a:gd name="connsiteY30" fmla="*/ 0 h 465117"/>
              <a:gd name="connsiteX31" fmla="*/ 319088 w 319088"/>
              <a:gd name="connsiteY31" fmla="*/ 159891 h 465117"/>
              <a:gd name="connsiteX32" fmla="*/ 246112 w 319088"/>
              <a:gd name="connsiteY32" fmla="*/ 335438 h 465117"/>
              <a:gd name="connsiteX33" fmla="*/ 159544 w 319088"/>
              <a:gd name="connsiteY33" fmla="*/ 465117 h 465117"/>
              <a:gd name="connsiteX34" fmla="*/ 72962 w 319088"/>
              <a:gd name="connsiteY34" fmla="*/ 335115 h 465117"/>
              <a:gd name="connsiteX35" fmla="*/ 0 w 319088"/>
              <a:gd name="connsiteY35" fmla="*/ 159891 h 465117"/>
              <a:gd name="connsiteX36" fmla="*/ 159544 w 319088"/>
              <a:gd name="connsiteY36" fmla="*/ 0 h 46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19088" h="465117">
                <a:moveTo>
                  <a:pt x="192044" y="410183"/>
                </a:moveTo>
                <a:lnTo>
                  <a:pt x="130575" y="417892"/>
                </a:lnTo>
                <a:cubicBezTo>
                  <a:pt x="138080" y="434366"/>
                  <a:pt x="144845" y="436045"/>
                  <a:pt x="159544" y="436045"/>
                </a:cubicBezTo>
                <a:cubicBezTo>
                  <a:pt x="176666" y="436045"/>
                  <a:pt x="183151" y="434215"/>
                  <a:pt x="192044" y="410183"/>
                </a:cubicBezTo>
                <a:close/>
                <a:moveTo>
                  <a:pt x="206181" y="364810"/>
                </a:moveTo>
                <a:lnTo>
                  <a:pt x="116423" y="376030"/>
                </a:lnTo>
                <a:cubicBezTo>
                  <a:pt x="116452" y="376180"/>
                  <a:pt x="116512" y="376353"/>
                  <a:pt x="116556" y="376482"/>
                </a:cubicBezTo>
                <a:cubicBezTo>
                  <a:pt x="119894" y="387852"/>
                  <a:pt x="122657" y="396573"/>
                  <a:pt x="125213" y="404024"/>
                </a:cubicBezTo>
                <a:lnTo>
                  <a:pt x="197140" y="395001"/>
                </a:lnTo>
                <a:cubicBezTo>
                  <a:pt x="198736" y="389855"/>
                  <a:pt x="200449" y="384191"/>
                  <a:pt x="202355" y="377645"/>
                </a:cubicBezTo>
                <a:cubicBezTo>
                  <a:pt x="203537" y="373618"/>
                  <a:pt x="204911" y="369096"/>
                  <a:pt x="206181" y="364810"/>
                </a:cubicBezTo>
                <a:close/>
                <a:moveTo>
                  <a:pt x="103275" y="334318"/>
                </a:moveTo>
                <a:cubicBezTo>
                  <a:pt x="106584" y="344073"/>
                  <a:pt x="109568" y="353311"/>
                  <a:pt x="112198" y="362054"/>
                </a:cubicBezTo>
                <a:cubicBezTo>
                  <a:pt x="112198" y="362054"/>
                  <a:pt x="210805" y="349693"/>
                  <a:pt x="210805" y="349693"/>
                </a:cubicBezTo>
                <a:cubicBezTo>
                  <a:pt x="212356" y="344762"/>
                  <a:pt x="214144" y="339529"/>
                  <a:pt x="215916" y="334318"/>
                </a:cubicBezTo>
                <a:close/>
                <a:moveTo>
                  <a:pt x="159419" y="73025"/>
                </a:moveTo>
                <a:cubicBezTo>
                  <a:pt x="163434" y="73025"/>
                  <a:pt x="166687" y="76279"/>
                  <a:pt x="166687" y="80289"/>
                </a:cubicBezTo>
                <a:cubicBezTo>
                  <a:pt x="166687" y="84299"/>
                  <a:pt x="163434" y="87556"/>
                  <a:pt x="159419" y="87556"/>
                </a:cubicBezTo>
                <a:cubicBezTo>
                  <a:pt x="119359" y="87556"/>
                  <a:pt x="86762" y="120153"/>
                  <a:pt x="86762" y="160213"/>
                </a:cubicBezTo>
                <a:cubicBezTo>
                  <a:pt x="86762" y="164223"/>
                  <a:pt x="83509" y="167481"/>
                  <a:pt x="79495" y="167481"/>
                </a:cubicBezTo>
                <a:cubicBezTo>
                  <a:pt x="75480" y="167481"/>
                  <a:pt x="72231" y="164223"/>
                  <a:pt x="72231" y="160213"/>
                </a:cubicBezTo>
                <a:cubicBezTo>
                  <a:pt x="72231" y="112128"/>
                  <a:pt x="111339" y="73025"/>
                  <a:pt x="159419" y="73025"/>
                </a:cubicBezTo>
                <a:close/>
                <a:moveTo>
                  <a:pt x="159544" y="29071"/>
                </a:moveTo>
                <a:cubicBezTo>
                  <a:pt x="87557" y="29071"/>
                  <a:pt x="28998" y="87752"/>
                  <a:pt x="28998" y="159891"/>
                </a:cubicBezTo>
                <a:cubicBezTo>
                  <a:pt x="28998" y="189436"/>
                  <a:pt x="48557" y="224537"/>
                  <a:pt x="67481" y="258475"/>
                </a:cubicBezTo>
                <a:cubicBezTo>
                  <a:pt x="76035" y="273829"/>
                  <a:pt x="84706" y="289549"/>
                  <a:pt x="91930" y="305247"/>
                </a:cubicBezTo>
                <a:lnTo>
                  <a:pt x="227291" y="305247"/>
                </a:lnTo>
                <a:cubicBezTo>
                  <a:pt x="234485" y="289613"/>
                  <a:pt x="243083" y="273979"/>
                  <a:pt x="251563" y="258647"/>
                </a:cubicBezTo>
                <a:cubicBezTo>
                  <a:pt x="270516" y="224494"/>
                  <a:pt x="290075" y="189221"/>
                  <a:pt x="290075" y="159891"/>
                </a:cubicBezTo>
                <a:cubicBezTo>
                  <a:pt x="290075" y="87752"/>
                  <a:pt x="231516" y="29071"/>
                  <a:pt x="159544" y="29071"/>
                </a:cubicBezTo>
                <a:close/>
                <a:moveTo>
                  <a:pt x="159544" y="0"/>
                </a:moveTo>
                <a:cubicBezTo>
                  <a:pt x="247648" y="0"/>
                  <a:pt x="319088" y="71579"/>
                  <a:pt x="319088" y="159891"/>
                </a:cubicBezTo>
                <a:cubicBezTo>
                  <a:pt x="319088" y="218012"/>
                  <a:pt x="265656" y="280784"/>
                  <a:pt x="246112" y="335438"/>
                </a:cubicBezTo>
                <a:cubicBezTo>
                  <a:pt x="217039" y="416665"/>
                  <a:pt x="221175" y="465117"/>
                  <a:pt x="159544" y="465117"/>
                </a:cubicBezTo>
                <a:cubicBezTo>
                  <a:pt x="98799" y="465117"/>
                  <a:pt x="102020" y="416449"/>
                  <a:pt x="72962" y="335115"/>
                </a:cubicBezTo>
                <a:cubicBezTo>
                  <a:pt x="53491" y="280569"/>
                  <a:pt x="0" y="218486"/>
                  <a:pt x="0" y="159891"/>
                </a:cubicBezTo>
                <a:cubicBezTo>
                  <a:pt x="0" y="71579"/>
                  <a:pt x="71425" y="0"/>
                  <a:pt x="1595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19050" tIns="19050" rIns="19050" bIns="19050" anchor="ctr">
            <a:noAutofit/>
          </a:bodyPr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8" name="PA_任意多边形 65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2705652" y="4936401"/>
            <a:ext cx="255024" cy="223200"/>
          </a:xfrm>
          <a:custGeom>
            <a:avLst/>
            <a:gdLst>
              <a:gd name="connsiteX0" fmla="*/ 232459 w 464344"/>
              <a:gd name="connsiteY0" fmla="*/ 72231 h 406400"/>
              <a:gd name="connsiteX1" fmla="*/ 239713 w 464344"/>
              <a:gd name="connsiteY1" fmla="*/ 79534 h 406400"/>
              <a:gd name="connsiteX2" fmla="*/ 232459 w 464344"/>
              <a:gd name="connsiteY2" fmla="*/ 86836 h 406400"/>
              <a:gd name="connsiteX3" fmla="*/ 87518 w 464344"/>
              <a:gd name="connsiteY3" fmla="*/ 174467 h 406400"/>
              <a:gd name="connsiteX4" fmla="*/ 80271 w 464344"/>
              <a:gd name="connsiteY4" fmla="*/ 181769 h 406400"/>
              <a:gd name="connsiteX5" fmla="*/ 73025 w 464344"/>
              <a:gd name="connsiteY5" fmla="*/ 174467 h 406400"/>
              <a:gd name="connsiteX6" fmla="*/ 232459 w 464344"/>
              <a:gd name="connsiteY6" fmla="*/ 72231 h 406400"/>
              <a:gd name="connsiteX7" fmla="*/ 232172 w 464344"/>
              <a:gd name="connsiteY7" fmla="*/ 29013 h 406400"/>
              <a:gd name="connsiteX8" fmla="*/ 29000 w 464344"/>
              <a:gd name="connsiteY8" fmla="*/ 174169 h 406400"/>
              <a:gd name="connsiteX9" fmla="*/ 114882 w 464344"/>
              <a:gd name="connsiteY9" fmla="*/ 292382 h 406400"/>
              <a:gd name="connsiteX10" fmla="*/ 130704 w 464344"/>
              <a:gd name="connsiteY10" fmla="*/ 318234 h 406400"/>
              <a:gd name="connsiteX11" fmla="*/ 130575 w 464344"/>
              <a:gd name="connsiteY11" fmla="*/ 320906 h 406400"/>
              <a:gd name="connsiteX12" fmla="*/ 120192 w 464344"/>
              <a:gd name="connsiteY12" fmla="*/ 363465 h 406400"/>
              <a:gd name="connsiteX13" fmla="*/ 164950 w 464344"/>
              <a:gd name="connsiteY13" fmla="*/ 326607 h 406400"/>
              <a:gd name="connsiteX14" fmla="*/ 187372 w 464344"/>
              <a:gd name="connsiteY14" fmla="*/ 315976 h 406400"/>
              <a:gd name="connsiteX15" fmla="*/ 191585 w 464344"/>
              <a:gd name="connsiteY15" fmla="*/ 316296 h 406400"/>
              <a:gd name="connsiteX16" fmla="*/ 232172 w 464344"/>
              <a:gd name="connsiteY16" fmla="*/ 319306 h 406400"/>
              <a:gd name="connsiteX17" fmla="*/ 435301 w 464344"/>
              <a:gd name="connsiteY17" fmla="*/ 174169 h 406400"/>
              <a:gd name="connsiteX18" fmla="*/ 232172 w 464344"/>
              <a:gd name="connsiteY18" fmla="*/ 29013 h 406400"/>
              <a:gd name="connsiteX19" fmla="*/ 232172 w 464344"/>
              <a:gd name="connsiteY19" fmla="*/ 0 h 406400"/>
              <a:gd name="connsiteX20" fmla="*/ 464344 w 464344"/>
              <a:gd name="connsiteY20" fmla="*/ 174169 h 406400"/>
              <a:gd name="connsiteX21" fmla="*/ 232172 w 464344"/>
              <a:gd name="connsiteY21" fmla="*/ 348338 h 406400"/>
              <a:gd name="connsiteX22" fmla="*/ 187372 w 464344"/>
              <a:gd name="connsiteY22" fmla="*/ 345026 h 406400"/>
              <a:gd name="connsiteX23" fmla="*/ 89386 w 464344"/>
              <a:gd name="connsiteY23" fmla="*/ 406212 h 406400"/>
              <a:gd name="connsiteX24" fmla="*/ 85689 w 464344"/>
              <a:gd name="connsiteY24" fmla="*/ 406400 h 406400"/>
              <a:gd name="connsiteX25" fmla="*/ 72532 w 464344"/>
              <a:gd name="connsiteY25" fmla="*/ 393230 h 406400"/>
              <a:gd name="connsiteX26" fmla="*/ 73629 w 464344"/>
              <a:gd name="connsiteY26" fmla="*/ 388056 h 406400"/>
              <a:gd name="connsiteX27" fmla="*/ 73586 w 464344"/>
              <a:gd name="connsiteY27" fmla="*/ 388056 h 406400"/>
              <a:gd name="connsiteX28" fmla="*/ 101554 w 464344"/>
              <a:gd name="connsiteY28" fmla="*/ 319306 h 406400"/>
              <a:gd name="connsiteX29" fmla="*/ 101683 w 464344"/>
              <a:gd name="connsiteY29" fmla="*/ 318234 h 406400"/>
              <a:gd name="connsiteX30" fmla="*/ 0 w 464344"/>
              <a:gd name="connsiteY30" fmla="*/ 174169 h 406400"/>
              <a:gd name="connsiteX31" fmla="*/ 232172 w 464344"/>
              <a:gd name="connsiteY31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64344" h="406400">
                <a:moveTo>
                  <a:pt x="232459" y="72231"/>
                </a:moveTo>
                <a:cubicBezTo>
                  <a:pt x="236464" y="72231"/>
                  <a:pt x="239713" y="75502"/>
                  <a:pt x="239713" y="79534"/>
                </a:cubicBezTo>
                <a:cubicBezTo>
                  <a:pt x="239713" y="83560"/>
                  <a:pt x="236464" y="86836"/>
                  <a:pt x="232459" y="86836"/>
                </a:cubicBezTo>
                <a:cubicBezTo>
                  <a:pt x="155250" y="86836"/>
                  <a:pt x="87518" y="127791"/>
                  <a:pt x="87518" y="174467"/>
                </a:cubicBezTo>
                <a:cubicBezTo>
                  <a:pt x="87518" y="178493"/>
                  <a:pt x="84269" y="181769"/>
                  <a:pt x="80271" y="181769"/>
                </a:cubicBezTo>
                <a:cubicBezTo>
                  <a:pt x="76266" y="181769"/>
                  <a:pt x="73025" y="178493"/>
                  <a:pt x="73025" y="174467"/>
                </a:cubicBezTo>
                <a:cubicBezTo>
                  <a:pt x="73025" y="119054"/>
                  <a:pt x="146036" y="72231"/>
                  <a:pt x="232459" y="72231"/>
                </a:cubicBezTo>
                <a:close/>
                <a:moveTo>
                  <a:pt x="232172" y="29013"/>
                </a:moveTo>
                <a:cubicBezTo>
                  <a:pt x="120128" y="29013"/>
                  <a:pt x="29000" y="94131"/>
                  <a:pt x="29000" y="174169"/>
                </a:cubicBezTo>
                <a:cubicBezTo>
                  <a:pt x="29000" y="220717"/>
                  <a:pt x="61117" y="264913"/>
                  <a:pt x="114882" y="292382"/>
                </a:cubicBezTo>
                <a:cubicBezTo>
                  <a:pt x="124599" y="297331"/>
                  <a:pt x="130704" y="307321"/>
                  <a:pt x="130704" y="318234"/>
                </a:cubicBezTo>
                <a:cubicBezTo>
                  <a:pt x="130704" y="319024"/>
                  <a:pt x="130661" y="319965"/>
                  <a:pt x="130575" y="320906"/>
                </a:cubicBezTo>
                <a:cubicBezTo>
                  <a:pt x="130274" y="335901"/>
                  <a:pt x="125846" y="350483"/>
                  <a:pt x="120192" y="363465"/>
                </a:cubicBezTo>
                <a:cubicBezTo>
                  <a:pt x="141088" y="351028"/>
                  <a:pt x="158737" y="334170"/>
                  <a:pt x="164950" y="326607"/>
                </a:cubicBezTo>
                <a:cubicBezTo>
                  <a:pt x="170496" y="319833"/>
                  <a:pt x="178751" y="315976"/>
                  <a:pt x="187372" y="315976"/>
                </a:cubicBezTo>
                <a:cubicBezTo>
                  <a:pt x="188769" y="315976"/>
                  <a:pt x="190188" y="316089"/>
                  <a:pt x="191585" y="316296"/>
                </a:cubicBezTo>
                <a:cubicBezTo>
                  <a:pt x="205214" y="318309"/>
                  <a:pt x="218865" y="319306"/>
                  <a:pt x="232172" y="319306"/>
                </a:cubicBezTo>
                <a:cubicBezTo>
                  <a:pt x="344195" y="319306"/>
                  <a:pt x="435301" y="254188"/>
                  <a:pt x="435301" y="174169"/>
                </a:cubicBezTo>
                <a:cubicBezTo>
                  <a:pt x="435301" y="94131"/>
                  <a:pt x="344195" y="29013"/>
                  <a:pt x="232172" y="29013"/>
                </a:cubicBezTo>
                <a:close/>
                <a:moveTo>
                  <a:pt x="232172" y="0"/>
                </a:moveTo>
                <a:cubicBezTo>
                  <a:pt x="360383" y="0"/>
                  <a:pt x="464344" y="77969"/>
                  <a:pt x="464344" y="174169"/>
                </a:cubicBezTo>
                <a:cubicBezTo>
                  <a:pt x="464344" y="270350"/>
                  <a:pt x="360383" y="348338"/>
                  <a:pt x="232172" y="348338"/>
                </a:cubicBezTo>
                <a:cubicBezTo>
                  <a:pt x="216823" y="348338"/>
                  <a:pt x="201882" y="347152"/>
                  <a:pt x="187372" y="345026"/>
                </a:cubicBezTo>
                <a:cubicBezTo>
                  <a:pt x="177461" y="357087"/>
                  <a:pt x="134746" y="398780"/>
                  <a:pt x="89386" y="406212"/>
                </a:cubicBezTo>
                <a:cubicBezTo>
                  <a:pt x="89451" y="406024"/>
                  <a:pt x="87043" y="406400"/>
                  <a:pt x="85689" y="406400"/>
                </a:cubicBezTo>
                <a:cubicBezTo>
                  <a:pt x="78423" y="406400"/>
                  <a:pt x="72532" y="400511"/>
                  <a:pt x="72532" y="393230"/>
                </a:cubicBezTo>
                <a:cubicBezTo>
                  <a:pt x="72532" y="391386"/>
                  <a:pt x="72941" y="389636"/>
                  <a:pt x="73629" y="388056"/>
                </a:cubicBezTo>
                <a:lnTo>
                  <a:pt x="73586" y="388056"/>
                </a:lnTo>
                <a:cubicBezTo>
                  <a:pt x="82142" y="373343"/>
                  <a:pt x="101554" y="345327"/>
                  <a:pt x="101554" y="319306"/>
                </a:cubicBezTo>
                <a:cubicBezTo>
                  <a:pt x="101554" y="318893"/>
                  <a:pt x="101683" y="318629"/>
                  <a:pt x="101683" y="318234"/>
                </a:cubicBezTo>
                <a:cubicBezTo>
                  <a:pt x="40308" y="286889"/>
                  <a:pt x="0" y="234057"/>
                  <a:pt x="0" y="174169"/>
                </a:cubicBezTo>
                <a:cubicBezTo>
                  <a:pt x="0" y="77969"/>
                  <a:pt x="103940" y="0"/>
                  <a:pt x="232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19050" tIns="19050" rIns="19050" bIns="19050" anchor="ctr">
            <a:noAutofit/>
          </a:bodyPr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张海山锐线体简" panose="02000000000000000000" pitchFamily="2" charset="-122"/>
              <a:ea typeface="张海山锐线体简" panose="020000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bldLvl="0" animBg="1"/>
      <p:bldP spid="43" grpId="0" animBg="1"/>
      <p:bldP spid="44" grpId="0"/>
      <p:bldP spid="45" grpId="0" animBg="1"/>
      <p:bldP spid="46" grpId="0" bldLvl="0" animBg="1"/>
      <p:bldP spid="47" grpId="0" animBg="1"/>
      <p:bldP spid="48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F2F6"/>
            </a:gs>
            <a:gs pos="39000">
              <a:srgbClr val="CDD5DC"/>
            </a:gs>
            <a:gs pos="12000">
              <a:srgbClr val="C1CBD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7147" y="4054642"/>
            <a:ext cx="3494853" cy="2803358"/>
          </a:xfrm>
          <a:prstGeom prst="rect">
            <a:avLst/>
          </a:prstGeom>
        </p:spPr>
      </p:pic>
      <p:pic>
        <p:nvPicPr>
          <p:cNvPr id="4" name="PA_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647316" flipH="1">
            <a:off x="-416098" y="-475671"/>
            <a:ext cx="2284308" cy="2580340"/>
          </a:xfrm>
          <a:prstGeom prst="rect">
            <a:avLst/>
          </a:prstGeom>
          <a:ln>
            <a:noFill/>
          </a:ln>
        </p:spPr>
      </p:pic>
      <p:pic>
        <p:nvPicPr>
          <p:cNvPr id="5" name="图片占位符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141" y="2105675"/>
            <a:ext cx="2618658" cy="1794144"/>
          </a:xfrm>
          <a:prstGeom prst="rect">
            <a:avLst/>
          </a:prstGeom>
        </p:spPr>
      </p:pic>
      <p:pic>
        <p:nvPicPr>
          <p:cNvPr id="6" name="图片占位符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156" y="2105675"/>
            <a:ext cx="2618658" cy="1794144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452448" y="4096348"/>
            <a:ext cx="3109196" cy="1200192"/>
            <a:chOff x="1452448" y="3974124"/>
            <a:chExt cx="3109196" cy="1200192"/>
          </a:xfrm>
        </p:grpSpPr>
        <p:sp>
          <p:nvSpPr>
            <p:cNvPr id="11" name="TextBox 73"/>
            <p:cNvSpPr txBox="1"/>
            <p:nvPr/>
          </p:nvSpPr>
          <p:spPr>
            <a:xfrm>
              <a:off x="1452448" y="3974124"/>
              <a:ext cx="431528" cy="64633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600" b="1" dirty="0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latin typeface="张海山锐线体简" panose="02000000000000000000" pitchFamily="2" charset="-122"/>
                  <a:ea typeface="张海山锐线体简" panose="02000000000000000000" pitchFamily="2" charset="-122"/>
                  <a:cs typeface="Montserrat Hairline" charset="0"/>
                </a:rPr>
                <a:t>1</a:t>
              </a:r>
              <a:endParaRPr lang="en-US" sz="36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张海山锐线体简" panose="02000000000000000000" pitchFamily="2" charset="-122"/>
                <a:ea typeface="张海山锐线体简" panose="02000000000000000000" pitchFamily="2" charset="-122"/>
                <a:cs typeface="Montserrat Hairline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884112" y="4159586"/>
              <a:ext cx="2677532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  <a:cs typeface="Poppins Light" charset="0"/>
                </a:rPr>
                <a:t></a:t>
              </a:r>
              <a:r>
                <a:rPr lang="en-US" altLang="zh-CN" sz="2000" dirty="0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latin typeface="张海山锐线体简" panose="02000000000000000000" pitchFamily="2" charset="-122"/>
                  <a:ea typeface="张海山锐线体简" panose="02000000000000000000" pitchFamily="2" charset="-122"/>
                  <a:cs typeface="Poppins Light" charset="0"/>
                </a:rPr>
                <a:t>（举报性骚扰靠挂人）完善性骚扰举报制度</a:t>
              </a:r>
              <a:endParaRPr lang="en-US" altLang="zh-CN" sz="2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张海山锐线体简" panose="02000000000000000000" pitchFamily="2" charset="-122"/>
                <a:ea typeface="张海山锐线体简" panose="02000000000000000000" pitchFamily="2" charset="-122"/>
                <a:cs typeface="Poppins Light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425212" y="4054438"/>
            <a:ext cx="3463925" cy="2601595"/>
            <a:chOff x="7614442" y="3932214"/>
            <a:chExt cx="3463925" cy="2601595"/>
          </a:xfrm>
        </p:grpSpPr>
        <p:sp>
          <p:nvSpPr>
            <p:cNvPr id="16" name="TextBox 73"/>
            <p:cNvSpPr txBox="1"/>
            <p:nvPr/>
          </p:nvSpPr>
          <p:spPr>
            <a:xfrm>
              <a:off x="7614442" y="3932214"/>
              <a:ext cx="431528" cy="64633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600" b="1" dirty="0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latin typeface="张海山锐线体简" panose="02000000000000000000" pitchFamily="2" charset="-122"/>
                  <a:ea typeface="张海山锐线体简" panose="02000000000000000000" pitchFamily="2" charset="-122"/>
                  <a:cs typeface="Montserrat Hairline" charset="0"/>
                </a:rPr>
                <a:t>2</a:t>
              </a:r>
              <a:endParaRPr lang="en-US" sz="36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张海山锐线体简" panose="02000000000000000000" pitchFamily="2" charset="-122"/>
                <a:ea typeface="张海山锐线体简" panose="02000000000000000000" pitchFamily="2" charset="-122"/>
                <a:cs typeface="Montserrat Hairline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83682" y="4134144"/>
              <a:ext cx="3194685" cy="2399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  <a:cs typeface="Poppins Light" charset="0"/>
                </a:rPr>
                <a:t></a:t>
              </a:r>
              <a:r>
                <a:rPr lang="en-US" altLang="zh-CN" sz="2000" dirty="0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latin typeface="张海山锐线体简" panose="02000000000000000000" pitchFamily="2" charset="-122"/>
                  <a:ea typeface="张海山锐线体简" panose="02000000000000000000" pitchFamily="2" charset="-122"/>
                  <a:cs typeface="Poppins Light" charset="0"/>
                </a:rPr>
                <a:t>（社会性死亡）很多微博上的社会性死亡都是秩序和规则缺失时的无奈之举，不可滥用</a:t>
              </a:r>
              <a:endParaRPr lang="en-US" altLang="zh-CN" sz="2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张海山锐线体简" panose="02000000000000000000" pitchFamily="2" charset="-122"/>
                <a:ea typeface="张海山锐线体简" panose="02000000000000000000" pitchFamily="2" charset="-122"/>
                <a:cs typeface="Poppins Light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latin typeface="张海山锐线体简" panose="02000000000000000000" pitchFamily="2" charset="-122"/>
                  <a:ea typeface="张海山锐线体简" panose="02000000000000000000" pitchFamily="2" charset="-122"/>
                  <a:cs typeface="Poppins Light" charset="0"/>
                </a:rPr>
                <a:t>……</a:t>
              </a:r>
              <a:endParaRPr lang="en-US" altLang="zh-CN" sz="2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张海山锐线体简" panose="02000000000000000000" pitchFamily="2" charset="-122"/>
                <a:ea typeface="张海山锐线体简" panose="02000000000000000000" pitchFamily="2" charset="-122"/>
                <a:cs typeface="Poppins Light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 flipV="1">
            <a:off x="5268595" y="1540510"/>
            <a:ext cx="1452880" cy="314325"/>
            <a:chOff x="3603008" y="-3031957"/>
            <a:chExt cx="17500740" cy="1394085"/>
          </a:xfrm>
        </p:grpSpPr>
        <p:grpSp>
          <p:nvGrpSpPr>
            <p:cNvPr id="24" name="组合 23"/>
            <p:cNvGrpSpPr/>
            <p:nvPr/>
          </p:nvGrpSpPr>
          <p:grpSpPr>
            <a:xfrm>
              <a:off x="4772562" y="-3031957"/>
              <a:ext cx="16331186" cy="553452"/>
              <a:chOff x="4772560" y="-2634916"/>
              <a:chExt cx="6035451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8" name="直接连接符 27"/>
              <p:cNvCxnSpPr/>
              <p:nvPr/>
            </p:nvCxnSpPr>
            <p:spPr>
              <a:xfrm flipV="1">
                <a:off x="4772560" y="-2538662"/>
                <a:ext cx="583091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椭圆 28"/>
              <p:cNvSpPr/>
              <p:nvPr/>
            </p:nvSpPr>
            <p:spPr>
              <a:xfrm>
                <a:off x="10603475" y="-2634916"/>
                <a:ext cx="204536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张海山锐线体简" panose="02000000000000000000" pitchFamily="2" charset="-122"/>
                  <a:ea typeface="张海山锐线体简" panose="02000000000000000000" pitchFamily="2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6" name="直接连接符 25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张海山锐线体简" panose="02000000000000000000" pitchFamily="2" charset="-122"/>
                  <a:ea typeface="张海山锐线体简" panose="02000000000000000000" pitchFamily="2" charset="-122"/>
                </a:endParaRPr>
              </a:p>
            </p:txBody>
          </p:sp>
        </p:grpSp>
      </p:grpSp>
      <p:sp>
        <p:nvSpPr>
          <p:cNvPr id="30" name="PA_库_文本框 1"/>
          <p:cNvSpPr txBox="1"/>
          <p:nvPr>
            <p:custDataLst>
              <p:tags r:id="rId5"/>
            </p:custDataLst>
          </p:nvPr>
        </p:nvSpPr>
        <p:spPr>
          <a:xfrm>
            <a:off x="5462270" y="1151255"/>
            <a:ext cx="1116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defRPr>
            </a:lvl1pPr>
          </a:lstStyle>
          <a:p>
            <a:r>
              <a:rPr lang="zh-CN" altLang="en-US" sz="36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方正细谭黑简体" charset="0"/>
              </a:rPr>
              <a:t>建议</a:t>
            </a:r>
            <a:endParaRPr lang="zh-CN" altLang="en-US" sz="36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方正细谭黑简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48148E-6 L 3.125E-6 -0.0865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3.7037E-6 L 2.91667E-6 -0.08658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1.48148E-6 L 3.95833E-6 -0.08657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70833E-6 3.7037E-6 L -2.70833E-6 -0.08658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_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A_库_图片 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1687380" flipH="1">
            <a:off x="-1042670" y="-1461770"/>
            <a:ext cx="5105400" cy="6653530"/>
          </a:xfrm>
          <a:prstGeom prst="rect">
            <a:avLst/>
          </a:prstGeom>
        </p:spPr>
      </p:pic>
      <p:sp>
        <p:nvSpPr>
          <p:cNvPr id="2" name="PA_库_文本框 1"/>
          <p:cNvSpPr txBox="1"/>
          <p:nvPr>
            <p:custDataLst>
              <p:tags r:id="rId5"/>
            </p:custDataLst>
          </p:nvPr>
        </p:nvSpPr>
        <p:spPr>
          <a:xfrm>
            <a:off x="2317750" y="2178050"/>
            <a:ext cx="800798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Thanks for listening!</a:t>
            </a:r>
            <a:endParaRPr lang="en-US" altLang="zh-CN" sz="54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sp>
        <p:nvSpPr>
          <p:cNvPr id="7" name="PA_库_文本框 6"/>
          <p:cNvSpPr txBox="1"/>
          <p:nvPr>
            <p:custDataLst>
              <p:tags r:id="rId6"/>
            </p:custDataLst>
          </p:nvPr>
        </p:nvSpPr>
        <p:spPr>
          <a:xfrm>
            <a:off x="1836685" y="437943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第二小组</a:t>
            </a:r>
            <a:endParaRPr lang="zh-CN" altLang="en-US" sz="320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cxnSp>
        <p:nvCxnSpPr>
          <p:cNvPr id="8" name="PA_库_直接连接符 7"/>
          <p:cNvCxnSpPr/>
          <p:nvPr>
            <p:custDataLst>
              <p:tags r:id="rId7"/>
            </p:custDataLst>
          </p:nvPr>
        </p:nvCxnSpPr>
        <p:spPr>
          <a:xfrm>
            <a:off x="3017121" y="4963239"/>
            <a:ext cx="627797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653915" y="3100070"/>
            <a:ext cx="41789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感谢聆听！</a:t>
            </a:r>
            <a:endParaRPr lang="zh-CN" altLang="en-US" sz="44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A_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3148487" flipH="1">
            <a:off x="7832378" y="1477240"/>
            <a:ext cx="5889979" cy="665328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58781" y="1284823"/>
            <a:ext cx="1415772" cy="21441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eaVert"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目录</a:t>
            </a:r>
            <a:endParaRPr lang="zh-CN" altLang="en-US" sz="8000" dirty="0">
              <a:solidFill>
                <a:schemeClr val="bg1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9339708" y="2332847"/>
            <a:ext cx="324853" cy="324853"/>
          </a:xfrm>
          <a:prstGeom prst="donut">
            <a:avLst>
              <a:gd name="adj" fmla="val 25748"/>
            </a:avLst>
          </a:prstGeom>
          <a:solidFill>
            <a:schemeClr val="bg1"/>
          </a:solidFill>
          <a:ln w="28575">
            <a:solidFill>
              <a:srgbClr val="D2DAD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258217" y="1153604"/>
            <a:ext cx="1081491" cy="323275"/>
            <a:chOff x="3603008" y="-3031957"/>
            <a:chExt cx="4663802" cy="1394085"/>
          </a:xfrm>
        </p:grpSpPr>
        <p:grpSp>
          <p:nvGrpSpPr>
            <p:cNvPr id="7" name="组合 6"/>
            <p:cNvGrpSpPr/>
            <p:nvPr/>
          </p:nvGrpSpPr>
          <p:grpSpPr>
            <a:xfrm>
              <a:off x="4772560" y="-3031957"/>
              <a:ext cx="3494250" cy="553452"/>
              <a:chOff x="4772560" y="-2634916"/>
              <a:chExt cx="1291356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772560" y="-2538663"/>
                <a:ext cx="109885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5859379" y="-2634916"/>
                <a:ext cx="204537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细谭黑简体" panose="02000000000000000000" pitchFamily="2" charset="-122"/>
                  <a:ea typeface="方正细谭黑简体" panose="02000000000000000000" pitchFamily="2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" name="直接连接符 8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细谭黑简体" panose="02000000000000000000" pitchFamily="2" charset="-122"/>
                  <a:ea typeface="方正细谭黑简体" panose="02000000000000000000" pitchFamily="2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 rot="10800000">
            <a:off x="8961388" y="3288701"/>
            <a:ext cx="1081491" cy="323275"/>
            <a:chOff x="3603008" y="-3031957"/>
            <a:chExt cx="4663802" cy="1394085"/>
          </a:xfrm>
        </p:grpSpPr>
        <p:grpSp>
          <p:nvGrpSpPr>
            <p:cNvPr id="14" name="组合 13"/>
            <p:cNvGrpSpPr/>
            <p:nvPr/>
          </p:nvGrpSpPr>
          <p:grpSpPr>
            <a:xfrm>
              <a:off x="4772560" y="-3031957"/>
              <a:ext cx="3494250" cy="553452"/>
              <a:chOff x="4772560" y="-2634916"/>
              <a:chExt cx="1291356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4772560" y="-2538663"/>
                <a:ext cx="109885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椭圆 18"/>
              <p:cNvSpPr/>
              <p:nvPr/>
            </p:nvSpPr>
            <p:spPr>
              <a:xfrm>
                <a:off x="5859379" y="-2634916"/>
                <a:ext cx="204537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细谭黑简体" panose="02000000000000000000" pitchFamily="2" charset="-122"/>
                  <a:ea typeface="方正细谭黑简体" panose="02000000000000000000" pitchFamily="2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6" name="直接连接符 15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细谭黑简体" panose="02000000000000000000" pitchFamily="2" charset="-122"/>
                  <a:ea typeface="方正细谭黑简体" panose="02000000000000000000" pitchFamily="2" charset="-122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 flipV="1">
            <a:off x="3538258" y="3131500"/>
            <a:ext cx="4035087" cy="314400"/>
            <a:chOff x="3603008" y="-3031957"/>
            <a:chExt cx="17500740" cy="1394085"/>
          </a:xfrm>
        </p:grpSpPr>
        <p:grpSp>
          <p:nvGrpSpPr>
            <p:cNvPr id="21" name="组合 20"/>
            <p:cNvGrpSpPr/>
            <p:nvPr/>
          </p:nvGrpSpPr>
          <p:grpSpPr>
            <a:xfrm>
              <a:off x="4772562" y="-3031957"/>
              <a:ext cx="16331186" cy="553452"/>
              <a:chOff x="4772560" y="-2634916"/>
              <a:chExt cx="6035451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5" name="直接连接符 24"/>
              <p:cNvCxnSpPr/>
              <p:nvPr/>
            </p:nvCxnSpPr>
            <p:spPr>
              <a:xfrm flipV="1">
                <a:off x="4772560" y="-2538662"/>
                <a:ext cx="583091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10603475" y="-2634916"/>
                <a:ext cx="204536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细谭黑简体" panose="02000000000000000000" pitchFamily="2" charset="-122"/>
                  <a:ea typeface="方正细谭黑简体" panose="02000000000000000000" pitchFamily="2" charset="-122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3" name="直接连接符 22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椭圆 23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细谭黑简体" panose="02000000000000000000" pitchFamily="2" charset="-122"/>
                  <a:ea typeface="方正细谭黑简体" panose="02000000000000000000" pitchFamily="2" charset="-122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 flipV="1">
            <a:off x="3538258" y="3970714"/>
            <a:ext cx="4035087" cy="314400"/>
            <a:chOff x="3603008" y="-3031957"/>
            <a:chExt cx="17500740" cy="1394085"/>
          </a:xfrm>
        </p:grpSpPr>
        <p:grpSp>
          <p:nvGrpSpPr>
            <p:cNvPr id="29" name="组合 28"/>
            <p:cNvGrpSpPr/>
            <p:nvPr/>
          </p:nvGrpSpPr>
          <p:grpSpPr>
            <a:xfrm>
              <a:off x="4772562" y="-3031957"/>
              <a:ext cx="16331186" cy="553452"/>
              <a:chOff x="4772560" y="-2634916"/>
              <a:chExt cx="6035451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3" name="直接连接符 32"/>
              <p:cNvCxnSpPr/>
              <p:nvPr/>
            </p:nvCxnSpPr>
            <p:spPr>
              <a:xfrm flipV="1">
                <a:off x="4772560" y="-2538662"/>
                <a:ext cx="583091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椭圆 33"/>
              <p:cNvSpPr/>
              <p:nvPr/>
            </p:nvSpPr>
            <p:spPr>
              <a:xfrm>
                <a:off x="10603475" y="-2634916"/>
                <a:ext cx="204536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细谭黑简体" panose="02000000000000000000" pitchFamily="2" charset="-122"/>
                  <a:ea typeface="方正细谭黑简体" panose="02000000000000000000" pitchFamily="2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1" name="直接连接符 30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椭圆 31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细谭黑简体" panose="02000000000000000000" pitchFamily="2" charset="-122"/>
                  <a:ea typeface="方正细谭黑简体" panose="02000000000000000000" pitchFamily="2" charset="-122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 flipV="1">
            <a:off x="3538258" y="4786572"/>
            <a:ext cx="4035087" cy="314400"/>
            <a:chOff x="3603008" y="-3031957"/>
            <a:chExt cx="17500740" cy="1394085"/>
          </a:xfrm>
        </p:grpSpPr>
        <p:grpSp>
          <p:nvGrpSpPr>
            <p:cNvPr id="36" name="组合 35"/>
            <p:cNvGrpSpPr/>
            <p:nvPr/>
          </p:nvGrpSpPr>
          <p:grpSpPr>
            <a:xfrm>
              <a:off x="4772562" y="-3031957"/>
              <a:ext cx="16331186" cy="553452"/>
              <a:chOff x="4772560" y="-2634916"/>
              <a:chExt cx="6035451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0" name="直接连接符 39"/>
              <p:cNvCxnSpPr/>
              <p:nvPr/>
            </p:nvCxnSpPr>
            <p:spPr>
              <a:xfrm flipV="1">
                <a:off x="4772560" y="-2538662"/>
                <a:ext cx="583091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椭圆 40"/>
              <p:cNvSpPr/>
              <p:nvPr/>
            </p:nvSpPr>
            <p:spPr>
              <a:xfrm>
                <a:off x="10603475" y="-2634916"/>
                <a:ext cx="204536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细谭黑简体" panose="02000000000000000000" pitchFamily="2" charset="-122"/>
                  <a:ea typeface="方正细谭黑简体" panose="02000000000000000000" pitchFamily="2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8" name="直接连接符 37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椭圆 38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细谭黑简体" panose="02000000000000000000" pitchFamily="2" charset="-122"/>
                  <a:ea typeface="方正细谭黑简体" panose="02000000000000000000" pitchFamily="2" charset="-122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 flipV="1">
            <a:off x="3538258" y="5625786"/>
            <a:ext cx="4035087" cy="314400"/>
            <a:chOff x="3603008" y="-3031957"/>
            <a:chExt cx="17500740" cy="1394085"/>
          </a:xfrm>
        </p:grpSpPr>
        <p:grpSp>
          <p:nvGrpSpPr>
            <p:cNvPr id="43" name="组合 42"/>
            <p:cNvGrpSpPr/>
            <p:nvPr/>
          </p:nvGrpSpPr>
          <p:grpSpPr>
            <a:xfrm>
              <a:off x="4772562" y="-3031957"/>
              <a:ext cx="16331186" cy="553452"/>
              <a:chOff x="4772560" y="-2634916"/>
              <a:chExt cx="6035451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7" name="直接连接符 46"/>
              <p:cNvCxnSpPr/>
              <p:nvPr/>
            </p:nvCxnSpPr>
            <p:spPr>
              <a:xfrm flipV="1">
                <a:off x="4772560" y="-2538662"/>
                <a:ext cx="583091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椭圆 47"/>
              <p:cNvSpPr/>
              <p:nvPr/>
            </p:nvSpPr>
            <p:spPr>
              <a:xfrm>
                <a:off x="10603475" y="-2634916"/>
                <a:ext cx="204536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细谭黑简体" panose="02000000000000000000" pitchFamily="2" charset="-122"/>
                  <a:ea typeface="方正细谭黑简体" panose="02000000000000000000" pitchFamily="2" charset="-122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5" name="直接连接符 44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椭圆 45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细谭黑简体" panose="02000000000000000000" pitchFamily="2" charset="-122"/>
                  <a:ea typeface="方正细谭黑简体" panose="02000000000000000000" pitchFamily="2" charset="-122"/>
                </a:endParaRPr>
              </a:p>
            </p:txBody>
          </p:sp>
        </p:grpSp>
      </p:grpSp>
      <p:sp>
        <p:nvSpPr>
          <p:cNvPr id="56" name="PA_库_文本框 1"/>
          <p:cNvSpPr txBox="1"/>
          <p:nvPr>
            <p:custDataLst>
              <p:tags r:id="rId4"/>
            </p:custDataLst>
          </p:nvPr>
        </p:nvSpPr>
        <p:spPr>
          <a:xfrm>
            <a:off x="3859530" y="2799080"/>
            <a:ext cx="4152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1.</a:t>
            </a:r>
            <a:r>
              <a:rPr lang="zh-CN" altLang="en-US" sz="2800" dirty="0"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选题研究的背景和价值</a:t>
            </a:r>
            <a:endParaRPr lang="zh-CN" altLang="en-US" sz="2800" dirty="0"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sp>
        <p:nvSpPr>
          <p:cNvPr id="57" name="PA_库_文本框 1"/>
          <p:cNvSpPr txBox="1"/>
          <p:nvPr>
            <p:custDataLst>
              <p:tags r:id="rId5"/>
            </p:custDataLst>
          </p:nvPr>
        </p:nvSpPr>
        <p:spPr>
          <a:xfrm>
            <a:off x="3859530" y="3635375"/>
            <a:ext cx="4006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2.</a:t>
            </a:r>
            <a:r>
              <a:rPr lang="zh-CN" altLang="en-US" sz="2800" dirty="0"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研究过程及方法介绍</a:t>
            </a:r>
            <a:endParaRPr lang="zh-CN" altLang="en-US" sz="2800" dirty="0"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sp>
        <p:nvSpPr>
          <p:cNvPr id="58" name="PA_库_文本框 1"/>
          <p:cNvSpPr txBox="1"/>
          <p:nvPr>
            <p:custDataLst>
              <p:tags r:id="rId6"/>
            </p:custDataLst>
          </p:nvPr>
        </p:nvSpPr>
        <p:spPr>
          <a:xfrm>
            <a:off x="3831394" y="4494184"/>
            <a:ext cx="353423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3.</a:t>
            </a:r>
            <a:r>
              <a:rPr lang="zh-CN" altLang="en-US" sz="2800" dirty="0"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数据收集与分析</a:t>
            </a:r>
            <a:endParaRPr lang="zh-CN" altLang="en-US" sz="2800" dirty="0"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sp>
        <p:nvSpPr>
          <p:cNvPr id="59" name="PA_库_文本框 1"/>
          <p:cNvSpPr txBox="1"/>
          <p:nvPr>
            <p:custDataLst>
              <p:tags r:id="rId7"/>
            </p:custDataLst>
          </p:nvPr>
        </p:nvSpPr>
        <p:spPr>
          <a:xfrm>
            <a:off x="3810961" y="5320667"/>
            <a:ext cx="353423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4.</a:t>
            </a:r>
            <a:r>
              <a:rPr lang="zh-CN" altLang="en-US" sz="2800" dirty="0"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研究结果与启发</a:t>
            </a:r>
            <a:endParaRPr lang="zh-CN" altLang="en-US" sz="2800" dirty="0"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utoUpdateAnimBg="0"/>
      <p:bldP spid="57" grpId="0" autoUpdateAnimBg="0"/>
      <p:bldP spid="58" grpId="0" autoUpdateAnimBg="0"/>
      <p:bldP spid="5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F2F6"/>
            </a:gs>
            <a:gs pos="39000">
              <a:srgbClr val="CDD5DC"/>
            </a:gs>
            <a:gs pos="12000">
              <a:srgbClr val="C1CBD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1610" y="5788660"/>
            <a:ext cx="5660390" cy="1055370"/>
          </a:xfrm>
          <a:prstGeom prst="rect">
            <a:avLst/>
          </a:prstGeom>
        </p:spPr>
      </p:pic>
      <p:pic>
        <p:nvPicPr>
          <p:cNvPr id="4" name="PA_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647316" flipH="1">
            <a:off x="-416098" y="-475671"/>
            <a:ext cx="2284308" cy="2580340"/>
          </a:xfrm>
          <a:prstGeom prst="rect">
            <a:avLst/>
          </a:prstGeom>
          <a:ln>
            <a:noFill/>
          </a:ln>
        </p:spPr>
      </p:pic>
      <p:grpSp>
        <p:nvGrpSpPr>
          <p:cNvPr id="5" name="组合 4"/>
          <p:cNvGrpSpPr/>
          <p:nvPr/>
        </p:nvGrpSpPr>
        <p:grpSpPr>
          <a:xfrm>
            <a:off x="4455458" y="2734193"/>
            <a:ext cx="2480310" cy="2152015"/>
            <a:chOff x="2104521" y="3110770"/>
            <a:chExt cx="2480310" cy="2152015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2185484" y="3065050"/>
              <a:ext cx="2152015" cy="224345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>
                <a:gsLst>
                  <a:gs pos="1000">
                    <a:schemeClr val="bg1"/>
                  </a:gs>
                  <a:gs pos="99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254000" dist="127000" dir="36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2150876" y="3076479"/>
              <a:ext cx="2132330" cy="22091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8" name="Freeform 730"/>
            <p:cNvSpPr>
              <a:spLocks noChangeAspect="1" noEditPoints="1"/>
            </p:cNvSpPr>
            <p:nvPr/>
          </p:nvSpPr>
          <p:spPr bwMode="auto">
            <a:xfrm>
              <a:off x="3005770" y="3472339"/>
              <a:ext cx="421276" cy="360000"/>
            </a:xfrm>
            <a:custGeom>
              <a:avLst/>
              <a:gdLst>
                <a:gd name="T0" fmla="*/ 98425 w 55"/>
                <a:gd name="T1" fmla="*/ 12700 h 47"/>
                <a:gd name="T2" fmla="*/ 0 w 55"/>
                <a:gd name="T3" fmla="*/ 15875 h 47"/>
                <a:gd name="T4" fmla="*/ 92075 w 55"/>
                <a:gd name="T5" fmla="*/ 149225 h 47"/>
                <a:gd name="T6" fmla="*/ 120650 w 55"/>
                <a:gd name="T7" fmla="*/ 142875 h 47"/>
                <a:gd name="T8" fmla="*/ 174625 w 55"/>
                <a:gd name="T9" fmla="*/ 130175 h 47"/>
                <a:gd name="T10" fmla="*/ 44450 w 55"/>
                <a:gd name="T11" fmla="*/ 136525 h 47"/>
                <a:gd name="T12" fmla="*/ 44450 w 55"/>
                <a:gd name="T13" fmla="*/ 22225 h 47"/>
                <a:gd name="T14" fmla="*/ 85725 w 55"/>
                <a:gd name="T15" fmla="*/ 136525 h 47"/>
                <a:gd name="T16" fmla="*/ 85725 w 55"/>
                <a:gd name="T17" fmla="*/ 22225 h 47"/>
                <a:gd name="T18" fmla="*/ 130175 w 55"/>
                <a:gd name="T19" fmla="*/ 136525 h 47"/>
                <a:gd name="T20" fmla="*/ 161925 w 55"/>
                <a:gd name="T21" fmla="*/ 127000 h 47"/>
                <a:gd name="T22" fmla="*/ 19050 w 55"/>
                <a:gd name="T23" fmla="*/ 120650 h 47"/>
                <a:gd name="T24" fmla="*/ 34925 w 55"/>
                <a:gd name="T25" fmla="*/ 120650 h 47"/>
                <a:gd name="T26" fmla="*/ 38100 w 55"/>
                <a:gd name="T27" fmla="*/ 104775 h 47"/>
                <a:gd name="T28" fmla="*/ 19050 w 55"/>
                <a:gd name="T29" fmla="*/ 104775 h 47"/>
                <a:gd name="T30" fmla="*/ 25400 w 55"/>
                <a:gd name="T31" fmla="*/ 107950 h 47"/>
                <a:gd name="T32" fmla="*/ 31750 w 55"/>
                <a:gd name="T33" fmla="*/ 107950 h 47"/>
                <a:gd name="T34" fmla="*/ 31750 w 55"/>
                <a:gd name="T35" fmla="*/ 117475 h 47"/>
                <a:gd name="T36" fmla="*/ 25400 w 55"/>
                <a:gd name="T37" fmla="*/ 117475 h 47"/>
                <a:gd name="T38" fmla="*/ 25400 w 55"/>
                <a:gd name="T39" fmla="*/ 82550 h 47"/>
                <a:gd name="T40" fmla="*/ 31750 w 55"/>
                <a:gd name="T41" fmla="*/ 34925 h 47"/>
                <a:gd name="T42" fmla="*/ 22225 w 55"/>
                <a:gd name="T43" fmla="*/ 79375 h 47"/>
                <a:gd name="T44" fmla="*/ 117475 w 55"/>
                <a:gd name="T45" fmla="*/ 28575 h 47"/>
                <a:gd name="T46" fmla="*/ 133350 w 55"/>
                <a:gd name="T47" fmla="*/ 79375 h 47"/>
                <a:gd name="T48" fmla="*/ 117475 w 55"/>
                <a:gd name="T49" fmla="*/ 28575 h 47"/>
                <a:gd name="T50" fmla="*/ 60325 w 55"/>
                <a:gd name="T51" fmla="*/ 120650 h 47"/>
                <a:gd name="T52" fmla="*/ 76200 w 55"/>
                <a:gd name="T53" fmla="*/ 120650 h 47"/>
                <a:gd name="T54" fmla="*/ 69850 w 55"/>
                <a:gd name="T55" fmla="*/ 101600 h 47"/>
                <a:gd name="T56" fmla="*/ 57150 w 55"/>
                <a:gd name="T57" fmla="*/ 114300 h 47"/>
                <a:gd name="T58" fmla="*/ 66675 w 55"/>
                <a:gd name="T59" fmla="*/ 107950 h 47"/>
                <a:gd name="T60" fmla="*/ 73025 w 55"/>
                <a:gd name="T61" fmla="*/ 107950 h 47"/>
                <a:gd name="T62" fmla="*/ 73025 w 55"/>
                <a:gd name="T63" fmla="*/ 117475 h 47"/>
                <a:gd name="T64" fmla="*/ 66675 w 55"/>
                <a:gd name="T65" fmla="*/ 117475 h 47"/>
                <a:gd name="T66" fmla="*/ 69850 w 55"/>
                <a:gd name="T67" fmla="*/ 82550 h 47"/>
                <a:gd name="T68" fmla="*/ 73025 w 55"/>
                <a:gd name="T69" fmla="*/ 34925 h 47"/>
                <a:gd name="T70" fmla="*/ 66675 w 55"/>
                <a:gd name="T71" fmla="*/ 79375 h 47"/>
                <a:gd name="T72" fmla="*/ 130175 w 55"/>
                <a:gd name="T73" fmla="*/ 98425 h 47"/>
                <a:gd name="T74" fmla="*/ 130175 w 55"/>
                <a:gd name="T75" fmla="*/ 117475 h 47"/>
                <a:gd name="T76" fmla="*/ 149225 w 55"/>
                <a:gd name="T77" fmla="*/ 117475 h 47"/>
                <a:gd name="T78" fmla="*/ 149225 w 55"/>
                <a:gd name="T79" fmla="*/ 98425 h 47"/>
                <a:gd name="T80" fmla="*/ 139700 w 55"/>
                <a:gd name="T81" fmla="*/ 95250 h 47"/>
                <a:gd name="T82" fmla="*/ 136525 w 55"/>
                <a:gd name="T83" fmla="*/ 104775 h 47"/>
                <a:gd name="T84" fmla="*/ 146050 w 55"/>
                <a:gd name="T85" fmla="*/ 107950 h 47"/>
                <a:gd name="T86" fmla="*/ 136525 w 55"/>
                <a:gd name="T87" fmla="*/ 111125 h 47"/>
                <a:gd name="T88" fmla="*/ 136525 w 55"/>
                <a:gd name="T89" fmla="*/ 104775 h 4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5" h="47">
                  <a:moveTo>
                    <a:pt x="45" y="2"/>
                  </a:moveTo>
                  <a:cubicBezTo>
                    <a:pt x="44" y="1"/>
                    <a:pt x="43" y="0"/>
                    <a:pt x="42" y="1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3"/>
                    <a:pt x="30" y="3"/>
                    <a:pt x="29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7"/>
                    <a:pt x="1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30" y="47"/>
                    <a:pt x="31" y="46"/>
                    <a:pt x="31" y="45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6"/>
                    <a:pt x="39" y="47"/>
                    <a:pt x="40" y="47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5" y="43"/>
                    <a:pt x="55" y="42"/>
                    <a:pt x="55" y="41"/>
                  </a:cubicBezTo>
                  <a:cubicBezTo>
                    <a:pt x="45" y="2"/>
                    <a:pt x="45" y="2"/>
                    <a:pt x="45" y="2"/>
                  </a:cubicBezTo>
                  <a:close/>
                  <a:moveTo>
                    <a:pt x="14" y="43"/>
                  </a:moveTo>
                  <a:cubicBezTo>
                    <a:pt x="14" y="43"/>
                    <a:pt x="14" y="43"/>
                    <a:pt x="14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43"/>
                    <a:pt x="14" y="43"/>
                    <a:pt x="14" y="43"/>
                  </a:cubicBezTo>
                  <a:close/>
                  <a:moveTo>
                    <a:pt x="27" y="43"/>
                  </a:moveTo>
                  <a:cubicBezTo>
                    <a:pt x="27" y="43"/>
                    <a:pt x="27" y="43"/>
                    <a:pt x="2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3"/>
                    <a:pt x="27" y="43"/>
                    <a:pt x="27" y="43"/>
                  </a:cubicBezTo>
                  <a:close/>
                  <a:moveTo>
                    <a:pt x="41" y="43"/>
                  </a:moveTo>
                  <a:cubicBezTo>
                    <a:pt x="41" y="43"/>
                    <a:pt x="41" y="43"/>
                    <a:pt x="41" y="4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41" y="43"/>
                    <a:pt x="41" y="43"/>
                    <a:pt x="41" y="43"/>
                  </a:cubicBezTo>
                  <a:close/>
                  <a:moveTo>
                    <a:pt x="6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7" y="39"/>
                    <a:pt x="8" y="39"/>
                    <a:pt x="9" y="39"/>
                  </a:cubicBezTo>
                  <a:cubicBezTo>
                    <a:pt x="10" y="39"/>
                    <a:pt x="11" y="39"/>
                    <a:pt x="11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3" y="37"/>
                    <a:pt x="13" y="36"/>
                  </a:cubicBezTo>
                  <a:cubicBezTo>
                    <a:pt x="13" y="34"/>
                    <a:pt x="12" y="33"/>
                    <a:pt x="12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2"/>
                    <a:pt x="10" y="32"/>
                    <a:pt x="9" y="32"/>
                  </a:cubicBezTo>
                  <a:cubicBezTo>
                    <a:pt x="8" y="32"/>
                    <a:pt x="7" y="32"/>
                    <a:pt x="6" y="33"/>
                  </a:cubicBezTo>
                  <a:cubicBezTo>
                    <a:pt x="5" y="33"/>
                    <a:pt x="5" y="34"/>
                    <a:pt x="5" y="36"/>
                  </a:cubicBezTo>
                  <a:cubicBezTo>
                    <a:pt x="5" y="37"/>
                    <a:pt x="5" y="37"/>
                    <a:pt x="6" y="38"/>
                  </a:cubicBezTo>
                  <a:close/>
                  <a:moveTo>
                    <a:pt x="8" y="34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9" y="34"/>
                  </a:cubicBezTo>
                  <a:cubicBezTo>
                    <a:pt x="9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5"/>
                    <a:pt x="10" y="35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7"/>
                    <a:pt x="9" y="37"/>
                    <a:pt x="9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7" y="35"/>
                    <a:pt x="8" y="34"/>
                  </a:cubicBezTo>
                  <a:close/>
                  <a:moveTo>
                    <a:pt x="8" y="26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9" y="10"/>
                    <a:pt x="8" y="10"/>
                  </a:cubicBezTo>
                  <a:cubicBezTo>
                    <a:pt x="8" y="10"/>
                    <a:pt x="7" y="11"/>
                    <a:pt x="7" y="11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6"/>
                    <a:pt x="8" y="26"/>
                    <a:pt x="8" y="26"/>
                  </a:cubicBezTo>
                  <a:close/>
                  <a:moveTo>
                    <a:pt x="37" y="9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10"/>
                    <a:pt x="36" y="10"/>
                    <a:pt x="37" y="11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5"/>
                    <a:pt x="41" y="25"/>
                    <a:pt x="42" y="25"/>
                  </a:cubicBezTo>
                  <a:cubicBezTo>
                    <a:pt x="42" y="25"/>
                    <a:pt x="42" y="24"/>
                    <a:pt x="42" y="24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8" y="9"/>
                    <a:pt x="37" y="9"/>
                  </a:cubicBezTo>
                  <a:close/>
                  <a:moveTo>
                    <a:pt x="19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0" y="39"/>
                    <a:pt x="21" y="39"/>
                    <a:pt x="22" y="39"/>
                  </a:cubicBezTo>
                  <a:cubicBezTo>
                    <a:pt x="23" y="39"/>
                    <a:pt x="24" y="39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8"/>
                    <a:pt x="26" y="37"/>
                    <a:pt x="26" y="36"/>
                  </a:cubicBezTo>
                  <a:cubicBezTo>
                    <a:pt x="26" y="34"/>
                    <a:pt x="25" y="33"/>
                    <a:pt x="24" y="33"/>
                  </a:cubicBezTo>
                  <a:cubicBezTo>
                    <a:pt x="24" y="32"/>
                    <a:pt x="23" y="32"/>
                    <a:pt x="22" y="32"/>
                  </a:cubicBezTo>
                  <a:cubicBezTo>
                    <a:pt x="21" y="32"/>
                    <a:pt x="20" y="32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8" y="33"/>
                    <a:pt x="18" y="34"/>
                    <a:pt x="18" y="36"/>
                  </a:cubicBezTo>
                  <a:cubicBezTo>
                    <a:pt x="18" y="37"/>
                    <a:pt x="18" y="37"/>
                    <a:pt x="19" y="38"/>
                  </a:cubicBezTo>
                  <a:close/>
                  <a:moveTo>
                    <a:pt x="21" y="34"/>
                  </a:move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2" y="34"/>
                  </a:cubicBezTo>
                  <a:cubicBezTo>
                    <a:pt x="22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3" y="35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2" y="37"/>
                    <a:pt x="22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5"/>
                    <a:pt x="20" y="35"/>
                    <a:pt x="21" y="34"/>
                  </a:cubicBezTo>
                  <a:close/>
                  <a:moveTo>
                    <a:pt x="22" y="26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3" y="26"/>
                    <a:pt x="23" y="26"/>
                    <a:pt x="23" y="25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0"/>
                    <a:pt x="22" y="10"/>
                  </a:cubicBezTo>
                  <a:cubicBezTo>
                    <a:pt x="22" y="10"/>
                    <a:pt x="21" y="11"/>
                    <a:pt x="21" y="1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6"/>
                    <a:pt x="22" y="26"/>
                    <a:pt x="22" y="26"/>
                  </a:cubicBez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41" y="32"/>
                    <a:pt x="40" y="33"/>
                    <a:pt x="40" y="34"/>
                  </a:cubicBezTo>
                  <a:cubicBezTo>
                    <a:pt x="40" y="35"/>
                    <a:pt x="41" y="36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7"/>
                    <a:pt x="43" y="38"/>
                    <a:pt x="44" y="38"/>
                  </a:cubicBezTo>
                  <a:cubicBezTo>
                    <a:pt x="45" y="38"/>
                    <a:pt x="46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8" y="36"/>
                    <a:pt x="48" y="35"/>
                    <a:pt x="48" y="34"/>
                  </a:cubicBezTo>
                  <a:cubicBezTo>
                    <a:pt x="48" y="33"/>
                    <a:pt x="48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6" y="31"/>
                    <a:pt x="45" y="30"/>
                    <a:pt x="44" y="30"/>
                  </a:cubicBezTo>
                  <a:cubicBezTo>
                    <a:pt x="43" y="30"/>
                    <a:pt x="42" y="31"/>
                    <a:pt x="41" y="31"/>
                  </a:cubicBezTo>
                  <a:close/>
                  <a:moveTo>
                    <a:pt x="43" y="33"/>
                  </a:move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4" y="32"/>
                    <a:pt x="44" y="32"/>
                  </a:cubicBezTo>
                  <a:cubicBezTo>
                    <a:pt x="45" y="32"/>
                    <a:pt x="45" y="33"/>
                    <a:pt x="45" y="33"/>
                  </a:cubicBezTo>
                  <a:cubicBezTo>
                    <a:pt x="45" y="33"/>
                    <a:pt x="46" y="34"/>
                    <a:pt x="46" y="34"/>
                  </a:cubicBezTo>
                  <a:cubicBezTo>
                    <a:pt x="46" y="34"/>
                    <a:pt x="45" y="35"/>
                    <a:pt x="45" y="35"/>
                  </a:cubicBezTo>
                  <a:cubicBezTo>
                    <a:pt x="45" y="35"/>
                    <a:pt x="45" y="36"/>
                    <a:pt x="44" y="36"/>
                  </a:cubicBezTo>
                  <a:cubicBezTo>
                    <a:pt x="44" y="36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4"/>
                    <a:pt x="43" y="34"/>
                  </a:cubicBezTo>
                  <a:cubicBezTo>
                    <a:pt x="43" y="34"/>
                    <a:pt x="43" y="33"/>
                    <a:pt x="43" y="3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104521" y="4210350"/>
              <a:ext cx="248031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第一部分：事件背景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sp>
        <p:nvSpPr>
          <p:cNvPr id="10" name="椭圆 9"/>
          <p:cNvSpPr/>
          <p:nvPr/>
        </p:nvSpPr>
        <p:spPr>
          <a:xfrm rot="10987983">
            <a:off x="3946419" y="2296079"/>
            <a:ext cx="3241378" cy="3241378"/>
          </a:xfrm>
          <a:prstGeom prst="ellipse">
            <a:avLst/>
          </a:prstGeom>
          <a:noFill/>
          <a:ln>
            <a:gradFill>
              <a:gsLst>
                <a:gs pos="2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734277" y="2080861"/>
            <a:ext cx="593516" cy="593516"/>
            <a:chOff x="5548343" y="2526022"/>
            <a:chExt cx="593516" cy="593516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48343" y="2526022"/>
              <a:ext cx="593516" cy="593516"/>
            </a:xfrm>
            <a:prstGeom prst="roundRect">
              <a:avLst>
                <a:gd name="adj" fmla="val 50000"/>
              </a:avLst>
            </a:prstGeom>
            <a:gradFill flip="none" rotWithShape="0">
              <a:gsLst>
                <a:gs pos="5600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 w="19050">
              <a:gradFill flip="none" rotWithShape="1">
                <a:gsLst>
                  <a:gs pos="1000">
                    <a:schemeClr val="bg1">
                      <a:lumMod val="85000"/>
                    </a:schemeClr>
                  </a:gs>
                  <a:gs pos="59000">
                    <a:schemeClr val="bg1"/>
                  </a:gs>
                </a:gsLst>
                <a:lin ang="10800000" scaled="1"/>
                <a:tileRect/>
              </a:gradFill>
            </a:ln>
            <a:effectLst>
              <a:outerShdw blurRad="254000" dist="127000" dir="36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13" name="任意多边形 12"/>
            <p:cNvSpPr>
              <a:spLocks noChangeAspect="1"/>
            </p:cNvSpPr>
            <p:nvPr/>
          </p:nvSpPr>
          <p:spPr>
            <a:xfrm>
              <a:off x="5720486" y="2714780"/>
              <a:ext cx="249230" cy="216000"/>
            </a:xfrm>
            <a:custGeom>
              <a:avLst/>
              <a:gdLst/>
              <a:ahLst/>
              <a:cxnLst/>
              <a:rect l="l" t="t" r="r" b="b"/>
              <a:pathLst>
                <a:path w="275545" h="238806">
                  <a:moveTo>
                    <a:pt x="137773" y="96441"/>
                  </a:moveTo>
                  <a:cubicBezTo>
                    <a:pt x="149158" y="96441"/>
                    <a:pt x="158893" y="100483"/>
                    <a:pt x="166977" y="108568"/>
                  </a:cubicBezTo>
                  <a:cubicBezTo>
                    <a:pt x="175062" y="116652"/>
                    <a:pt x="179104" y="126387"/>
                    <a:pt x="179104" y="137773"/>
                  </a:cubicBezTo>
                  <a:cubicBezTo>
                    <a:pt x="179104" y="149158"/>
                    <a:pt x="175062" y="158893"/>
                    <a:pt x="166977" y="166978"/>
                  </a:cubicBezTo>
                  <a:cubicBezTo>
                    <a:pt x="158893" y="175062"/>
                    <a:pt x="149158" y="179104"/>
                    <a:pt x="137773" y="179104"/>
                  </a:cubicBezTo>
                  <a:cubicBezTo>
                    <a:pt x="126387" y="179104"/>
                    <a:pt x="116652" y="175062"/>
                    <a:pt x="108568" y="166978"/>
                  </a:cubicBezTo>
                  <a:cubicBezTo>
                    <a:pt x="100483" y="158893"/>
                    <a:pt x="96441" y="149158"/>
                    <a:pt x="96441" y="137773"/>
                  </a:cubicBezTo>
                  <a:cubicBezTo>
                    <a:pt x="96441" y="126387"/>
                    <a:pt x="100483" y="116652"/>
                    <a:pt x="108568" y="108568"/>
                  </a:cubicBezTo>
                  <a:cubicBezTo>
                    <a:pt x="116652" y="100483"/>
                    <a:pt x="126387" y="96441"/>
                    <a:pt x="137773" y="96441"/>
                  </a:cubicBezTo>
                  <a:close/>
                  <a:moveTo>
                    <a:pt x="137773" y="73479"/>
                  </a:moveTo>
                  <a:cubicBezTo>
                    <a:pt x="120073" y="73479"/>
                    <a:pt x="104932" y="79770"/>
                    <a:pt x="92351" y="92351"/>
                  </a:cubicBezTo>
                  <a:cubicBezTo>
                    <a:pt x="79769" y="104932"/>
                    <a:pt x="73479" y="120073"/>
                    <a:pt x="73479" y="137773"/>
                  </a:cubicBezTo>
                  <a:cubicBezTo>
                    <a:pt x="73479" y="155473"/>
                    <a:pt x="79769" y="170613"/>
                    <a:pt x="92351" y="183195"/>
                  </a:cubicBezTo>
                  <a:cubicBezTo>
                    <a:pt x="104932" y="195776"/>
                    <a:pt x="120073" y="202066"/>
                    <a:pt x="137773" y="202066"/>
                  </a:cubicBezTo>
                  <a:cubicBezTo>
                    <a:pt x="155472" y="202066"/>
                    <a:pt x="170613" y="195776"/>
                    <a:pt x="183194" y="183195"/>
                  </a:cubicBezTo>
                  <a:cubicBezTo>
                    <a:pt x="195776" y="170613"/>
                    <a:pt x="202066" y="155473"/>
                    <a:pt x="202066" y="137773"/>
                  </a:cubicBezTo>
                  <a:cubicBezTo>
                    <a:pt x="202066" y="120073"/>
                    <a:pt x="195776" y="104932"/>
                    <a:pt x="183194" y="92351"/>
                  </a:cubicBezTo>
                  <a:cubicBezTo>
                    <a:pt x="170613" y="79770"/>
                    <a:pt x="155472" y="73479"/>
                    <a:pt x="137773" y="73479"/>
                  </a:cubicBezTo>
                  <a:close/>
                  <a:moveTo>
                    <a:pt x="101033" y="0"/>
                  </a:moveTo>
                  <a:lnTo>
                    <a:pt x="174512" y="0"/>
                  </a:lnTo>
                  <a:cubicBezTo>
                    <a:pt x="179583" y="0"/>
                    <a:pt x="184534" y="1699"/>
                    <a:pt x="189365" y="5095"/>
                  </a:cubicBezTo>
                  <a:cubicBezTo>
                    <a:pt x="194197" y="8492"/>
                    <a:pt x="197522" y="12534"/>
                    <a:pt x="199340" y="17222"/>
                  </a:cubicBezTo>
                  <a:lnTo>
                    <a:pt x="206659" y="36740"/>
                  </a:lnTo>
                  <a:lnTo>
                    <a:pt x="238806" y="36740"/>
                  </a:lnTo>
                  <a:cubicBezTo>
                    <a:pt x="248947" y="36740"/>
                    <a:pt x="257606" y="40327"/>
                    <a:pt x="264781" y="47503"/>
                  </a:cubicBezTo>
                  <a:cubicBezTo>
                    <a:pt x="271957" y="54679"/>
                    <a:pt x="275545" y="63337"/>
                    <a:pt x="275545" y="73479"/>
                  </a:cubicBezTo>
                  <a:lnTo>
                    <a:pt x="275545" y="202066"/>
                  </a:lnTo>
                  <a:cubicBezTo>
                    <a:pt x="275545" y="212208"/>
                    <a:pt x="271957" y="220867"/>
                    <a:pt x="264781" y="228042"/>
                  </a:cubicBezTo>
                  <a:cubicBezTo>
                    <a:pt x="257606" y="235218"/>
                    <a:pt x="248947" y="238806"/>
                    <a:pt x="238806" y="238806"/>
                  </a:cubicBezTo>
                  <a:lnTo>
                    <a:pt x="36740" y="238806"/>
                  </a:lnTo>
                  <a:cubicBezTo>
                    <a:pt x="26598" y="238806"/>
                    <a:pt x="17939" y="235218"/>
                    <a:pt x="10764" y="228042"/>
                  </a:cubicBezTo>
                  <a:cubicBezTo>
                    <a:pt x="3588" y="220867"/>
                    <a:pt x="0" y="212208"/>
                    <a:pt x="0" y="202066"/>
                  </a:cubicBezTo>
                  <a:lnTo>
                    <a:pt x="0" y="73479"/>
                  </a:lnTo>
                  <a:cubicBezTo>
                    <a:pt x="0" y="63337"/>
                    <a:pt x="3588" y="54679"/>
                    <a:pt x="10764" y="47503"/>
                  </a:cubicBezTo>
                  <a:cubicBezTo>
                    <a:pt x="17939" y="40327"/>
                    <a:pt x="26598" y="36740"/>
                    <a:pt x="36740" y="36740"/>
                  </a:cubicBezTo>
                  <a:lnTo>
                    <a:pt x="68886" y="36740"/>
                  </a:lnTo>
                  <a:lnTo>
                    <a:pt x="76206" y="17222"/>
                  </a:lnTo>
                  <a:cubicBezTo>
                    <a:pt x="78023" y="12534"/>
                    <a:pt x="81348" y="8492"/>
                    <a:pt x="86180" y="5095"/>
                  </a:cubicBezTo>
                  <a:cubicBezTo>
                    <a:pt x="91011" y="1699"/>
                    <a:pt x="95962" y="0"/>
                    <a:pt x="101033" y="0"/>
                  </a:cubicBezTo>
                  <a:close/>
                </a:path>
              </a:pathLst>
            </a:cu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en-US" sz="2000" dirty="0">
                <a:solidFill>
                  <a:prstClr val="black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39606" y="3544423"/>
            <a:ext cx="594000" cy="594000"/>
            <a:chOff x="6168224" y="3794004"/>
            <a:chExt cx="594000" cy="594000"/>
          </a:xfrm>
        </p:grpSpPr>
        <p:sp>
          <p:nvSpPr>
            <p:cNvPr id="15" name="圆角矩形 14"/>
            <p:cNvSpPr>
              <a:spLocks noChangeAspect="1"/>
            </p:cNvSpPr>
            <p:nvPr/>
          </p:nvSpPr>
          <p:spPr>
            <a:xfrm rot="2700000">
              <a:off x="6168224" y="3794004"/>
              <a:ext cx="594000" cy="594000"/>
            </a:xfrm>
            <a:prstGeom prst="roundRect">
              <a:avLst>
                <a:gd name="adj" fmla="val 50000"/>
              </a:avLst>
            </a:prstGeom>
            <a:gradFill flip="none" rotWithShape="0">
              <a:gsLst>
                <a:gs pos="0">
                  <a:schemeClr val="accent4"/>
                </a:gs>
                <a:gs pos="67000">
                  <a:schemeClr val="accent5">
                    <a:lumMod val="60000"/>
                    <a:lumOff val="40000"/>
                  </a:schemeClr>
                </a:gs>
              </a:gsLst>
              <a:lin ang="13500000" scaled="1"/>
              <a:tileRect/>
            </a:gradFill>
            <a:ln w="19050">
              <a:gradFill flip="none" rotWithShape="1">
                <a:gsLst>
                  <a:gs pos="99000">
                    <a:schemeClr val="accent4"/>
                  </a:gs>
                  <a:gs pos="1000">
                    <a:schemeClr val="accent5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</a:ln>
            <a:effectLst>
              <a:outerShdw blurRad="254000" dist="127000" dir="36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327451" y="3964641"/>
              <a:ext cx="275545" cy="252726"/>
            </a:xfrm>
            <a:custGeom>
              <a:avLst/>
              <a:gdLst/>
              <a:ahLst/>
              <a:cxnLst/>
              <a:rect l="l" t="t" r="r" b="b"/>
              <a:pathLst>
                <a:path w="275545" h="252726">
                  <a:moveTo>
                    <a:pt x="220436" y="181400"/>
                  </a:moveTo>
                  <a:cubicBezTo>
                    <a:pt x="215461" y="181400"/>
                    <a:pt x="211155" y="183218"/>
                    <a:pt x="207520" y="186853"/>
                  </a:cubicBezTo>
                  <a:cubicBezTo>
                    <a:pt x="203884" y="190489"/>
                    <a:pt x="202066" y="194794"/>
                    <a:pt x="202066" y="199769"/>
                  </a:cubicBezTo>
                  <a:cubicBezTo>
                    <a:pt x="202066" y="204840"/>
                    <a:pt x="203860" y="209170"/>
                    <a:pt x="207448" y="212757"/>
                  </a:cubicBezTo>
                  <a:cubicBezTo>
                    <a:pt x="211036" y="216345"/>
                    <a:pt x="215365" y="218139"/>
                    <a:pt x="220436" y="218139"/>
                  </a:cubicBezTo>
                  <a:cubicBezTo>
                    <a:pt x="225507" y="218139"/>
                    <a:pt x="229836" y="216345"/>
                    <a:pt x="233424" y="212757"/>
                  </a:cubicBezTo>
                  <a:cubicBezTo>
                    <a:pt x="237012" y="209170"/>
                    <a:pt x="238806" y="204840"/>
                    <a:pt x="238806" y="199769"/>
                  </a:cubicBezTo>
                  <a:cubicBezTo>
                    <a:pt x="238806" y="194794"/>
                    <a:pt x="236988" y="190489"/>
                    <a:pt x="233352" y="186853"/>
                  </a:cubicBezTo>
                  <a:cubicBezTo>
                    <a:pt x="229716" y="183218"/>
                    <a:pt x="225411" y="181400"/>
                    <a:pt x="220436" y="181400"/>
                  </a:cubicBezTo>
                  <a:close/>
                  <a:moveTo>
                    <a:pt x="202066" y="146957"/>
                  </a:moveTo>
                  <a:cubicBezTo>
                    <a:pt x="202832" y="146957"/>
                    <a:pt x="205032" y="149181"/>
                    <a:pt x="208668" y="153630"/>
                  </a:cubicBezTo>
                  <a:cubicBezTo>
                    <a:pt x="212304" y="158079"/>
                    <a:pt x="214791" y="161308"/>
                    <a:pt x="216131" y="163317"/>
                  </a:cubicBezTo>
                  <a:cubicBezTo>
                    <a:pt x="218044" y="163126"/>
                    <a:pt x="219479" y="163030"/>
                    <a:pt x="220436" y="163030"/>
                  </a:cubicBezTo>
                  <a:cubicBezTo>
                    <a:pt x="221393" y="163030"/>
                    <a:pt x="222828" y="163126"/>
                    <a:pt x="224741" y="163317"/>
                  </a:cubicBezTo>
                  <a:cubicBezTo>
                    <a:pt x="229621" y="156524"/>
                    <a:pt x="234022" y="151166"/>
                    <a:pt x="237945" y="147244"/>
                  </a:cubicBezTo>
                  <a:lnTo>
                    <a:pt x="238806" y="146957"/>
                  </a:lnTo>
                  <a:cubicBezTo>
                    <a:pt x="239188" y="146957"/>
                    <a:pt x="245120" y="150305"/>
                    <a:pt x="256601" y="157003"/>
                  </a:cubicBezTo>
                  <a:cubicBezTo>
                    <a:pt x="256984" y="157290"/>
                    <a:pt x="257175" y="157625"/>
                    <a:pt x="257175" y="158007"/>
                  </a:cubicBezTo>
                  <a:cubicBezTo>
                    <a:pt x="257175" y="160399"/>
                    <a:pt x="254736" y="167001"/>
                    <a:pt x="249856" y="177812"/>
                  </a:cubicBezTo>
                  <a:cubicBezTo>
                    <a:pt x="251483" y="180013"/>
                    <a:pt x="252918" y="182500"/>
                    <a:pt x="254161" y="185275"/>
                  </a:cubicBezTo>
                  <a:cubicBezTo>
                    <a:pt x="268417" y="186710"/>
                    <a:pt x="275545" y="188193"/>
                    <a:pt x="275545" y="189724"/>
                  </a:cubicBezTo>
                  <a:lnTo>
                    <a:pt x="275545" y="209815"/>
                  </a:lnTo>
                  <a:cubicBezTo>
                    <a:pt x="275545" y="211346"/>
                    <a:pt x="268417" y="212829"/>
                    <a:pt x="254161" y="214264"/>
                  </a:cubicBezTo>
                  <a:cubicBezTo>
                    <a:pt x="253013" y="216848"/>
                    <a:pt x="251578" y="219335"/>
                    <a:pt x="249856" y="221727"/>
                  </a:cubicBezTo>
                  <a:cubicBezTo>
                    <a:pt x="254736" y="232538"/>
                    <a:pt x="257175" y="239140"/>
                    <a:pt x="257175" y="241532"/>
                  </a:cubicBezTo>
                  <a:cubicBezTo>
                    <a:pt x="257175" y="241914"/>
                    <a:pt x="256984" y="242249"/>
                    <a:pt x="256601" y="242536"/>
                  </a:cubicBezTo>
                  <a:cubicBezTo>
                    <a:pt x="244929" y="249329"/>
                    <a:pt x="238997" y="252726"/>
                    <a:pt x="238806" y="252726"/>
                  </a:cubicBezTo>
                  <a:cubicBezTo>
                    <a:pt x="238040" y="252726"/>
                    <a:pt x="235840" y="250477"/>
                    <a:pt x="232204" y="245981"/>
                  </a:cubicBezTo>
                  <a:cubicBezTo>
                    <a:pt x="228568" y="241484"/>
                    <a:pt x="226081" y="238231"/>
                    <a:pt x="224741" y="236222"/>
                  </a:cubicBezTo>
                  <a:cubicBezTo>
                    <a:pt x="222828" y="236413"/>
                    <a:pt x="221393" y="236509"/>
                    <a:pt x="220436" y="236509"/>
                  </a:cubicBezTo>
                  <a:cubicBezTo>
                    <a:pt x="219479" y="236509"/>
                    <a:pt x="218044" y="236413"/>
                    <a:pt x="216131" y="236222"/>
                  </a:cubicBezTo>
                  <a:cubicBezTo>
                    <a:pt x="214791" y="238231"/>
                    <a:pt x="212304" y="241484"/>
                    <a:pt x="208668" y="245981"/>
                  </a:cubicBezTo>
                  <a:cubicBezTo>
                    <a:pt x="205032" y="250477"/>
                    <a:pt x="202832" y="252726"/>
                    <a:pt x="202066" y="252726"/>
                  </a:cubicBezTo>
                  <a:cubicBezTo>
                    <a:pt x="201875" y="252726"/>
                    <a:pt x="195943" y="249329"/>
                    <a:pt x="184271" y="242536"/>
                  </a:cubicBezTo>
                  <a:cubicBezTo>
                    <a:pt x="183888" y="242249"/>
                    <a:pt x="183697" y="241914"/>
                    <a:pt x="183697" y="241532"/>
                  </a:cubicBezTo>
                  <a:cubicBezTo>
                    <a:pt x="183697" y="239140"/>
                    <a:pt x="186136" y="232538"/>
                    <a:pt x="191016" y="221727"/>
                  </a:cubicBezTo>
                  <a:cubicBezTo>
                    <a:pt x="189294" y="219335"/>
                    <a:pt x="187859" y="216848"/>
                    <a:pt x="186710" y="214264"/>
                  </a:cubicBezTo>
                  <a:cubicBezTo>
                    <a:pt x="172455" y="212829"/>
                    <a:pt x="165327" y="211346"/>
                    <a:pt x="165327" y="209815"/>
                  </a:cubicBezTo>
                  <a:lnTo>
                    <a:pt x="165327" y="189724"/>
                  </a:lnTo>
                  <a:cubicBezTo>
                    <a:pt x="165327" y="188193"/>
                    <a:pt x="172455" y="186710"/>
                    <a:pt x="186710" y="185275"/>
                  </a:cubicBezTo>
                  <a:cubicBezTo>
                    <a:pt x="187954" y="182500"/>
                    <a:pt x="189389" y="180013"/>
                    <a:pt x="191016" y="177812"/>
                  </a:cubicBezTo>
                  <a:cubicBezTo>
                    <a:pt x="186136" y="167001"/>
                    <a:pt x="183697" y="160399"/>
                    <a:pt x="183697" y="158007"/>
                  </a:cubicBezTo>
                  <a:cubicBezTo>
                    <a:pt x="183697" y="157625"/>
                    <a:pt x="183888" y="157290"/>
                    <a:pt x="184271" y="157003"/>
                  </a:cubicBezTo>
                  <a:cubicBezTo>
                    <a:pt x="184653" y="156811"/>
                    <a:pt x="186328" y="155855"/>
                    <a:pt x="189294" y="154132"/>
                  </a:cubicBezTo>
                  <a:cubicBezTo>
                    <a:pt x="192260" y="152410"/>
                    <a:pt x="195082" y="150784"/>
                    <a:pt x="197761" y="149253"/>
                  </a:cubicBezTo>
                  <a:cubicBezTo>
                    <a:pt x="200440" y="147722"/>
                    <a:pt x="201875" y="146957"/>
                    <a:pt x="202066" y="146957"/>
                  </a:cubicBezTo>
                  <a:close/>
                  <a:moveTo>
                    <a:pt x="91848" y="89552"/>
                  </a:moveTo>
                  <a:cubicBezTo>
                    <a:pt x="81707" y="89552"/>
                    <a:pt x="73048" y="93139"/>
                    <a:pt x="65873" y="100315"/>
                  </a:cubicBezTo>
                  <a:cubicBezTo>
                    <a:pt x="58697" y="107491"/>
                    <a:pt x="55109" y="116149"/>
                    <a:pt x="55109" y="126291"/>
                  </a:cubicBezTo>
                  <a:cubicBezTo>
                    <a:pt x="55109" y="136432"/>
                    <a:pt x="58697" y="145091"/>
                    <a:pt x="65873" y="152267"/>
                  </a:cubicBezTo>
                  <a:cubicBezTo>
                    <a:pt x="73048" y="159442"/>
                    <a:pt x="81707" y="163030"/>
                    <a:pt x="91848" y="163030"/>
                  </a:cubicBezTo>
                  <a:cubicBezTo>
                    <a:pt x="101990" y="163030"/>
                    <a:pt x="110649" y="159442"/>
                    <a:pt x="117824" y="152267"/>
                  </a:cubicBezTo>
                  <a:cubicBezTo>
                    <a:pt x="125000" y="145091"/>
                    <a:pt x="128588" y="136432"/>
                    <a:pt x="128588" y="126291"/>
                  </a:cubicBezTo>
                  <a:cubicBezTo>
                    <a:pt x="128588" y="116149"/>
                    <a:pt x="125000" y="107491"/>
                    <a:pt x="117824" y="100315"/>
                  </a:cubicBezTo>
                  <a:cubicBezTo>
                    <a:pt x="110649" y="93139"/>
                    <a:pt x="101990" y="89552"/>
                    <a:pt x="91848" y="89552"/>
                  </a:cubicBezTo>
                  <a:close/>
                  <a:moveTo>
                    <a:pt x="220436" y="34443"/>
                  </a:moveTo>
                  <a:cubicBezTo>
                    <a:pt x="215461" y="34443"/>
                    <a:pt x="211155" y="36261"/>
                    <a:pt x="207520" y="39896"/>
                  </a:cubicBezTo>
                  <a:cubicBezTo>
                    <a:pt x="203884" y="43532"/>
                    <a:pt x="202066" y="47837"/>
                    <a:pt x="202066" y="52812"/>
                  </a:cubicBezTo>
                  <a:cubicBezTo>
                    <a:pt x="202066" y="57883"/>
                    <a:pt x="203860" y="62212"/>
                    <a:pt x="207448" y="65800"/>
                  </a:cubicBezTo>
                  <a:cubicBezTo>
                    <a:pt x="211036" y="69388"/>
                    <a:pt x="215365" y="71182"/>
                    <a:pt x="220436" y="71182"/>
                  </a:cubicBezTo>
                  <a:cubicBezTo>
                    <a:pt x="225507" y="71182"/>
                    <a:pt x="229836" y="69388"/>
                    <a:pt x="233424" y="65800"/>
                  </a:cubicBezTo>
                  <a:cubicBezTo>
                    <a:pt x="237012" y="62212"/>
                    <a:pt x="238806" y="57883"/>
                    <a:pt x="238806" y="52812"/>
                  </a:cubicBezTo>
                  <a:cubicBezTo>
                    <a:pt x="238806" y="47837"/>
                    <a:pt x="236988" y="43532"/>
                    <a:pt x="233352" y="39896"/>
                  </a:cubicBezTo>
                  <a:cubicBezTo>
                    <a:pt x="229716" y="36261"/>
                    <a:pt x="225411" y="34443"/>
                    <a:pt x="220436" y="34443"/>
                  </a:cubicBezTo>
                  <a:close/>
                  <a:moveTo>
                    <a:pt x="78502" y="34443"/>
                  </a:moveTo>
                  <a:lnTo>
                    <a:pt x="105195" y="34443"/>
                  </a:lnTo>
                  <a:cubicBezTo>
                    <a:pt x="106248" y="34443"/>
                    <a:pt x="107204" y="34801"/>
                    <a:pt x="108065" y="35519"/>
                  </a:cubicBezTo>
                  <a:cubicBezTo>
                    <a:pt x="108926" y="36237"/>
                    <a:pt x="109405" y="37074"/>
                    <a:pt x="109501" y="38031"/>
                  </a:cubicBezTo>
                  <a:lnTo>
                    <a:pt x="112801" y="59988"/>
                  </a:lnTo>
                  <a:cubicBezTo>
                    <a:pt x="116054" y="60945"/>
                    <a:pt x="119642" y="62428"/>
                    <a:pt x="123565" y="64437"/>
                  </a:cubicBezTo>
                  <a:lnTo>
                    <a:pt x="140499" y="51664"/>
                  </a:lnTo>
                  <a:cubicBezTo>
                    <a:pt x="141265" y="50995"/>
                    <a:pt x="142221" y="50660"/>
                    <a:pt x="143370" y="50660"/>
                  </a:cubicBezTo>
                  <a:cubicBezTo>
                    <a:pt x="144422" y="50660"/>
                    <a:pt x="145427" y="51042"/>
                    <a:pt x="146383" y="51808"/>
                  </a:cubicBezTo>
                  <a:cubicBezTo>
                    <a:pt x="160161" y="64533"/>
                    <a:pt x="167049" y="72187"/>
                    <a:pt x="167049" y="74770"/>
                  </a:cubicBezTo>
                  <a:cubicBezTo>
                    <a:pt x="167049" y="75631"/>
                    <a:pt x="166714" y="76540"/>
                    <a:pt x="166045" y="77497"/>
                  </a:cubicBezTo>
                  <a:cubicBezTo>
                    <a:pt x="164896" y="79027"/>
                    <a:pt x="162887" y="81611"/>
                    <a:pt x="160017" y="85246"/>
                  </a:cubicBezTo>
                  <a:cubicBezTo>
                    <a:pt x="157147" y="88882"/>
                    <a:pt x="154994" y="91752"/>
                    <a:pt x="153559" y="93857"/>
                  </a:cubicBezTo>
                  <a:cubicBezTo>
                    <a:pt x="155760" y="98449"/>
                    <a:pt x="157386" y="102372"/>
                    <a:pt x="158438" y="105625"/>
                  </a:cubicBezTo>
                  <a:lnTo>
                    <a:pt x="180252" y="108926"/>
                  </a:lnTo>
                  <a:cubicBezTo>
                    <a:pt x="181209" y="109117"/>
                    <a:pt x="182022" y="109620"/>
                    <a:pt x="182692" y="110433"/>
                  </a:cubicBezTo>
                  <a:cubicBezTo>
                    <a:pt x="183362" y="111246"/>
                    <a:pt x="183697" y="112179"/>
                    <a:pt x="183697" y="113231"/>
                  </a:cubicBezTo>
                  <a:lnTo>
                    <a:pt x="183697" y="139781"/>
                  </a:lnTo>
                  <a:cubicBezTo>
                    <a:pt x="183697" y="140738"/>
                    <a:pt x="183362" y="141671"/>
                    <a:pt x="182692" y="142580"/>
                  </a:cubicBezTo>
                  <a:cubicBezTo>
                    <a:pt x="182022" y="143489"/>
                    <a:pt x="181257" y="143991"/>
                    <a:pt x="180396" y="144087"/>
                  </a:cubicBezTo>
                  <a:lnTo>
                    <a:pt x="158151" y="147531"/>
                  </a:lnTo>
                  <a:cubicBezTo>
                    <a:pt x="157099" y="150879"/>
                    <a:pt x="155568" y="154515"/>
                    <a:pt x="153559" y="158438"/>
                  </a:cubicBezTo>
                  <a:cubicBezTo>
                    <a:pt x="156812" y="163030"/>
                    <a:pt x="161117" y="168532"/>
                    <a:pt x="166475" y="174942"/>
                  </a:cubicBezTo>
                  <a:cubicBezTo>
                    <a:pt x="167145" y="175899"/>
                    <a:pt x="167480" y="176855"/>
                    <a:pt x="167480" y="177812"/>
                  </a:cubicBezTo>
                  <a:cubicBezTo>
                    <a:pt x="167480" y="178960"/>
                    <a:pt x="167145" y="179869"/>
                    <a:pt x="166475" y="180539"/>
                  </a:cubicBezTo>
                  <a:cubicBezTo>
                    <a:pt x="164275" y="183409"/>
                    <a:pt x="160328" y="187691"/>
                    <a:pt x="154635" y="193383"/>
                  </a:cubicBezTo>
                  <a:cubicBezTo>
                    <a:pt x="148943" y="199076"/>
                    <a:pt x="145187" y="201922"/>
                    <a:pt x="143370" y="201922"/>
                  </a:cubicBezTo>
                  <a:cubicBezTo>
                    <a:pt x="142317" y="201922"/>
                    <a:pt x="141313" y="201587"/>
                    <a:pt x="140356" y="200918"/>
                  </a:cubicBezTo>
                  <a:lnTo>
                    <a:pt x="123852" y="188001"/>
                  </a:lnTo>
                  <a:cubicBezTo>
                    <a:pt x="120312" y="189819"/>
                    <a:pt x="116628" y="191302"/>
                    <a:pt x="112801" y="192450"/>
                  </a:cubicBezTo>
                  <a:cubicBezTo>
                    <a:pt x="111749" y="202783"/>
                    <a:pt x="110649" y="210198"/>
                    <a:pt x="109501" y="214695"/>
                  </a:cubicBezTo>
                  <a:cubicBezTo>
                    <a:pt x="108831" y="216991"/>
                    <a:pt x="107396" y="218139"/>
                    <a:pt x="105195" y="218139"/>
                  </a:cubicBezTo>
                  <a:lnTo>
                    <a:pt x="78502" y="218139"/>
                  </a:lnTo>
                  <a:cubicBezTo>
                    <a:pt x="77449" y="218139"/>
                    <a:pt x="76493" y="217780"/>
                    <a:pt x="75632" y="217063"/>
                  </a:cubicBezTo>
                  <a:cubicBezTo>
                    <a:pt x="74770" y="216345"/>
                    <a:pt x="74292" y="215508"/>
                    <a:pt x="74196" y="214551"/>
                  </a:cubicBezTo>
                  <a:lnTo>
                    <a:pt x="70896" y="192594"/>
                  </a:lnTo>
                  <a:cubicBezTo>
                    <a:pt x="67643" y="191637"/>
                    <a:pt x="64055" y="190154"/>
                    <a:pt x="60132" y="188145"/>
                  </a:cubicBezTo>
                  <a:lnTo>
                    <a:pt x="43198" y="200918"/>
                  </a:lnTo>
                  <a:cubicBezTo>
                    <a:pt x="42528" y="201587"/>
                    <a:pt x="41571" y="201922"/>
                    <a:pt x="40327" y="201922"/>
                  </a:cubicBezTo>
                  <a:cubicBezTo>
                    <a:pt x="39275" y="201922"/>
                    <a:pt x="38270" y="201539"/>
                    <a:pt x="37314" y="200774"/>
                  </a:cubicBezTo>
                  <a:cubicBezTo>
                    <a:pt x="23536" y="188049"/>
                    <a:pt x="16648" y="180395"/>
                    <a:pt x="16648" y="177812"/>
                  </a:cubicBezTo>
                  <a:cubicBezTo>
                    <a:pt x="16648" y="176951"/>
                    <a:pt x="16983" y="176042"/>
                    <a:pt x="17652" y="175085"/>
                  </a:cubicBezTo>
                  <a:cubicBezTo>
                    <a:pt x="18609" y="173746"/>
                    <a:pt x="20570" y="171210"/>
                    <a:pt x="23536" y="167479"/>
                  </a:cubicBezTo>
                  <a:cubicBezTo>
                    <a:pt x="26502" y="163748"/>
                    <a:pt x="28751" y="160830"/>
                    <a:pt x="30281" y="158725"/>
                  </a:cubicBezTo>
                  <a:cubicBezTo>
                    <a:pt x="28081" y="154515"/>
                    <a:pt x="26407" y="150592"/>
                    <a:pt x="25259" y="146957"/>
                  </a:cubicBezTo>
                  <a:lnTo>
                    <a:pt x="3445" y="143512"/>
                  </a:lnTo>
                  <a:cubicBezTo>
                    <a:pt x="2488" y="143417"/>
                    <a:pt x="1675" y="142962"/>
                    <a:pt x="1005" y="142149"/>
                  </a:cubicBezTo>
                  <a:cubicBezTo>
                    <a:pt x="335" y="141336"/>
                    <a:pt x="0" y="140403"/>
                    <a:pt x="0" y="139351"/>
                  </a:cubicBezTo>
                  <a:lnTo>
                    <a:pt x="0" y="112801"/>
                  </a:lnTo>
                  <a:cubicBezTo>
                    <a:pt x="0" y="111844"/>
                    <a:pt x="335" y="110911"/>
                    <a:pt x="1005" y="110002"/>
                  </a:cubicBezTo>
                  <a:cubicBezTo>
                    <a:pt x="1675" y="109093"/>
                    <a:pt x="2440" y="108591"/>
                    <a:pt x="3301" y="108495"/>
                  </a:cubicBezTo>
                  <a:lnTo>
                    <a:pt x="25546" y="105051"/>
                  </a:lnTo>
                  <a:cubicBezTo>
                    <a:pt x="26598" y="101702"/>
                    <a:pt x="28129" y="98067"/>
                    <a:pt x="30138" y="94144"/>
                  </a:cubicBezTo>
                  <a:cubicBezTo>
                    <a:pt x="26885" y="89552"/>
                    <a:pt x="22580" y="84050"/>
                    <a:pt x="17222" y="77640"/>
                  </a:cubicBezTo>
                  <a:cubicBezTo>
                    <a:pt x="16552" y="76588"/>
                    <a:pt x="16217" y="75631"/>
                    <a:pt x="16217" y="74770"/>
                  </a:cubicBezTo>
                  <a:cubicBezTo>
                    <a:pt x="16217" y="73622"/>
                    <a:pt x="16552" y="72665"/>
                    <a:pt x="17222" y="71900"/>
                  </a:cubicBezTo>
                  <a:cubicBezTo>
                    <a:pt x="19327" y="69029"/>
                    <a:pt x="23249" y="64772"/>
                    <a:pt x="28990" y="59127"/>
                  </a:cubicBezTo>
                  <a:cubicBezTo>
                    <a:pt x="34730" y="53482"/>
                    <a:pt x="38510" y="50660"/>
                    <a:pt x="40327" y="50660"/>
                  </a:cubicBezTo>
                  <a:cubicBezTo>
                    <a:pt x="41380" y="50660"/>
                    <a:pt x="42384" y="50995"/>
                    <a:pt x="43341" y="51664"/>
                  </a:cubicBezTo>
                  <a:lnTo>
                    <a:pt x="59845" y="64580"/>
                  </a:lnTo>
                  <a:cubicBezTo>
                    <a:pt x="63098" y="62858"/>
                    <a:pt x="66782" y="61327"/>
                    <a:pt x="70896" y="59988"/>
                  </a:cubicBezTo>
                  <a:cubicBezTo>
                    <a:pt x="71948" y="49655"/>
                    <a:pt x="73048" y="42288"/>
                    <a:pt x="74196" y="37887"/>
                  </a:cubicBezTo>
                  <a:cubicBezTo>
                    <a:pt x="74866" y="35591"/>
                    <a:pt x="76301" y="34443"/>
                    <a:pt x="78502" y="34443"/>
                  </a:cubicBezTo>
                  <a:close/>
                  <a:moveTo>
                    <a:pt x="202066" y="0"/>
                  </a:moveTo>
                  <a:cubicBezTo>
                    <a:pt x="202832" y="0"/>
                    <a:pt x="205032" y="2224"/>
                    <a:pt x="208668" y="6673"/>
                  </a:cubicBezTo>
                  <a:cubicBezTo>
                    <a:pt x="212304" y="11122"/>
                    <a:pt x="214791" y="14351"/>
                    <a:pt x="216131" y="16360"/>
                  </a:cubicBezTo>
                  <a:cubicBezTo>
                    <a:pt x="218044" y="16169"/>
                    <a:pt x="219479" y="16073"/>
                    <a:pt x="220436" y="16073"/>
                  </a:cubicBezTo>
                  <a:cubicBezTo>
                    <a:pt x="221393" y="16073"/>
                    <a:pt x="222828" y="16169"/>
                    <a:pt x="224741" y="16360"/>
                  </a:cubicBezTo>
                  <a:cubicBezTo>
                    <a:pt x="229621" y="9567"/>
                    <a:pt x="234022" y="4209"/>
                    <a:pt x="237945" y="287"/>
                  </a:cubicBezTo>
                  <a:lnTo>
                    <a:pt x="238806" y="0"/>
                  </a:lnTo>
                  <a:cubicBezTo>
                    <a:pt x="239188" y="0"/>
                    <a:pt x="245120" y="3348"/>
                    <a:pt x="256601" y="10046"/>
                  </a:cubicBezTo>
                  <a:cubicBezTo>
                    <a:pt x="256984" y="10333"/>
                    <a:pt x="257175" y="10667"/>
                    <a:pt x="257175" y="11050"/>
                  </a:cubicBezTo>
                  <a:cubicBezTo>
                    <a:pt x="257175" y="13442"/>
                    <a:pt x="254736" y="20044"/>
                    <a:pt x="249856" y="30855"/>
                  </a:cubicBezTo>
                  <a:cubicBezTo>
                    <a:pt x="251483" y="33055"/>
                    <a:pt x="252918" y="35543"/>
                    <a:pt x="254161" y="38318"/>
                  </a:cubicBezTo>
                  <a:cubicBezTo>
                    <a:pt x="268417" y="39753"/>
                    <a:pt x="275545" y="41236"/>
                    <a:pt x="275545" y="42766"/>
                  </a:cubicBezTo>
                  <a:lnTo>
                    <a:pt x="275545" y="62858"/>
                  </a:lnTo>
                  <a:cubicBezTo>
                    <a:pt x="275545" y="64389"/>
                    <a:pt x="268417" y="65872"/>
                    <a:pt x="254161" y="67307"/>
                  </a:cubicBezTo>
                  <a:cubicBezTo>
                    <a:pt x="253013" y="69890"/>
                    <a:pt x="251578" y="72378"/>
                    <a:pt x="249856" y="74770"/>
                  </a:cubicBezTo>
                  <a:cubicBezTo>
                    <a:pt x="254736" y="85581"/>
                    <a:pt x="257175" y="92183"/>
                    <a:pt x="257175" y="94575"/>
                  </a:cubicBezTo>
                  <a:cubicBezTo>
                    <a:pt x="257175" y="94957"/>
                    <a:pt x="256984" y="95292"/>
                    <a:pt x="256601" y="95579"/>
                  </a:cubicBezTo>
                  <a:cubicBezTo>
                    <a:pt x="244929" y="102372"/>
                    <a:pt x="238997" y="105769"/>
                    <a:pt x="238806" y="105769"/>
                  </a:cubicBezTo>
                  <a:cubicBezTo>
                    <a:pt x="238040" y="105769"/>
                    <a:pt x="235840" y="103520"/>
                    <a:pt x="232204" y="99023"/>
                  </a:cubicBezTo>
                  <a:cubicBezTo>
                    <a:pt x="228568" y="94527"/>
                    <a:pt x="226081" y="91274"/>
                    <a:pt x="224741" y="89265"/>
                  </a:cubicBezTo>
                  <a:cubicBezTo>
                    <a:pt x="222828" y="89456"/>
                    <a:pt x="221393" y="89552"/>
                    <a:pt x="220436" y="89552"/>
                  </a:cubicBezTo>
                  <a:cubicBezTo>
                    <a:pt x="219479" y="89552"/>
                    <a:pt x="218044" y="89456"/>
                    <a:pt x="216131" y="89265"/>
                  </a:cubicBezTo>
                  <a:cubicBezTo>
                    <a:pt x="214791" y="91274"/>
                    <a:pt x="212304" y="94527"/>
                    <a:pt x="208668" y="99023"/>
                  </a:cubicBezTo>
                  <a:cubicBezTo>
                    <a:pt x="205032" y="103520"/>
                    <a:pt x="202832" y="105769"/>
                    <a:pt x="202066" y="105769"/>
                  </a:cubicBezTo>
                  <a:cubicBezTo>
                    <a:pt x="201875" y="105769"/>
                    <a:pt x="195943" y="102372"/>
                    <a:pt x="184271" y="95579"/>
                  </a:cubicBezTo>
                  <a:cubicBezTo>
                    <a:pt x="183888" y="95292"/>
                    <a:pt x="183697" y="94957"/>
                    <a:pt x="183697" y="94575"/>
                  </a:cubicBezTo>
                  <a:cubicBezTo>
                    <a:pt x="183697" y="92183"/>
                    <a:pt x="186136" y="85581"/>
                    <a:pt x="191016" y="74770"/>
                  </a:cubicBezTo>
                  <a:cubicBezTo>
                    <a:pt x="189294" y="72378"/>
                    <a:pt x="187859" y="69890"/>
                    <a:pt x="186710" y="67307"/>
                  </a:cubicBezTo>
                  <a:cubicBezTo>
                    <a:pt x="172455" y="65872"/>
                    <a:pt x="165327" y="64389"/>
                    <a:pt x="165327" y="62858"/>
                  </a:cubicBezTo>
                  <a:lnTo>
                    <a:pt x="165327" y="42766"/>
                  </a:lnTo>
                  <a:cubicBezTo>
                    <a:pt x="165327" y="41236"/>
                    <a:pt x="172455" y="39753"/>
                    <a:pt x="186710" y="38318"/>
                  </a:cubicBezTo>
                  <a:cubicBezTo>
                    <a:pt x="187954" y="35543"/>
                    <a:pt x="189389" y="33055"/>
                    <a:pt x="191016" y="30855"/>
                  </a:cubicBezTo>
                  <a:cubicBezTo>
                    <a:pt x="186136" y="20044"/>
                    <a:pt x="183697" y="13442"/>
                    <a:pt x="183697" y="11050"/>
                  </a:cubicBezTo>
                  <a:cubicBezTo>
                    <a:pt x="183697" y="10667"/>
                    <a:pt x="183888" y="10333"/>
                    <a:pt x="184271" y="10046"/>
                  </a:cubicBezTo>
                  <a:cubicBezTo>
                    <a:pt x="184653" y="9854"/>
                    <a:pt x="186328" y="8897"/>
                    <a:pt x="189294" y="7175"/>
                  </a:cubicBezTo>
                  <a:cubicBezTo>
                    <a:pt x="192260" y="5453"/>
                    <a:pt x="195082" y="3827"/>
                    <a:pt x="197761" y="2296"/>
                  </a:cubicBezTo>
                  <a:cubicBezTo>
                    <a:pt x="200440" y="765"/>
                    <a:pt x="201875" y="0"/>
                    <a:pt x="2020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en-US" sz="2000" dirty="0"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397090" y="4813667"/>
            <a:ext cx="593516" cy="593516"/>
            <a:chOff x="5548341" y="5049913"/>
            <a:chExt cx="593516" cy="593516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5548341" y="5049913"/>
              <a:ext cx="593516" cy="593516"/>
            </a:xfrm>
            <a:prstGeom prst="roundRect">
              <a:avLst>
                <a:gd name="adj" fmla="val 50000"/>
              </a:avLst>
            </a:prstGeom>
            <a:gradFill flip="none" rotWithShape="0">
              <a:gsLst>
                <a:gs pos="5600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 w="19050">
              <a:gradFill flip="none" rotWithShape="1">
                <a:gsLst>
                  <a:gs pos="1000">
                    <a:schemeClr val="bg1">
                      <a:lumMod val="85000"/>
                    </a:schemeClr>
                  </a:gs>
                  <a:gs pos="59000">
                    <a:schemeClr val="bg1"/>
                  </a:gs>
                </a:gsLst>
                <a:lin ang="10800000" scaled="1"/>
                <a:tileRect/>
              </a:gradFill>
            </a:ln>
            <a:effectLst>
              <a:outerShdw blurRad="254000" dist="127000" dir="36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19" name="Freeform 123"/>
            <p:cNvSpPr>
              <a:spLocks noChangeAspect="1" noChangeArrowheads="1"/>
            </p:cNvSpPr>
            <p:nvPr/>
          </p:nvSpPr>
          <p:spPr bwMode="auto">
            <a:xfrm>
              <a:off x="5720486" y="5220671"/>
              <a:ext cx="245520" cy="252000"/>
            </a:xfrm>
            <a:custGeom>
              <a:avLst/>
              <a:gdLst>
                <a:gd name="T0" fmla="*/ 275 w 452"/>
                <a:gd name="T1" fmla="*/ 301 h 462"/>
                <a:gd name="T2" fmla="*/ 275 w 452"/>
                <a:gd name="T3" fmla="*/ 301 h 462"/>
                <a:gd name="T4" fmla="*/ 434 w 452"/>
                <a:gd name="T5" fmla="*/ 26 h 462"/>
                <a:gd name="T6" fmla="*/ 434 w 452"/>
                <a:gd name="T7" fmla="*/ 18 h 462"/>
                <a:gd name="T8" fmla="*/ 425 w 452"/>
                <a:gd name="T9" fmla="*/ 18 h 462"/>
                <a:gd name="T10" fmla="*/ 159 w 452"/>
                <a:gd name="T11" fmla="*/ 178 h 462"/>
                <a:gd name="T12" fmla="*/ 9 w 452"/>
                <a:gd name="T13" fmla="*/ 301 h 462"/>
                <a:gd name="T14" fmla="*/ 35 w 452"/>
                <a:gd name="T15" fmla="*/ 328 h 462"/>
                <a:gd name="T16" fmla="*/ 88 w 452"/>
                <a:gd name="T17" fmla="*/ 310 h 462"/>
                <a:gd name="T18" fmla="*/ 151 w 452"/>
                <a:gd name="T19" fmla="*/ 372 h 462"/>
                <a:gd name="T20" fmla="*/ 133 w 452"/>
                <a:gd name="T21" fmla="*/ 425 h 462"/>
                <a:gd name="T22" fmla="*/ 151 w 452"/>
                <a:gd name="T23" fmla="*/ 452 h 462"/>
                <a:gd name="T24" fmla="*/ 275 w 452"/>
                <a:gd name="T25" fmla="*/ 301 h 462"/>
                <a:gd name="T26" fmla="*/ 301 w 452"/>
                <a:gd name="T27" fmla="*/ 150 h 462"/>
                <a:gd name="T28" fmla="*/ 301 w 452"/>
                <a:gd name="T29" fmla="*/ 150 h 462"/>
                <a:gd name="T30" fmla="*/ 301 w 452"/>
                <a:gd name="T31" fmla="*/ 97 h 462"/>
                <a:gd name="T32" fmla="*/ 354 w 452"/>
                <a:gd name="T33" fmla="*/ 97 h 462"/>
                <a:gd name="T34" fmla="*/ 354 w 452"/>
                <a:gd name="T35" fmla="*/ 150 h 462"/>
                <a:gd name="T36" fmla="*/ 301 w 452"/>
                <a:gd name="T37" fmla="*/ 15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lIns="45712" tIns="22856" rIns="45712" bIns="22856" anchor="ctr"/>
            <a:lstStyle/>
            <a:p>
              <a:pPr defTabSz="609600">
                <a:defRPr/>
              </a:pPr>
              <a:endParaRPr lang="en-US" dirty="0">
                <a:solidFill>
                  <a:srgbClr val="7F7F7F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flipH="1">
            <a:off x="1050290" y="1426210"/>
            <a:ext cx="2447925" cy="297180"/>
            <a:chOff x="693420" y="3421857"/>
            <a:chExt cx="3196233" cy="209078"/>
          </a:xfrm>
        </p:grpSpPr>
        <p:cxnSp>
          <p:nvCxnSpPr>
            <p:cNvPr id="21" name="直接连接符 20"/>
            <p:cNvCxnSpPr/>
            <p:nvPr/>
          </p:nvCxnSpPr>
          <p:spPr>
            <a:xfrm flipH="1" flipV="1">
              <a:off x="3826668" y="3421857"/>
              <a:ext cx="62985" cy="20907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693420" y="3429000"/>
              <a:ext cx="3135629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1580091" y="975926"/>
            <a:ext cx="15595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事件回顾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8940" y="1801495"/>
            <a:ext cx="34505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2">
                    <a:lumMod val="65000"/>
                    <a:lumOff val="3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17日在清华食堂，事件发生，女生在朋友圈和群里发了男生的个人信息和误解攻击，当晚删除朋友圈，并说明未有明确结论，18日查监控发现是误会，女生在朋友圈、院系群和树洞等进行澄清，线下联系到男生并道歉。之后，女生在传播过之前的信息的各个平台发布道歉文章，澄清事实并取得了男生的谅解。</a:t>
            </a:r>
            <a:endParaRPr lang="en-US" altLang="zh-CN" sz="1600" dirty="0">
              <a:solidFill>
                <a:schemeClr val="tx2">
                  <a:lumMod val="65000"/>
                  <a:lumOff val="3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 bwMode="auto">
          <a:xfrm>
            <a:off x="7048500" y="1436370"/>
            <a:ext cx="5048250" cy="10509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100">
                <a:solidFill>
                  <a:schemeClr val="bg1">
                    <a:lumMod val="50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1.知乎出现匿名帖，冒充男生的名义，号称想自杀写遗书，觉得人生被毁了。舆情主要集中在不当的挂人至其社会性死亡、性骚扰事件中男性与女性。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 bwMode="auto">
          <a:xfrm>
            <a:off x="7087235" y="2485390"/>
            <a:ext cx="5047615" cy="10509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100">
                <a:solidFill>
                  <a:schemeClr val="bg1">
                    <a:lumMod val="50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2.营销号开始传播事件女生的个人信息和照片，网上开始出现外貌羞辱和反社会性死亡（反而使学姐社会性死亡）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 bwMode="auto">
          <a:xfrm>
            <a:off x="7048500" y="3465195"/>
            <a:ext cx="5162550" cy="32905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100">
                <a:solidFill>
                  <a:schemeClr val="bg1">
                    <a:lumMod val="50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3.另一种声音开始出现，种种证据发现这件事情的传播后面有资本在消费舆论，有人拿着学姐的私人信息找各个营销号曝光。清华内部人员开始澄清此事件已经在校内解决。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4.余波：JM帝国（侮辱女性的漫画）开始卷入，出现舆论认为，这种侮辱女性的漫画的作者不被举报和曝光，对比被人肉的清华学姐，是微博舆论环境恶臭额体现。又出现舆论认为，可以不举报这个漫画，因为也可以创作侮辱男性的漫画。此后，舆论场转向了小说创作和出版自由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620406" y="1573174"/>
            <a:ext cx="314825" cy="3148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620406" y="2584733"/>
            <a:ext cx="314825" cy="314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620406" y="3518279"/>
            <a:ext cx="314825" cy="314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 flipV="1">
            <a:off x="7708900" y="426720"/>
            <a:ext cx="4182110" cy="314325"/>
            <a:chOff x="3603008" y="-3031957"/>
            <a:chExt cx="17500740" cy="1394085"/>
          </a:xfrm>
        </p:grpSpPr>
        <p:grpSp>
          <p:nvGrpSpPr>
            <p:cNvPr id="32" name="组合 31"/>
            <p:cNvGrpSpPr/>
            <p:nvPr/>
          </p:nvGrpSpPr>
          <p:grpSpPr>
            <a:xfrm>
              <a:off x="4772562" y="-3031957"/>
              <a:ext cx="16331186" cy="553452"/>
              <a:chOff x="4772560" y="-2634916"/>
              <a:chExt cx="6035451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6" name="直接连接符 35"/>
              <p:cNvCxnSpPr/>
              <p:nvPr/>
            </p:nvCxnSpPr>
            <p:spPr>
              <a:xfrm flipV="1">
                <a:off x="4772560" y="-2538662"/>
                <a:ext cx="583091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椭圆 36"/>
              <p:cNvSpPr/>
              <p:nvPr/>
            </p:nvSpPr>
            <p:spPr>
              <a:xfrm>
                <a:off x="10603475" y="-2634916"/>
                <a:ext cx="204536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张海山锐线体简" panose="02000000000000000000" pitchFamily="2" charset="-122"/>
                  <a:ea typeface="张海山锐线体简" panose="02000000000000000000" pitchFamily="2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椭圆 34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张海山锐线体简" panose="02000000000000000000" pitchFamily="2" charset="-122"/>
                  <a:ea typeface="张海山锐线体简" panose="02000000000000000000" pitchFamily="2" charset="-122"/>
                </a:endParaRPr>
              </a:p>
            </p:txBody>
          </p:sp>
        </p:grpSp>
      </p:grpSp>
      <p:sp>
        <p:nvSpPr>
          <p:cNvPr id="38" name="PA_库_文本框 1"/>
          <p:cNvSpPr txBox="1"/>
          <p:nvPr>
            <p:custDataLst>
              <p:tags r:id="rId4"/>
            </p:custDataLst>
          </p:nvPr>
        </p:nvSpPr>
        <p:spPr>
          <a:xfrm>
            <a:off x="7936230" y="139700"/>
            <a:ext cx="4160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defRPr>
            </a:lvl1pPr>
          </a:lstStyle>
          <a:p>
            <a:r>
              <a:rPr lang="en-US" altLang="zh-CN" dirty="0"/>
              <a:t>Part.1 </a:t>
            </a:r>
            <a:r>
              <a:rPr lang="zh-CN" altLang="en-US" dirty="0"/>
              <a:t>研究背景及价值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048500" y="965835"/>
            <a:ext cx="3493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事件发酵过程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5" presetClass="pat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-4.44444E-6 L -0.04557 -4.44444E-6 " pathEditMode="relative" rAng="0" ptsTypes="AA">
                                          <p:cBhvr>
                                            <p:cTn id="9" dur="1500" spd="-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decel="10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2.91667E-6 -4.44444E-6 L -0.04558 -4.44444E-6 " pathEditMode="relative" rAng="0" ptsTypes="AA">
                                          <p:cBhvr>
                                            <p:cTn id="14" dur="1500" spd="-100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64" presetClass="pat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6 -4.07407E-6 L 2.08333E-6 -0.08657 " pathEditMode="relative" rAng="0" ptsTypes="AA">
                                          <p:cBhvr>
                                            <p:cTn id="20" dur="1250" spd="-100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32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4" presetClass="pat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1.04167E-6 2.22222E-6 L -1.04167E-6 -0.08658 " pathEditMode="relative" rAng="0" ptsTypes="AA">
                                          <p:cBhvr>
                                            <p:cTn id="25" dur="125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32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64" presetClass="pat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2.08333E-6 3.7037E-7 L 2.08333E-6 -0.08657 " pathEditMode="relative" rAng="0" ptsTypes="AA">
                                          <p:cBhvr>
                                            <p:cTn id="30" dur="1250" spd="-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32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2.96296E-6 L 0.025 -2.96296E-6 " pathEditMode="relative" rAng="0" ptsTypes="AA">
                                          <p:cBhvr>
                                            <p:cTn id="40" dur="1250" spd="-100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63" presetClass="path" presetSubtype="0" decel="10000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1.45833E-6 3.7037E-6 L 0.025 3.7037E-6 " pathEditMode="relative" rAng="0" ptsTypes="AA">
                                          <p:cBhvr>
                                            <p:cTn id="45" dur="1250" spd="-100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7" presetID="2" presetClass="entr" presetSubtype="4" accel="6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accel="60000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accel="60000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60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ldLvl="0" animBg="1"/>
          <p:bldP spid="10" grpId="1" bldLvl="0" animBg="1"/>
          <p:bldP spid="23" grpId="0"/>
          <p:bldP spid="23" grpId="1"/>
          <p:bldP spid="24" grpId="0"/>
          <p:bldP spid="24" grpId="1"/>
          <p:bldP spid="25" grpId="0"/>
          <p:bldP spid="26" grpId="0"/>
          <p:bldP spid="27" grpId="0"/>
          <p:bldP spid="28" grpId="0" bldLvl="0" animBg="1"/>
          <p:bldP spid="29" grpId="0" bldLvl="0" animBg="1"/>
          <p:bldP spid="30" grpId="0" bldLvl="0" animBg="1"/>
          <p:bldP spid="38" grpId="0" autoUpdateAnimBg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5" presetClass="pat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-4.44444E-6 L -0.04557 -4.44444E-6 " pathEditMode="relative" rAng="0" ptsTypes="AA">
                                          <p:cBhvr>
                                            <p:cTn id="9" dur="1500" spd="-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decel="10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2.91667E-6 -4.44444E-6 L -0.04558 -4.44444E-6 " pathEditMode="relative" rAng="0" ptsTypes="AA">
                                          <p:cBhvr>
                                            <p:cTn id="14" dur="1500" spd="-100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64" presetClass="pat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6 -4.07407E-6 L 2.08333E-6 -0.08657 " pathEditMode="relative" rAng="0" ptsTypes="AA">
                                          <p:cBhvr>
                                            <p:cTn id="20" dur="1250" spd="-100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32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4" presetClass="pat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1.04167E-6 2.22222E-6 L -1.04167E-6 -0.08658 " pathEditMode="relative" rAng="0" ptsTypes="AA">
                                          <p:cBhvr>
                                            <p:cTn id="25" dur="125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32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64" presetClass="pat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2.08333E-6 3.7037E-7 L 2.08333E-6 -0.08657 " pathEditMode="relative" rAng="0" ptsTypes="AA">
                                          <p:cBhvr>
                                            <p:cTn id="30" dur="1250" spd="-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32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2.96296E-6 L 0.025 -2.96296E-6 " pathEditMode="relative" rAng="0" ptsTypes="AA">
                                          <p:cBhvr>
                                            <p:cTn id="40" dur="1250" spd="-100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63" presetClass="path" presetSubtype="0" decel="10000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1.45833E-6 3.7037E-6 L 0.025 3.7037E-6 " pathEditMode="relative" rAng="0" ptsTypes="AA">
                                          <p:cBhvr>
                                            <p:cTn id="45" dur="1250" spd="-100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7" presetID="2" presetClass="entr" presetSubtype="4" accel="6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accel="6000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accel="60000" fill="hold" grpId="0" nodeType="with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60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ldLvl="0" animBg="1"/>
          <p:bldP spid="10" grpId="1" bldLvl="0" animBg="1"/>
          <p:bldP spid="23" grpId="0"/>
          <p:bldP spid="23" grpId="1"/>
          <p:bldP spid="24" grpId="0"/>
          <p:bldP spid="24" grpId="1"/>
          <p:bldP spid="25" grpId="0"/>
          <p:bldP spid="26" grpId="0"/>
          <p:bldP spid="27" grpId="0"/>
          <p:bldP spid="28" grpId="0" bldLvl="0" animBg="1"/>
          <p:bldP spid="29" grpId="0" bldLvl="0" animBg="1"/>
          <p:bldP spid="30" grpId="0" bldLvl="0" animBg="1"/>
          <p:bldP spid="38" grpId="0" autoUpdateAnimBg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F2F6"/>
            </a:gs>
            <a:gs pos="39000">
              <a:srgbClr val="CDD5DC"/>
            </a:gs>
            <a:gs pos="12000">
              <a:srgbClr val="C1CBD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7147" y="4054642"/>
            <a:ext cx="3494853" cy="2803358"/>
          </a:xfrm>
          <a:prstGeom prst="rect">
            <a:avLst/>
          </a:prstGeom>
        </p:spPr>
      </p:pic>
      <p:pic>
        <p:nvPicPr>
          <p:cNvPr id="4" name="PA_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647316" flipH="1">
            <a:off x="-416098" y="-475671"/>
            <a:ext cx="2284308" cy="2580340"/>
          </a:xfrm>
          <a:prstGeom prst="rect">
            <a:avLst/>
          </a:prstGeom>
          <a:ln>
            <a:noFill/>
          </a:ln>
        </p:spPr>
      </p:pic>
      <p:grpSp>
        <p:nvGrpSpPr>
          <p:cNvPr id="5" name="组合 4"/>
          <p:cNvGrpSpPr/>
          <p:nvPr/>
        </p:nvGrpSpPr>
        <p:grpSpPr>
          <a:xfrm>
            <a:off x="1251573" y="499385"/>
            <a:ext cx="1628775" cy="1396655"/>
            <a:chOff x="3546346" y="2339026"/>
            <a:chExt cx="897787" cy="769842"/>
          </a:xfrm>
          <a:solidFill>
            <a:schemeClr val="bg1">
              <a:lumMod val="50000"/>
            </a:schemeClr>
          </a:solidFill>
        </p:grpSpPr>
        <p:sp>
          <p:nvSpPr>
            <p:cNvPr id="6" name="Rectangle 227"/>
            <p:cNvSpPr>
              <a:spLocks noChangeArrowheads="1"/>
            </p:cNvSpPr>
            <p:nvPr/>
          </p:nvSpPr>
          <p:spPr bwMode="auto">
            <a:xfrm>
              <a:off x="3561526" y="3077423"/>
              <a:ext cx="882607" cy="314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7" name="Freeform 228"/>
            <p:cNvSpPr/>
            <p:nvPr/>
          </p:nvSpPr>
          <p:spPr bwMode="auto">
            <a:xfrm>
              <a:off x="3617909" y="2844302"/>
              <a:ext cx="125777" cy="210351"/>
            </a:xfrm>
            <a:custGeom>
              <a:avLst/>
              <a:gdLst>
                <a:gd name="T0" fmla="*/ 6 w 49"/>
                <a:gd name="T1" fmla="*/ 82 h 82"/>
                <a:gd name="T2" fmla="*/ 43 w 49"/>
                <a:gd name="T3" fmla="*/ 82 h 82"/>
                <a:gd name="T4" fmla="*/ 49 w 49"/>
                <a:gd name="T5" fmla="*/ 76 h 82"/>
                <a:gd name="T6" fmla="*/ 49 w 49"/>
                <a:gd name="T7" fmla="*/ 0 h 82"/>
                <a:gd name="T8" fmla="*/ 0 w 49"/>
                <a:gd name="T9" fmla="*/ 49 h 82"/>
                <a:gd name="T10" fmla="*/ 0 w 49"/>
                <a:gd name="T11" fmla="*/ 76 h 82"/>
                <a:gd name="T12" fmla="*/ 6 w 49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2">
                  <a:moveTo>
                    <a:pt x="6" y="82"/>
                  </a:moveTo>
                  <a:cubicBezTo>
                    <a:pt x="43" y="82"/>
                    <a:pt x="43" y="82"/>
                    <a:pt x="43" y="82"/>
                  </a:cubicBezTo>
                  <a:cubicBezTo>
                    <a:pt x="46" y="82"/>
                    <a:pt x="49" y="79"/>
                    <a:pt x="49" y="7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3" y="82"/>
                    <a:pt x="6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8" name="Freeform 229"/>
            <p:cNvSpPr/>
            <p:nvPr/>
          </p:nvSpPr>
          <p:spPr bwMode="auto">
            <a:xfrm>
              <a:off x="3779467" y="2682744"/>
              <a:ext cx="122524" cy="371910"/>
            </a:xfrm>
            <a:custGeom>
              <a:avLst/>
              <a:gdLst>
                <a:gd name="T0" fmla="*/ 5 w 48"/>
                <a:gd name="T1" fmla="*/ 145 h 145"/>
                <a:gd name="T2" fmla="*/ 43 w 48"/>
                <a:gd name="T3" fmla="*/ 145 h 145"/>
                <a:gd name="T4" fmla="*/ 48 w 48"/>
                <a:gd name="T5" fmla="*/ 139 h 145"/>
                <a:gd name="T6" fmla="*/ 48 w 48"/>
                <a:gd name="T7" fmla="*/ 0 h 145"/>
                <a:gd name="T8" fmla="*/ 0 w 48"/>
                <a:gd name="T9" fmla="*/ 49 h 145"/>
                <a:gd name="T10" fmla="*/ 0 w 48"/>
                <a:gd name="T11" fmla="*/ 139 h 145"/>
                <a:gd name="T12" fmla="*/ 5 w 48"/>
                <a:gd name="T1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5">
                  <a:moveTo>
                    <a:pt x="5" y="145"/>
                  </a:moveTo>
                  <a:cubicBezTo>
                    <a:pt x="43" y="145"/>
                    <a:pt x="43" y="145"/>
                    <a:pt x="43" y="145"/>
                  </a:cubicBezTo>
                  <a:cubicBezTo>
                    <a:pt x="46" y="145"/>
                    <a:pt x="48" y="142"/>
                    <a:pt x="48" y="1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2"/>
                    <a:pt x="2" y="145"/>
                    <a:pt x="5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9" name="Freeform 230"/>
            <p:cNvSpPr/>
            <p:nvPr/>
          </p:nvSpPr>
          <p:spPr bwMode="auto">
            <a:xfrm>
              <a:off x="3938857" y="2713104"/>
              <a:ext cx="124693" cy="341550"/>
            </a:xfrm>
            <a:custGeom>
              <a:avLst/>
              <a:gdLst>
                <a:gd name="T0" fmla="*/ 22 w 49"/>
                <a:gd name="T1" fmla="*/ 22 h 133"/>
                <a:gd name="T2" fmla="*/ 0 w 49"/>
                <a:gd name="T3" fmla="*/ 0 h 133"/>
                <a:gd name="T4" fmla="*/ 0 w 49"/>
                <a:gd name="T5" fmla="*/ 127 h 133"/>
                <a:gd name="T6" fmla="*/ 6 w 49"/>
                <a:gd name="T7" fmla="*/ 133 h 133"/>
                <a:gd name="T8" fmla="*/ 43 w 49"/>
                <a:gd name="T9" fmla="*/ 133 h 133"/>
                <a:gd name="T10" fmla="*/ 49 w 49"/>
                <a:gd name="T11" fmla="*/ 127 h 133"/>
                <a:gd name="T12" fmla="*/ 49 w 49"/>
                <a:gd name="T13" fmla="*/ 26 h 133"/>
                <a:gd name="T14" fmla="*/ 38 w 49"/>
                <a:gd name="T15" fmla="*/ 29 h 133"/>
                <a:gd name="T16" fmla="*/ 22 w 49"/>
                <a:gd name="T17" fmla="*/ 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33">
                  <a:moveTo>
                    <a:pt x="22" y="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0"/>
                    <a:pt x="3" y="133"/>
                    <a:pt x="6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6" y="133"/>
                    <a:pt x="49" y="130"/>
                    <a:pt x="49" y="127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6" y="28"/>
                    <a:pt x="42" y="29"/>
                    <a:pt x="38" y="29"/>
                  </a:cubicBezTo>
                  <a:cubicBezTo>
                    <a:pt x="32" y="29"/>
                    <a:pt x="27" y="26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10" name="Freeform 231"/>
            <p:cNvSpPr/>
            <p:nvPr/>
          </p:nvSpPr>
          <p:spPr bwMode="auto">
            <a:xfrm>
              <a:off x="4100415" y="2624193"/>
              <a:ext cx="122524" cy="430461"/>
            </a:xfrm>
            <a:custGeom>
              <a:avLst/>
              <a:gdLst>
                <a:gd name="T0" fmla="*/ 5 w 48"/>
                <a:gd name="T1" fmla="*/ 168 h 168"/>
                <a:gd name="T2" fmla="*/ 43 w 48"/>
                <a:gd name="T3" fmla="*/ 168 h 168"/>
                <a:gd name="T4" fmla="*/ 48 w 48"/>
                <a:gd name="T5" fmla="*/ 162 h 168"/>
                <a:gd name="T6" fmla="*/ 48 w 48"/>
                <a:gd name="T7" fmla="*/ 0 h 168"/>
                <a:gd name="T8" fmla="*/ 0 w 48"/>
                <a:gd name="T9" fmla="*/ 48 h 168"/>
                <a:gd name="T10" fmla="*/ 0 w 48"/>
                <a:gd name="T11" fmla="*/ 162 h 168"/>
                <a:gd name="T12" fmla="*/ 5 w 4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68">
                  <a:moveTo>
                    <a:pt x="5" y="168"/>
                  </a:moveTo>
                  <a:cubicBezTo>
                    <a:pt x="43" y="168"/>
                    <a:pt x="43" y="168"/>
                    <a:pt x="43" y="168"/>
                  </a:cubicBezTo>
                  <a:cubicBezTo>
                    <a:pt x="46" y="168"/>
                    <a:pt x="48" y="165"/>
                    <a:pt x="48" y="16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5"/>
                    <a:pt x="2" y="168"/>
                    <a:pt x="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11" name="Freeform 232"/>
            <p:cNvSpPr/>
            <p:nvPr/>
          </p:nvSpPr>
          <p:spPr bwMode="auto">
            <a:xfrm>
              <a:off x="4258721" y="2513596"/>
              <a:ext cx="125777" cy="541058"/>
            </a:xfrm>
            <a:custGeom>
              <a:avLst/>
              <a:gdLst>
                <a:gd name="T0" fmla="*/ 29 w 49"/>
                <a:gd name="T1" fmla="*/ 0 h 211"/>
                <a:gd name="T2" fmla="*/ 0 w 49"/>
                <a:gd name="T3" fmla="*/ 29 h 211"/>
                <a:gd name="T4" fmla="*/ 0 w 49"/>
                <a:gd name="T5" fmla="*/ 205 h 211"/>
                <a:gd name="T6" fmla="*/ 6 w 49"/>
                <a:gd name="T7" fmla="*/ 211 h 211"/>
                <a:gd name="T8" fmla="*/ 43 w 49"/>
                <a:gd name="T9" fmla="*/ 211 h 211"/>
                <a:gd name="T10" fmla="*/ 49 w 49"/>
                <a:gd name="T11" fmla="*/ 205 h 211"/>
                <a:gd name="T12" fmla="*/ 49 w 49"/>
                <a:gd name="T13" fmla="*/ 22 h 211"/>
                <a:gd name="T14" fmla="*/ 29 w 49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11">
                  <a:moveTo>
                    <a:pt x="29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08"/>
                    <a:pt x="3" y="211"/>
                    <a:pt x="6" y="211"/>
                  </a:cubicBezTo>
                  <a:cubicBezTo>
                    <a:pt x="43" y="211"/>
                    <a:pt x="43" y="211"/>
                    <a:pt x="43" y="211"/>
                  </a:cubicBezTo>
                  <a:cubicBezTo>
                    <a:pt x="46" y="211"/>
                    <a:pt x="49" y="208"/>
                    <a:pt x="49" y="20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38" y="21"/>
                    <a:pt x="29" y="12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12" name="Freeform 233"/>
            <p:cNvSpPr/>
            <p:nvPr/>
          </p:nvSpPr>
          <p:spPr bwMode="auto">
            <a:xfrm>
              <a:off x="3546346" y="2339026"/>
              <a:ext cx="871764" cy="610452"/>
            </a:xfrm>
            <a:custGeom>
              <a:avLst/>
              <a:gdLst>
                <a:gd name="T0" fmla="*/ 20 w 340"/>
                <a:gd name="T1" fmla="*/ 234 h 238"/>
                <a:gd name="T2" fmla="*/ 140 w 340"/>
                <a:gd name="T3" fmla="*/ 113 h 238"/>
                <a:gd name="T4" fmla="*/ 183 w 340"/>
                <a:gd name="T5" fmla="*/ 156 h 238"/>
                <a:gd name="T6" fmla="*/ 199 w 340"/>
                <a:gd name="T7" fmla="*/ 156 h 238"/>
                <a:gd name="T8" fmla="*/ 318 w 340"/>
                <a:gd name="T9" fmla="*/ 37 h 238"/>
                <a:gd name="T10" fmla="*/ 318 w 340"/>
                <a:gd name="T11" fmla="*/ 64 h 238"/>
                <a:gd name="T12" fmla="*/ 329 w 340"/>
                <a:gd name="T13" fmla="*/ 75 h 238"/>
                <a:gd name="T14" fmla="*/ 340 w 340"/>
                <a:gd name="T15" fmla="*/ 64 h 238"/>
                <a:gd name="T16" fmla="*/ 340 w 340"/>
                <a:gd name="T17" fmla="*/ 11 h 238"/>
                <a:gd name="T18" fmla="*/ 337 w 340"/>
                <a:gd name="T19" fmla="*/ 3 h 238"/>
                <a:gd name="T20" fmla="*/ 329 w 340"/>
                <a:gd name="T21" fmla="*/ 0 h 238"/>
                <a:gd name="T22" fmla="*/ 276 w 340"/>
                <a:gd name="T23" fmla="*/ 0 h 238"/>
                <a:gd name="T24" fmla="*/ 265 w 340"/>
                <a:gd name="T25" fmla="*/ 11 h 238"/>
                <a:gd name="T26" fmla="*/ 276 w 340"/>
                <a:gd name="T27" fmla="*/ 22 h 238"/>
                <a:gd name="T28" fmla="*/ 302 w 340"/>
                <a:gd name="T29" fmla="*/ 22 h 238"/>
                <a:gd name="T30" fmla="*/ 191 w 340"/>
                <a:gd name="T31" fmla="*/ 133 h 238"/>
                <a:gd name="T32" fmla="*/ 148 w 340"/>
                <a:gd name="T33" fmla="*/ 90 h 238"/>
                <a:gd name="T34" fmla="*/ 133 w 340"/>
                <a:gd name="T35" fmla="*/ 90 h 238"/>
                <a:gd name="T36" fmla="*/ 4 w 340"/>
                <a:gd name="T37" fmla="*/ 219 h 238"/>
                <a:gd name="T38" fmla="*/ 4 w 340"/>
                <a:gd name="T39" fmla="*/ 234 h 238"/>
                <a:gd name="T40" fmla="*/ 20 w 340"/>
                <a:gd name="T4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238">
                  <a:moveTo>
                    <a:pt x="20" y="234"/>
                  </a:moveTo>
                  <a:cubicBezTo>
                    <a:pt x="140" y="113"/>
                    <a:pt x="140" y="113"/>
                    <a:pt x="140" y="113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8" y="160"/>
                    <a:pt x="195" y="160"/>
                    <a:pt x="199" y="156"/>
                  </a:cubicBezTo>
                  <a:cubicBezTo>
                    <a:pt x="318" y="37"/>
                    <a:pt x="318" y="37"/>
                    <a:pt x="318" y="37"/>
                  </a:cubicBezTo>
                  <a:cubicBezTo>
                    <a:pt x="318" y="64"/>
                    <a:pt x="318" y="64"/>
                    <a:pt x="318" y="64"/>
                  </a:cubicBezTo>
                  <a:cubicBezTo>
                    <a:pt x="318" y="70"/>
                    <a:pt x="323" y="75"/>
                    <a:pt x="329" y="75"/>
                  </a:cubicBezTo>
                  <a:cubicBezTo>
                    <a:pt x="335" y="75"/>
                    <a:pt x="340" y="70"/>
                    <a:pt x="340" y="64"/>
                  </a:cubicBezTo>
                  <a:cubicBezTo>
                    <a:pt x="340" y="11"/>
                    <a:pt x="340" y="11"/>
                    <a:pt x="340" y="11"/>
                  </a:cubicBezTo>
                  <a:cubicBezTo>
                    <a:pt x="340" y="8"/>
                    <a:pt x="339" y="5"/>
                    <a:pt x="337" y="3"/>
                  </a:cubicBezTo>
                  <a:cubicBezTo>
                    <a:pt x="335" y="1"/>
                    <a:pt x="332" y="0"/>
                    <a:pt x="329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0" y="0"/>
                    <a:pt x="265" y="4"/>
                    <a:pt x="265" y="11"/>
                  </a:cubicBezTo>
                  <a:cubicBezTo>
                    <a:pt x="265" y="17"/>
                    <a:pt x="270" y="22"/>
                    <a:pt x="276" y="22"/>
                  </a:cubicBezTo>
                  <a:cubicBezTo>
                    <a:pt x="302" y="22"/>
                    <a:pt x="302" y="22"/>
                    <a:pt x="302" y="22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48" y="90"/>
                    <a:pt x="148" y="90"/>
                    <a:pt x="148" y="90"/>
                  </a:cubicBezTo>
                  <a:cubicBezTo>
                    <a:pt x="144" y="86"/>
                    <a:pt x="137" y="86"/>
                    <a:pt x="133" y="90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0" y="223"/>
                    <a:pt x="0" y="230"/>
                    <a:pt x="4" y="234"/>
                  </a:cubicBezTo>
                  <a:cubicBezTo>
                    <a:pt x="8" y="238"/>
                    <a:pt x="15" y="238"/>
                    <a:pt x="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40704" y="992780"/>
            <a:ext cx="3879100" cy="828007"/>
            <a:chOff x="750944" y="1132570"/>
            <a:chExt cx="10690112" cy="4592864"/>
          </a:xfrm>
        </p:grpSpPr>
        <p:sp>
          <p:nvSpPr>
            <p:cNvPr id="14" name="圆角矩形 13"/>
            <p:cNvSpPr/>
            <p:nvPr/>
          </p:nvSpPr>
          <p:spPr>
            <a:xfrm>
              <a:off x="750944" y="1132570"/>
              <a:ext cx="10690112" cy="4592864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136648" y="1779416"/>
              <a:ext cx="9918707" cy="3299172"/>
            </a:xfrm>
            <a:prstGeom prst="roundRect">
              <a:avLst>
                <a:gd name="adj" fmla="val 50000"/>
              </a:avLst>
            </a:prstGeom>
            <a:solidFill>
              <a:srgbClr val="F9F9F9"/>
            </a:solidFill>
            <a:ln w="31750">
              <a:gradFill>
                <a:gsLst>
                  <a:gs pos="0">
                    <a:schemeClr val="bg1"/>
                  </a:gs>
                  <a:gs pos="100000">
                    <a:srgbClr val="EAEAEA"/>
                  </a:gs>
                </a:gsLst>
                <a:lin ang="5400000" scaled="1"/>
              </a:gradFill>
            </a:ln>
            <a:effectLst>
              <a:outerShdw blurRad="762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242195" y="1177855"/>
            <a:ext cx="3274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第二部分：研究价值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38860" y="2058035"/>
            <a:ext cx="10113645" cy="4008120"/>
          </a:xfrm>
          <a:prstGeom prst="roundRect">
            <a:avLst>
              <a:gd name="adj" fmla="val 14185"/>
            </a:avLst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19225" y="2589530"/>
            <a:ext cx="944943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事情影响和传播非常广泛，在微博热搜第一挂了一整天，“清华”“性骚扰”“社会性死亡”其中涉及的诸多关键词都是微博特被容易上升和发酵的主题。令人值得注意得是，这场事件原本只发生于当事人朋友圈和清华树洞，在当事人互相道歉之后再次被挂到微博上引起传播，属于一种间接的传播，两位当事人并无此意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而舆论的内容也朝着不同主题和矛盾进行着，难以界定的性骚扰和长期缺乏的举报方式、社会性死亡、借助舆论被舆论反噬、对清华学姐的外貌羞辱……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让人非常惊奇的是，这场事件的余波在十天之后仍然没有平息，甚至朝着各种意想不到的地方发展，我们的词云中出现了许多匪夷所思的词语：“法西斯”“美院”“文艺创作”“JM”“女房东”……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综上所述，这场事件传播广，影响大，时间长，舆论风向变化多端，讨论的主题非常丰富，汇集了舆论场上几大主要矛盾，具有代表性和研究价值。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718945" y="2400300"/>
            <a:ext cx="8754745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 flipV="1">
            <a:off x="5915660" y="661670"/>
            <a:ext cx="4932045" cy="314325"/>
            <a:chOff x="3603008" y="-3031957"/>
            <a:chExt cx="17500740" cy="1394085"/>
          </a:xfrm>
        </p:grpSpPr>
        <p:grpSp>
          <p:nvGrpSpPr>
            <p:cNvPr id="39" name="组合 38"/>
            <p:cNvGrpSpPr/>
            <p:nvPr/>
          </p:nvGrpSpPr>
          <p:grpSpPr>
            <a:xfrm>
              <a:off x="4772562" y="-3031957"/>
              <a:ext cx="16331186" cy="553452"/>
              <a:chOff x="4772560" y="-2634916"/>
              <a:chExt cx="6035451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3" name="直接连接符 42"/>
              <p:cNvCxnSpPr/>
              <p:nvPr/>
            </p:nvCxnSpPr>
            <p:spPr>
              <a:xfrm flipV="1">
                <a:off x="4772560" y="-2538662"/>
                <a:ext cx="583091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10603475" y="-2634916"/>
                <a:ext cx="204536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张海山锐线体简" panose="02000000000000000000" pitchFamily="2" charset="-122"/>
                  <a:ea typeface="张海山锐线体简" panose="02000000000000000000" pitchFamily="2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1" name="直接连接符 40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椭圆 41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张海山锐线体简" panose="02000000000000000000" pitchFamily="2" charset="-122"/>
                  <a:ea typeface="张海山锐线体简" panose="02000000000000000000" pitchFamily="2" charset="-122"/>
                </a:endParaRPr>
              </a:p>
            </p:txBody>
          </p:sp>
        </p:grpSp>
      </p:grpSp>
      <p:sp>
        <p:nvSpPr>
          <p:cNvPr id="45" name="PA_库_文本框 1"/>
          <p:cNvSpPr txBox="1"/>
          <p:nvPr>
            <p:custDataLst>
              <p:tags r:id="rId4"/>
            </p:custDataLst>
          </p:nvPr>
        </p:nvSpPr>
        <p:spPr>
          <a:xfrm>
            <a:off x="6214110" y="339090"/>
            <a:ext cx="5153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Part.1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选题背景及研究价值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accel="62000" fill="hold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4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8" grpId="0" bldLvl="0" animBg="1"/>
          <p:bldP spid="24" grpId="0"/>
          <p:bldP spid="45" grpId="0" autoUpdateAnimBg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ac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4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8" grpId="0" bldLvl="0" animBg="1"/>
          <p:bldP spid="24" grpId="0"/>
          <p:bldP spid="45" grpId="0" autoUpdateAnimBg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F2F6"/>
            </a:gs>
            <a:gs pos="39000">
              <a:srgbClr val="CDD5DC"/>
            </a:gs>
            <a:gs pos="12000">
              <a:srgbClr val="C1CBD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7147" y="4054642"/>
            <a:ext cx="3494853" cy="2803358"/>
          </a:xfrm>
          <a:prstGeom prst="rect">
            <a:avLst/>
          </a:prstGeom>
        </p:spPr>
      </p:pic>
      <p:pic>
        <p:nvPicPr>
          <p:cNvPr id="4" name="PA_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647316" flipH="1">
            <a:off x="-416098" y="-475671"/>
            <a:ext cx="2284308" cy="2580340"/>
          </a:xfrm>
          <a:prstGeom prst="rect">
            <a:avLst/>
          </a:prstGeom>
          <a:ln>
            <a:noFill/>
          </a:ln>
        </p:spPr>
      </p:pic>
      <p:grpSp>
        <p:nvGrpSpPr>
          <p:cNvPr id="5" name="组合 4"/>
          <p:cNvGrpSpPr/>
          <p:nvPr/>
        </p:nvGrpSpPr>
        <p:grpSpPr>
          <a:xfrm>
            <a:off x="5295599" y="2315965"/>
            <a:ext cx="1600802" cy="1600802"/>
            <a:chOff x="1881839" y="2563615"/>
            <a:chExt cx="1600802" cy="1600802"/>
          </a:xfrm>
        </p:grpSpPr>
        <p:sp>
          <p:nvSpPr>
            <p:cNvPr id="6" name="圆角矩形 5"/>
            <p:cNvSpPr/>
            <p:nvPr/>
          </p:nvSpPr>
          <p:spPr>
            <a:xfrm rot="-2700000">
              <a:off x="1881839" y="2563615"/>
              <a:ext cx="1600802" cy="160080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2068848" y="2750624"/>
              <a:ext cx="1226783" cy="1226783"/>
            </a:xfrm>
            <a:prstGeom prst="roundRect">
              <a:avLst>
                <a:gd name="adj" fmla="val 20327"/>
              </a:avLst>
            </a:prstGeom>
            <a:solidFill>
              <a:srgbClr val="F9F9F9"/>
            </a:solidFill>
            <a:ln w="25400">
              <a:gradFill flip="none" rotWithShape="1">
                <a:gsLst>
                  <a:gs pos="42000">
                    <a:srgbClr val="FDFDFD"/>
                  </a:gs>
                  <a:gs pos="0">
                    <a:schemeClr val="bg1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</a:ln>
            <a:effectLst>
              <a:outerShdw blurRad="889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11183" y="2335650"/>
            <a:ext cx="1600802" cy="1600802"/>
            <a:chOff x="1881839" y="2563615"/>
            <a:chExt cx="1600802" cy="1600802"/>
          </a:xfrm>
        </p:grpSpPr>
        <p:sp>
          <p:nvSpPr>
            <p:cNvPr id="9" name="圆角矩形 8"/>
            <p:cNvSpPr/>
            <p:nvPr/>
          </p:nvSpPr>
          <p:spPr>
            <a:xfrm rot="-2700000">
              <a:off x="1881839" y="2563615"/>
              <a:ext cx="1600802" cy="160080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2068848" y="2750624"/>
              <a:ext cx="1226783" cy="1226783"/>
            </a:xfrm>
            <a:prstGeom prst="roundRect">
              <a:avLst>
                <a:gd name="adj" fmla="val 20327"/>
              </a:avLst>
            </a:prstGeom>
            <a:solidFill>
              <a:srgbClr val="F9F9F9"/>
            </a:solidFill>
            <a:ln w="25400">
              <a:gradFill flip="none" rotWithShape="1">
                <a:gsLst>
                  <a:gs pos="42000">
                    <a:srgbClr val="FDFDFD"/>
                  </a:gs>
                  <a:gs pos="0">
                    <a:schemeClr val="bg1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</a:ln>
            <a:effectLst>
              <a:outerShdw blurRad="889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865411" y="2315965"/>
            <a:ext cx="1600802" cy="1600802"/>
            <a:chOff x="1881839" y="2563615"/>
            <a:chExt cx="1600802" cy="1600802"/>
          </a:xfrm>
        </p:grpSpPr>
        <p:sp>
          <p:nvSpPr>
            <p:cNvPr id="12" name="圆角矩形 11"/>
            <p:cNvSpPr/>
            <p:nvPr/>
          </p:nvSpPr>
          <p:spPr>
            <a:xfrm rot="-2700000">
              <a:off x="1881839" y="2563615"/>
              <a:ext cx="1600802" cy="1600802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2068848" y="2750624"/>
              <a:ext cx="1226783" cy="1226783"/>
            </a:xfrm>
            <a:prstGeom prst="roundRect">
              <a:avLst>
                <a:gd name="adj" fmla="val 20327"/>
              </a:avLst>
            </a:prstGeom>
            <a:solidFill>
              <a:srgbClr val="F9F9F9"/>
            </a:solidFill>
            <a:ln w="25400">
              <a:gradFill flip="none" rotWithShape="1">
                <a:gsLst>
                  <a:gs pos="42000">
                    <a:srgbClr val="FDFDFD"/>
                  </a:gs>
                  <a:gs pos="0">
                    <a:schemeClr val="bg1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</a:ln>
            <a:effectLst>
              <a:outerShdw blurRad="889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>
          <a:xfrm>
            <a:off x="4055496" y="3135415"/>
            <a:ext cx="45904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626010" y="3135415"/>
            <a:ext cx="45904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2309700" y="2898811"/>
            <a:ext cx="403926" cy="383693"/>
            <a:chOff x="5099014" y="3772690"/>
            <a:chExt cx="591389" cy="561764"/>
          </a:xfrm>
          <a:solidFill>
            <a:schemeClr val="accent1"/>
          </a:solidFill>
        </p:grpSpPr>
        <p:sp>
          <p:nvSpPr>
            <p:cNvPr id="17" name="Freeform 14"/>
            <p:cNvSpPr/>
            <p:nvPr/>
          </p:nvSpPr>
          <p:spPr bwMode="auto">
            <a:xfrm>
              <a:off x="5099014" y="3772690"/>
              <a:ext cx="591389" cy="561764"/>
            </a:xfrm>
            <a:custGeom>
              <a:avLst/>
              <a:gdLst>
                <a:gd name="T0" fmla="*/ 359 w 684"/>
                <a:gd name="T1" fmla="*/ 57 h 650"/>
                <a:gd name="T2" fmla="*/ 331 w 684"/>
                <a:gd name="T3" fmla="*/ 28 h 650"/>
                <a:gd name="T4" fmla="*/ 360 w 684"/>
                <a:gd name="T5" fmla="*/ 0 h 650"/>
                <a:gd name="T6" fmla="*/ 360 w 684"/>
                <a:gd name="T7" fmla="*/ 0 h 650"/>
                <a:gd name="T8" fmla="*/ 360 w 684"/>
                <a:gd name="T9" fmla="*/ 0 h 650"/>
                <a:gd name="T10" fmla="*/ 360 w 684"/>
                <a:gd name="T11" fmla="*/ 0 h 650"/>
                <a:gd name="T12" fmla="*/ 361 w 684"/>
                <a:gd name="T13" fmla="*/ 0 h 650"/>
                <a:gd name="T14" fmla="*/ 361 w 684"/>
                <a:gd name="T15" fmla="*/ 0 h 650"/>
                <a:gd name="T16" fmla="*/ 589 w 684"/>
                <a:gd name="T17" fmla="*/ 95 h 650"/>
                <a:gd name="T18" fmla="*/ 684 w 684"/>
                <a:gd name="T19" fmla="*/ 325 h 650"/>
                <a:gd name="T20" fmla="*/ 589 w 684"/>
                <a:gd name="T21" fmla="*/ 554 h 650"/>
                <a:gd name="T22" fmla="*/ 359 w 684"/>
                <a:gd name="T23" fmla="*/ 650 h 650"/>
                <a:gd name="T24" fmla="*/ 130 w 684"/>
                <a:gd name="T25" fmla="*/ 554 h 650"/>
                <a:gd name="T26" fmla="*/ 34 w 684"/>
                <a:gd name="T27" fmla="*/ 325 h 650"/>
                <a:gd name="T28" fmla="*/ 43 w 684"/>
                <a:gd name="T29" fmla="*/ 253 h 650"/>
                <a:gd name="T30" fmla="*/ 56 w 684"/>
                <a:gd name="T31" fmla="*/ 210 h 650"/>
                <a:gd name="T32" fmla="*/ 15 w 684"/>
                <a:gd name="T33" fmla="*/ 193 h 650"/>
                <a:gd name="T34" fmla="*/ 5 w 684"/>
                <a:gd name="T35" fmla="*/ 187 h 650"/>
                <a:gd name="T36" fmla="*/ 1 w 684"/>
                <a:gd name="T37" fmla="*/ 176 h 650"/>
                <a:gd name="T38" fmla="*/ 2 w 684"/>
                <a:gd name="T39" fmla="*/ 165 h 650"/>
                <a:gd name="T40" fmla="*/ 9 w 684"/>
                <a:gd name="T41" fmla="*/ 155 h 650"/>
                <a:gd name="T42" fmla="*/ 124 w 684"/>
                <a:gd name="T43" fmla="*/ 66 h 650"/>
                <a:gd name="T44" fmla="*/ 134 w 684"/>
                <a:gd name="T45" fmla="*/ 61 h 650"/>
                <a:gd name="T46" fmla="*/ 146 w 684"/>
                <a:gd name="T47" fmla="*/ 63 h 650"/>
                <a:gd name="T48" fmla="*/ 155 w 684"/>
                <a:gd name="T49" fmla="*/ 70 h 650"/>
                <a:gd name="T50" fmla="*/ 159 w 684"/>
                <a:gd name="T51" fmla="*/ 80 h 650"/>
                <a:gd name="T52" fmla="*/ 180 w 684"/>
                <a:gd name="T53" fmla="*/ 224 h 650"/>
                <a:gd name="T54" fmla="*/ 178 w 684"/>
                <a:gd name="T55" fmla="*/ 236 h 650"/>
                <a:gd name="T56" fmla="*/ 171 w 684"/>
                <a:gd name="T57" fmla="*/ 245 h 650"/>
                <a:gd name="T58" fmla="*/ 161 w 684"/>
                <a:gd name="T59" fmla="*/ 249 h 650"/>
                <a:gd name="T60" fmla="*/ 149 w 684"/>
                <a:gd name="T61" fmla="*/ 248 h 650"/>
                <a:gd name="T62" fmla="*/ 108 w 684"/>
                <a:gd name="T63" fmla="*/ 231 h 650"/>
                <a:gd name="T64" fmla="*/ 98 w 684"/>
                <a:gd name="T65" fmla="*/ 266 h 650"/>
                <a:gd name="T66" fmla="*/ 92 w 684"/>
                <a:gd name="T67" fmla="*/ 325 h 650"/>
                <a:gd name="T68" fmla="*/ 170 w 684"/>
                <a:gd name="T69" fmla="*/ 514 h 650"/>
                <a:gd name="T70" fmla="*/ 359 w 684"/>
                <a:gd name="T71" fmla="*/ 592 h 650"/>
                <a:gd name="T72" fmla="*/ 549 w 684"/>
                <a:gd name="T73" fmla="*/ 514 h 650"/>
                <a:gd name="T74" fmla="*/ 627 w 684"/>
                <a:gd name="T75" fmla="*/ 325 h 650"/>
                <a:gd name="T76" fmla="*/ 549 w 684"/>
                <a:gd name="T77" fmla="*/ 136 h 650"/>
                <a:gd name="T78" fmla="*/ 360 w 684"/>
                <a:gd name="T79" fmla="*/ 57 h 650"/>
                <a:gd name="T80" fmla="*/ 360 w 684"/>
                <a:gd name="T81" fmla="*/ 57 h 650"/>
                <a:gd name="T82" fmla="*/ 360 w 684"/>
                <a:gd name="T83" fmla="*/ 57 h 650"/>
                <a:gd name="T84" fmla="*/ 360 w 684"/>
                <a:gd name="T85" fmla="*/ 57 h 650"/>
                <a:gd name="T86" fmla="*/ 359 w 684"/>
                <a:gd name="T87" fmla="*/ 5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4" h="650">
                  <a:moveTo>
                    <a:pt x="359" y="57"/>
                  </a:moveTo>
                  <a:cubicBezTo>
                    <a:pt x="343" y="57"/>
                    <a:pt x="331" y="44"/>
                    <a:pt x="331" y="28"/>
                  </a:cubicBezTo>
                  <a:cubicBezTo>
                    <a:pt x="331" y="13"/>
                    <a:pt x="344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50" y="0"/>
                    <a:pt x="531" y="37"/>
                    <a:pt x="589" y="95"/>
                  </a:cubicBezTo>
                  <a:cubicBezTo>
                    <a:pt x="648" y="154"/>
                    <a:pt x="684" y="235"/>
                    <a:pt x="684" y="325"/>
                  </a:cubicBezTo>
                  <a:cubicBezTo>
                    <a:pt x="684" y="414"/>
                    <a:pt x="648" y="496"/>
                    <a:pt x="589" y="554"/>
                  </a:cubicBezTo>
                  <a:cubicBezTo>
                    <a:pt x="530" y="613"/>
                    <a:pt x="449" y="650"/>
                    <a:pt x="359" y="650"/>
                  </a:cubicBezTo>
                  <a:cubicBezTo>
                    <a:pt x="270" y="650"/>
                    <a:pt x="188" y="613"/>
                    <a:pt x="130" y="554"/>
                  </a:cubicBezTo>
                  <a:cubicBezTo>
                    <a:pt x="71" y="496"/>
                    <a:pt x="34" y="414"/>
                    <a:pt x="34" y="325"/>
                  </a:cubicBezTo>
                  <a:cubicBezTo>
                    <a:pt x="34" y="301"/>
                    <a:pt x="37" y="277"/>
                    <a:pt x="43" y="253"/>
                  </a:cubicBezTo>
                  <a:cubicBezTo>
                    <a:pt x="46" y="238"/>
                    <a:pt x="50" y="224"/>
                    <a:pt x="56" y="210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11" y="192"/>
                    <a:pt x="8" y="190"/>
                    <a:pt x="5" y="187"/>
                  </a:cubicBezTo>
                  <a:cubicBezTo>
                    <a:pt x="3" y="183"/>
                    <a:pt x="1" y="180"/>
                    <a:pt x="1" y="176"/>
                  </a:cubicBezTo>
                  <a:cubicBezTo>
                    <a:pt x="0" y="172"/>
                    <a:pt x="1" y="168"/>
                    <a:pt x="2" y="165"/>
                  </a:cubicBezTo>
                  <a:cubicBezTo>
                    <a:pt x="4" y="161"/>
                    <a:pt x="6" y="158"/>
                    <a:pt x="9" y="155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7" y="63"/>
                    <a:pt x="131" y="62"/>
                    <a:pt x="134" y="61"/>
                  </a:cubicBezTo>
                  <a:cubicBezTo>
                    <a:pt x="138" y="61"/>
                    <a:pt x="142" y="61"/>
                    <a:pt x="146" y="63"/>
                  </a:cubicBezTo>
                  <a:cubicBezTo>
                    <a:pt x="149" y="64"/>
                    <a:pt x="153" y="67"/>
                    <a:pt x="155" y="70"/>
                  </a:cubicBezTo>
                  <a:cubicBezTo>
                    <a:pt x="157" y="73"/>
                    <a:pt x="159" y="76"/>
                    <a:pt x="159" y="80"/>
                  </a:cubicBezTo>
                  <a:cubicBezTo>
                    <a:pt x="180" y="224"/>
                    <a:pt x="180" y="224"/>
                    <a:pt x="180" y="224"/>
                  </a:cubicBezTo>
                  <a:cubicBezTo>
                    <a:pt x="180" y="228"/>
                    <a:pt x="180" y="232"/>
                    <a:pt x="178" y="236"/>
                  </a:cubicBezTo>
                  <a:cubicBezTo>
                    <a:pt x="177" y="239"/>
                    <a:pt x="175" y="242"/>
                    <a:pt x="171" y="245"/>
                  </a:cubicBezTo>
                  <a:cubicBezTo>
                    <a:pt x="168" y="247"/>
                    <a:pt x="165" y="249"/>
                    <a:pt x="161" y="249"/>
                  </a:cubicBezTo>
                  <a:cubicBezTo>
                    <a:pt x="157" y="250"/>
                    <a:pt x="153" y="249"/>
                    <a:pt x="149" y="248"/>
                  </a:cubicBezTo>
                  <a:cubicBezTo>
                    <a:pt x="108" y="231"/>
                    <a:pt x="108" y="231"/>
                    <a:pt x="108" y="231"/>
                  </a:cubicBezTo>
                  <a:cubicBezTo>
                    <a:pt x="104" y="243"/>
                    <a:pt x="101" y="254"/>
                    <a:pt x="98" y="266"/>
                  </a:cubicBezTo>
                  <a:cubicBezTo>
                    <a:pt x="94" y="285"/>
                    <a:pt x="92" y="305"/>
                    <a:pt x="92" y="325"/>
                  </a:cubicBezTo>
                  <a:cubicBezTo>
                    <a:pt x="92" y="399"/>
                    <a:pt x="122" y="466"/>
                    <a:pt x="170" y="514"/>
                  </a:cubicBezTo>
                  <a:cubicBezTo>
                    <a:pt x="219" y="562"/>
                    <a:pt x="285" y="592"/>
                    <a:pt x="359" y="592"/>
                  </a:cubicBezTo>
                  <a:cubicBezTo>
                    <a:pt x="433" y="592"/>
                    <a:pt x="500" y="562"/>
                    <a:pt x="549" y="514"/>
                  </a:cubicBezTo>
                  <a:cubicBezTo>
                    <a:pt x="597" y="466"/>
                    <a:pt x="627" y="399"/>
                    <a:pt x="627" y="325"/>
                  </a:cubicBezTo>
                  <a:cubicBezTo>
                    <a:pt x="627" y="251"/>
                    <a:pt x="597" y="184"/>
                    <a:pt x="549" y="136"/>
                  </a:cubicBezTo>
                  <a:cubicBezTo>
                    <a:pt x="501" y="87"/>
                    <a:pt x="434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59" y="57"/>
                    <a:pt x="359" y="57"/>
                    <a:pt x="359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5268348" y="3850225"/>
              <a:ext cx="217976" cy="344885"/>
            </a:xfrm>
            <a:custGeom>
              <a:avLst/>
              <a:gdLst>
                <a:gd name="T0" fmla="*/ 51 w 252"/>
                <a:gd name="T1" fmla="*/ 388 h 399"/>
                <a:gd name="T2" fmla="*/ 11 w 252"/>
                <a:gd name="T3" fmla="*/ 388 h 399"/>
                <a:gd name="T4" fmla="*/ 11 w 252"/>
                <a:gd name="T5" fmla="*/ 347 h 399"/>
                <a:gd name="T6" fmla="*/ 84 w 252"/>
                <a:gd name="T7" fmla="*/ 274 h 399"/>
                <a:gd name="T8" fmla="*/ 75 w 252"/>
                <a:gd name="T9" fmla="*/ 235 h 399"/>
                <a:gd name="T10" fmla="*/ 101 w 252"/>
                <a:gd name="T11" fmla="*/ 172 h 399"/>
                <a:gd name="T12" fmla="*/ 144 w 252"/>
                <a:gd name="T13" fmla="*/ 149 h 399"/>
                <a:gd name="T14" fmla="*/ 144 w 252"/>
                <a:gd name="T15" fmla="*/ 19 h 399"/>
                <a:gd name="T16" fmla="*/ 163 w 252"/>
                <a:gd name="T17" fmla="*/ 0 h 399"/>
                <a:gd name="T18" fmla="*/ 183 w 252"/>
                <a:gd name="T19" fmla="*/ 19 h 399"/>
                <a:gd name="T20" fmla="*/ 183 w 252"/>
                <a:gd name="T21" fmla="*/ 149 h 399"/>
                <a:gd name="T22" fmla="*/ 226 w 252"/>
                <a:gd name="T23" fmla="*/ 172 h 399"/>
                <a:gd name="T24" fmla="*/ 252 w 252"/>
                <a:gd name="T25" fmla="*/ 235 h 399"/>
                <a:gd name="T26" fmla="*/ 226 w 252"/>
                <a:gd name="T27" fmla="*/ 297 h 399"/>
                <a:gd name="T28" fmla="*/ 163 w 252"/>
                <a:gd name="T29" fmla="*/ 323 h 399"/>
                <a:gd name="T30" fmla="*/ 125 w 252"/>
                <a:gd name="T31" fmla="*/ 314 h 399"/>
                <a:gd name="T32" fmla="*/ 51 w 252"/>
                <a:gd name="T33" fmla="*/ 388 h 399"/>
                <a:gd name="T34" fmla="*/ 190 w 252"/>
                <a:gd name="T35" fmla="*/ 208 h 399"/>
                <a:gd name="T36" fmla="*/ 163 w 252"/>
                <a:gd name="T37" fmla="*/ 197 h 399"/>
                <a:gd name="T38" fmla="*/ 137 w 252"/>
                <a:gd name="T39" fmla="*/ 208 h 399"/>
                <a:gd name="T40" fmla="*/ 126 w 252"/>
                <a:gd name="T41" fmla="*/ 235 h 399"/>
                <a:gd name="T42" fmla="*/ 137 w 252"/>
                <a:gd name="T43" fmla="*/ 261 h 399"/>
                <a:gd name="T44" fmla="*/ 163 w 252"/>
                <a:gd name="T45" fmla="*/ 272 h 399"/>
                <a:gd name="T46" fmla="*/ 190 w 252"/>
                <a:gd name="T47" fmla="*/ 261 h 399"/>
                <a:gd name="T48" fmla="*/ 201 w 252"/>
                <a:gd name="T49" fmla="*/ 235 h 399"/>
                <a:gd name="T50" fmla="*/ 190 w 252"/>
                <a:gd name="T51" fmla="*/ 2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399">
                  <a:moveTo>
                    <a:pt x="51" y="388"/>
                  </a:moveTo>
                  <a:cubicBezTo>
                    <a:pt x="40" y="399"/>
                    <a:pt x="22" y="399"/>
                    <a:pt x="11" y="388"/>
                  </a:cubicBezTo>
                  <a:cubicBezTo>
                    <a:pt x="0" y="377"/>
                    <a:pt x="0" y="359"/>
                    <a:pt x="11" y="347"/>
                  </a:cubicBezTo>
                  <a:cubicBezTo>
                    <a:pt x="84" y="274"/>
                    <a:pt x="84" y="274"/>
                    <a:pt x="84" y="274"/>
                  </a:cubicBezTo>
                  <a:cubicBezTo>
                    <a:pt x="78" y="262"/>
                    <a:pt x="75" y="249"/>
                    <a:pt x="75" y="235"/>
                  </a:cubicBezTo>
                  <a:cubicBezTo>
                    <a:pt x="75" y="210"/>
                    <a:pt x="85" y="188"/>
                    <a:pt x="101" y="172"/>
                  </a:cubicBezTo>
                  <a:cubicBezTo>
                    <a:pt x="113" y="161"/>
                    <a:pt x="128" y="152"/>
                    <a:pt x="144" y="149"/>
                  </a:cubicBezTo>
                  <a:cubicBezTo>
                    <a:pt x="144" y="19"/>
                    <a:pt x="144" y="19"/>
                    <a:pt x="144" y="19"/>
                  </a:cubicBezTo>
                  <a:cubicBezTo>
                    <a:pt x="144" y="8"/>
                    <a:pt x="153" y="0"/>
                    <a:pt x="163" y="0"/>
                  </a:cubicBezTo>
                  <a:cubicBezTo>
                    <a:pt x="174" y="0"/>
                    <a:pt x="183" y="8"/>
                    <a:pt x="183" y="19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99" y="152"/>
                    <a:pt x="214" y="161"/>
                    <a:pt x="226" y="172"/>
                  </a:cubicBezTo>
                  <a:cubicBezTo>
                    <a:pt x="242" y="188"/>
                    <a:pt x="252" y="210"/>
                    <a:pt x="252" y="235"/>
                  </a:cubicBezTo>
                  <a:cubicBezTo>
                    <a:pt x="252" y="259"/>
                    <a:pt x="242" y="281"/>
                    <a:pt x="226" y="297"/>
                  </a:cubicBezTo>
                  <a:cubicBezTo>
                    <a:pt x="210" y="313"/>
                    <a:pt x="188" y="323"/>
                    <a:pt x="163" y="323"/>
                  </a:cubicBezTo>
                  <a:cubicBezTo>
                    <a:pt x="150" y="323"/>
                    <a:pt x="136" y="320"/>
                    <a:pt x="125" y="314"/>
                  </a:cubicBezTo>
                  <a:cubicBezTo>
                    <a:pt x="51" y="388"/>
                    <a:pt x="51" y="388"/>
                    <a:pt x="51" y="388"/>
                  </a:cubicBezTo>
                  <a:close/>
                  <a:moveTo>
                    <a:pt x="190" y="208"/>
                  </a:moveTo>
                  <a:cubicBezTo>
                    <a:pt x="183" y="201"/>
                    <a:pt x="174" y="197"/>
                    <a:pt x="163" y="197"/>
                  </a:cubicBezTo>
                  <a:cubicBezTo>
                    <a:pt x="153" y="197"/>
                    <a:pt x="144" y="201"/>
                    <a:pt x="137" y="208"/>
                  </a:cubicBezTo>
                  <a:cubicBezTo>
                    <a:pt x="130" y="215"/>
                    <a:pt x="126" y="224"/>
                    <a:pt x="126" y="235"/>
                  </a:cubicBezTo>
                  <a:cubicBezTo>
                    <a:pt x="126" y="245"/>
                    <a:pt x="130" y="254"/>
                    <a:pt x="137" y="261"/>
                  </a:cubicBezTo>
                  <a:cubicBezTo>
                    <a:pt x="144" y="268"/>
                    <a:pt x="153" y="272"/>
                    <a:pt x="163" y="272"/>
                  </a:cubicBezTo>
                  <a:cubicBezTo>
                    <a:pt x="174" y="272"/>
                    <a:pt x="183" y="268"/>
                    <a:pt x="190" y="261"/>
                  </a:cubicBezTo>
                  <a:cubicBezTo>
                    <a:pt x="197" y="254"/>
                    <a:pt x="201" y="245"/>
                    <a:pt x="201" y="235"/>
                  </a:cubicBezTo>
                  <a:cubicBezTo>
                    <a:pt x="201" y="224"/>
                    <a:pt x="197" y="215"/>
                    <a:pt x="19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25409" y="2850725"/>
            <a:ext cx="360710" cy="479865"/>
            <a:chOff x="7976594" y="2279040"/>
            <a:chExt cx="528116" cy="702571"/>
          </a:xfrm>
          <a:solidFill>
            <a:schemeClr val="accent2"/>
          </a:solidFill>
        </p:grpSpPr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7976594" y="2279040"/>
              <a:ext cx="519705" cy="702571"/>
            </a:xfrm>
            <a:custGeom>
              <a:avLst/>
              <a:gdLst>
                <a:gd name="T0" fmla="*/ 592 w 601"/>
                <a:gd name="T1" fmla="*/ 600 h 813"/>
                <a:gd name="T2" fmla="*/ 374 w 601"/>
                <a:gd name="T3" fmla="*/ 589 h 813"/>
                <a:gd name="T4" fmla="*/ 374 w 601"/>
                <a:gd name="T5" fmla="*/ 423 h 813"/>
                <a:gd name="T6" fmla="*/ 601 w 601"/>
                <a:gd name="T7" fmla="*/ 435 h 813"/>
                <a:gd name="T8" fmla="*/ 533 w 601"/>
                <a:gd name="T9" fmla="*/ 514 h 813"/>
                <a:gd name="T10" fmla="*/ 592 w 601"/>
                <a:gd name="T11" fmla="*/ 600 h 813"/>
                <a:gd name="T12" fmla="*/ 253 w 601"/>
                <a:gd name="T13" fmla="*/ 44 h 813"/>
                <a:gd name="T14" fmla="*/ 298 w 601"/>
                <a:gd name="T15" fmla="*/ 0 h 813"/>
                <a:gd name="T16" fmla="*/ 342 w 601"/>
                <a:gd name="T17" fmla="*/ 44 h 813"/>
                <a:gd name="T18" fmla="*/ 342 w 601"/>
                <a:gd name="T19" fmla="*/ 103 h 813"/>
                <a:gd name="T20" fmla="*/ 253 w 601"/>
                <a:gd name="T21" fmla="*/ 108 h 813"/>
                <a:gd name="T22" fmla="*/ 253 w 601"/>
                <a:gd name="T23" fmla="*/ 44 h 813"/>
                <a:gd name="T24" fmla="*/ 342 w 601"/>
                <a:gd name="T25" fmla="*/ 332 h 813"/>
                <a:gd name="T26" fmla="*/ 342 w 601"/>
                <a:gd name="T27" fmla="*/ 737 h 813"/>
                <a:gd name="T28" fmla="*/ 355 w 601"/>
                <a:gd name="T29" fmla="*/ 750 h 813"/>
                <a:gd name="T30" fmla="*/ 380 w 601"/>
                <a:gd name="T31" fmla="*/ 750 h 813"/>
                <a:gd name="T32" fmla="*/ 415 w 601"/>
                <a:gd name="T33" fmla="*/ 786 h 813"/>
                <a:gd name="T34" fmla="*/ 415 w 601"/>
                <a:gd name="T35" fmla="*/ 813 h 813"/>
                <a:gd name="T36" fmla="*/ 180 w 601"/>
                <a:gd name="T37" fmla="*/ 813 h 813"/>
                <a:gd name="T38" fmla="*/ 180 w 601"/>
                <a:gd name="T39" fmla="*/ 786 h 813"/>
                <a:gd name="T40" fmla="*/ 216 w 601"/>
                <a:gd name="T41" fmla="*/ 750 h 813"/>
                <a:gd name="T42" fmla="*/ 240 w 601"/>
                <a:gd name="T43" fmla="*/ 750 h 813"/>
                <a:gd name="T44" fmla="*/ 253 w 601"/>
                <a:gd name="T45" fmla="*/ 737 h 813"/>
                <a:gd name="T46" fmla="*/ 253 w 601"/>
                <a:gd name="T47" fmla="*/ 337 h 813"/>
                <a:gd name="T48" fmla="*/ 342 w 601"/>
                <a:gd name="T49" fmla="*/ 332 h 813"/>
                <a:gd name="T50" fmla="*/ 221 w 601"/>
                <a:gd name="T51" fmla="*/ 581 h 813"/>
                <a:gd name="T52" fmla="*/ 59 w 601"/>
                <a:gd name="T53" fmla="*/ 572 h 813"/>
                <a:gd name="T54" fmla="*/ 0 w 601"/>
                <a:gd name="T55" fmla="*/ 486 h 813"/>
                <a:gd name="T56" fmla="*/ 68 w 601"/>
                <a:gd name="T57" fmla="*/ 407 h 813"/>
                <a:gd name="T58" fmla="*/ 221 w 601"/>
                <a:gd name="T59" fmla="*/ 415 h 813"/>
                <a:gd name="T60" fmla="*/ 221 w 601"/>
                <a:gd name="T61" fmla="*/ 58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1" h="813">
                  <a:moveTo>
                    <a:pt x="592" y="600"/>
                  </a:moveTo>
                  <a:cubicBezTo>
                    <a:pt x="374" y="589"/>
                    <a:pt x="374" y="589"/>
                    <a:pt x="374" y="589"/>
                  </a:cubicBezTo>
                  <a:cubicBezTo>
                    <a:pt x="374" y="423"/>
                    <a:pt x="374" y="423"/>
                    <a:pt x="374" y="423"/>
                  </a:cubicBezTo>
                  <a:cubicBezTo>
                    <a:pt x="601" y="435"/>
                    <a:pt x="601" y="435"/>
                    <a:pt x="601" y="435"/>
                  </a:cubicBezTo>
                  <a:cubicBezTo>
                    <a:pt x="533" y="514"/>
                    <a:pt x="533" y="514"/>
                    <a:pt x="533" y="514"/>
                  </a:cubicBezTo>
                  <a:cubicBezTo>
                    <a:pt x="592" y="600"/>
                    <a:pt x="592" y="600"/>
                    <a:pt x="592" y="600"/>
                  </a:cubicBezTo>
                  <a:close/>
                  <a:moveTo>
                    <a:pt x="253" y="44"/>
                  </a:moveTo>
                  <a:cubicBezTo>
                    <a:pt x="253" y="20"/>
                    <a:pt x="273" y="0"/>
                    <a:pt x="298" y="0"/>
                  </a:cubicBezTo>
                  <a:cubicBezTo>
                    <a:pt x="322" y="0"/>
                    <a:pt x="342" y="20"/>
                    <a:pt x="342" y="44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253" y="108"/>
                    <a:pt x="253" y="108"/>
                    <a:pt x="253" y="108"/>
                  </a:cubicBezTo>
                  <a:cubicBezTo>
                    <a:pt x="253" y="44"/>
                    <a:pt x="253" y="44"/>
                    <a:pt x="253" y="44"/>
                  </a:cubicBezTo>
                  <a:close/>
                  <a:moveTo>
                    <a:pt x="342" y="332"/>
                  </a:moveTo>
                  <a:cubicBezTo>
                    <a:pt x="342" y="737"/>
                    <a:pt x="342" y="737"/>
                    <a:pt x="342" y="737"/>
                  </a:cubicBezTo>
                  <a:cubicBezTo>
                    <a:pt x="342" y="744"/>
                    <a:pt x="348" y="750"/>
                    <a:pt x="355" y="750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399" y="750"/>
                    <a:pt x="415" y="766"/>
                    <a:pt x="415" y="786"/>
                  </a:cubicBezTo>
                  <a:cubicBezTo>
                    <a:pt x="415" y="813"/>
                    <a:pt x="415" y="813"/>
                    <a:pt x="415" y="813"/>
                  </a:cubicBezTo>
                  <a:cubicBezTo>
                    <a:pt x="180" y="813"/>
                    <a:pt x="180" y="813"/>
                    <a:pt x="180" y="813"/>
                  </a:cubicBezTo>
                  <a:cubicBezTo>
                    <a:pt x="180" y="786"/>
                    <a:pt x="180" y="786"/>
                    <a:pt x="180" y="786"/>
                  </a:cubicBezTo>
                  <a:cubicBezTo>
                    <a:pt x="180" y="766"/>
                    <a:pt x="196" y="750"/>
                    <a:pt x="216" y="750"/>
                  </a:cubicBezTo>
                  <a:cubicBezTo>
                    <a:pt x="240" y="750"/>
                    <a:pt x="240" y="750"/>
                    <a:pt x="240" y="750"/>
                  </a:cubicBezTo>
                  <a:cubicBezTo>
                    <a:pt x="247" y="750"/>
                    <a:pt x="253" y="744"/>
                    <a:pt x="253" y="737"/>
                  </a:cubicBezTo>
                  <a:cubicBezTo>
                    <a:pt x="253" y="337"/>
                    <a:pt x="253" y="337"/>
                    <a:pt x="253" y="337"/>
                  </a:cubicBezTo>
                  <a:cubicBezTo>
                    <a:pt x="342" y="332"/>
                    <a:pt x="342" y="332"/>
                    <a:pt x="342" y="332"/>
                  </a:cubicBezTo>
                  <a:close/>
                  <a:moveTo>
                    <a:pt x="221" y="581"/>
                  </a:moveTo>
                  <a:cubicBezTo>
                    <a:pt x="59" y="572"/>
                    <a:pt x="59" y="572"/>
                    <a:pt x="59" y="572"/>
                  </a:cubicBezTo>
                  <a:cubicBezTo>
                    <a:pt x="0" y="486"/>
                    <a:pt x="0" y="486"/>
                    <a:pt x="0" y="486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221" y="415"/>
                    <a:pt x="221" y="415"/>
                    <a:pt x="221" y="415"/>
                  </a:cubicBezTo>
                  <a:cubicBezTo>
                    <a:pt x="221" y="581"/>
                    <a:pt x="221" y="581"/>
                    <a:pt x="221" y="5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21" name="Freeform 24"/>
            <p:cNvSpPr/>
            <p:nvPr/>
          </p:nvSpPr>
          <p:spPr bwMode="auto">
            <a:xfrm>
              <a:off x="7985371" y="2386200"/>
              <a:ext cx="519339" cy="166774"/>
            </a:xfrm>
            <a:custGeom>
              <a:avLst/>
              <a:gdLst>
                <a:gd name="T0" fmla="*/ 0 w 1420"/>
                <a:gd name="T1" fmla="*/ 66 h 456"/>
                <a:gd name="T2" fmla="*/ 631 w 1420"/>
                <a:gd name="T3" fmla="*/ 33 h 456"/>
                <a:gd name="T4" fmla="*/ 1259 w 1420"/>
                <a:gd name="T5" fmla="*/ 0 h 456"/>
                <a:gd name="T6" fmla="*/ 1420 w 1420"/>
                <a:gd name="T7" fmla="*/ 189 h 456"/>
                <a:gd name="T8" fmla="*/ 1281 w 1420"/>
                <a:gd name="T9" fmla="*/ 390 h 456"/>
                <a:gd name="T10" fmla="*/ 650 w 1420"/>
                <a:gd name="T11" fmla="*/ 423 h 456"/>
                <a:gd name="T12" fmla="*/ 21 w 1420"/>
                <a:gd name="T13" fmla="*/ 456 h 456"/>
                <a:gd name="T14" fmla="*/ 160 w 1420"/>
                <a:gd name="T15" fmla="*/ 253 h 456"/>
                <a:gd name="T16" fmla="*/ 0 w 1420"/>
                <a:gd name="T17" fmla="*/ 66 h 456"/>
                <a:gd name="T18" fmla="*/ 0 w 1420"/>
                <a:gd name="T19" fmla="*/ 6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456">
                  <a:moveTo>
                    <a:pt x="0" y="66"/>
                  </a:moveTo>
                  <a:lnTo>
                    <a:pt x="631" y="33"/>
                  </a:lnTo>
                  <a:lnTo>
                    <a:pt x="1259" y="0"/>
                  </a:lnTo>
                  <a:lnTo>
                    <a:pt x="1420" y="189"/>
                  </a:lnTo>
                  <a:lnTo>
                    <a:pt x="1281" y="390"/>
                  </a:lnTo>
                  <a:lnTo>
                    <a:pt x="650" y="423"/>
                  </a:lnTo>
                  <a:lnTo>
                    <a:pt x="21" y="456"/>
                  </a:lnTo>
                  <a:lnTo>
                    <a:pt x="160" y="25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445357" y="2850475"/>
            <a:ext cx="483613" cy="480365"/>
            <a:chOff x="6463926" y="2278309"/>
            <a:chExt cx="708057" cy="703302"/>
          </a:xfrm>
          <a:solidFill>
            <a:schemeClr val="accent3"/>
          </a:solidFill>
        </p:grpSpPr>
        <p:sp>
          <p:nvSpPr>
            <p:cNvPr id="23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24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25" name="Freeform 32"/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sp>
          <p:nvSpPr>
            <p:cNvPr id="26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 bwMode="auto">
          <a:xfrm>
            <a:off x="1242695" y="4460875"/>
            <a:ext cx="251269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确定主题</a:t>
            </a:r>
            <a:endParaRPr lang="zh-CN" altLang="en-US" sz="2800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 bwMode="auto">
          <a:xfrm>
            <a:off x="4514850" y="4460875"/>
            <a:ext cx="288353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爬取数据并分析</a:t>
            </a:r>
            <a:endParaRPr lang="zh-CN" altLang="en-US" sz="2800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 bwMode="auto">
          <a:xfrm>
            <a:off x="7900035" y="4460875"/>
            <a:ext cx="353568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整合数据，得出结果</a:t>
            </a:r>
            <a:endParaRPr lang="zh-CN" altLang="en-US" sz="2800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 flipV="1">
            <a:off x="8696325" y="661670"/>
            <a:ext cx="2828925" cy="314325"/>
            <a:chOff x="3603008" y="-3031957"/>
            <a:chExt cx="17500740" cy="1394085"/>
          </a:xfrm>
        </p:grpSpPr>
        <p:grpSp>
          <p:nvGrpSpPr>
            <p:cNvPr id="37" name="组合 36"/>
            <p:cNvGrpSpPr/>
            <p:nvPr/>
          </p:nvGrpSpPr>
          <p:grpSpPr>
            <a:xfrm>
              <a:off x="4772562" y="-3031957"/>
              <a:ext cx="16331186" cy="553452"/>
              <a:chOff x="4772560" y="-2634916"/>
              <a:chExt cx="6035451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1" name="直接连接符 40"/>
              <p:cNvCxnSpPr/>
              <p:nvPr/>
            </p:nvCxnSpPr>
            <p:spPr>
              <a:xfrm flipV="1">
                <a:off x="4772560" y="-2538662"/>
                <a:ext cx="583091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椭圆 41"/>
              <p:cNvSpPr/>
              <p:nvPr/>
            </p:nvSpPr>
            <p:spPr>
              <a:xfrm>
                <a:off x="10603475" y="-2634916"/>
                <a:ext cx="204536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张海山锐线体简" panose="02000000000000000000" pitchFamily="2" charset="-122"/>
                  <a:ea typeface="张海山锐线体简" panose="02000000000000000000" pitchFamily="2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9" name="直接连接符 38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椭圆 39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张海山锐线体简" panose="02000000000000000000" pitchFamily="2" charset="-122"/>
                  <a:ea typeface="张海山锐线体简" panose="02000000000000000000" pitchFamily="2" charset="-122"/>
                </a:endParaRPr>
              </a:p>
            </p:txBody>
          </p:sp>
        </p:grpSp>
      </p:grpSp>
      <p:sp>
        <p:nvSpPr>
          <p:cNvPr id="43" name="PA_库_文本框 1"/>
          <p:cNvSpPr txBox="1"/>
          <p:nvPr>
            <p:custDataLst>
              <p:tags r:id="rId4"/>
            </p:custDataLst>
          </p:nvPr>
        </p:nvSpPr>
        <p:spPr>
          <a:xfrm>
            <a:off x="8936355" y="330835"/>
            <a:ext cx="2499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defRPr>
            </a:lvl1pPr>
          </a:lstStyle>
          <a:p>
            <a:r>
              <a:rPr lang="zh-CN" altLang="en-US" dirty="0"/>
              <a:t>研究过程简介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2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4" accel="62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2" presetClass="entr" presetSubtype="4" accel="62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utoUpdateAnimBg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4" ac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2" presetClass="entr" presetSubtype="4" ac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utoUpdateAnimBg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F2F6"/>
            </a:gs>
            <a:gs pos="39000">
              <a:srgbClr val="CDD5DC"/>
            </a:gs>
            <a:gs pos="12000">
              <a:srgbClr val="C1CBD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7147" y="4054642"/>
            <a:ext cx="3494853" cy="2803358"/>
          </a:xfrm>
          <a:prstGeom prst="rect">
            <a:avLst/>
          </a:prstGeom>
        </p:spPr>
      </p:pic>
      <p:pic>
        <p:nvPicPr>
          <p:cNvPr id="4" name="PA_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647316" flipH="1">
            <a:off x="-104948" y="-376611"/>
            <a:ext cx="2284308" cy="2580340"/>
          </a:xfrm>
          <a:prstGeom prst="rect">
            <a:avLst/>
          </a:prstGeom>
          <a:ln>
            <a:noFill/>
          </a:ln>
        </p:spPr>
      </p:pic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8758618" y="4181386"/>
            <a:ext cx="686292" cy="1756228"/>
            <a:chOff x="3770313" y="1831975"/>
            <a:chExt cx="511175" cy="1308100"/>
          </a:xfrm>
          <a:solidFill>
            <a:schemeClr val="accent3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890963" y="1831975"/>
              <a:ext cx="269875" cy="269875"/>
            </a:xfrm>
            <a:prstGeom prst="ellipse">
              <a:avLst/>
            </a:prstGeom>
            <a:solidFill>
              <a:srgbClr val="F9F9F9"/>
            </a:solidFill>
            <a:ln w="25400">
              <a:gradFill flip="none" rotWithShape="1">
                <a:gsLst>
                  <a:gs pos="42000">
                    <a:srgbClr val="FDFDFD"/>
                  </a:gs>
                  <a:gs pos="0">
                    <a:schemeClr val="bg1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</a:ln>
            <a:effectLst>
              <a:outerShdw blurRad="889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3770313" y="2124075"/>
              <a:ext cx="511175" cy="1016000"/>
            </a:xfrm>
            <a:custGeom>
              <a:avLst/>
              <a:gdLst>
                <a:gd name="T0" fmla="*/ 126 w 136"/>
                <a:gd name="T1" fmla="*/ 0 h 271"/>
                <a:gd name="T2" fmla="*/ 135 w 136"/>
                <a:gd name="T3" fmla="*/ 9 h 271"/>
                <a:gd name="T4" fmla="*/ 135 w 136"/>
                <a:gd name="T5" fmla="*/ 115 h 271"/>
                <a:gd name="T6" fmla="*/ 123 w 136"/>
                <a:gd name="T7" fmla="*/ 127 h 271"/>
                <a:gd name="T8" fmla="*/ 111 w 136"/>
                <a:gd name="T9" fmla="*/ 113 h 271"/>
                <a:gd name="T10" fmla="*/ 111 w 136"/>
                <a:gd name="T11" fmla="*/ 34 h 271"/>
                <a:gd name="T12" fmla="*/ 111 w 136"/>
                <a:gd name="T13" fmla="*/ 33 h 271"/>
                <a:gd name="T14" fmla="*/ 106 w 136"/>
                <a:gd name="T15" fmla="*/ 33 h 271"/>
                <a:gd name="T16" fmla="*/ 106 w 136"/>
                <a:gd name="T17" fmla="*/ 252 h 271"/>
                <a:gd name="T18" fmla="*/ 89 w 136"/>
                <a:gd name="T19" fmla="*/ 270 h 271"/>
                <a:gd name="T20" fmla="*/ 72 w 136"/>
                <a:gd name="T21" fmla="*/ 252 h 271"/>
                <a:gd name="T22" fmla="*/ 72 w 136"/>
                <a:gd name="T23" fmla="*/ 127 h 271"/>
                <a:gd name="T24" fmla="*/ 66 w 136"/>
                <a:gd name="T25" fmla="*/ 127 h 271"/>
                <a:gd name="T26" fmla="*/ 66 w 136"/>
                <a:gd name="T27" fmla="*/ 253 h 271"/>
                <a:gd name="T28" fmla="*/ 50 w 136"/>
                <a:gd name="T29" fmla="*/ 270 h 271"/>
                <a:gd name="T30" fmla="*/ 32 w 136"/>
                <a:gd name="T31" fmla="*/ 253 h 271"/>
                <a:gd name="T32" fmla="*/ 32 w 136"/>
                <a:gd name="T33" fmla="*/ 33 h 271"/>
                <a:gd name="T34" fmla="*/ 26 w 136"/>
                <a:gd name="T35" fmla="*/ 33 h 271"/>
                <a:gd name="T36" fmla="*/ 26 w 136"/>
                <a:gd name="T37" fmla="*/ 117 h 271"/>
                <a:gd name="T38" fmla="*/ 14 w 136"/>
                <a:gd name="T39" fmla="*/ 127 h 271"/>
                <a:gd name="T40" fmla="*/ 2 w 136"/>
                <a:gd name="T41" fmla="*/ 116 h 271"/>
                <a:gd name="T42" fmla="*/ 2 w 136"/>
                <a:gd name="T43" fmla="*/ 9 h 271"/>
                <a:gd name="T44" fmla="*/ 13 w 136"/>
                <a:gd name="T45" fmla="*/ 0 h 271"/>
                <a:gd name="T46" fmla="*/ 126 w 136"/>
                <a:gd name="T4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6" h="271">
                  <a:moveTo>
                    <a:pt x="126" y="0"/>
                  </a:moveTo>
                  <a:cubicBezTo>
                    <a:pt x="126" y="0"/>
                    <a:pt x="135" y="0"/>
                    <a:pt x="135" y="9"/>
                  </a:cubicBezTo>
                  <a:cubicBezTo>
                    <a:pt x="135" y="18"/>
                    <a:pt x="135" y="115"/>
                    <a:pt x="135" y="115"/>
                  </a:cubicBezTo>
                  <a:cubicBezTo>
                    <a:pt x="135" y="115"/>
                    <a:pt x="136" y="127"/>
                    <a:pt x="123" y="127"/>
                  </a:cubicBezTo>
                  <a:cubicBezTo>
                    <a:pt x="123" y="127"/>
                    <a:pt x="111" y="128"/>
                    <a:pt x="111" y="113"/>
                  </a:cubicBezTo>
                  <a:cubicBezTo>
                    <a:pt x="111" y="97"/>
                    <a:pt x="111" y="34"/>
                    <a:pt x="111" y="3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6" y="252"/>
                    <a:pt x="109" y="270"/>
                    <a:pt x="89" y="270"/>
                  </a:cubicBezTo>
                  <a:cubicBezTo>
                    <a:pt x="70" y="270"/>
                    <a:pt x="72" y="254"/>
                    <a:pt x="72" y="252"/>
                  </a:cubicBezTo>
                  <a:cubicBezTo>
                    <a:pt x="72" y="250"/>
                    <a:pt x="72" y="127"/>
                    <a:pt x="72" y="127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6" y="253"/>
                    <a:pt x="66" y="253"/>
                    <a:pt x="66" y="253"/>
                  </a:cubicBezTo>
                  <a:cubicBezTo>
                    <a:pt x="66" y="253"/>
                    <a:pt x="68" y="270"/>
                    <a:pt x="50" y="270"/>
                  </a:cubicBezTo>
                  <a:cubicBezTo>
                    <a:pt x="50" y="270"/>
                    <a:pt x="32" y="271"/>
                    <a:pt x="32" y="253"/>
                  </a:cubicBezTo>
                  <a:cubicBezTo>
                    <a:pt x="32" y="235"/>
                    <a:pt x="32" y="33"/>
                    <a:pt x="32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117"/>
                    <a:pt x="26" y="117"/>
                    <a:pt x="26" y="117"/>
                  </a:cubicBezTo>
                  <a:cubicBezTo>
                    <a:pt x="26" y="117"/>
                    <a:pt x="26" y="127"/>
                    <a:pt x="14" y="127"/>
                  </a:cubicBezTo>
                  <a:cubicBezTo>
                    <a:pt x="14" y="127"/>
                    <a:pt x="2" y="127"/>
                    <a:pt x="2" y="116"/>
                  </a:cubicBezTo>
                  <a:cubicBezTo>
                    <a:pt x="2" y="105"/>
                    <a:pt x="2" y="9"/>
                    <a:pt x="2" y="9"/>
                  </a:cubicBezTo>
                  <a:cubicBezTo>
                    <a:pt x="2" y="9"/>
                    <a:pt x="0" y="0"/>
                    <a:pt x="13" y="0"/>
                  </a:cubicBezTo>
                  <a:cubicBezTo>
                    <a:pt x="26" y="0"/>
                    <a:pt x="126" y="0"/>
                    <a:pt x="126" y="0"/>
                  </a:cubicBezTo>
                  <a:close/>
                </a:path>
              </a:pathLst>
            </a:custGeom>
            <a:solidFill>
              <a:srgbClr val="F9F9F9"/>
            </a:solidFill>
            <a:ln w="25400">
              <a:gradFill flip="none" rotWithShape="1">
                <a:gsLst>
                  <a:gs pos="42000">
                    <a:srgbClr val="FDFDFD"/>
                  </a:gs>
                  <a:gs pos="0">
                    <a:schemeClr val="bg1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</a:ln>
            <a:effectLst>
              <a:outerShdw blurRad="889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9877240" y="4178846"/>
            <a:ext cx="851307" cy="1756228"/>
            <a:chOff x="4400550" y="1831975"/>
            <a:chExt cx="630237" cy="1300163"/>
          </a:xfrm>
          <a:solidFill>
            <a:schemeClr val="accent2"/>
          </a:solidFill>
        </p:grpSpPr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4573588" y="1831975"/>
              <a:ext cx="269875" cy="269875"/>
            </a:xfrm>
            <a:prstGeom prst="ellipse">
              <a:avLst/>
            </a:prstGeom>
            <a:solidFill>
              <a:srgbClr val="F9F9F9"/>
            </a:solidFill>
            <a:ln w="25400">
              <a:gradFill flip="none" rotWithShape="1">
                <a:gsLst>
                  <a:gs pos="42000">
                    <a:srgbClr val="FDFDFD"/>
                  </a:gs>
                  <a:gs pos="0">
                    <a:schemeClr val="bg1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</a:ln>
            <a:effectLst>
              <a:outerShdw blurRad="889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4400550" y="2124075"/>
              <a:ext cx="630237" cy="1008063"/>
            </a:xfrm>
            <a:custGeom>
              <a:avLst/>
              <a:gdLst>
                <a:gd name="T0" fmla="*/ 133 w 168"/>
                <a:gd name="T1" fmla="*/ 1 h 269"/>
                <a:gd name="T2" fmla="*/ 34 w 168"/>
                <a:gd name="T3" fmla="*/ 1 h 269"/>
                <a:gd name="T4" fmla="*/ 26 w 168"/>
                <a:gd name="T5" fmla="*/ 7 h 269"/>
                <a:gd name="T6" fmla="*/ 3 w 168"/>
                <a:gd name="T7" fmla="*/ 103 h 269"/>
                <a:gd name="T8" fmla="*/ 1 w 168"/>
                <a:gd name="T9" fmla="*/ 113 h 269"/>
                <a:gd name="T10" fmla="*/ 4 w 168"/>
                <a:gd name="T11" fmla="*/ 122 h 269"/>
                <a:gd name="T12" fmla="*/ 14 w 168"/>
                <a:gd name="T13" fmla="*/ 126 h 269"/>
                <a:gd name="T14" fmla="*/ 24 w 168"/>
                <a:gd name="T15" fmla="*/ 119 h 269"/>
                <a:gd name="T16" fmla="*/ 41 w 168"/>
                <a:gd name="T17" fmla="*/ 33 h 269"/>
                <a:gd name="T18" fmla="*/ 48 w 168"/>
                <a:gd name="T19" fmla="*/ 33 h 269"/>
                <a:gd name="T20" fmla="*/ 24 w 168"/>
                <a:gd name="T21" fmla="*/ 159 h 269"/>
                <a:gd name="T22" fmla="*/ 32 w 168"/>
                <a:gd name="T23" fmla="*/ 174 h 269"/>
                <a:gd name="T24" fmla="*/ 46 w 168"/>
                <a:gd name="T25" fmla="*/ 174 h 269"/>
                <a:gd name="T26" fmla="*/ 46 w 168"/>
                <a:gd name="T27" fmla="*/ 256 h 269"/>
                <a:gd name="T28" fmla="*/ 63 w 168"/>
                <a:gd name="T29" fmla="*/ 269 h 269"/>
                <a:gd name="T30" fmla="*/ 80 w 168"/>
                <a:gd name="T31" fmla="*/ 255 h 269"/>
                <a:gd name="T32" fmla="*/ 80 w 168"/>
                <a:gd name="T33" fmla="*/ 174 h 269"/>
                <a:gd name="T34" fmla="*/ 87 w 168"/>
                <a:gd name="T35" fmla="*/ 174 h 269"/>
                <a:gd name="T36" fmla="*/ 87 w 168"/>
                <a:gd name="T37" fmla="*/ 256 h 269"/>
                <a:gd name="T38" fmla="*/ 105 w 168"/>
                <a:gd name="T39" fmla="*/ 269 h 269"/>
                <a:gd name="T40" fmla="*/ 121 w 168"/>
                <a:gd name="T41" fmla="*/ 255 h 269"/>
                <a:gd name="T42" fmla="*/ 121 w 168"/>
                <a:gd name="T43" fmla="*/ 174 h 269"/>
                <a:gd name="T44" fmla="*/ 135 w 168"/>
                <a:gd name="T45" fmla="*/ 174 h 269"/>
                <a:gd name="T46" fmla="*/ 142 w 168"/>
                <a:gd name="T47" fmla="*/ 157 h 269"/>
                <a:gd name="T48" fmla="*/ 120 w 168"/>
                <a:gd name="T49" fmla="*/ 33 h 269"/>
                <a:gd name="T50" fmla="*/ 128 w 168"/>
                <a:gd name="T51" fmla="*/ 33 h 269"/>
                <a:gd name="T52" fmla="*/ 142 w 168"/>
                <a:gd name="T53" fmla="*/ 117 h 269"/>
                <a:gd name="T54" fmla="*/ 159 w 168"/>
                <a:gd name="T55" fmla="*/ 124 h 269"/>
                <a:gd name="T56" fmla="*/ 166 w 168"/>
                <a:gd name="T57" fmla="*/ 110 h 269"/>
                <a:gd name="T58" fmla="*/ 144 w 168"/>
                <a:gd name="T59" fmla="*/ 9 h 269"/>
                <a:gd name="T60" fmla="*/ 133 w 168"/>
                <a:gd name="T61" fmla="*/ 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8" h="269">
                  <a:moveTo>
                    <a:pt x="133" y="1"/>
                  </a:move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28" y="0"/>
                    <a:pt x="26" y="7"/>
                  </a:cubicBezTo>
                  <a:cubicBezTo>
                    <a:pt x="25" y="14"/>
                    <a:pt x="3" y="103"/>
                    <a:pt x="3" y="103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1" y="113"/>
                    <a:pt x="0" y="119"/>
                    <a:pt x="4" y="122"/>
                  </a:cubicBezTo>
                  <a:cubicBezTo>
                    <a:pt x="4" y="122"/>
                    <a:pt x="8" y="126"/>
                    <a:pt x="14" y="126"/>
                  </a:cubicBezTo>
                  <a:cubicBezTo>
                    <a:pt x="20" y="126"/>
                    <a:pt x="23" y="121"/>
                    <a:pt x="24" y="119"/>
                  </a:cubicBezTo>
                  <a:cubicBezTo>
                    <a:pt x="24" y="118"/>
                    <a:pt x="41" y="33"/>
                    <a:pt x="41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4" y="159"/>
                    <a:pt x="19" y="174"/>
                    <a:pt x="32" y="174"/>
                  </a:cubicBezTo>
                  <a:cubicBezTo>
                    <a:pt x="44" y="174"/>
                    <a:pt x="46" y="174"/>
                    <a:pt x="46" y="174"/>
                  </a:cubicBezTo>
                  <a:cubicBezTo>
                    <a:pt x="46" y="256"/>
                    <a:pt x="46" y="256"/>
                    <a:pt x="46" y="256"/>
                  </a:cubicBezTo>
                  <a:cubicBezTo>
                    <a:pt x="46" y="256"/>
                    <a:pt x="46" y="269"/>
                    <a:pt x="63" y="269"/>
                  </a:cubicBezTo>
                  <a:cubicBezTo>
                    <a:pt x="80" y="269"/>
                    <a:pt x="80" y="257"/>
                    <a:pt x="80" y="255"/>
                  </a:cubicBezTo>
                  <a:cubicBezTo>
                    <a:pt x="80" y="254"/>
                    <a:pt x="80" y="174"/>
                    <a:pt x="80" y="174"/>
                  </a:cubicBezTo>
                  <a:cubicBezTo>
                    <a:pt x="87" y="174"/>
                    <a:pt x="87" y="174"/>
                    <a:pt x="87" y="174"/>
                  </a:cubicBezTo>
                  <a:cubicBezTo>
                    <a:pt x="87" y="256"/>
                    <a:pt x="87" y="256"/>
                    <a:pt x="87" y="256"/>
                  </a:cubicBezTo>
                  <a:cubicBezTo>
                    <a:pt x="87" y="256"/>
                    <a:pt x="88" y="269"/>
                    <a:pt x="105" y="269"/>
                  </a:cubicBezTo>
                  <a:cubicBezTo>
                    <a:pt x="122" y="269"/>
                    <a:pt x="121" y="255"/>
                    <a:pt x="121" y="255"/>
                  </a:cubicBezTo>
                  <a:cubicBezTo>
                    <a:pt x="121" y="174"/>
                    <a:pt x="121" y="174"/>
                    <a:pt x="121" y="174"/>
                  </a:cubicBezTo>
                  <a:cubicBezTo>
                    <a:pt x="135" y="174"/>
                    <a:pt x="135" y="174"/>
                    <a:pt x="135" y="174"/>
                  </a:cubicBezTo>
                  <a:cubicBezTo>
                    <a:pt x="135" y="174"/>
                    <a:pt x="147" y="176"/>
                    <a:pt x="142" y="157"/>
                  </a:cubicBezTo>
                  <a:cubicBezTo>
                    <a:pt x="136" y="137"/>
                    <a:pt x="120" y="33"/>
                    <a:pt x="120" y="33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42" y="117"/>
                    <a:pt x="142" y="117"/>
                    <a:pt x="142" y="117"/>
                  </a:cubicBezTo>
                  <a:cubicBezTo>
                    <a:pt x="142" y="117"/>
                    <a:pt x="144" y="129"/>
                    <a:pt x="159" y="124"/>
                  </a:cubicBezTo>
                  <a:cubicBezTo>
                    <a:pt x="159" y="124"/>
                    <a:pt x="168" y="123"/>
                    <a:pt x="166" y="110"/>
                  </a:cubicBezTo>
                  <a:cubicBezTo>
                    <a:pt x="164" y="97"/>
                    <a:pt x="144" y="9"/>
                    <a:pt x="144" y="9"/>
                  </a:cubicBezTo>
                  <a:cubicBezTo>
                    <a:pt x="144" y="9"/>
                    <a:pt x="144" y="1"/>
                    <a:pt x="133" y="1"/>
                  </a:cubicBezTo>
                  <a:close/>
                </a:path>
              </a:pathLst>
            </a:custGeom>
            <a:solidFill>
              <a:srgbClr val="F9F9F9"/>
            </a:solidFill>
            <a:ln w="25400">
              <a:gradFill flip="none" rotWithShape="1">
                <a:gsLst>
                  <a:gs pos="42000">
                    <a:srgbClr val="FDFDFD"/>
                  </a:gs>
                  <a:gs pos="0">
                    <a:schemeClr val="bg1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</a:ln>
            <a:effectLst>
              <a:outerShdw blurRad="889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315834" y="1810385"/>
            <a:ext cx="231986" cy="347186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375244" y="1693545"/>
            <a:ext cx="231986" cy="347186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231330" y="1901190"/>
            <a:ext cx="1389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FFFFFF">
                    <a:lumMod val="50000"/>
                  </a:srgbClr>
                </a:solidFill>
                <a:latin typeface="ITC Avant Garde Std Bk" panose="020B0502020202020204" pitchFamily="34" charset="0"/>
              </a:rPr>
              <a:t>NOW</a:t>
            </a:r>
            <a:endParaRPr lang="zh-CN" altLang="en-US" sz="1600" dirty="0">
              <a:solidFill>
                <a:srgbClr val="FFFFFF">
                  <a:lumMod val="50000"/>
                </a:srgbClr>
              </a:solidFill>
              <a:latin typeface="ITC Avant Garde Std Bk" panose="020B0502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76708" y="1901190"/>
            <a:ext cx="1389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FFFF">
                    <a:lumMod val="50000"/>
                  </a:srgbClr>
                </a:solidFill>
                <a:latin typeface="ITC Avant Garde Std Bk" panose="020B0502020202020204" pitchFamily="34" charset="0"/>
              </a:rPr>
              <a:t>NOW</a:t>
            </a:r>
            <a:endParaRPr lang="zh-CN" altLang="en-US" sz="1600" dirty="0">
              <a:solidFill>
                <a:srgbClr val="FFFFFF">
                  <a:lumMod val="50000"/>
                </a:srgbClr>
              </a:solidFill>
              <a:latin typeface="ITC Avant Garde Std Bk" panose="020B0502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161540" y="6858000"/>
            <a:ext cx="834072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 flipV="1">
            <a:off x="7350760" y="661670"/>
            <a:ext cx="4703445" cy="314325"/>
            <a:chOff x="3603008" y="-3031957"/>
            <a:chExt cx="17500740" cy="1394085"/>
          </a:xfrm>
        </p:grpSpPr>
        <p:grpSp>
          <p:nvGrpSpPr>
            <p:cNvPr id="27" name="组合 26"/>
            <p:cNvGrpSpPr/>
            <p:nvPr/>
          </p:nvGrpSpPr>
          <p:grpSpPr>
            <a:xfrm>
              <a:off x="4772562" y="-3031957"/>
              <a:ext cx="16331186" cy="553452"/>
              <a:chOff x="4772560" y="-2634916"/>
              <a:chExt cx="6035451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1" name="直接连接符 30"/>
              <p:cNvCxnSpPr/>
              <p:nvPr/>
            </p:nvCxnSpPr>
            <p:spPr>
              <a:xfrm flipV="1">
                <a:off x="4772560" y="-2538662"/>
                <a:ext cx="583091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椭圆 31"/>
              <p:cNvSpPr/>
              <p:nvPr/>
            </p:nvSpPr>
            <p:spPr>
              <a:xfrm>
                <a:off x="10603475" y="-2634916"/>
                <a:ext cx="204536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9" name="直接连接符 28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" name="PA_库_文本框 1"/>
          <p:cNvSpPr txBox="1"/>
          <p:nvPr>
            <p:custDataLst>
              <p:tags r:id="rId5"/>
            </p:custDataLst>
          </p:nvPr>
        </p:nvSpPr>
        <p:spPr>
          <a:xfrm>
            <a:off x="7577455" y="339090"/>
            <a:ext cx="44761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defRPr>
            </a:lvl1pPr>
          </a:lstStyle>
          <a:p>
            <a:r>
              <a:rPr lang="en-US" altLang="zh-CN" dirty="0"/>
              <a:t>Part.2</a:t>
            </a:r>
            <a:r>
              <a:rPr lang="zh-CN" altLang="en-US" dirty="0"/>
              <a:t>研究过程及方法介绍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87705" y="1901190"/>
            <a:ext cx="54483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研究方法和工具</a:t>
            </a:r>
            <a:endParaRPr lang="zh-CN" altLang="en-US" sz="3200"/>
          </a:p>
        </p:txBody>
      </p:sp>
      <p:sp>
        <p:nvSpPr>
          <p:cNvPr id="39" name="文本框 38"/>
          <p:cNvSpPr txBox="1"/>
          <p:nvPr/>
        </p:nvSpPr>
        <p:spPr>
          <a:xfrm>
            <a:off x="1631315" y="592455"/>
            <a:ext cx="347091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工具：八爪鱼</a:t>
            </a:r>
            <a:endParaRPr lang="zh-CN" altLang="en-US"/>
          </a:p>
          <a:p>
            <a:r>
              <a:rPr lang="zh-CN" altLang="en-US"/>
              <a:t>具体过程：</a:t>
            </a:r>
            <a:endParaRPr lang="zh-CN" altLang="en-US"/>
          </a:p>
          <a:p>
            <a:r>
              <a:rPr lang="zh-CN" altLang="en-US"/>
              <a:t>利用微博高级搜索，搜索11月19日至11月27日的有关“清华学姐”的热门微博数和总微博数（由于微博搜索的翻阅页数最多50页，所以总微博数的数据不全面），再循环采集每条微博的ID、内容、发布时间、转发、评论、点赞数，导出制成excel表格。</a:t>
            </a:r>
            <a:endParaRPr lang="zh-CN" altLang="en-US"/>
          </a:p>
          <a:p>
            <a:r>
              <a:rPr lang="zh-CN" altLang="en-US"/>
              <a:t>步骤一、打开网页</a:t>
            </a:r>
            <a:endParaRPr lang="zh-CN" altLang="en-US"/>
          </a:p>
          <a:p>
            <a:r>
              <a:rPr lang="zh-CN" altLang="en-US"/>
              <a:t>步骤二、微博登录</a:t>
            </a:r>
            <a:endParaRPr lang="zh-CN" altLang="en-US"/>
          </a:p>
          <a:p>
            <a:r>
              <a:rPr lang="zh-CN" altLang="en-US"/>
              <a:t>步骤三、在【高级搜索】中选择搜索条件</a:t>
            </a:r>
            <a:endParaRPr lang="zh-CN" altLang="en-US"/>
          </a:p>
          <a:p>
            <a:r>
              <a:rPr lang="zh-CN" altLang="en-US"/>
              <a:t>步骤四、点击【展开全文】，展开微博全文</a:t>
            </a:r>
            <a:endParaRPr lang="zh-CN" altLang="en-US"/>
          </a:p>
          <a:p>
            <a:r>
              <a:rPr lang="zh-CN" altLang="en-US"/>
              <a:t>步骤五、使用自动识别，自动识别列表页和翻页</a:t>
            </a:r>
            <a:endParaRPr lang="zh-CN" altLang="en-US"/>
          </a:p>
          <a:p>
            <a:r>
              <a:rPr lang="zh-CN" altLang="en-US"/>
              <a:t>步骤六、优化字段</a:t>
            </a:r>
            <a:endParaRPr lang="zh-CN" altLang="en-US"/>
          </a:p>
          <a:p>
            <a:r>
              <a:rPr lang="zh-CN" altLang="en-US"/>
              <a:t>步骤七、设置翻页次数</a:t>
            </a:r>
            <a:endParaRPr lang="zh-CN" altLang="en-US"/>
          </a:p>
          <a:p>
            <a:r>
              <a:rPr lang="zh-CN" altLang="en-US"/>
              <a:t>步骤八、启动采集</a:t>
            </a:r>
            <a:endParaRPr lang="zh-CN" altLang="en-US"/>
          </a:p>
        </p:txBody>
      </p:sp>
      <p:pic>
        <p:nvPicPr>
          <p:cNvPr id="41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45" y="1105535"/>
            <a:ext cx="2985135" cy="5293995"/>
          </a:xfrm>
          <a:prstGeom prst="rect">
            <a:avLst/>
          </a:prstGeom>
        </p:spPr>
      </p:pic>
      <p:pic>
        <p:nvPicPr>
          <p:cNvPr id="42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70" y="1105535"/>
            <a:ext cx="2679065" cy="2771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405" y="267335"/>
            <a:ext cx="4585970" cy="2637790"/>
          </a:xfrm>
          <a:prstGeom prst="rect">
            <a:avLst/>
          </a:prstGeom>
        </p:spPr>
      </p:pic>
      <p:pic>
        <p:nvPicPr>
          <p:cNvPr id="2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685" y="267335"/>
            <a:ext cx="4617085" cy="2637790"/>
          </a:xfrm>
          <a:prstGeom prst="rect">
            <a:avLst/>
          </a:prstGeom>
        </p:spPr>
      </p:pic>
      <p:pic>
        <p:nvPicPr>
          <p:cNvPr id="2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3048635"/>
            <a:ext cx="4617085" cy="1799590"/>
          </a:xfrm>
          <a:prstGeom prst="rect">
            <a:avLst/>
          </a:prstGeom>
        </p:spPr>
      </p:pic>
      <p:pic>
        <p:nvPicPr>
          <p:cNvPr id="2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685" y="4991100"/>
            <a:ext cx="4615815" cy="179959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909445" y="1010920"/>
            <a:ext cx="2668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046855" y="3443605"/>
            <a:ext cx="27628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latin typeface="华文琥珀" panose="02010800040101010101" charset="-122"/>
                <a:ea typeface="华文琥珀" panose="02010800040101010101" charset="-122"/>
              </a:rPr>
              <a:t>过程截图</a:t>
            </a:r>
            <a:endParaRPr lang="zh-CN" altLang="en-US" sz="4800">
              <a:latin typeface="华文琥珀" panose="02010800040101010101" charset="-122"/>
              <a:ea typeface="华文琥珀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F2F6"/>
            </a:gs>
            <a:gs pos="39000">
              <a:srgbClr val="CDD5DC"/>
            </a:gs>
            <a:gs pos="12000">
              <a:srgbClr val="C1CBD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7147" y="4054642"/>
            <a:ext cx="3494853" cy="2803358"/>
          </a:xfrm>
          <a:prstGeom prst="rect">
            <a:avLst/>
          </a:prstGeom>
        </p:spPr>
      </p:pic>
      <p:pic>
        <p:nvPicPr>
          <p:cNvPr id="4" name="PA_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647316" flipH="1">
            <a:off x="-416098" y="-475671"/>
            <a:ext cx="2284308" cy="2580340"/>
          </a:xfrm>
          <a:prstGeom prst="rect">
            <a:avLst/>
          </a:prstGeom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2463800" y="632460"/>
            <a:ext cx="7204075" cy="9055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905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398645" y="1416050"/>
            <a:ext cx="33940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463800" y="832485"/>
            <a:ext cx="7096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每日相关微博数量</a:t>
            </a:r>
            <a:endParaRPr lang="zh-CN" altLang="en-US" sz="3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 flipV="1">
            <a:off x="10015220" y="415925"/>
            <a:ext cx="2077085" cy="314325"/>
            <a:chOff x="3603008" y="-3031957"/>
            <a:chExt cx="17500740" cy="1394085"/>
          </a:xfrm>
        </p:grpSpPr>
        <p:grpSp>
          <p:nvGrpSpPr>
            <p:cNvPr id="32" name="组合 31"/>
            <p:cNvGrpSpPr/>
            <p:nvPr/>
          </p:nvGrpSpPr>
          <p:grpSpPr>
            <a:xfrm>
              <a:off x="4772562" y="-3031957"/>
              <a:ext cx="16331186" cy="553452"/>
              <a:chOff x="4772560" y="-2634916"/>
              <a:chExt cx="6035451" cy="20453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6" name="直接连接符 35"/>
              <p:cNvCxnSpPr/>
              <p:nvPr/>
            </p:nvCxnSpPr>
            <p:spPr>
              <a:xfrm flipV="1">
                <a:off x="4772560" y="-2538662"/>
                <a:ext cx="583091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椭圆 36"/>
              <p:cNvSpPr/>
              <p:nvPr/>
            </p:nvSpPr>
            <p:spPr>
              <a:xfrm>
                <a:off x="10603475" y="-2634916"/>
                <a:ext cx="204536" cy="20453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603008" y="-2767732"/>
              <a:ext cx="1169552" cy="1129860"/>
              <a:chOff x="3603008" y="-2767732"/>
              <a:chExt cx="1169552" cy="112986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4054642" y="-2767732"/>
                <a:ext cx="717918" cy="677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椭圆 34"/>
              <p:cNvSpPr/>
              <p:nvPr/>
            </p:nvSpPr>
            <p:spPr>
              <a:xfrm>
                <a:off x="3603008" y="-2191324"/>
                <a:ext cx="553452" cy="55345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PA_库_文本框 1"/>
          <p:cNvSpPr txBox="1"/>
          <p:nvPr>
            <p:custDataLst>
              <p:tags r:id="rId4"/>
            </p:custDataLst>
          </p:nvPr>
        </p:nvSpPr>
        <p:spPr>
          <a:xfrm>
            <a:off x="10093325" y="110490"/>
            <a:ext cx="2023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defRPr>
            </a:lvl1pPr>
          </a:lstStyle>
          <a:p>
            <a:r>
              <a:rPr lang="zh-CN" altLang="en-US" dirty="0"/>
              <a:t>数据可视化</a:t>
            </a:r>
            <a:endParaRPr lang="zh-CN" altLang="en-US" dirty="0"/>
          </a:p>
        </p:txBody>
      </p:sp>
      <p:pic>
        <p:nvPicPr>
          <p:cNvPr id="2" name="图片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2500" y="2026285"/>
            <a:ext cx="9721215" cy="42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3.54167E-6 -0.08658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bldLvl="0" animBg="1"/>
      <p:bldP spid="38" grpId="0" autoUpdateAnimBg="0"/>
    </p:bldLst>
  </p:timing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PA" val="v4.0.0"/>
</p:tagLst>
</file>

<file path=ppt/tags/tag12.xml><?xml version="1.0" encoding="utf-8"?>
<p:tagLst xmlns:p="http://schemas.openxmlformats.org/presentationml/2006/main">
  <p:tag name="PA" val="v4.0.0"/>
</p:tagLst>
</file>

<file path=ppt/tags/tag13.xml><?xml version="1.0" encoding="utf-8"?>
<p:tagLst xmlns:p="http://schemas.openxmlformats.org/presentationml/2006/main">
  <p:tag name="PA" val="v4.0.0"/>
</p:tagLst>
</file>

<file path=ppt/tags/tag14.xml><?xml version="1.0" encoding="utf-8"?>
<p:tagLst xmlns:p="http://schemas.openxmlformats.org/presentationml/2006/main">
  <p:tag name="PA" val="v4.0.0"/>
</p:tagLst>
</file>

<file path=ppt/tags/tag15.xml><?xml version="1.0" encoding="utf-8"?>
<p:tagLst xmlns:p="http://schemas.openxmlformats.org/presentationml/2006/main">
  <p:tag name="PA" val="v4.0.0"/>
</p:tagLst>
</file>

<file path=ppt/tags/tag16.xml><?xml version="1.0" encoding="utf-8"?>
<p:tagLst xmlns:p="http://schemas.openxmlformats.org/presentationml/2006/main">
  <p:tag name="PA" val="v4.0.0"/>
</p:tagLst>
</file>

<file path=ppt/tags/tag17.xml><?xml version="1.0" encoding="utf-8"?>
<p:tagLst xmlns:p="http://schemas.openxmlformats.org/presentationml/2006/main">
  <p:tag name="PA" val="v4.0.0"/>
</p:tagLst>
</file>

<file path=ppt/tags/tag18.xml><?xml version="1.0" encoding="utf-8"?>
<p:tagLst xmlns:p="http://schemas.openxmlformats.org/presentationml/2006/main">
  <p:tag name="PA" val="v4.0.0"/>
</p:tagLst>
</file>

<file path=ppt/tags/tag19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20.xml><?xml version="1.0" encoding="utf-8"?>
<p:tagLst xmlns:p="http://schemas.openxmlformats.org/presentationml/2006/main">
  <p:tag name="PA" val="v4.0.0"/>
</p:tagLst>
</file>

<file path=ppt/tags/tag21.xml><?xml version="1.0" encoding="utf-8"?>
<p:tagLst xmlns:p="http://schemas.openxmlformats.org/presentationml/2006/main">
  <p:tag name="PA" val="v4.0.0"/>
</p:tagLst>
</file>

<file path=ppt/tags/tag22.xml><?xml version="1.0" encoding="utf-8"?>
<p:tagLst xmlns:p="http://schemas.openxmlformats.org/presentationml/2006/main">
  <p:tag name="PA" val="v4.0.0"/>
</p:tagLst>
</file>

<file path=ppt/tags/tag23.xml><?xml version="1.0" encoding="utf-8"?>
<p:tagLst xmlns:p="http://schemas.openxmlformats.org/presentationml/2006/main">
  <p:tag name="PA" val="v4.0.0"/>
</p:tagLst>
</file>

<file path=ppt/tags/tag24.xml><?xml version="1.0" encoding="utf-8"?>
<p:tagLst xmlns:p="http://schemas.openxmlformats.org/presentationml/2006/main">
  <p:tag name="PA" val="v4.0.0"/>
</p:tagLst>
</file>

<file path=ppt/tags/tag25.xml><?xml version="1.0" encoding="utf-8"?>
<p:tagLst xmlns:p="http://schemas.openxmlformats.org/presentationml/2006/main">
  <p:tag name="PA" val="v4.0.0"/>
</p:tagLst>
</file>

<file path=ppt/tags/tag26.xml><?xml version="1.0" encoding="utf-8"?>
<p:tagLst xmlns:p="http://schemas.openxmlformats.org/presentationml/2006/main">
  <p:tag name="PA" val="v4.0.0"/>
</p:tagLst>
</file>

<file path=ppt/tags/tag27.xml><?xml version="1.0" encoding="utf-8"?>
<p:tagLst xmlns:p="http://schemas.openxmlformats.org/presentationml/2006/main">
  <p:tag name="PA" val="v4.0.0"/>
</p:tagLst>
</file>

<file path=ppt/tags/tag28.xml><?xml version="1.0" encoding="utf-8"?>
<p:tagLst xmlns:p="http://schemas.openxmlformats.org/presentationml/2006/main">
  <p:tag name="PA" val="v4.0.0"/>
</p:tagLst>
</file>

<file path=ppt/tags/tag29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30.xml><?xml version="1.0" encoding="utf-8"?>
<p:tagLst xmlns:p="http://schemas.openxmlformats.org/presentationml/2006/main">
  <p:tag name="PA" val="v4.0.0"/>
</p:tagLst>
</file>

<file path=ppt/tags/tag31.xml><?xml version="1.0" encoding="utf-8"?>
<p:tagLst xmlns:p="http://schemas.openxmlformats.org/presentationml/2006/main">
  <p:tag name="PA" val="v4.0.0"/>
</p:tagLst>
</file>

<file path=ppt/tags/tag32.xml><?xml version="1.0" encoding="utf-8"?>
<p:tagLst xmlns:p="http://schemas.openxmlformats.org/presentationml/2006/main">
  <p:tag name="PA" val="v4.0.0"/>
</p:tagLst>
</file>

<file path=ppt/tags/tag33.xml><?xml version="1.0" encoding="utf-8"?>
<p:tagLst xmlns:p="http://schemas.openxmlformats.org/presentationml/2006/main">
  <p:tag name="PA" val="v4.0.0"/>
</p:tagLst>
</file>

<file path=ppt/tags/tag34.xml><?xml version="1.0" encoding="utf-8"?>
<p:tagLst xmlns:p="http://schemas.openxmlformats.org/presentationml/2006/main">
  <p:tag name="PA" val="v4.0.0"/>
</p:tagLst>
</file>

<file path=ppt/tags/tag35.xml><?xml version="1.0" encoding="utf-8"?>
<p:tagLst xmlns:p="http://schemas.openxmlformats.org/presentationml/2006/main">
  <p:tag name="PA" val="v4.0.0"/>
</p:tagLst>
</file>

<file path=ppt/tags/tag36.xml><?xml version="1.0" encoding="utf-8"?>
<p:tagLst xmlns:p="http://schemas.openxmlformats.org/presentationml/2006/main">
  <p:tag name="PA" val="v4.0.0"/>
</p:tagLst>
</file>

<file path=ppt/tags/tag37.xml><?xml version="1.0" encoding="utf-8"?>
<p:tagLst xmlns:p="http://schemas.openxmlformats.org/presentationml/2006/main">
  <p:tag name="PA" val="v4.0.0"/>
</p:tagLst>
</file>

<file path=ppt/tags/tag38.xml><?xml version="1.0" encoding="utf-8"?>
<p:tagLst xmlns:p="http://schemas.openxmlformats.org/presentationml/2006/main">
  <p:tag name="PA" val="v4.0.0"/>
</p:tagLst>
</file>

<file path=ppt/tags/tag39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40.xml><?xml version="1.0" encoding="utf-8"?>
<p:tagLst xmlns:p="http://schemas.openxmlformats.org/presentationml/2006/main">
  <p:tag name="PA" val="v4.0.0"/>
</p:tagLst>
</file>

<file path=ppt/tags/tag41.xml><?xml version="1.0" encoding="utf-8"?>
<p:tagLst xmlns:p="http://schemas.openxmlformats.org/presentationml/2006/main">
  <p:tag name="PA" val="v4.0.0"/>
</p:tagLst>
</file>

<file path=ppt/tags/tag42.xml><?xml version="1.0" encoding="utf-8"?>
<p:tagLst xmlns:p="http://schemas.openxmlformats.org/presentationml/2006/main">
  <p:tag name="PA" val="v4.0.0"/>
</p:tagLst>
</file>

<file path=ppt/tags/tag43.xml><?xml version="1.0" encoding="utf-8"?>
<p:tagLst xmlns:p="http://schemas.openxmlformats.org/presentationml/2006/main">
  <p:tag name="PA" val="v4.0.0"/>
</p:tagLst>
</file>

<file path=ppt/tags/tag44.xml><?xml version="1.0" encoding="utf-8"?>
<p:tagLst xmlns:p="http://schemas.openxmlformats.org/presentationml/2006/main">
  <p:tag name="PA" val="v4.0.0"/>
</p:tagLst>
</file>

<file path=ppt/tags/tag45.xml><?xml version="1.0" encoding="utf-8"?>
<p:tagLst xmlns:p="http://schemas.openxmlformats.org/presentationml/2006/main">
  <p:tag name="PA" val="v4.0.0"/>
</p:tagLst>
</file>

<file path=ppt/tags/tag46.xml><?xml version="1.0" encoding="utf-8"?>
<p:tagLst xmlns:p="http://schemas.openxmlformats.org/presentationml/2006/main">
  <p:tag name="PA" val="v4.0.0"/>
</p:tagLst>
</file>

<file path=ppt/tags/tag47.xml><?xml version="1.0" encoding="utf-8"?>
<p:tagLst xmlns:p="http://schemas.openxmlformats.org/presentationml/2006/main">
  <p:tag name="PA" val="v4.0.0"/>
</p:tagLst>
</file>

<file path=ppt/tags/tag48.xml><?xml version="1.0" encoding="utf-8"?>
<p:tagLst xmlns:p="http://schemas.openxmlformats.org/presentationml/2006/main">
  <p:tag name="PA" val="v4.0.0"/>
</p:tagLst>
</file>

<file path=ppt/tags/tag49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50.xml><?xml version="1.0" encoding="utf-8"?>
<p:tagLst xmlns:p="http://schemas.openxmlformats.org/presentationml/2006/main">
  <p:tag name="PA" val="v4.0.0"/>
</p:tagLst>
</file>

<file path=ppt/tags/tag51.xml><?xml version="1.0" encoding="utf-8"?>
<p:tagLst xmlns:p="http://schemas.openxmlformats.org/presentationml/2006/main">
  <p:tag name="PA" val="v4.0.0"/>
</p:tagLst>
</file>

<file path=ppt/tags/tag52.xml><?xml version="1.0" encoding="utf-8"?>
<p:tagLst xmlns:p="http://schemas.openxmlformats.org/presentationml/2006/main">
  <p:tag name="PA" val="v4.0.0"/>
</p:tagLst>
</file>

<file path=ppt/tags/tag53.xml><?xml version="1.0" encoding="utf-8"?>
<p:tagLst xmlns:p="http://schemas.openxmlformats.org/presentationml/2006/main">
  <p:tag name="PA" val="v4.0.0"/>
</p:tagLst>
</file>

<file path=ppt/tags/tag54.xml><?xml version="1.0" encoding="utf-8"?>
<p:tagLst xmlns:p="http://schemas.openxmlformats.org/presentationml/2006/main">
  <p:tag name="PA" val="v4.0.0"/>
</p:tagLst>
</file>

<file path=ppt/tags/tag55.xml><?xml version="1.0" encoding="utf-8"?>
<p:tagLst xmlns:p="http://schemas.openxmlformats.org/presentationml/2006/main">
  <p:tag name="PA" val="v4.0.0"/>
</p:tagLst>
</file>

<file path=ppt/tags/tag56.xml><?xml version="1.0" encoding="utf-8"?>
<p:tagLst xmlns:p="http://schemas.openxmlformats.org/presentationml/2006/main">
  <p:tag name="PA" val="v4.0.0"/>
</p:tagLst>
</file>

<file path=ppt/tags/tag57.xml><?xml version="1.0" encoding="utf-8"?>
<p:tagLst xmlns:p="http://schemas.openxmlformats.org/presentationml/2006/main">
  <p:tag name="PA" val="v4.0.0"/>
</p:tagLst>
</file>

<file path=ppt/tags/tag58.xml><?xml version="1.0" encoding="utf-8"?>
<p:tagLst xmlns:p="http://schemas.openxmlformats.org/presentationml/2006/main">
  <p:tag name="PA" val="v4.0.0"/>
</p:tagLst>
</file>

<file path=ppt/tags/tag59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60.xml><?xml version="1.0" encoding="utf-8"?>
<p:tagLst xmlns:p="http://schemas.openxmlformats.org/presentationml/2006/main">
  <p:tag name="PA" val="v4.0.0"/>
</p:tagLst>
</file>

<file path=ppt/tags/tag61.xml><?xml version="1.0" encoding="utf-8"?>
<p:tagLst xmlns:p="http://schemas.openxmlformats.org/presentationml/2006/main">
  <p:tag name="PA" val="v4.0.0"/>
</p:tagLst>
</file>

<file path=ppt/tags/tag62.xml><?xml version="1.0" encoding="utf-8"?>
<p:tagLst xmlns:p="http://schemas.openxmlformats.org/presentationml/2006/main">
  <p:tag name="PA" val="v4.0.0"/>
</p:tagLst>
</file>

<file path=ppt/tags/tag63.xml><?xml version="1.0" encoding="utf-8"?>
<p:tagLst xmlns:p="http://schemas.openxmlformats.org/presentationml/2006/main">
  <p:tag name="PA" val="v4.0.0"/>
</p:tagLst>
</file>

<file path=ppt/tags/tag64.xml><?xml version="1.0" encoding="utf-8"?>
<p:tagLst xmlns:p="http://schemas.openxmlformats.org/presentationml/2006/main">
  <p:tag name="PA" val="v4.0.0"/>
</p:tagLst>
</file>

<file path=ppt/tags/tag65.xml><?xml version="1.0" encoding="utf-8"?>
<p:tagLst xmlns:p="http://schemas.openxmlformats.org/presentationml/2006/main">
  <p:tag name="PA" val="v4.0.0"/>
</p:tagLst>
</file>

<file path=ppt/tags/tag66.xml><?xml version="1.0" encoding="utf-8"?>
<p:tagLst xmlns:p="http://schemas.openxmlformats.org/presentationml/2006/main">
  <p:tag name="PA" val="v4.0.0"/>
</p:tagLst>
</file>

<file path=ppt/tags/tag67.xml><?xml version="1.0" encoding="utf-8"?>
<p:tagLst xmlns:p="http://schemas.openxmlformats.org/presentationml/2006/main">
  <p:tag name="PA" val="v4.0.0"/>
</p:tagLst>
</file>

<file path=ppt/tags/tag68.xml><?xml version="1.0" encoding="utf-8"?>
<p:tagLst xmlns:p="http://schemas.openxmlformats.org/presentationml/2006/main">
  <p:tag name="PA" val="v4.0.0"/>
</p:tagLst>
</file>

<file path=ppt/tags/tag69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70.xml><?xml version="1.0" encoding="utf-8"?>
<p:tagLst xmlns:p="http://schemas.openxmlformats.org/presentationml/2006/main">
  <p:tag name="PA" val="v4.0.0"/>
</p:tagLst>
</file>

<file path=ppt/tags/tag71.xml><?xml version="1.0" encoding="utf-8"?>
<p:tagLst xmlns:p="http://schemas.openxmlformats.org/presentationml/2006/main">
  <p:tag name="PA" val="v4.0.0"/>
</p:tagLst>
</file>

<file path=ppt/tags/tag72.xml><?xml version="1.0" encoding="utf-8"?>
<p:tagLst xmlns:p="http://schemas.openxmlformats.org/presentationml/2006/main">
  <p:tag name="PA" val="v4.0.0"/>
</p:tagLst>
</file>

<file path=ppt/tags/tag73.xml><?xml version="1.0" encoding="utf-8"?>
<p:tagLst xmlns:p="http://schemas.openxmlformats.org/presentationml/2006/main">
  <p:tag name="PA" val="v4.0.0"/>
</p:tagLst>
</file>

<file path=ppt/tags/tag74.xml><?xml version="1.0" encoding="utf-8"?>
<p:tagLst xmlns:p="http://schemas.openxmlformats.org/presentationml/2006/main">
  <p:tag name="PA" val="v4.0.0"/>
</p:tagLst>
</file>

<file path=ppt/tags/tag75.xml><?xml version="1.0" encoding="utf-8"?>
<p:tagLst xmlns:p="http://schemas.openxmlformats.org/presentationml/2006/main">
  <p:tag name="PA" val="v4.0.0"/>
</p:tagLst>
</file>

<file path=ppt/tags/tag76.xml><?xml version="1.0" encoding="utf-8"?>
<p:tagLst xmlns:p="http://schemas.openxmlformats.org/presentationml/2006/main">
  <p:tag name="PA" val="v4.0.0"/>
</p:tagLst>
</file>

<file path=ppt/tags/tag7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CECECE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4087</Words>
  <Application>WPS 演示</Application>
  <PresentationFormat>自定义</PresentationFormat>
  <Paragraphs>310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方正细谭黑简体</vt:lpstr>
      <vt:lpstr>黑体</vt:lpstr>
      <vt:lpstr>张海山锐线体简</vt:lpstr>
      <vt:lpstr>方正正纤黑简体</vt:lpstr>
      <vt:lpstr>ITC Avant Garde Std Bk</vt:lpstr>
      <vt:lpstr>NumberOnly</vt:lpstr>
      <vt:lpstr>华文琥珀</vt:lpstr>
      <vt:lpstr>汉仪菱心体简</vt:lpstr>
      <vt:lpstr>微软雅黑</vt:lpstr>
      <vt:lpstr>Arial Unicode MS</vt:lpstr>
      <vt:lpstr>等线 Light</vt:lpstr>
      <vt:lpstr>等线</vt:lpstr>
      <vt:lpstr>FontAwesome</vt:lpstr>
      <vt:lpstr>Montserrat Hairline</vt:lpstr>
      <vt:lpstr>Poppins Light</vt:lpstr>
      <vt:lpstr>方正细谭黑简体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创新未来</dc:title>
  <dc:creator>第一PPT</dc:creator>
  <cp:keywords>www.1ppt.com</cp:keywords>
  <dc:description>www.1ppt.com</dc:description>
  <cp:lastModifiedBy>澜色</cp:lastModifiedBy>
  <cp:revision>71</cp:revision>
  <dcterms:created xsi:type="dcterms:W3CDTF">2018-03-28T16:57:00Z</dcterms:created>
  <dcterms:modified xsi:type="dcterms:W3CDTF">2020-12-02T13:54:20Z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