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  <p:sldMasterId id="2147483662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7AC3FB-1EC4-4DAE-9381-38AD3C63F502}">
  <a:tblStyle styleId="{A57AC3FB-1EC4-4DAE-9381-38AD3C63F5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2"/>
  </p:normalViewPr>
  <p:slideViewPr>
    <p:cSldViewPr snapToGrid="0"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2" name="Google Shape;212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4" name="Google Shape;27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5364971a2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8" name="Google Shape;158;g45364971a2_1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45364971a2_1_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5364971a2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6" name="Google Shape;166;g45364971a2_1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45364971a2_1_1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5" name="Google Shape;175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5364971a2_1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45364971a2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2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0" y="16778"/>
            <a:ext cx="91440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2"/>
          </p:nvPr>
        </p:nvSpPr>
        <p:spPr>
          <a:xfrm>
            <a:off x="467544" y="2276872"/>
            <a:ext cx="82296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0" y="0"/>
            <a:ext cx="9144000" cy="1124700"/>
          </a:xfrm>
          <a:prstGeom prst="rect">
            <a:avLst/>
          </a:prstGeom>
          <a:solidFill>
            <a:schemeClr val="accent1">
              <a:alpha val="1568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123728" y="1268760"/>
            <a:ext cx="65631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2"/>
          </p:nvPr>
        </p:nvSpPr>
        <p:spPr>
          <a:xfrm>
            <a:off x="2134072" y="1844824"/>
            <a:ext cx="6563100" cy="4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 rot="5400000">
            <a:off x="5067300" y="2247900"/>
            <a:ext cx="4953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 rot="5400000">
            <a:off x="1028700" y="342900"/>
            <a:ext cx="49530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 rot="5400000">
            <a:off x="2628900" y="-190500"/>
            <a:ext cx="3886200" cy="79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/>
        </p:nvSpPr>
        <p:spPr>
          <a:xfrm>
            <a:off x="0" y="-42862"/>
            <a:ext cx="9144000" cy="347662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  <p:sp>
        <p:nvSpPr>
          <p:cNvPr id="26" name="Google Shape;26;p5"/>
          <p:cNvSpPr txBox="1"/>
          <p:nvPr/>
        </p:nvSpPr>
        <p:spPr>
          <a:xfrm>
            <a:off x="609600" y="1524000"/>
            <a:ext cx="79248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pic>
        <p:nvPicPr>
          <p:cNvPr id="28" name="Google Shape;28;p5" descr="ece_sub_sig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09600" y="6096000"/>
            <a:ext cx="5364162" cy="3651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Oqa6fBy5/ship-detec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6377387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kmader/baseline-u-net-model-part-1" TargetMode="External"/><Relationship Id="rId5" Type="http://schemas.openxmlformats.org/officeDocument/2006/relationships/hyperlink" Target="https://developers.planet.com/tutorials/detect-ships-in-planet-data/" TargetMode="External"/><Relationship Id="rId4" Type="http://schemas.openxmlformats.org/officeDocument/2006/relationships/hyperlink" Target="https://www.kaggle.com/hmendonca/u-net-model-with-submissio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chesterw@bu.edu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yicunhou@bu.edu" TargetMode="External"/><Relationship Id="rId5" Type="http://schemas.openxmlformats.org/officeDocument/2006/relationships/hyperlink" Target="mailto:hxjia@bu.edu" TargetMode="External"/><Relationship Id="rId4" Type="http://schemas.openxmlformats.org/officeDocument/2006/relationships/hyperlink" Target="mailto:jeff0410@bu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-in.me/post/unet-adventures-part-one-getting-acquainted-with-une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4365525" y="332649"/>
            <a:ext cx="4781242" cy="2985817"/>
          </a:xfrm>
          <a:custGeom>
            <a:avLst/>
            <a:gdLst/>
            <a:ahLst/>
            <a:cxnLst/>
            <a:rect l="l" t="t" r="r" b="b"/>
            <a:pathLst>
              <a:path w="4499992" h="2708224" extrusionOk="0">
                <a:moveTo>
                  <a:pt x="134842" y="0"/>
                </a:moveTo>
                <a:lnTo>
                  <a:pt x="4499992" y="0"/>
                </a:lnTo>
                <a:lnTo>
                  <a:pt x="4499992" y="2708224"/>
                </a:lnTo>
                <a:lnTo>
                  <a:pt x="134842" y="2708224"/>
                </a:lnTo>
                <a:cubicBezTo>
                  <a:pt x="60371" y="2708224"/>
                  <a:pt x="0" y="2647853"/>
                  <a:pt x="0" y="2573382"/>
                </a:cubicBezTo>
                <a:lnTo>
                  <a:pt x="0" y="134842"/>
                </a:lnTo>
                <a:cubicBezTo>
                  <a:pt x="0" y="60371"/>
                  <a:pt x="60371" y="0"/>
                  <a:pt x="134842" y="0"/>
                </a:cubicBezTo>
                <a:close/>
              </a:path>
            </a:pathLst>
          </a:custGeom>
          <a:solidFill>
            <a:schemeClr val="accent1">
              <a:alpha val="4549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4658150" y="1588281"/>
            <a:ext cx="42450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Zifan Wang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Bowen Jia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Haoxuan Jia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Yicun Hou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613350" y="588225"/>
            <a:ext cx="52899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Ship Detection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5712550" y="3989425"/>
            <a:ext cx="3342900" cy="18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Trello: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Times"/>
                <a:ea typeface="Times"/>
                <a:cs typeface="Times"/>
                <a:sym typeface="Times"/>
                <a:hlinkClick r:id="rId3"/>
              </a:rPr>
              <a:t>https://trello.com/b/Oqa6fBy5/ship-detection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1800"/>
            </a:pP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u="sng" dirty="0">
                <a:solidFill>
                  <a:schemeClr val="hlink"/>
                </a:solidFill>
                <a:latin typeface="Times"/>
                <a:ea typeface="Times"/>
                <a:cs typeface="Times"/>
                <a:sym typeface="Times"/>
              </a:rPr>
              <a:t>https://</a:t>
            </a:r>
            <a:r>
              <a:rPr lang="en-US" sz="1800" u="sng" dirty="0" err="1">
                <a:solidFill>
                  <a:schemeClr val="hlink"/>
                </a:solidFill>
                <a:latin typeface="Times"/>
                <a:ea typeface="Times"/>
                <a:cs typeface="Times"/>
                <a:sym typeface="Times"/>
              </a:rPr>
              <a:t>github.com</a:t>
            </a:r>
            <a:r>
              <a:rPr lang="en-US" sz="1800" u="sng" dirty="0">
                <a:solidFill>
                  <a:schemeClr val="hlink"/>
                </a:solidFill>
                <a:latin typeface="Times"/>
                <a:ea typeface="Times"/>
                <a:cs typeface="Times"/>
                <a:sym typeface="Times"/>
              </a:rPr>
              <a:t>/ethanhou99/Ship-Detection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4043524" y="2622748"/>
            <a:ext cx="1059900" cy="1022100"/>
          </a:xfrm>
          <a:prstGeom prst="ellipse">
            <a:avLst/>
          </a:prstGeom>
          <a:solidFill>
            <a:srgbClr val="4F81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4043525" y="2902975"/>
            <a:ext cx="10599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Sprint 2</a:t>
            </a: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4078800" y="2964150"/>
            <a:ext cx="986400" cy="339300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 w="158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/>
          <p:nvPr/>
        </p:nvSpPr>
        <p:spPr>
          <a:xfrm>
            <a:off x="0" y="5737123"/>
            <a:ext cx="9144000" cy="118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199" y="1391075"/>
            <a:ext cx="7908646" cy="56239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Google Shape;217;p25"/>
          <p:cNvGrpSpPr/>
          <p:nvPr/>
        </p:nvGrpSpPr>
        <p:grpSpPr>
          <a:xfrm>
            <a:off x="541488" y="1162463"/>
            <a:ext cx="7908624" cy="5634895"/>
            <a:chOff x="1554950" y="2413675"/>
            <a:chExt cx="7908624" cy="5634895"/>
          </a:xfrm>
        </p:grpSpPr>
        <p:pic>
          <p:nvPicPr>
            <p:cNvPr id="218" name="Google Shape;218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54950" y="2413675"/>
              <a:ext cx="7908624" cy="5634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2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189125" y="3971647"/>
              <a:ext cx="2501700" cy="251896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0" name="Google Shape;220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-76196"/>
            <a:ext cx="9144000" cy="111119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0" y="16778"/>
            <a:ext cx="91440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Basic UI Design</a:t>
            </a:r>
            <a:endParaRPr sz="4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528277" y="1167962"/>
            <a:ext cx="7975847" cy="5623910"/>
            <a:chOff x="2448250" y="617039"/>
            <a:chExt cx="7908624" cy="5623910"/>
          </a:xfrm>
        </p:grpSpPr>
        <p:pic>
          <p:nvPicPr>
            <p:cNvPr id="223" name="Google Shape;223;p2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448250" y="617039"/>
              <a:ext cx="7908624" cy="5623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093725" y="2169522"/>
              <a:ext cx="2501700" cy="25189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25"/>
          <p:cNvGrpSpPr/>
          <p:nvPr/>
        </p:nvGrpSpPr>
        <p:grpSpPr>
          <a:xfrm>
            <a:off x="492990" y="1294888"/>
            <a:ext cx="8043861" cy="5623926"/>
            <a:chOff x="537275" y="1086275"/>
            <a:chExt cx="7908624" cy="5623926"/>
          </a:xfrm>
        </p:grpSpPr>
        <p:pic>
          <p:nvPicPr>
            <p:cNvPr id="226" name="Google Shape;226;p2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37275" y="1086275"/>
              <a:ext cx="7908624" cy="56239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2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285475" y="2512350"/>
              <a:ext cx="2501700" cy="2484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2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65425" y="2477959"/>
              <a:ext cx="2501700" cy="25189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/>
          <p:nvPr/>
        </p:nvSpPr>
        <p:spPr>
          <a:xfrm>
            <a:off x="0" y="5737123"/>
            <a:ext cx="9144000" cy="118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98396"/>
            <a:ext cx="9144000" cy="111119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0" y="16778"/>
            <a:ext cx="91440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 sz="4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0" y="2243025"/>
            <a:ext cx="2202300" cy="3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Deal with noises like: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Clouds, Landscape, Houses, Waves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26"/>
          <p:cNvGrpSpPr/>
          <p:nvPr/>
        </p:nvGrpSpPr>
        <p:grpSpPr>
          <a:xfrm>
            <a:off x="2470476" y="1012800"/>
            <a:ext cx="6191173" cy="5848164"/>
            <a:chOff x="2089476" y="1012800"/>
            <a:chExt cx="6191173" cy="5848164"/>
          </a:xfrm>
        </p:grpSpPr>
        <p:grpSp>
          <p:nvGrpSpPr>
            <p:cNvPr id="239" name="Google Shape;239;p26"/>
            <p:cNvGrpSpPr/>
            <p:nvPr/>
          </p:nvGrpSpPr>
          <p:grpSpPr>
            <a:xfrm>
              <a:off x="2107317" y="4898692"/>
              <a:ext cx="6137207" cy="1962272"/>
              <a:chOff x="2013150" y="4661008"/>
              <a:chExt cx="6202331" cy="2123441"/>
            </a:xfrm>
          </p:grpSpPr>
          <p:pic>
            <p:nvPicPr>
              <p:cNvPr id="240" name="Google Shape;240;p26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013150" y="4741999"/>
                <a:ext cx="4410324" cy="2042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1" name="Google Shape;241;p26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6433545" y="4661008"/>
                <a:ext cx="1781936" cy="2042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2" name="Google Shape;242;p26"/>
            <p:cNvGrpSpPr/>
            <p:nvPr/>
          </p:nvGrpSpPr>
          <p:grpSpPr>
            <a:xfrm>
              <a:off x="2125625" y="2997950"/>
              <a:ext cx="6155024" cy="1982476"/>
              <a:chOff x="1974146" y="2845549"/>
              <a:chExt cx="6119531" cy="1982476"/>
            </a:xfrm>
          </p:grpSpPr>
          <p:pic>
            <p:nvPicPr>
              <p:cNvPr id="243" name="Google Shape;243;p26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974146" y="2845549"/>
                <a:ext cx="4060474" cy="1957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26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6199662" y="2870199"/>
                <a:ext cx="1894015" cy="19578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26"/>
            <p:cNvGrpSpPr/>
            <p:nvPr/>
          </p:nvGrpSpPr>
          <p:grpSpPr>
            <a:xfrm>
              <a:off x="2089476" y="1012800"/>
              <a:ext cx="6155393" cy="1982474"/>
              <a:chOff x="2089375" y="1012800"/>
              <a:chExt cx="6074600" cy="1982474"/>
            </a:xfrm>
          </p:grpSpPr>
          <p:pic>
            <p:nvPicPr>
              <p:cNvPr id="246" name="Google Shape;246;p26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2089375" y="1012800"/>
                <a:ext cx="4066107" cy="19824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26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6258975" y="1021275"/>
                <a:ext cx="1905000" cy="19645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/>
          <p:nvPr/>
        </p:nvSpPr>
        <p:spPr>
          <a:xfrm>
            <a:off x="0" y="5737123"/>
            <a:ext cx="9144000" cy="118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7"/>
          <p:cNvSpPr txBox="1">
            <a:spLocks noGrp="1"/>
          </p:cNvSpPr>
          <p:nvPr>
            <p:ph type="body" idx="1"/>
          </p:nvPr>
        </p:nvSpPr>
        <p:spPr>
          <a:xfrm>
            <a:off x="609600" y="1304063"/>
            <a:ext cx="7924800" cy="4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Tiny ships on the picture (could be only a few pixels)</a:t>
            </a:r>
            <a:endParaRPr sz="24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implement the model into software</a:t>
            </a:r>
            <a:endParaRPr/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</a:t>
            </a:r>
            <a:r>
              <a:rPr lang="en-US"/>
              <a:t> train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model on SCC(we met storage problems)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98396"/>
            <a:ext cx="9144000" cy="111119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7"/>
          <p:cNvSpPr txBox="1">
            <a:spLocks noGrp="1"/>
          </p:cNvSpPr>
          <p:nvPr>
            <p:ph type="title"/>
          </p:nvPr>
        </p:nvSpPr>
        <p:spPr>
          <a:xfrm>
            <a:off x="0" y="16778"/>
            <a:ext cx="91440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 sz="4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/>
          <p:nvPr/>
        </p:nvSpPr>
        <p:spPr>
          <a:xfrm>
            <a:off x="0" y="5737123"/>
            <a:ext cx="9144000" cy="118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8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7924800" cy="44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the model into software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lang="en-US"/>
              <a:t>Train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project </a:t>
            </a:r>
            <a:r>
              <a:rPr lang="en-US"/>
              <a:t>using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SCC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and try to make improvements </a:t>
            </a:r>
            <a:r>
              <a:rPr lang="en-US"/>
              <a:t>to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U-net model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the whole dataset instead of excluding pictures that don’t cont</a:t>
            </a:r>
            <a:r>
              <a:rPr lang="en-US"/>
              <a:t>ain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ships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</a:pPr>
            <a:r>
              <a:rPr lang="en-US"/>
              <a:t>F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 ways to improve the training efficiency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98396"/>
            <a:ext cx="9144000" cy="111119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8"/>
          <p:cNvSpPr txBox="1">
            <a:spLocks noGrp="1"/>
          </p:cNvSpPr>
          <p:nvPr>
            <p:ph type="title"/>
          </p:nvPr>
        </p:nvSpPr>
        <p:spPr>
          <a:xfrm>
            <a:off x="0" y="16778"/>
            <a:ext cx="91440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Next Sprint Plan</a:t>
            </a:r>
            <a:endParaRPr sz="4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>
            <a:spLocks noGrp="1"/>
          </p:cNvSpPr>
          <p:nvPr>
            <p:ph type="title"/>
          </p:nvPr>
        </p:nvSpPr>
        <p:spPr>
          <a:xfrm>
            <a:off x="0" y="16778"/>
            <a:ext cx="91440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endParaRPr sz="4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9"/>
          <p:cNvSpPr txBox="1">
            <a:spLocks noGrp="1"/>
          </p:cNvSpPr>
          <p:nvPr>
            <p:ph type="body" idx="1"/>
          </p:nvPr>
        </p:nvSpPr>
        <p:spPr>
          <a:xfrm>
            <a:off x="228600" y="2563700"/>
            <a:ext cx="8686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https://zhuanlan.zhihu.com/p/26377387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https://www.kaggle.com/hmendonca/u-net-model-with-submission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https://developers.planet.com/tutorials/detect-ships-in-planet-data/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https://www.kaggle.com/hmendonca/u-net-model-with-submission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https://www.kaggle.com/kmader/baseline-u-net-model-part-1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  	</a:t>
            </a:r>
            <a:endParaRPr sz="2000" b="0" i="0" u="none" strike="noStrike" cap="non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endParaRPr sz="1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endParaRPr sz="1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>
            <a:spLocks noGrp="1"/>
          </p:cNvSpPr>
          <p:nvPr>
            <p:ph type="body" idx="1"/>
          </p:nvPr>
        </p:nvSpPr>
        <p:spPr>
          <a:xfrm>
            <a:off x="609600" y="1548575"/>
            <a:ext cx="81657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66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Thank You !</a:t>
            </a:r>
            <a:endParaRPr sz="1400" b="1" i="0" u="none" strike="noStrike" cap="none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Zifan Wang 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chesterw@bu.edu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Bowen Jia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jeff0410@bu.edu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Haoxuan Jia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hxjia@bu.edu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Yicun Hou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yicunhou@bu.edu</a:t>
            </a:r>
            <a:endParaRPr sz="1800" b="0" i="0" u="sng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</a:pPr>
            <a:endParaRPr sz="1800" b="0" i="0" u="sng" strike="noStrike" cap="non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0" y="16778"/>
            <a:ext cx="91440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Current Accomplishments</a:t>
            </a:r>
            <a:endParaRPr sz="4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457200" y="1056975"/>
            <a:ext cx="8244300" cy="5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codes from Kaggle Kernels, follow instructions and try to build our own training procedures.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Researched the basic theory of CNN, R-CNN from papers and GitHub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up the environment for object detection,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lang="en-US" sz="2200">
                <a:solidFill>
                  <a:schemeClr val="dk1"/>
                </a:solidFill>
              </a:rPr>
              <a:t>Tensorflow GPU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Ubuntu System, CUDA and etc.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Modified codes on the Kaggle and got elementary results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2400"/>
              <a:buFont typeface="Arial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Specified basic functions of user’s interface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1600200" y="0"/>
            <a:ext cx="91440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Why NOT Yolo V3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1600200" y="1612475"/>
            <a:ext cx="7543800" cy="50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Resolution is relatively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r>
              <a:rPr lang="en-US"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, like 768 * 768 pixels, which means object can be small on pixel scale, which is YOLO’s shortcut to detect small objects.</a:t>
            </a:r>
            <a:endParaRPr sz="2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-"/>
            </a:pPr>
            <a:r>
              <a:rPr lang="en-US" b="1"/>
              <a:t>“You only look once (YOLO) is a </a:t>
            </a:r>
            <a:r>
              <a:rPr lang="en-US" b="1">
                <a:solidFill>
                  <a:srgbClr val="FF0000"/>
                </a:solidFill>
              </a:rPr>
              <a:t>real-time</a:t>
            </a:r>
            <a:r>
              <a:rPr lang="en-US" b="1"/>
              <a:t> object detection system. On a Pascal Titan X it processes images at 30 FPS and has a mAP of 57.9% on COCO test-dev.”</a:t>
            </a:r>
            <a:endParaRPr b="1"/>
          </a:p>
          <a:p>
            <a:pPr marL="4572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b="1"/>
          </a:p>
          <a:p>
            <a: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Yolo mainly focus on object recognition in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video sequences</a:t>
            </a:r>
            <a:r>
              <a:rPr lang="en-US"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, which does not apply to our project.</a:t>
            </a:r>
            <a:endParaRPr sz="2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Datasets are pics shot by satellite, which means there’s only 2 dimensions to consider about.  Models for 3D object segmentation is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overqualified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1625" y="218375"/>
            <a:ext cx="2625199" cy="1394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5366225" y="-157975"/>
            <a:ext cx="4656000" cy="2146800"/>
          </a:xfrm>
          <a:prstGeom prst="mathMultiply">
            <a:avLst>
              <a:gd name="adj1" fmla="val 7212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/>
          <p:nvPr/>
        </p:nvSpPr>
        <p:spPr>
          <a:xfrm>
            <a:off x="228600" y="5703409"/>
            <a:ext cx="8730900" cy="9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228600" y="1086300"/>
            <a:ext cx="3952500" cy="5076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6196"/>
            <a:ext cx="9144000" cy="111119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0" y="16778"/>
            <a:ext cx="91440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System Diagram</a:t>
            </a:r>
            <a:endParaRPr sz="4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2166547" y="1211825"/>
            <a:ext cx="1644300" cy="893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Initialize parameters for the learning framework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2166547" y="2395967"/>
            <a:ext cx="1644300" cy="564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a picture from training set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2166547" y="3236600"/>
            <a:ext cx="1644300" cy="893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learning model to predict the location of the ship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2166547" y="4391129"/>
            <a:ext cx="1644300" cy="564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out deviation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1912547" y="5234012"/>
            <a:ext cx="2136600" cy="719400"/>
          </a:xfrm>
          <a:prstGeom prst="diamond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Below threshold?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462125" y="3375625"/>
            <a:ext cx="1322400" cy="564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Renew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2895123" y="2136841"/>
            <a:ext cx="160200" cy="261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2895123" y="2960632"/>
            <a:ext cx="160200" cy="261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908492" y="4129978"/>
            <a:ext cx="160200" cy="261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908492" y="4951422"/>
            <a:ext cx="160200" cy="261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/>
          <p:nvPr/>
        </p:nvSpPr>
        <p:spPr>
          <a:xfrm flipH="1">
            <a:off x="965747" y="3940288"/>
            <a:ext cx="946800" cy="1706700"/>
          </a:xfrm>
          <a:prstGeom prst="bentUpArrow">
            <a:avLst>
              <a:gd name="adj1" fmla="val 7941"/>
              <a:gd name="adj2" fmla="val 9408"/>
              <a:gd name="adj3" fmla="val 16707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/>
          <p:nvPr/>
        </p:nvSpPr>
        <p:spPr>
          <a:xfrm rot="5400000" flipH="1">
            <a:off x="1203556" y="2433839"/>
            <a:ext cx="719400" cy="1086300"/>
          </a:xfrm>
          <a:prstGeom prst="bentUpArrow">
            <a:avLst>
              <a:gd name="adj1" fmla="val 7941"/>
              <a:gd name="adj2" fmla="val 9408"/>
              <a:gd name="adj3" fmla="val 18825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1281524" y="5179114"/>
            <a:ext cx="5637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6321993" y="1211825"/>
            <a:ext cx="1661700" cy="45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a picture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5913373" y="1908151"/>
            <a:ext cx="2478900" cy="1105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pre-processing steps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remove noises 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(will be remove if it doesn’t work)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6112685" y="3269262"/>
            <a:ext cx="2080500" cy="596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on the picture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5876139" y="4121671"/>
            <a:ext cx="2553300" cy="1105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Fine-tuning on the picture 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draw the contours of ships for better users’ interface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6186931" y="5503372"/>
            <a:ext cx="1931700" cy="45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the result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4291896" y="3236600"/>
            <a:ext cx="1176300" cy="893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the trained model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7071770" y="1661924"/>
            <a:ext cx="162000" cy="276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7071770" y="2991338"/>
            <a:ext cx="162000" cy="276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7071770" y="3845466"/>
            <a:ext cx="162000" cy="276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7071770" y="5227156"/>
            <a:ext cx="162000" cy="276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5459142" y="3622172"/>
            <a:ext cx="628200" cy="138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4068182" y="4129989"/>
            <a:ext cx="946800" cy="1516800"/>
          </a:xfrm>
          <a:prstGeom prst="bentUpArrow">
            <a:avLst>
              <a:gd name="adj1" fmla="val 7941"/>
              <a:gd name="adj2" fmla="val 9408"/>
              <a:gd name="adj3" fmla="val 16707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4293475" y="5200925"/>
            <a:ext cx="7215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1281525" y="6248400"/>
            <a:ext cx="24789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Training: U-net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5638800" y="1086275"/>
            <a:ext cx="3048000" cy="5076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6499950" y="6259000"/>
            <a:ext cx="18057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/>
              <a:t>Software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/>
        </p:nvSpPr>
        <p:spPr>
          <a:xfrm>
            <a:off x="1600200" y="0"/>
            <a:ext cx="91440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Training: </a:t>
            </a:r>
            <a:r>
              <a:rPr lang="en-US" sz="4000" b="1">
                <a:solidFill>
                  <a:srgbClr val="3F3F3F"/>
                </a:solidFill>
              </a:rPr>
              <a:t>Basic Models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1524000" y="1986750"/>
            <a:ext cx="7543800" cy="28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-"/>
            </a:pPr>
            <a:r>
              <a:rPr lang="en-US" b="1"/>
              <a:t>This part is a process we use to get familiar with basic training functions and compare different models to find whether they’re suitable for the task</a:t>
            </a:r>
            <a:endParaRPr sz="2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-"/>
            </a:pPr>
            <a:r>
              <a:rPr lang="en-US" b="1"/>
              <a:t>The code runs on the cloud service offered by kaggle, which is of high efficiency but have a time limit when using it</a:t>
            </a:r>
            <a:endParaRPr b="1"/>
          </a:p>
          <a:p>
            <a:pPr marL="4572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b="1"/>
          </a:p>
          <a:p>
            <a: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-"/>
            </a:pPr>
            <a:r>
              <a:rPr lang="en-US" b="1"/>
              <a:t>We chose Densenet, Xception, Inception and Resnet to acquaint the whole progesss</a:t>
            </a:r>
            <a:endParaRPr b="1"/>
          </a:p>
        </p:txBody>
      </p:sp>
      <p:sp>
        <p:nvSpPr>
          <p:cNvPr id="163" name="Google Shape;163;p20"/>
          <p:cNvSpPr txBox="1"/>
          <p:nvPr/>
        </p:nvSpPr>
        <p:spPr>
          <a:xfrm>
            <a:off x="1600200" y="787500"/>
            <a:ext cx="5260500" cy="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/>
              <a:t>to find if there’s a ship in the picture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/>
        </p:nvSpPr>
        <p:spPr>
          <a:xfrm>
            <a:off x="1600200" y="0"/>
            <a:ext cx="91440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Training: </a:t>
            </a:r>
            <a:r>
              <a:rPr lang="en-US" sz="4000" b="1">
                <a:solidFill>
                  <a:srgbClr val="3F3F3F"/>
                </a:solidFill>
              </a:rPr>
              <a:t>Basic Models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>
            <a:off x="1600200" y="1154675"/>
            <a:ext cx="7543800" cy="22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-"/>
            </a:pPr>
            <a:r>
              <a:rPr lang="en-US" b="1"/>
              <a:t>Hyper Parameters:</a:t>
            </a:r>
            <a:endParaRPr b="1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b="1"/>
              <a:t>batch_size  64</a:t>
            </a:r>
            <a:endParaRPr b="1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b="1"/>
              <a:t>learning rate 0.0001</a:t>
            </a:r>
            <a:endParaRPr b="1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b="1"/>
              <a:t>epoch 30</a:t>
            </a:r>
            <a:endParaRPr b="1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b="1"/>
              <a:t>Pics are resized from 768*768 to 300*300 </a:t>
            </a:r>
            <a:endParaRPr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             </a:t>
            </a:r>
            <a:r>
              <a:rPr lang="en-US" sz="1800" b="1"/>
              <a:t>( for faster computing)</a:t>
            </a:r>
            <a:endParaRPr b="1"/>
          </a:p>
        </p:txBody>
      </p:sp>
      <p:sp>
        <p:nvSpPr>
          <p:cNvPr id="171" name="Google Shape;171;p21"/>
          <p:cNvSpPr txBox="1"/>
          <p:nvPr/>
        </p:nvSpPr>
        <p:spPr>
          <a:xfrm>
            <a:off x="1600200" y="787500"/>
            <a:ext cx="5260500" cy="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/>
              <a:t>to find if there’s a ship in the picture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2" name="Google Shape;172;p21"/>
          <p:cNvGraphicFramePr/>
          <p:nvPr/>
        </p:nvGraphicFramePr>
        <p:xfrm>
          <a:off x="1701250" y="347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{A57AC3FB-1EC4-4DAE-9381-38AD3C63F502}</a:tableStyleId>
              </a:tblPr>
              <a:tblGrid>
                <a:gridCol w="107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7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Densenet</a:t>
                      </a:r>
                      <a:endParaRPr sz="18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169</a:t>
                      </a:r>
                      <a:endParaRPr sz="1800" b="1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Densenet</a:t>
                      </a:r>
                      <a:endParaRPr sz="18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121</a:t>
                      </a:r>
                      <a:endParaRPr sz="18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Xception</a:t>
                      </a:r>
                      <a:endParaRPr sz="18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Inceptionv3</a:t>
                      </a:r>
                      <a:endParaRPr sz="18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Resnet</a:t>
                      </a:r>
                      <a:endParaRPr sz="18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52</a:t>
                      </a:r>
                      <a:endParaRPr sz="18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Loss</a:t>
                      </a:r>
                      <a:endParaRPr sz="15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0.7339</a:t>
                      </a:r>
                      <a:endParaRPr sz="1800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1.3342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1.4774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1.4821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2.4814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Accuracy</a:t>
                      </a:r>
                      <a:endParaRPr sz="15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0.65</a:t>
                      </a:r>
                      <a:endParaRPr sz="1800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0.5938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0.6484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0.6016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0.5859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val_loss</a:t>
                      </a:r>
                      <a:endParaRPr sz="15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0.4483</a:t>
                      </a:r>
                      <a:endParaRPr sz="1800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0.5869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0.9982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0.5587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0.5996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val_acc</a:t>
                      </a:r>
                      <a:endParaRPr sz="15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0.8260</a:t>
                      </a:r>
                      <a:endParaRPr sz="1800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0.7130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0.6230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0.7520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0.7990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time(min)</a:t>
                      </a:r>
                      <a:endParaRPr sz="15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13.4</a:t>
                      </a:r>
                      <a:endParaRPr sz="1800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8.7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/>
        </p:nvSpPr>
        <p:spPr>
          <a:xfrm>
            <a:off x="1600200" y="0"/>
            <a:ext cx="91440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Training: U-Net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1600200" y="1871850"/>
            <a:ext cx="7543800" cy="4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U-Net is a convolutional network specifically designed for Biomedical Image Segmentation </a:t>
            </a:r>
            <a:r>
              <a:rPr lang="en-US" b="1"/>
              <a:t>and</a:t>
            </a:r>
            <a:r>
              <a:rPr lang="en-US"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suits satellite images segmentation</a:t>
            </a:r>
            <a:r>
              <a:rPr lang="en-US" b="1"/>
              <a:t>(</a:t>
            </a:r>
            <a:r>
              <a:rPr lang="en-US" b="1" u="sng">
                <a:solidFill>
                  <a:schemeClr val="hlink"/>
                </a:solidFill>
                <a:hlinkClick r:id="rId3"/>
              </a:rPr>
              <a:t>https://spark-in.me/</a:t>
            </a:r>
            <a:r>
              <a:rPr lang="en-US" b="1"/>
              <a:t>)</a:t>
            </a:r>
            <a:endParaRPr b="1"/>
          </a:p>
          <a:p>
            <a:pPr marL="4572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U-Net’s architecture was modified and extended to work with fewer training images and to yield more precise segmentations(high- efficiency).</a:t>
            </a:r>
            <a:endParaRPr sz="2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Kick out pictures that don’t have ship in to reduce processing time</a:t>
            </a:r>
            <a:endParaRPr sz="2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Augment dataset for more precise model construction</a:t>
            </a:r>
            <a:endParaRPr sz="2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1600200" y="787500"/>
            <a:ext cx="5260500" cy="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found in Kaggle’s Kernel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6196"/>
            <a:ext cx="9144000" cy="111119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0" y="16778"/>
            <a:ext cx="91440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Training: Pre-Training Diagram</a:t>
            </a:r>
            <a:endParaRPr sz="4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0" y="5737123"/>
            <a:ext cx="9144000" cy="118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6188" y="2008725"/>
            <a:ext cx="8151626" cy="48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/>
        </p:nvSpPr>
        <p:spPr>
          <a:xfrm>
            <a:off x="282675" y="2964200"/>
            <a:ext cx="8328000" cy="190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set reduced from </a:t>
            </a:r>
            <a:endParaRPr sz="5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88k to 35k</a:t>
            </a:r>
            <a:endParaRPr sz="5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206475" y="1264975"/>
            <a:ext cx="7993500" cy="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ts val="2400"/>
              <a:buFont typeface="Arial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speed up the pre-training</a:t>
            </a:r>
            <a:r>
              <a:rPr lang="en-US" sz="2400"/>
              <a:t> progress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we reduced the official training set by following procedure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>
            <a:off x="0" y="5737123"/>
            <a:ext cx="9144000" cy="118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6196"/>
            <a:ext cx="9144000" cy="111119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0" y="16778"/>
            <a:ext cx="91440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Training: U</a:t>
            </a:r>
            <a:r>
              <a:rPr lang="en-US" sz="4000" b="1">
                <a:solidFill>
                  <a:srgbClr val="3F3F3F"/>
                </a:solidFill>
              </a:rPr>
              <a:t>net </a:t>
            </a:r>
            <a:r>
              <a:rPr lang="en-US"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4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228600" y="5949025"/>
            <a:ext cx="2052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Image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5788" y="3694988"/>
            <a:ext cx="2199300" cy="221122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/>
        </p:nvSpPr>
        <p:spPr>
          <a:xfrm>
            <a:off x="3211788" y="5949025"/>
            <a:ext cx="27204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Visualization from .csv file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29400" y="3707987"/>
            <a:ext cx="2199300" cy="224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2175" y="3680213"/>
            <a:ext cx="2199300" cy="224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 txBox="1"/>
          <p:nvPr/>
        </p:nvSpPr>
        <p:spPr>
          <a:xfrm>
            <a:off x="6205950" y="5949025"/>
            <a:ext cx="30462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Predicted result from trained model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2433475" y="2787450"/>
            <a:ext cx="4291800" cy="16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-403125" y="1063963"/>
            <a:ext cx="5439600" cy="21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3F3F3F"/>
                </a:solidFill>
              </a:rPr>
              <a:t>     Test environment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CPU: Intel i7</a:t>
            </a:r>
            <a:r>
              <a:rPr lang="en-US" sz="2500"/>
              <a:t>-8750H</a:t>
            </a:r>
            <a:endParaRPr sz="2500"/>
          </a:p>
          <a:p>
            <a:pPr marL="9144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Memory: 16G DDR4 2667MHz</a:t>
            </a:r>
            <a:endParaRPr sz="2500"/>
          </a:p>
          <a:p>
            <a:pPr marL="9144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GPU: GTX1070</a:t>
            </a:r>
            <a:endParaRPr sz="2500"/>
          </a:p>
          <a:p>
            <a:pPr marL="9144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28k train set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 7k validation set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619350" y="3074800"/>
            <a:ext cx="79053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 Hrs for (</a:t>
            </a:r>
            <a:r>
              <a:rPr lang="en-US" sz="3000" b="1">
                <a:solidFill>
                  <a:srgbClr val="FF0000"/>
                </a:solidFill>
              </a:rPr>
              <a:t>CPU) and 57 Mins for (GPU) </a:t>
            </a:r>
            <a:endParaRPr sz="3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4663800" y="1086275"/>
            <a:ext cx="4632600" cy="23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3F3F3F"/>
                </a:solidFill>
              </a:rPr>
              <a:t>     Hyper Parameters</a:t>
            </a:r>
            <a:endParaRPr sz="3000" b="1">
              <a:solidFill>
                <a:srgbClr val="3F3F3F"/>
              </a:solidFill>
            </a:endParaRPr>
          </a:p>
          <a:p>
            <a:pPr marL="9144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batch_size = 48</a:t>
            </a:r>
            <a:endParaRPr sz="2500"/>
          </a:p>
          <a:p>
            <a:pPr marL="9144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epoch = 60</a:t>
            </a:r>
            <a:endParaRPr sz="2500"/>
          </a:p>
          <a:p>
            <a:pPr marL="9144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steps per epoch = 9</a:t>
            </a:r>
            <a:endParaRPr sz="2500"/>
          </a:p>
          <a:p>
            <a:pPr marL="9144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no resizing of input pics</a:t>
            </a:r>
            <a:endParaRPr sz="2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</Words>
  <Application>Microsoft Macintosh PowerPoint</Application>
  <PresentationFormat>On-screen Show (4:3)</PresentationFormat>
  <Paragraphs>194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Noto Sans Symbols</vt:lpstr>
      <vt:lpstr>Arial</vt:lpstr>
      <vt:lpstr>Times</vt:lpstr>
      <vt:lpstr>Office Theme</vt:lpstr>
      <vt:lpstr>Blank Presentation</vt:lpstr>
      <vt:lpstr>PowerPoint Presentation</vt:lpstr>
      <vt:lpstr>Current Accomplishments</vt:lpstr>
      <vt:lpstr>PowerPoint Presentation</vt:lpstr>
      <vt:lpstr>System Diagram</vt:lpstr>
      <vt:lpstr>PowerPoint Presentation</vt:lpstr>
      <vt:lpstr>PowerPoint Presentation</vt:lpstr>
      <vt:lpstr>PowerPoint Presentation</vt:lpstr>
      <vt:lpstr>Training: Pre-Training Diagram</vt:lpstr>
      <vt:lpstr>Training: Unet Results</vt:lpstr>
      <vt:lpstr>Basic UI Design</vt:lpstr>
      <vt:lpstr>Challenges</vt:lpstr>
      <vt:lpstr>Challenges</vt:lpstr>
      <vt:lpstr>Next Sprint Plan</vt:lpstr>
      <vt:lpstr>Reference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Hou, Yicun</cp:lastModifiedBy>
  <cp:revision>1</cp:revision>
  <dcterms:modified xsi:type="dcterms:W3CDTF">2018-11-02T02:23:49Z</dcterms:modified>
</cp:coreProperties>
</file>