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tags/tag14.xml" ContentType="application/vnd.openxmlformats-officedocument.presentationml.tags+xml"/>
  <Override PartName="/ppt/tags/tag15.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7"/>
  </p:notesMasterIdLst>
  <p:handoutMasterIdLst>
    <p:handoutMasterId r:id="rId18"/>
  </p:handoutMasterIdLst>
  <p:sldIdLst>
    <p:sldId id="259" r:id="rId3"/>
    <p:sldId id="261" r:id="rId4"/>
    <p:sldId id="295" r:id="rId5"/>
    <p:sldId id="296" r:id="rId6"/>
    <p:sldId id="288" r:id="rId7"/>
    <p:sldId id="297" r:id="rId8"/>
    <p:sldId id="289" r:id="rId9"/>
    <p:sldId id="290" r:id="rId10"/>
    <p:sldId id="291" r:id="rId11"/>
    <p:sldId id="292" r:id="rId12"/>
    <p:sldId id="293" r:id="rId13"/>
    <p:sldId id="294" r:id="rId14"/>
    <p:sldId id="268" r:id="rId15"/>
    <p:sldId id="27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Default Section" id="{779CC93D-E52E-4D84-901B-11D7331DD495}">
          <p14:sldIdLst>
            <p14:sldId id="259"/>
          </p14:sldIdLst>
        </p14:section>
        <p14:section name="Overview and Objectives" id="{ABA716BF-3A5C-4ADB-94C9-CFEF84EBA240}">
          <p14:sldIdLst>
            <p14:sldId id="261"/>
            <p14:sldId id="295"/>
            <p14:sldId id="296"/>
            <p14:sldId id="288"/>
            <p14:sldId id="297"/>
            <p14:sldId id="289"/>
            <p14:sldId id="290"/>
            <p14:sldId id="291"/>
            <p14:sldId id="292"/>
            <p14:sldId id="293"/>
            <p14:sldId id="294"/>
          </p14:sldIdLst>
        </p14:section>
        <p14:section name="Sample Slides for Visuals" id="{BAB3A466-96C9-4230-9978-795378D75699}">
          <p14:sldIdLst>
            <p14:sldId id="268"/>
          </p14:sldIdLst>
        </p14:section>
        <p14:section name="Case Study" id="{8C0305C9-B152-4FBA-A789-FE1976D53990}">
          <p14:sldIdLst/>
        </p14:section>
        <p14:section name="Conclusion and Summary" id="{790CEF5B-569A-4C2F-BED5-750B08C0E5AD}">
          <p14:sldIdLst>
            <p14:sldId id="275"/>
          </p14:sldIdLst>
        </p14:section>
        <p14:section name="Appendix" id="{3F78B471-41DA-46F2-A8E4-97E471896AB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0000CC"/>
    <a:srgbClr val="009ED6"/>
    <a:srgbClr val="003300"/>
  </p:clrMru>
  <p:extLst>
    <p:ext uri="{E76CE94A-603C-4142-B9EB-6D1370010A27}">
      <p14:discardImageEditData xmlns="" xmlns:p14="http://schemas.microsoft.com/office/powerpoint/2010/main" val="1"/>
    </p:ext>
    <p:ext uri="{D31A062A-798A-4329-ABDD-BBA856620510}">
      <p14:defaultImageDpi xmlns=""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05" autoAdjust="0"/>
    <p:restoredTop sz="96639" autoAdjust="0"/>
  </p:normalViewPr>
  <p:slideViewPr>
    <p:cSldViewPr>
      <p:cViewPr>
        <p:scale>
          <a:sx n="80" d="100"/>
          <a:sy n="80" d="100"/>
        </p:scale>
        <p:origin x="-102" y="-144"/>
      </p:cViewPr>
      <p:guideLst>
        <p:guide orient="horz" pos="2160"/>
        <p:guide pos="2880"/>
      </p:guideLst>
    </p:cSldViewPr>
  </p:slideViewPr>
  <p:outlineViewPr>
    <p:cViewPr>
      <p:scale>
        <a:sx n="33" d="100"/>
        <a:sy n="33" d="100"/>
      </p:scale>
      <p:origin x="0" y="5544"/>
    </p:cViewPr>
  </p:outlin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6/26/2014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 xmlns:p14="http://schemas.microsoft.com/office/powerpoint/2010/main" val="17381436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6/26/2014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 xmlns:p14="http://schemas.microsoft.com/office/powerpoint/2010/main" val="111320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b="0" dirty="0" smtClean="0"/>
              <a:t>Right-click on a slide to add sections.</a:t>
            </a:r>
            <a:r>
              <a:rPr lang="en-US" sz="1200" b="0" baseline="0" dirty="0" smtClean="0"/>
              <a:t> Sections can help to organize your slides or facilitate collaboration between multiple authors.</a:t>
            </a:r>
            <a:endParaRPr lang="en-US" sz="1200" b="0" dirty="0" smtClean="0"/>
          </a:p>
          <a:p>
            <a:pPr lvl="0"/>
            <a:endParaRPr lang="en-US" sz="1200" b="1" dirty="0" smtClean="0"/>
          </a:p>
          <a:p>
            <a:pPr lvl="0"/>
            <a:r>
              <a:rPr lang="en-US" sz="1200" b="1" dirty="0" smtClean="0"/>
              <a:t>Notes</a:t>
            </a:r>
          </a:p>
          <a:p>
            <a:pPr lvl="0"/>
            <a:r>
              <a:rPr lang="en-US" sz="1200" dirty="0" smtClean="0"/>
              <a:t>Use the Notes section for delivery notes or to provide additional details for the audience.</a:t>
            </a:r>
            <a:r>
              <a:rPr lang="en-US" sz="1200" baseline="0" dirty="0" smtClean="0"/>
              <a:t> View these notes in Presentation View during your presentation. </a:t>
            </a:r>
          </a:p>
          <a:p>
            <a:pPr lvl="0">
              <a:buFontTx/>
              <a:buNone/>
            </a:pPr>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Keep it brief. Make your text as brief as possible to maintain a larger font size.</a:t>
            </a:r>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6/26/2014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6/26/2014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6/26/2014</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6/26/2014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6/26/2014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6/26/2014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6/26/2014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6/26/2014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6/26/2014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6/26/2014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6/26/2014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6/26/2014</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www.meteor.iastate.edu/~ckarsten/bufkit/data/"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notesSlide" Target="../notesSlides/notesSlide4.xml"/><Relationship Id="rId4"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3" Type="http://schemas.openxmlformats.org/officeDocument/2006/relationships/tags" Target="../tags/tag6.xml"/><Relationship Id="rId7" Type="http://schemas.openxmlformats.org/officeDocument/2006/relationships/slideLayout" Target="../slideLayouts/slideLayout3.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r>
              <a:rPr lang="en-US" dirty="0" smtClean="0"/>
              <a:t>Weather Forecasting System</a:t>
            </a:r>
            <a:endParaRPr lang="en-US" dirty="0"/>
          </a:p>
        </p:txBody>
      </p:sp>
      <p:sp>
        <p:nvSpPr>
          <p:cNvPr id="3" name="Subtitle 2"/>
          <p:cNvSpPr>
            <a:spLocks noGrp="1"/>
          </p:cNvSpPr>
          <p:nvPr>
            <p:ph type="subTitle" idx="1"/>
            <p:custDataLst>
              <p:tags r:id="rId3"/>
            </p:custDataLst>
          </p:nvPr>
        </p:nvSpPr>
        <p:spPr/>
        <p:txBody>
          <a:bodyPr>
            <a:noAutofit/>
          </a:bodyPr>
          <a:lstStyle/>
          <a:p>
            <a:r>
              <a:rPr lang="en-US" dirty="0"/>
              <a:t>Robert </a:t>
            </a:r>
            <a:r>
              <a:rPr lang="en-US" dirty="0" err="1"/>
              <a:t>Niesen</a:t>
            </a:r>
            <a:endParaRPr lang="en-US" dirty="0"/>
          </a:p>
          <a:p>
            <a:r>
              <a:rPr lang="en-US" dirty="0"/>
              <a:t>Emmanuel </a:t>
            </a:r>
            <a:r>
              <a:rPr lang="en-US" dirty="0" err="1"/>
              <a:t>Raguay</a:t>
            </a:r>
            <a:endParaRPr lang="en-US" dirty="0"/>
          </a:p>
          <a:p>
            <a:r>
              <a:rPr lang="en-US" dirty="0" err="1" smtClean="0"/>
              <a:t>Lalitha</a:t>
            </a:r>
            <a:r>
              <a:rPr lang="en-US" dirty="0" smtClean="0"/>
              <a:t> </a:t>
            </a:r>
            <a:r>
              <a:rPr lang="en-US" dirty="0" err="1" smtClean="0"/>
              <a:t>Vedula</a:t>
            </a:r>
            <a:endParaRPr lang="en-US" dirty="0" smtClean="0"/>
          </a:p>
          <a:p>
            <a:r>
              <a:rPr lang="en-US" dirty="0" err="1" smtClean="0"/>
              <a:t>Dilusha</a:t>
            </a:r>
            <a:r>
              <a:rPr lang="en-US" dirty="0" smtClean="0"/>
              <a:t> </a:t>
            </a:r>
            <a:r>
              <a:rPr lang="en-US" dirty="0" err="1" smtClean="0"/>
              <a:t>Harischandra</a:t>
            </a:r>
            <a:endParaRPr lang="en-US" dirty="0" smtClean="0"/>
          </a:p>
          <a:p>
            <a:r>
              <a:rPr lang="en-US" dirty="0" smtClean="0"/>
              <a:t>Ulloa Efren</a:t>
            </a:r>
          </a:p>
          <a:p>
            <a:r>
              <a:rPr lang="en-US" dirty="0" smtClean="0"/>
              <a:t>6/26/2014</a:t>
            </a:r>
            <a:endParaRPr lang="en-US" dirty="0"/>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a:t>
            </a:r>
            <a:endParaRPr lang="en-US" dirty="0"/>
          </a:p>
        </p:txBody>
      </p:sp>
      <p:pic>
        <p:nvPicPr>
          <p:cNvPr id="6" name="Content Placeholder 5" descr="sequence.jpg"/>
          <p:cNvPicPr>
            <a:picLocks noGrp="1" noChangeAspect="1"/>
          </p:cNvPicPr>
          <p:nvPr>
            <p:ph idx="1"/>
          </p:nvPr>
        </p:nvPicPr>
        <p:blipFill>
          <a:blip r:embed="rId2" cstate="print"/>
          <a:stretch>
            <a:fillRect/>
          </a:stretch>
        </p:blipFill>
        <p:spPr>
          <a:xfrm>
            <a:off x="762000" y="1681007"/>
            <a:ext cx="9232024" cy="4719793"/>
          </a:xfrm>
        </p:spPr>
      </p:pic>
    </p:spTree>
    <p:extLst>
      <p:ext uri="{BB962C8B-B14F-4D97-AF65-F5344CB8AC3E}">
        <p14:creationId xmlns="" xmlns:p14="http://schemas.microsoft.com/office/powerpoint/2010/main" val="497564992"/>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Status</a:t>
            </a:r>
            <a:endParaRPr lang="en-US" dirty="0"/>
          </a:p>
        </p:txBody>
      </p:sp>
      <p:sp>
        <p:nvSpPr>
          <p:cNvPr id="3" name="Content Placeholder 2"/>
          <p:cNvSpPr>
            <a:spLocks noGrp="1"/>
          </p:cNvSpPr>
          <p:nvPr>
            <p:ph idx="1"/>
          </p:nvPr>
        </p:nvSpPr>
        <p:spPr>
          <a:xfrm>
            <a:off x="762000" y="1646237"/>
            <a:ext cx="8077200" cy="4297363"/>
          </a:xfrm>
        </p:spPr>
        <p:txBody>
          <a:bodyPr/>
          <a:lstStyle/>
          <a:p>
            <a:r>
              <a:rPr lang="en-US" dirty="0" smtClean="0"/>
              <a:t>Completed all the initial documentation work for the project.</a:t>
            </a:r>
          </a:p>
          <a:p>
            <a:r>
              <a:rPr lang="en-US" dirty="0" smtClean="0"/>
              <a:t>Started the coding work to collect all the required data from </a:t>
            </a:r>
            <a:r>
              <a:rPr lang="en-US" dirty="0" smtClean="0"/>
              <a:t>an online repository at </a:t>
            </a:r>
            <a:r>
              <a:rPr lang="en-US" dirty="0" smtClean="0"/>
              <a:t>Iowa State </a:t>
            </a:r>
            <a:r>
              <a:rPr lang="en-US" dirty="0" smtClean="0">
                <a:hlinkClick r:id="rId2"/>
              </a:rPr>
              <a:t>http://www.meteor.iastate.edu/~ckarsten/bufkit/data</a:t>
            </a:r>
            <a:r>
              <a:rPr lang="en-US" dirty="0" smtClean="0">
                <a:hlinkClick r:id="rId2"/>
              </a:rPr>
              <a:t>/</a:t>
            </a:r>
            <a:r>
              <a:rPr lang="en-US" dirty="0" smtClean="0"/>
              <a:t> </a:t>
            </a:r>
            <a:r>
              <a:rPr lang="en-US" dirty="0"/>
              <a:t/>
            </a:r>
            <a:br>
              <a:rPr lang="en-US" dirty="0"/>
            </a:br>
            <a:endParaRPr lang="en-US" dirty="0"/>
          </a:p>
        </p:txBody>
      </p:sp>
    </p:spTree>
    <p:extLst>
      <p:ext uri="{BB962C8B-B14F-4D97-AF65-F5344CB8AC3E}">
        <p14:creationId xmlns="" xmlns:p14="http://schemas.microsoft.com/office/powerpoint/2010/main" val="3703343540"/>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8077200" cy="1143000"/>
          </a:xfrm>
        </p:spPr>
        <p:txBody>
          <a:bodyPr/>
          <a:lstStyle/>
          <a:p>
            <a:r>
              <a:rPr lang="en-US" dirty="0" smtClean="0"/>
              <a:t>Project Schedule</a:t>
            </a:r>
            <a:endParaRPr lang="en-US" dirty="0"/>
          </a:p>
        </p:txBody>
      </p:sp>
      <p:pic>
        <p:nvPicPr>
          <p:cNvPr id="2050" name="Picture 2"/>
          <p:cNvPicPr>
            <a:picLocks noGrp="1" noChangeAspect="1" noChangeArrowheads="1"/>
          </p:cNvPicPr>
          <p:nvPr>
            <p:ph idx="1"/>
          </p:nvPr>
        </p:nvPicPr>
        <p:blipFill>
          <a:blip r:embed="rId2" cstate="email">
            <a:extLst>
              <a:ext uri="{28A0092B-C50C-407E-A947-70E740481C1C}">
                <a14:useLocalDpi xmlns="" xmlns:a14="http://schemas.microsoft.com/office/drawing/2010/main" val="0"/>
              </a:ext>
            </a:extLst>
          </a:blip>
          <a:srcRect/>
          <a:stretch>
            <a:fillRect/>
          </a:stretch>
        </p:blipFill>
        <p:spPr bwMode="auto">
          <a:xfrm>
            <a:off x="609599" y="516552"/>
            <a:ext cx="8495594" cy="61890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107732889"/>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609600" y="0"/>
            <a:ext cx="8077200" cy="1143000"/>
          </a:xfrm>
        </p:spPr>
        <p:txBody>
          <a:bodyPr/>
          <a:lstStyle/>
          <a:p>
            <a:r>
              <a:rPr lang="en-US" dirty="0" smtClean="0"/>
              <a:t>Who’s Who</a:t>
            </a:r>
            <a:endParaRPr lang="en-US" dirty="0"/>
          </a:p>
        </p:txBody>
      </p:sp>
      <p:graphicFrame>
        <p:nvGraphicFramePr>
          <p:cNvPr id="5" name="Content Placeholder 4"/>
          <p:cNvGraphicFramePr>
            <a:graphicFrameLocks noGrp="1"/>
          </p:cNvGraphicFramePr>
          <p:nvPr>
            <p:ph idx="1"/>
            <p:custDataLst>
              <p:tags r:id="rId3"/>
            </p:custDataLst>
            <p:extLst>
              <p:ext uri="{D42A27DB-BD31-4B8C-83A1-F6EECF244321}">
                <p14:modId xmlns="" xmlns:p14="http://schemas.microsoft.com/office/powerpoint/2010/main" val="3122427693"/>
              </p:ext>
            </p:extLst>
          </p:nvPr>
        </p:nvGraphicFramePr>
        <p:xfrm>
          <a:off x="685800" y="914399"/>
          <a:ext cx="8229600" cy="5641623"/>
        </p:xfrm>
        <a:graphic>
          <a:graphicData uri="http://schemas.openxmlformats.org/drawingml/2006/table">
            <a:tbl>
              <a:tblPr firstRow="1" bandRow="1">
                <a:tableStyleId>{5FD0F851-EC5A-4D38-B0AD-8093EC10F338}</a:tableStyleId>
              </a:tblPr>
              <a:tblGrid>
                <a:gridCol w="2590800"/>
                <a:gridCol w="2639226"/>
                <a:gridCol w="2999574"/>
              </a:tblGrid>
              <a:tr h="762001">
                <a:tc>
                  <a:txBody>
                    <a:bodyPr/>
                    <a:lstStyle/>
                    <a:p>
                      <a:pPr algn="ctr"/>
                      <a:r>
                        <a:rPr lang="en-US" dirty="0" smtClean="0"/>
                        <a:t>Name</a:t>
                      </a:r>
                      <a:endParaRPr lang="en-US" dirty="0"/>
                    </a:p>
                  </a:txBody>
                  <a:tcPr anchor="b"/>
                </a:tc>
                <a:tc>
                  <a:txBody>
                    <a:bodyPr/>
                    <a:lstStyle/>
                    <a:p>
                      <a:pPr algn="ctr"/>
                      <a:r>
                        <a:rPr lang="en-US" dirty="0" smtClean="0"/>
                        <a:t>Title</a:t>
                      </a:r>
                      <a:endParaRPr lang="en-US" dirty="0"/>
                    </a:p>
                  </a:txBody>
                  <a:tcPr anchor="b"/>
                </a:tc>
                <a:tc>
                  <a:txBody>
                    <a:bodyPr/>
                    <a:lstStyle/>
                    <a:p>
                      <a:pPr algn="ctr"/>
                      <a:r>
                        <a:rPr lang="en-US" dirty="0" smtClean="0"/>
                        <a:t>Contact information</a:t>
                      </a:r>
                      <a:endParaRPr lang="en-US" dirty="0"/>
                    </a:p>
                  </a:txBody>
                  <a:tcPr anchor="b"/>
                </a:tc>
              </a:tr>
              <a:tr h="911578">
                <a:tc>
                  <a:txBody>
                    <a:bodyPr/>
                    <a:lstStyle/>
                    <a:p>
                      <a:r>
                        <a:rPr lang="en-US" sz="1800" dirty="0" smtClean="0">
                          <a:latin typeface="Georgia" panose="02040502050405020303" pitchFamily="18" charset="0"/>
                        </a:rPr>
                        <a:t>Robert </a:t>
                      </a:r>
                      <a:r>
                        <a:rPr lang="en-US" sz="1800" dirty="0" err="1" smtClean="0">
                          <a:latin typeface="Georgia" panose="02040502050405020303" pitchFamily="18" charset="0"/>
                        </a:rPr>
                        <a:t>Niesen</a:t>
                      </a:r>
                      <a:endParaRPr lang="en-US" sz="1800" dirty="0" smtClean="0">
                        <a:latin typeface="Georgia" panose="02040502050405020303" pitchFamily="18" charset="0"/>
                      </a:endParaRPr>
                    </a:p>
                  </a:txBody>
                  <a:tcPr/>
                </a:tc>
                <a:tc>
                  <a:txBody>
                    <a:bodyPr/>
                    <a:lstStyle/>
                    <a:p>
                      <a:r>
                        <a:rPr lang="en-US" sz="1800" dirty="0" smtClean="0">
                          <a:latin typeface="Georgia" panose="02040502050405020303" pitchFamily="18" charset="0"/>
                        </a:rPr>
                        <a:t>Engineer</a:t>
                      </a:r>
                      <a:r>
                        <a:rPr lang="en-US" sz="1800" baseline="0" dirty="0" smtClean="0">
                          <a:latin typeface="Georgia" panose="02040502050405020303" pitchFamily="18" charset="0"/>
                        </a:rPr>
                        <a:t> Manager</a:t>
                      </a:r>
                      <a:endParaRPr lang="en-US" sz="1800" dirty="0">
                        <a:latin typeface="Georgia" panose="02040502050405020303" pitchFamily="18" charset="0"/>
                      </a:endParaRPr>
                    </a:p>
                  </a:txBody>
                  <a:tcPr/>
                </a:tc>
                <a:tc>
                  <a:txBody>
                    <a:bodyPr/>
                    <a:lstStyle/>
                    <a:p>
                      <a:r>
                        <a:rPr lang="en-US" sz="1800" dirty="0" smtClean="0">
                          <a:latin typeface="Georgia" panose="02040502050405020303" pitchFamily="18" charset="0"/>
                        </a:rPr>
                        <a:t>rbniesen@gmail.com</a:t>
                      </a:r>
                      <a:endParaRPr lang="en-US" sz="1800" dirty="0">
                        <a:latin typeface="Georgia" panose="02040502050405020303" pitchFamily="18" charset="0"/>
                      </a:endParaRPr>
                    </a:p>
                  </a:txBody>
                  <a:tcPr/>
                </a:tc>
              </a:tr>
              <a:tr h="911578">
                <a:tc>
                  <a:txBody>
                    <a:bodyPr/>
                    <a:lstStyle/>
                    <a:p>
                      <a:r>
                        <a:rPr lang="en-US" sz="1800" dirty="0" smtClean="0">
                          <a:latin typeface="Georgia" panose="02040502050405020303" pitchFamily="18" charset="0"/>
                        </a:rPr>
                        <a:t>Emmanuel </a:t>
                      </a:r>
                      <a:r>
                        <a:rPr lang="en-US" sz="1800" dirty="0" err="1" smtClean="0">
                          <a:latin typeface="Georgia" panose="02040502050405020303" pitchFamily="18" charset="0"/>
                        </a:rPr>
                        <a:t>Raguay</a:t>
                      </a:r>
                      <a:endParaRPr lang="en-US" sz="1800" dirty="0" smtClean="0">
                        <a:latin typeface="Georgia" panose="02040502050405020303" pitchFamily="18" charset="0"/>
                      </a:endParaRPr>
                    </a:p>
                  </a:txBody>
                  <a:tcPr/>
                </a:tc>
                <a:tc>
                  <a:txBody>
                    <a:bodyPr/>
                    <a:lstStyle/>
                    <a:p>
                      <a:r>
                        <a:rPr lang="en-US" sz="1800" dirty="0" smtClean="0">
                          <a:latin typeface="Georgia" panose="02040502050405020303" pitchFamily="18" charset="0"/>
                        </a:rPr>
                        <a:t>Project Manager</a:t>
                      </a:r>
                      <a:endParaRPr lang="en-US" sz="1800" dirty="0">
                        <a:latin typeface="Georgia" panose="02040502050405020303" pitchFamily="18" charset="0"/>
                      </a:endParaRPr>
                    </a:p>
                  </a:txBody>
                  <a:tcPr/>
                </a:tc>
                <a:tc>
                  <a:txBody>
                    <a:bodyPr/>
                    <a:lstStyle/>
                    <a:p>
                      <a:r>
                        <a:rPr lang="en-US" sz="1800" dirty="0" smtClean="0">
                          <a:latin typeface="Georgia" panose="02040502050405020303" pitchFamily="18" charset="0"/>
                        </a:rPr>
                        <a:t>E-Raguay@neiu.edu</a:t>
                      </a:r>
                      <a:endParaRPr lang="en-US" sz="1800" dirty="0">
                        <a:latin typeface="Georgia" panose="02040502050405020303" pitchFamily="18" charset="0"/>
                      </a:endParaRPr>
                    </a:p>
                  </a:txBody>
                  <a:tcPr/>
                </a:tc>
              </a:tr>
              <a:tr h="911578">
                <a:tc>
                  <a:txBody>
                    <a:bodyPr/>
                    <a:lstStyle/>
                    <a:p>
                      <a:r>
                        <a:rPr lang="en-US" sz="1800" dirty="0" err="1" smtClean="0">
                          <a:latin typeface="Georgia" panose="02040502050405020303" pitchFamily="18" charset="0"/>
                        </a:rPr>
                        <a:t>Lalitha</a:t>
                      </a:r>
                      <a:r>
                        <a:rPr lang="en-US" sz="1800" dirty="0" smtClean="0">
                          <a:latin typeface="Georgia" panose="02040502050405020303" pitchFamily="18" charset="0"/>
                        </a:rPr>
                        <a:t> </a:t>
                      </a:r>
                      <a:r>
                        <a:rPr lang="en-US" sz="1800" dirty="0" err="1" smtClean="0">
                          <a:latin typeface="Georgia" panose="02040502050405020303" pitchFamily="18" charset="0"/>
                        </a:rPr>
                        <a:t>Vedula</a:t>
                      </a:r>
                      <a:endParaRPr lang="en-US" sz="1800" dirty="0" smtClean="0">
                        <a:latin typeface="Georgia" panose="02040502050405020303" pitchFamily="18" charset="0"/>
                      </a:endParaRPr>
                    </a:p>
                  </a:txBody>
                  <a:tcPr/>
                </a:tc>
                <a:tc>
                  <a:txBody>
                    <a:bodyPr/>
                    <a:lstStyle/>
                    <a:p>
                      <a:r>
                        <a:rPr lang="en-US" sz="1800" dirty="0" smtClean="0">
                          <a:latin typeface="Georgia" panose="02040502050405020303" pitchFamily="18" charset="0"/>
                        </a:rPr>
                        <a:t>Programmer</a:t>
                      </a:r>
                      <a:endParaRPr lang="en-US" sz="1800" dirty="0">
                        <a:latin typeface="Georgia" panose="02040502050405020303" pitchFamily="18" charset="0"/>
                      </a:endParaRPr>
                    </a:p>
                  </a:txBody>
                  <a:tcPr/>
                </a:tc>
                <a:tc>
                  <a:txBody>
                    <a:bodyPr/>
                    <a:lstStyle/>
                    <a:p>
                      <a:r>
                        <a:rPr lang="en-US" sz="1800" dirty="0" smtClean="0">
                          <a:latin typeface="Georgia" panose="02040502050405020303" pitchFamily="18" charset="0"/>
                        </a:rPr>
                        <a:t>n-vedula@neiu.edu</a:t>
                      </a:r>
                      <a:endParaRPr lang="en-US" sz="1800" dirty="0">
                        <a:latin typeface="Georgia" panose="02040502050405020303" pitchFamily="18" charset="0"/>
                      </a:endParaRPr>
                    </a:p>
                  </a:txBody>
                  <a:tcPr/>
                </a:tc>
              </a:tr>
              <a:tr h="10724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err="1" smtClean="0">
                          <a:latin typeface="Georgia" panose="02040502050405020303" pitchFamily="18" charset="0"/>
                        </a:rPr>
                        <a:t>Dilusha</a:t>
                      </a:r>
                      <a:r>
                        <a:rPr lang="en-US" sz="1800" dirty="0" smtClean="0">
                          <a:latin typeface="Georgia" panose="02040502050405020303" pitchFamily="18" charset="0"/>
                        </a:rPr>
                        <a:t> </a:t>
                      </a:r>
                      <a:r>
                        <a:rPr lang="en-US" sz="1800" dirty="0" err="1" smtClean="0">
                          <a:latin typeface="Georgia" panose="02040502050405020303" pitchFamily="18" charset="0"/>
                        </a:rPr>
                        <a:t>Harischandra</a:t>
                      </a:r>
                      <a:endParaRPr lang="en-US" sz="1800" dirty="0" smtClean="0">
                        <a:latin typeface="Georgia" panose="02040502050405020303" pitchFamily="18" charset="0"/>
                      </a:endParaRPr>
                    </a:p>
                  </a:txBody>
                  <a:tcPr/>
                </a:tc>
                <a:tc>
                  <a:txBody>
                    <a:bodyPr/>
                    <a:lstStyle/>
                    <a:p>
                      <a:r>
                        <a:rPr lang="en-US" sz="1800" dirty="0" smtClean="0">
                          <a:latin typeface="Georgia" panose="02040502050405020303" pitchFamily="18" charset="0"/>
                        </a:rPr>
                        <a:t>Programmer</a:t>
                      </a:r>
                      <a:endParaRPr lang="en-US" sz="1800" dirty="0">
                        <a:latin typeface="Georgia" panose="02040502050405020303" pitchFamily="18" charset="0"/>
                      </a:endParaRPr>
                    </a:p>
                  </a:txBody>
                  <a:tcPr/>
                </a:tc>
                <a:tc>
                  <a:txBody>
                    <a:bodyPr/>
                    <a:lstStyle/>
                    <a:p>
                      <a:r>
                        <a:rPr lang="en-US" sz="1800" dirty="0" smtClean="0">
                          <a:latin typeface="Georgia" panose="02040502050405020303" pitchFamily="18" charset="0"/>
                        </a:rPr>
                        <a:t>d-harischandra@neiu.edu</a:t>
                      </a:r>
                      <a:endParaRPr lang="en-US" sz="1800" dirty="0">
                        <a:latin typeface="Georgia" panose="02040502050405020303" pitchFamily="18" charset="0"/>
                      </a:endParaRPr>
                    </a:p>
                  </a:txBody>
                  <a:tcPr/>
                </a:tc>
              </a:tr>
              <a:tr h="10724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Georgia" panose="02040502050405020303" pitchFamily="18" charset="0"/>
                        </a:rPr>
                        <a:t>Ulloa Efren</a:t>
                      </a:r>
                    </a:p>
                  </a:txBody>
                  <a:tcPr/>
                </a:tc>
                <a:tc>
                  <a:txBody>
                    <a:bodyPr/>
                    <a:lstStyle/>
                    <a:p>
                      <a:r>
                        <a:rPr lang="en-US" sz="1800" dirty="0" smtClean="0">
                          <a:latin typeface="Georgia" panose="02040502050405020303" pitchFamily="18" charset="0"/>
                        </a:rPr>
                        <a:t>Programmer</a:t>
                      </a:r>
                      <a:endParaRPr lang="en-US" sz="1800" dirty="0">
                        <a:latin typeface="Georgia" panose="02040502050405020303" pitchFamily="18" charset="0"/>
                      </a:endParaRPr>
                    </a:p>
                  </a:txBody>
                  <a:tcPr/>
                </a:tc>
                <a:tc>
                  <a:txBody>
                    <a:bodyPr/>
                    <a:lstStyle/>
                    <a:p>
                      <a:r>
                        <a:rPr lang="en-US" sz="1800" dirty="0" smtClean="0">
                          <a:latin typeface="Georgia" panose="02040502050405020303" pitchFamily="18" charset="0"/>
                        </a:rPr>
                        <a:t>e-ulloa@neiu.edu</a:t>
                      </a:r>
                      <a:endParaRPr lang="en-US" sz="1800" dirty="0">
                        <a:latin typeface="Georgia" panose="02040502050405020303" pitchFamily="18" charset="0"/>
                      </a:endParaRPr>
                    </a:p>
                  </a:txBody>
                  <a:tcPr/>
                </a:tc>
              </a:tr>
            </a:tbl>
          </a:graphicData>
        </a:graphic>
      </p:graphicFrame>
    </p:spTree>
    <p:custDataLst>
      <p:tags r:id="rId1"/>
    </p:custData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Summary</a:t>
            </a:r>
            <a:endParaRPr lang="en-US" dirty="0"/>
          </a:p>
        </p:txBody>
      </p:sp>
      <p:sp>
        <p:nvSpPr>
          <p:cNvPr id="3" name="Content Placeholder 2"/>
          <p:cNvSpPr>
            <a:spLocks noGrp="1"/>
          </p:cNvSpPr>
          <p:nvPr>
            <p:ph idx="1"/>
            <p:custDataLst>
              <p:tags r:id="rId3"/>
            </p:custDataLst>
          </p:nvPr>
        </p:nvSpPr>
        <p:spPr/>
        <p:txBody>
          <a:bodyPr>
            <a:normAutofit/>
          </a:bodyPr>
          <a:lstStyle/>
          <a:p>
            <a:r>
              <a:rPr lang="en-US" dirty="0" smtClean="0"/>
              <a:t>Define our challenges</a:t>
            </a:r>
          </a:p>
          <a:p>
            <a:pPr lvl="1"/>
            <a:r>
              <a:rPr lang="en-US" dirty="0" smtClean="0"/>
              <a:t>Technological</a:t>
            </a:r>
          </a:p>
          <a:p>
            <a:pPr lvl="2"/>
            <a:r>
              <a:rPr lang="en-US" dirty="0" smtClean="0"/>
              <a:t>Learning </a:t>
            </a:r>
            <a:r>
              <a:rPr lang="en-US" dirty="0" err="1" smtClean="0"/>
              <a:t>Git</a:t>
            </a:r>
            <a:endParaRPr lang="en-US" dirty="0" smtClean="0"/>
          </a:p>
          <a:p>
            <a:pPr lvl="2"/>
            <a:r>
              <a:rPr lang="en-US" dirty="0" smtClean="0"/>
              <a:t>Deciding on a tool for the GUI interface</a:t>
            </a:r>
          </a:p>
          <a:p>
            <a:pPr lvl="2"/>
            <a:r>
              <a:rPr lang="en-US" dirty="0" smtClean="0"/>
              <a:t>Deciding on which weather factors are more important to add into the forecast</a:t>
            </a:r>
            <a:endParaRPr lang="en-US" dirty="0" smtClean="0"/>
          </a:p>
          <a:p>
            <a:pPr lvl="1"/>
            <a:r>
              <a:rPr lang="en-US" dirty="0" smtClean="0"/>
              <a:t>Personal</a:t>
            </a:r>
          </a:p>
          <a:p>
            <a:pPr lvl="2"/>
            <a:r>
              <a:rPr lang="en-US" dirty="0" smtClean="0"/>
              <a:t>Deciding on the proper procedure to ensure any code isn’t overwritten and corrupted</a:t>
            </a:r>
            <a:endParaRPr lang="en-US" dirty="0" smtClean="0"/>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anim calcmode="lin" valueType="num">
                                      <p:cBhvr>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000"/>
                                        <p:tgtEl>
                                          <p:spTgt spid="3">
                                            <p:txEl>
                                              <p:pRg st="3" end="3"/>
                                            </p:txEl>
                                          </p:spTgt>
                                        </p:tgtEl>
                                      </p:cBhvr>
                                    </p:animEffect>
                                    <p:anim calcmode="lin" valueType="num">
                                      <p:cBhvr>
                                        <p:cTn id="2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1000"/>
                                        <p:tgtEl>
                                          <p:spTgt spid="3">
                                            <p:txEl>
                                              <p:pRg st="5" end="5"/>
                                            </p:txEl>
                                          </p:spTgt>
                                        </p:tgtEl>
                                      </p:cBhvr>
                                    </p:animEffect>
                                    <p:anim calcmode="lin" valueType="num">
                                      <p:cBhvr>
                                        <p:cTn id="3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1000"/>
                                        <p:tgtEl>
                                          <p:spTgt spid="3">
                                            <p:txEl>
                                              <p:pRg st="6" end="6"/>
                                            </p:txEl>
                                          </p:spTgt>
                                        </p:tgtEl>
                                      </p:cBhvr>
                                    </p:animEffect>
                                    <p:anim calcmode="lin" valueType="num">
                                      <p:cBhvr>
                                        <p:cTn id="3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609600" y="76200"/>
            <a:ext cx="8077200" cy="609600"/>
          </a:xfrm>
        </p:spPr>
        <p:txBody>
          <a:bodyPr>
            <a:normAutofit/>
          </a:bodyPr>
          <a:lstStyle/>
          <a:p>
            <a:r>
              <a:rPr lang="en-US" sz="2800" dirty="0" smtClean="0">
                <a:latin typeface="Georgia" panose="02040502050405020303" pitchFamily="18" charset="0"/>
              </a:rPr>
              <a:t>Background &amp; Need</a:t>
            </a:r>
            <a:endParaRPr lang="en-US" sz="2800" dirty="0">
              <a:latin typeface="Georgia" panose="02040502050405020303" pitchFamily="18" charset="0"/>
            </a:endParaRPr>
          </a:p>
        </p:txBody>
      </p:sp>
      <p:sp>
        <p:nvSpPr>
          <p:cNvPr id="5" name="Content Placeholder 4"/>
          <p:cNvSpPr>
            <a:spLocks noGrp="1"/>
          </p:cNvSpPr>
          <p:nvPr>
            <p:ph idx="1"/>
            <p:custDataLst>
              <p:tags r:id="rId3"/>
            </p:custDataLst>
          </p:nvPr>
        </p:nvSpPr>
        <p:spPr>
          <a:xfrm>
            <a:off x="609600" y="685800"/>
            <a:ext cx="8382000" cy="6019800"/>
          </a:xfrm>
        </p:spPr>
        <p:txBody>
          <a:bodyPr>
            <a:noAutofit/>
          </a:bodyPr>
          <a:lstStyle/>
          <a:p>
            <a:r>
              <a:rPr lang="en-US" sz="1800" dirty="0" smtClean="0"/>
              <a:t>Need to predict harsh weather conditions - particularly </a:t>
            </a:r>
            <a:r>
              <a:rPr lang="en-US" sz="1800" dirty="0"/>
              <a:t>during the brutal, bitterly cold winters we experience here in </a:t>
            </a:r>
            <a:r>
              <a:rPr lang="en-US" sz="1800" dirty="0" smtClean="0"/>
              <a:t>Chicago </a:t>
            </a:r>
          </a:p>
          <a:p>
            <a:r>
              <a:rPr lang="en-US" sz="1800" dirty="0" smtClean="0"/>
              <a:t>Need for the students to anticipate </a:t>
            </a:r>
            <a:r>
              <a:rPr lang="en-US" sz="1800" dirty="0"/>
              <a:t>large amounts of snowfall that may substantially delay their commutes to campus.  </a:t>
            </a:r>
            <a:endParaRPr lang="en-US" sz="1800" dirty="0" smtClean="0"/>
          </a:p>
          <a:p>
            <a:endParaRPr lang="en-US" sz="1800" dirty="0" smtClean="0"/>
          </a:p>
          <a:p>
            <a:r>
              <a:rPr lang="en-US" sz="1800" dirty="0" smtClean="0"/>
              <a:t>A </a:t>
            </a:r>
            <a:r>
              <a:rPr lang="en-US" sz="2400" dirty="0" smtClean="0">
                <a:solidFill>
                  <a:srgbClr val="0000CC"/>
                </a:solidFill>
                <a:latin typeface="Monotype Corsiva" panose="03010101010201010101" pitchFamily="66" charset="0"/>
              </a:rPr>
              <a:t>weather forecast system </a:t>
            </a:r>
            <a:r>
              <a:rPr lang="en-US" sz="1800" dirty="0" smtClean="0"/>
              <a:t>to gauge </a:t>
            </a:r>
            <a:r>
              <a:rPr lang="en-US" sz="1800" dirty="0"/>
              <a:t>everyday </a:t>
            </a:r>
            <a:r>
              <a:rPr lang="en-US" sz="1800" dirty="0" smtClean="0"/>
              <a:t>temperatures, with historical and forecasted weather information including </a:t>
            </a:r>
            <a:r>
              <a:rPr lang="en-US" sz="1800" dirty="0"/>
              <a:t>adverse weather </a:t>
            </a:r>
            <a:r>
              <a:rPr lang="en-US" sz="1800" dirty="0" smtClean="0"/>
              <a:t>alerts</a:t>
            </a:r>
          </a:p>
          <a:p>
            <a:endParaRPr lang="en-US" sz="1800" dirty="0"/>
          </a:p>
          <a:p>
            <a:r>
              <a:rPr lang="en-US" sz="1800" dirty="0" smtClean="0"/>
              <a:t>A forecasting system that functions </a:t>
            </a:r>
            <a:r>
              <a:rPr lang="en-US" sz="1800" dirty="0"/>
              <a:t>primarily through the use of </a:t>
            </a:r>
            <a:r>
              <a:rPr lang="en-US" sz="1800" dirty="0" smtClean="0"/>
              <a:t>formulas </a:t>
            </a:r>
            <a:endParaRPr lang="en-US" sz="1800" dirty="0" smtClean="0"/>
          </a:p>
          <a:p>
            <a:r>
              <a:rPr lang="en-US" sz="1800" dirty="0" smtClean="0"/>
              <a:t>Allows students </a:t>
            </a:r>
            <a:r>
              <a:rPr lang="en-US" sz="1800" dirty="0"/>
              <a:t>to </a:t>
            </a:r>
            <a:r>
              <a:rPr lang="en-US" sz="1800" dirty="0" smtClean="0"/>
              <a:t>view weather forecasts for </a:t>
            </a:r>
            <a:r>
              <a:rPr lang="en-US" sz="1800" dirty="0"/>
              <a:t>up to </a:t>
            </a:r>
            <a:r>
              <a:rPr lang="en-US" sz="1800" dirty="0" smtClean="0"/>
              <a:t>3 </a:t>
            </a:r>
            <a:r>
              <a:rPr lang="en-US" sz="1800" dirty="0"/>
              <a:t>days or </a:t>
            </a:r>
            <a:r>
              <a:rPr lang="en-US" sz="1800" dirty="0" smtClean="0"/>
              <a:t>less</a:t>
            </a:r>
            <a:endParaRPr lang="en-US" sz="1800" dirty="0"/>
          </a:p>
          <a:p>
            <a:r>
              <a:rPr lang="en-US" sz="1800" dirty="0" smtClean="0"/>
              <a:t>The system </a:t>
            </a:r>
            <a:r>
              <a:rPr lang="en-US" sz="1800" dirty="0"/>
              <a:t>will provide this service to students and strive to do so as accurately and reliably as </a:t>
            </a:r>
            <a:r>
              <a:rPr lang="en-US" sz="1800" dirty="0" smtClean="0"/>
              <a:t>possible</a:t>
            </a:r>
          </a:p>
          <a:p>
            <a:endParaRPr lang="en-US" sz="1800" dirty="0"/>
          </a:p>
          <a:p>
            <a:r>
              <a:rPr lang="en-US" sz="1800" dirty="0" smtClean="0"/>
              <a:t>The system </a:t>
            </a:r>
            <a:r>
              <a:rPr lang="en-US" sz="1800" dirty="0"/>
              <a:t>will be a perfect addition to the software available to students at Northeastern Illinois University because as a strictly commuter school, NEIU students come from different parts of the city and have vested interests in any adverse weather conditions that may delay or otherwise affect their commutes to school.  </a:t>
            </a:r>
          </a:p>
        </p:txBody>
      </p:sp>
      <p:sp>
        <p:nvSpPr>
          <p:cNvPr id="4" name="Title 1"/>
          <p:cNvSpPr txBox="1">
            <a:spLocks/>
          </p:cNvSpPr>
          <p:nvPr>
            <p:custDataLst>
              <p:tags r:id="rId4"/>
            </p:custDataLst>
          </p:nvPr>
        </p:nvSpPr>
        <p:spPr>
          <a:xfrm>
            <a:off x="685800" y="1905000"/>
            <a:ext cx="8077200" cy="457200"/>
          </a:xfrm>
          <a:prstGeom prst="rect">
            <a:avLst/>
          </a:prstGeom>
        </p:spPr>
        <p:txBody>
          <a:bodyPr vert="horz" lIns="91440" tIns="45720" rIns="91440" bIns="45720" rtlCol="0" anchor="ctr" anchorCtr="0">
            <a:noAutofit/>
          </a:bodyPr>
          <a:lstStyle>
            <a:lvl1pPr algn="l" defTabSz="914400" rtl="0" eaLnBrk="1" latinLnBrk="0" hangingPunct="1">
              <a:spcBef>
                <a:spcPct val="0"/>
              </a:spcBef>
              <a:buNone/>
              <a:defRPr lang="en-US" sz="4400" kern="1200" dirty="0">
                <a:solidFill>
                  <a:schemeClr val="tx1"/>
                </a:solidFill>
                <a:latin typeface="+mj-lt"/>
                <a:ea typeface="+mj-ea"/>
                <a:cs typeface="+mj-cs"/>
              </a:defRPr>
            </a:lvl1pPr>
          </a:lstStyle>
          <a:p>
            <a:r>
              <a:rPr lang="en-US" sz="2400" dirty="0">
                <a:latin typeface="Georgia" panose="02040502050405020303" pitchFamily="18" charset="0"/>
              </a:rPr>
              <a:t>Recommendation</a:t>
            </a:r>
          </a:p>
        </p:txBody>
      </p:sp>
      <p:sp>
        <p:nvSpPr>
          <p:cNvPr id="6" name="Title 1"/>
          <p:cNvSpPr txBox="1">
            <a:spLocks/>
          </p:cNvSpPr>
          <p:nvPr>
            <p:custDataLst>
              <p:tags r:id="rId5"/>
            </p:custDataLst>
          </p:nvPr>
        </p:nvSpPr>
        <p:spPr>
          <a:xfrm>
            <a:off x="762000" y="2895600"/>
            <a:ext cx="8077200" cy="381000"/>
          </a:xfrm>
          <a:prstGeom prst="rect">
            <a:avLst/>
          </a:prstGeom>
        </p:spPr>
        <p:txBody>
          <a:bodyPr vert="horz" lIns="91440" tIns="45720" rIns="91440" bIns="45720" rtlCol="0" anchor="ctr" anchorCtr="0">
            <a:noAutofit/>
          </a:bodyPr>
          <a:lstStyle>
            <a:lvl1pPr algn="l" defTabSz="914400" rtl="0" eaLnBrk="1" latinLnBrk="0" hangingPunct="1">
              <a:spcBef>
                <a:spcPct val="0"/>
              </a:spcBef>
              <a:buNone/>
              <a:defRPr lang="en-US" sz="4400" kern="1200" dirty="0">
                <a:solidFill>
                  <a:schemeClr val="tx1"/>
                </a:solidFill>
                <a:latin typeface="+mj-lt"/>
                <a:ea typeface="+mj-ea"/>
                <a:cs typeface="+mj-cs"/>
              </a:defRPr>
            </a:lvl1pPr>
          </a:lstStyle>
          <a:p>
            <a:r>
              <a:rPr lang="en-US" sz="2400" dirty="0" smtClean="0">
                <a:latin typeface="Georgia" panose="02040502050405020303" pitchFamily="18" charset="0"/>
              </a:rPr>
              <a:t>Description</a:t>
            </a:r>
            <a:endParaRPr lang="en-US" sz="2400" dirty="0">
              <a:latin typeface="Georgia" panose="02040502050405020303" pitchFamily="18" charset="0"/>
            </a:endParaRPr>
          </a:p>
        </p:txBody>
      </p:sp>
      <p:sp>
        <p:nvSpPr>
          <p:cNvPr id="7" name="Title 1"/>
          <p:cNvSpPr txBox="1">
            <a:spLocks/>
          </p:cNvSpPr>
          <p:nvPr>
            <p:custDataLst>
              <p:tags r:id="rId6"/>
            </p:custDataLst>
          </p:nvPr>
        </p:nvSpPr>
        <p:spPr>
          <a:xfrm>
            <a:off x="838200" y="4724400"/>
            <a:ext cx="8077200" cy="533400"/>
          </a:xfrm>
          <a:prstGeom prst="rect">
            <a:avLst/>
          </a:prstGeom>
        </p:spPr>
        <p:txBody>
          <a:bodyPr vert="horz" lIns="91440" tIns="45720" rIns="91440" bIns="45720" rtlCol="0" anchor="ctr" anchorCtr="0">
            <a:noAutofit/>
          </a:bodyPr>
          <a:lstStyle>
            <a:lvl1pPr algn="l" defTabSz="914400" rtl="0" eaLnBrk="1" latinLnBrk="0" hangingPunct="1">
              <a:spcBef>
                <a:spcPct val="0"/>
              </a:spcBef>
              <a:buNone/>
              <a:defRPr lang="en-US" sz="4400" kern="1200" dirty="0">
                <a:solidFill>
                  <a:schemeClr val="tx1"/>
                </a:solidFill>
                <a:latin typeface="+mj-lt"/>
                <a:ea typeface="+mj-ea"/>
                <a:cs typeface="+mj-cs"/>
              </a:defRPr>
            </a:lvl1pPr>
          </a:lstStyle>
          <a:p>
            <a:r>
              <a:rPr lang="en-US" sz="2400" dirty="0" smtClean="0">
                <a:latin typeface="Georgia" panose="02040502050405020303" pitchFamily="18" charset="0"/>
              </a:rPr>
              <a:t>Benefits</a:t>
            </a:r>
            <a:endParaRPr lang="en-US" sz="2400" dirty="0">
              <a:latin typeface="Georgia" panose="02040502050405020303" pitchFamily="18" charset="0"/>
            </a:endParaRPr>
          </a:p>
        </p:txBody>
      </p:sp>
    </p:spTree>
    <p:custDataLst>
      <p:tags r:id="rId1"/>
    </p:custData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8077200" cy="609600"/>
          </a:xfrm>
        </p:spPr>
        <p:txBody>
          <a:bodyPr>
            <a:normAutofit fontScale="90000"/>
          </a:bodyPr>
          <a:lstStyle/>
          <a:p>
            <a:r>
              <a:rPr lang="en-US" dirty="0" smtClean="0"/>
              <a:t>Glossary of terms</a:t>
            </a:r>
            <a:endParaRPr lang="en-US" dirty="0"/>
          </a:p>
        </p:txBody>
      </p:sp>
      <p:graphicFrame>
        <p:nvGraphicFramePr>
          <p:cNvPr id="7" name="Content Placeholder 6"/>
          <p:cNvGraphicFramePr>
            <a:graphicFrameLocks noGrp="1"/>
          </p:cNvGraphicFramePr>
          <p:nvPr>
            <p:ph idx="1"/>
            <p:extLst>
              <p:ext uri="{D42A27DB-BD31-4B8C-83A1-F6EECF244321}">
                <p14:modId xmlns="" xmlns:p14="http://schemas.microsoft.com/office/powerpoint/2010/main" val="4170936503"/>
              </p:ext>
            </p:extLst>
          </p:nvPr>
        </p:nvGraphicFramePr>
        <p:xfrm>
          <a:off x="685800" y="762000"/>
          <a:ext cx="8077200" cy="5342766"/>
        </p:xfrm>
        <a:graphic>
          <a:graphicData uri="http://schemas.openxmlformats.org/drawingml/2006/table">
            <a:tbl>
              <a:tblPr firstRow="1" bandRow="1">
                <a:tableStyleId>{5C22544A-7EE6-4342-B048-85BDC9FD1C3A}</a:tableStyleId>
              </a:tblPr>
              <a:tblGrid>
                <a:gridCol w="1219200"/>
                <a:gridCol w="6858000"/>
              </a:tblGrid>
              <a:tr h="370840">
                <a:tc>
                  <a:txBody>
                    <a:bodyPr/>
                    <a:lstStyle/>
                    <a:p>
                      <a:pPr marL="0" marR="0" algn="ctr">
                        <a:lnSpc>
                          <a:spcPct val="115000"/>
                        </a:lnSpc>
                        <a:spcBef>
                          <a:spcPts val="0"/>
                        </a:spcBef>
                        <a:spcAft>
                          <a:spcPts val="0"/>
                        </a:spcAft>
                      </a:pPr>
                      <a:r>
                        <a:rPr lang="en-US" sz="1200" dirty="0">
                          <a:solidFill>
                            <a:srgbClr val="000000"/>
                          </a:solidFill>
                          <a:effectLst/>
                          <a:latin typeface="Arial"/>
                          <a:ea typeface="Arial"/>
                        </a:rPr>
                        <a:t>TERMS</a:t>
                      </a:r>
                      <a:endParaRPr lang="en-US" sz="11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200" dirty="0">
                          <a:solidFill>
                            <a:srgbClr val="000000"/>
                          </a:solidFill>
                          <a:effectLst/>
                          <a:latin typeface="Arial"/>
                          <a:ea typeface="Arial"/>
                        </a:rPr>
                        <a:t>DEFINITIONS</a:t>
                      </a:r>
                      <a:endParaRPr lang="en-US" sz="1100" dirty="0">
                        <a:solidFill>
                          <a:srgbClr val="000000"/>
                        </a:solidFill>
                        <a:effectLst/>
                        <a:latin typeface="Arial"/>
                        <a:ea typeface="Arial"/>
                      </a:endParaRPr>
                    </a:p>
                  </a:txBody>
                  <a:tcPr marL="63500" marR="63500" marT="63500" marB="63500"/>
                </a:tc>
              </a:tr>
              <a:tr h="370840">
                <a:tc>
                  <a:txBody>
                    <a:bodyPr/>
                    <a:lstStyle/>
                    <a:p>
                      <a:pPr marL="0" marR="0">
                        <a:lnSpc>
                          <a:spcPct val="115000"/>
                        </a:lnSpc>
                        <a:spcBef>
                          <a:spcPts val="0"/>
                        </a:spcBef>
                        <a:spcAft>
                          <a:spcPts val="0"/>
                        </a:spcAft>
                      </a:pPr>
                      <a:r>
                        <a:rPr lang="en-US" sz="1200">
                          <a:solidFill>
                            <a:srgbClr val="000000"/>
                          </a:solidFill>
                          <a:effectLst/>
                          <a:latin typeface="Arial"/>
                          <a:ea typeface="Arial"/>
                        </a:rPr>
                        <a:t>Air Pressure</a:t>
                      </a:r>
                      <a:endParaRPr lang="en-US" sz="110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1200">
                          <a:solidFill>
                            <a:srgbClr val="000000"/>
                          </a:solidFill>
                          <a:effectLst/>
                          <a:latin typeface="Arial"/>
                          <a:ea typeface="Arial"/>
                        </a:rPr>
                        <a:t>Cumulative force exerted on any surface by the molecules composing of air.</a:t>
                      </a:r>
                      <a:endParaRPr lang="en-US" sz="1100">
                        <a:solidFill>
                          <a:srgbClr val="000000"/>
                        </a:solidFill>
                        <a:effectLst/>
                        <a:latin typeface="Arial"/>
                        <a:ea typeface="Arial"/>
                      </a:endParaRPr>
                    </a:p>
                  </a:txBody>
                  <a:tcPr marL="63500" marR="63500" marT="63500" marB="63500"/>
                </a:tc>
              </a:tr>
              <a:tr h="370840">
                <a:tc>
                  <a:txBody>
                    <a:bodyPr/>
                    <a:lstStyle/>
                    <a:p>
                      <a:pPr marL="0" marR="0">
                        <a:lnSpc>
                          <a:spcPct val="115000"/>
                        </a:lnSpc>
                        <a:spcBef>
                          <a:spcPts val="0"/>
                        </a:spcBef>
                        <a:spcAft>
                          <a:spcPts val="0"/>
                        </a:spcAft>
                      </a:pPr>
                      <a:r>
                        <a:rPr lang="en-US" sz="1200">
                          <a:solidFill>
                            <a:srgbClr val="000000"/>
                          </a:solidFill>
                          <a:effectLst/>
                          <a:latin typeface="Arial"/>
                          <a:ea typeface="Arial"/>
                        </a:rPr>
                        <a:t>CAPE</a:t>
                      </a:r>
                      <a:endParaRPr lang="en-US" sz="110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1200">
                          <a:solidFill>
                            <a:srgbClr val="000000"/>
                          </a:solidFill>
                          <a:effectLst/>
                          <a:latin typeface="Arial"/>
                          <a:ea typeface="Arial"/>
                        </a:rPr>
                        <a:t>Convective available potential energy. Amount of energy a parcel of air would have if lifted a certain distance vertically through the atmosphere. Larger the value over 0, the more potential energy there is available and storms will build vertically quickly. This is also used to assess the potential for large hail, amount of lightning in a storm, and potential for pockets of very heavy rain.</a:t>
                      </a:r>
                      <a:endParaRPr lang="en-US" sz="1100">
                        <a:solidFill>
                          <a:srgbClr val="000000"/>
                        </a:solidFill>
                        <a:effectLst/>
                        <a:latin typeface="Arial"/>
                        <a:ea typeface="Arial"/>
                      </a:endParaRPr>
                    </a:p>
                  </a:txBody>
                  <a:tcPr marL="63500" marR="63500" marT="63500" marB="63500"/>
                </a:tc>
              </a:tr>
              <a:tr h="370840">
                <a:tc>
                  <a:txBody>
                    <a:bodyPr/>
                    <a:lstStyle/>
                    <a:p>
                      <a:pPr marL="0" marR="0">
                        <a:lnSpc>
                          <a:spcPct val="115000"/>
                        </a:lnSpc>
                        <a:spcBef>
                          <a:spcPts val="0"/>
                        </a:spcBef>
                        <a:spcAft>
                          <a:spcPts val="0"/>
                        </a:spcAft>
                      </a:pPr>
                      <a:r>
                        <a:rPr lang="en-US" sz="1200">
                          <a:solidFill>
                            <a:srgbClr val="000000"/>
                          </a:solidFill>
                          <a:effectLst/>
                          <a:latin typeface="Arial"/>
                          <a:ea typeface="Arial"/>
                        </a:rPr>
                        <a:t>CIN</a:t>
                      </a:r>
                      <a:endParaRPr lang="en-US" sz="110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1200">
                          <a:solidFill>
                            <a:srgbClr val="000000"/>
                          </a:solidFill>
                          <a:effectLst/>
                          <a:latin typeface="Arial"/>
                          <a:ea typeface="Arial"/>
                        </a:rPr>
                        <a:t>Convective Inhibition. Region where a parcel of air if raised will sink back down again. This is also known as the capping layer and inhibits storms from forming. In order for storms to form, this layer must be broken. Daytime heating usually erodes this cap. Larger the value, larger the cap on the atmosphere.   </a:t>
                      </a:r>
                      <a:endParaRPr lang="en-US" sz="1100">
                        <a:solidFill>
                          <a:srgbClr val="000000"/>
                        </a:solidFill>
                        <a:effectLst/>
                        <a:latin typeface="Arial"/>
                        <a:ea typeface="Arial"/>
                      </a:endParaRPr>
                    </a:p>
                  </a:txBody>
                  <a:tcPr marL="63500" marR="63500" marT="63500" marB="63500"/>
                </a:tc>
              </a:tr>
              <a:tr h="370840">
                <a:tc>
                  <a:txBody>
                    <a:bodyPr/>
                    <a:lstStyle/>
                    <a:p>
                      <a:pPr marL="0" marR="0">
                        <a:lnSpc>
                          <a:spcPct val="115000"/>
                        </a:lnSpc>
                        <a:spcBef>
                          <a:spcPts val="0"/>
                        </a:spcBef>
                        <a:spcAft>
                          <a:spcPts val="0"/>
                        </a:spcAft>
                      </a:pPr>
                      <a:r>
                        <a:rPr lang="en-US" sz="1200">
                          <a:solidFill>
                            <a:srgbClr val="000000"/>
                          </a:solidFill>
                          <a:effectLst/>
                          <a:latin typeface="Arial"/>
                          <a:ea typeface="Arial"/>
                        </a:rPr>
                        <a:t>Dew Point</a:t>
                      </a:r>
                      <a:endParaRPr lang="en-US" sz="110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1200" dirty="0">
                          <a:solidFill>
                            <a:srgbClr val="000000"/>
                          </a:solidFill>
                          <a:effectLst/>
                          <a:latin typeface="Arial"/>
                          <a:ea typeface="Arial"/>
                        </a:rPr>
                        <a:t>Temperature to which air must be cooled at constant pressure to achieve saturation. Has to be above 32 °F.</a:t>
                      </a:r>
                      <a:endParaRPr lang="en-US" sz="1100" dirty="0">
                        <a:solidFill>
                          <a:srgbClr val="000000"/>
                        </a:solidFill>
                        <a:effectLst/>
                        <a:latin typeface="Arial"/>
                        <a:ea typeface="Arial"/>
                      </a:endParaRPr>
                    </a:p>
                  </a:txBody>
                  <a:tcPr marL="63500" marR="63500" marT="63500" marB="63500"/>
                </a:tc>
              </a:tr>
              <a:tr h="370840">
                <a:tc>
                  <a:txBody>
                    <a:bodyPr/>
                    <a:lstStyle/>
                    <a:p>
                      <a:pPr marL="0" marR="0">
                        <a:lnSpc>
                          <a:spcPct val="115000"/>
                        </a:lnSpc>
                        <a:spcBef>
                          <a:spcPts val="0"/>
                        </a:spcBef>
                        <a:spcAft>
                          <a:spcPts val="0"/>
                        </a:spcAft>
                      </a:pPr>
                      <a:r>
                        <a:rPr lang="en-US" sz="1200" dirty="0">
                          <a:solidFill>
                            <a:srgbClr val="000000"/>
                          </a:solidFill>
                          <a:effectLst/>
                          <a:latin typeface="Arial"/>
                          <a:ea typeface="Arial"/>
                        </a:rPr>
                        <a:t>Dew Point Depression</a:t>
                      </a:r>
                      <a:endParaRPr lang="en-US" sz="1100" dirty="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1200">
                          <a:solidFill>
                            <a:srgbClr val="000000"/>
                          </a:solidFill>
                          <a:effectLst/>
                          <a:latin typeface="Arial"/>
                          <a:ea typeface="Arial"/>
                        </a:rPr>
                        <a:t>Difference between the temperature and dewpoint of a sample of air. Lower values means the relative humidity is going to be higher.</a:t>
                      </a:r>
                      <a:endParaRPr lang="en-US" sz="1100">
                        <a:solidFill>
                          <a:srgbClr val="000000"/>
                        </a:solidFill>
                        <a:effectLst/>
                        <a:latin typeface="Arial"/>
                        <a:ea typeface="Arial"/>
                      </a:endParaRPr>
                    </a:p>
                  </a:txBody>
                  <a:tcPr marL="63500" marR="63500" marT="63500" marB="63500"/>
                </a:tc>
              </a:tr>
              <a:tr h="370840">
                <a:tc>
                  <a:txBody>
                    <a:bodyPr/>
                    <a:lstStyle/>
                    <a:p>
                      <a:pPr marL="0" marR="0">
                        <a:lnSpc>
                          <a:spcPct val="115000"/>
                        </a:lnSpc>
                        <a:spcBef>
                          <a:spcPts val="0"/>
                        </a:spcBef>
                        <a:spcAft>
                          <a:spcPts val="0"/>
                        </a:spcAft>
                      </a:pPr>
                      <a:r>
                        <a:rPr lang="en-US" sz="1200">
                          <a:solidFill>
                            <a:srgbClr val="000000"/>
                          </a:solidFill>
                          <a:effectLst/>
                          <a:latin typeface="Arial"/>
                          <a:ea typeface="Arial"/>
                        </a:rPr>
                        <a:t>Freezing Level</a:t>
                      </a:r>
                      <a:endParaRPr lang="en-US" sz="110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1200">
                          <a:solidFill>
                            <a:srgbClr val="000000"/>
                          </a:solidFill>
                          <a:effectLst/>
                          <a:latin typeface="Arial"/>
                          <a:ea typeface="Arial"/>
                        </a:rPr>
                        <a:t>Level in the atmosphere that represents the freezing point of water at 0 °C.</a:t>
                      </a:r>
                      <a:endParaRPr lang="en-US" sz="1100">
                        <a:solidFill>
                          <a:srgbClr val="000000"/>
                        </a:solidFill>
                        <a:effectLst/>
                        <a:latin typeface="Arial"/>
                        <a:ea typeface="Arial"/>
                      </a:endParaRPr>
                    </a:p>
                  </a:txBody>
                  <a:tcPr marL="63500" marR="63500" marT="63500" marB="63500"/>
                </a:tc>
              </a:tr>
              <a:tr h="370840">
                <a:tc>
                  <a:txBody>
                    <a:bodyPr/>
                    <a:lstStyle/>
                    <a:p>
                      <a:pPr marL="0" marR="0">
                        <a:lnSpc>
                          <a:spcPct val="115000"/>
                        </a:lnSpc>
                        <a:spcBef>
                          <a:spcPts val="0"/>
                        </a:spcBef>
                        <a:spcAft>
                          <a:spcPts val="0"/>
                        </a:spcAft>
                      </a:pPr>
                      <a:r>
                        <a:rPr lang="en-US" sz="1200">
                          <a:solidFill>
                            <a:srgbClr val="000000"/>
                          </a:solidFill>
                          <a:effectLst/>
                          <a:latin typeface="Arial"/>
                          <a:ea typeface="Arial"/>
                        </a:rPr>
                        <a:t>Instability</a:t>
                      </a:r>
                      <a:endParaRPr lang="en-US" sz="110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1200">
                          <a:solidFill>
                            <a:srgbClr val="000000"/>
                          </a:solidFill>
                          <a:effectLst/>
                          <a:latin typeface="Arial"/>
                          <a:ea typeface="Arial"/>
                        </a:rPr>
                        <a:t>A condition in which air will rise freely on its own due to positive buoyancy. Air in the lower atmosphere will lift until it’s less dense than the surrounding air. Once it’s less dense, it will rise on its own. The condition of the atmosphere when thunderstorms and severe weather can occur.</a:t>
                      </a:r>
                      <a:endParaRPr lang="en-US" sz="1100">
                        <a:solidFill>
                          <a:srgbClr val="000000"/>
                        </a:solidFill>
                        <a:effectLst/>
                        <a:latin typeface="Arial"/>
                        <a:ea typeface="Arial"/>
                      </a:endParaRPr>
                    </a:p>
                  </a:txBody>
                  <a:tcPr marL="63500" marR="63500" marT="63500" marB="63500"/>
                </a:tc>
              </a:tr>
              <a:tr h="370840">
                <a:tc>
                  <a:txBody>
                    <a:bodyPr/>
                    <a:lstStyle/>
                    <a:p>
                      <a:pPr marL="0" marR="0">
                        <a:lnSpc>
                          <a:spcPct val="115000"/>
                        </a:lnSpc>
                        <a:spcBef>
                          <a:spcPts val="0"/>
                        </a:spcBef>
                        <a:spcAft>
                          <a:spcPts val="0"/>
                        </a:spcAft>
                      </a:pPr>
                      <a:r>
                        <a:rPr lang="en-US" sz="1200">
                          <a:solidFill>
                            <a:srgbClr val="000000"/>
                          </a:solidFill>
                          <a:effectLst/>
                          <a:latin typeface="Arial"/>
                          <a:ea typeface="Arial"/>
                        </a:rPr>
                        <a:t>K Index</a:t>
                      </a:r>
                      <a:endParaRPr lang="en-US" sz="110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1200" dirty="0">
                          <a:solidFill>
                            <a:srgbClr val="000000"/>
                          </a:solidFill>
                          <a:effectLst/>
                          <a:latin typeface="Arial"/>
                          <a:ea typeface="Arial"/>
                        </a:rPr>
                        <a:t>Index to assess convective potential. Values above 15 equates to a better convective potential. Higher the values, better chance of seeing storms if they do form.</a:t>
                      </a:r>
                      <a:endParaRPr lang="en-US" sz="1100" dirty="0">
                        <a:solidFill>
                          <a:srgbClr val="000000"/>
                        </a:solidFill>
                        <a:effectLst/>
                        <a:latin typeface="Arial"/>
                        <a:ea typeface="Arial"/>
                      </a:endParaRPr>
                    </a:p>
                  </a:txBody>
                  <a:tcPr marL="63500" marR="63500" marT="63500" marB="63500"/>
                </a:tc>
              </a:tr>
            </a:tbl>
          </a:graphicData>
        </a:graphic>
      </p:graphicFrame>
    </p:spTree>
    <p:extLst>
      <p:ext uri="{BB962C8B-B14F-4D97-AF65-F5344CB8AC3E}">
        <p14:creationId xmlns="" xmlns:p14="http://schemas.microsoft.com/office/powerpoint/2010/main" val="3577469368"/>
      </p:ext>
    </p:extLst>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 xmlns:p14="http://schemas.microsoft.com/office/powerpoint/2010/main" val="24017992"/>
              </p:ext>
            </p:extLst>
          </p:nvPr>
        </p:nvGraphicFramePr>
        <p:xfrm>
          <a:off x="685800" y="609600"/>
          <a:ext cx="8077200" cy="5822763"/>
        </p:xfrm>
        <a:graphic>
          <a:graphicData uri="http://schemas.openxmlformats.org/drawingml/2006/table">
            <a:tbl>
              <a:tblPr firstRow="1" bandRow="1">
                <a:tableStyleId>{5C22544A-7EE6-4342-B048-85BDC9FD1C3A}</a:tableStyleId>
              </a:tblPr>
              <a:tblGrid>
                <a:gridCol w="1524000"/>
                <a:gridCol w="6553200"/>
              </a:tblGrid>
              <a:tr h="370840">
                <a:tc>
                  <a:txBody>
                    <a:bodyPr/>
                    <a:lstStyle/>
                    <a:p>
                      <a:pPr algn="ctr"/>
                      <a:r>
                        <a:rPr lang="en-US" dirty="0" smtClean="0"/>
                        <a:t>TERM</a:t>
                      </a:r>
                      <a:endParaRPr lang="en-US" dirty="0"/>
                    </a:p>
                  </a:txBody>
                  <a:tcPr/>
                </a:tc>
                <a:tc>
                  <a:txBody>
                    <a:bodyPr/>
                    <a:lstStyle/>
                    <a:p>
                      <a:pPr algn="ctr"/>
                      <a:r>
                        <a:rPr lang="en-US" dirty="0" smtClean="0"/>
                        <a:t>DEFINITION</a:t>
                      </a:r>
                      <a:endParaRPr lang="en-US" dirty="0"/>
                    </a:p>
                  </a:txBody>
                  <a:tcPr/>
                </a:tc>
              </a:tr>
              <a:tr h="370840">
                <a:tc>
                  <a:txBody>
                    <a:bodyPr/>
                    <a:lstStyle/>
                    <a:p>
                      <a:pPr marL="0" marR="0">
                        <a:lnSpc>
                          <a:spcPct val="115000"/>
                        </a:lnSpc>
                        <a:spcBef>
                          <a:spcPts val="0"/>
                        </a:spcBef>
                        <a:spcAft>
                          <a:spcPts val="0"/>
                        </a:spcAft>
                      </a:pPr>
                      <a:r>
                        <a:rPr lang="en-US" sz="1200" dirty="0">
                          <a:solidFill>
                            <a:srgbClr val="000000"/>
                          </a:solidFill>
                          <a:effectLst/>
                          <a:latin typeface="Arial"/>
                          <a:ea typeface="Arial"/>
                        </a:rPr>
                        <a:t>Lifted Index</a:t>
                      </a:r>
                      <a:endParaRPr lang="en-US" sz="1100" dirty="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1200" dirty="0">
                          <a:solidFill>
                            <a:srgbClr val="000000"/>
                          </a:solidFill>
                          <a:effectLst/>
                          <a:latin typeface="Arial"/>
                          <a:ea typeface="Arial"/>
                        </a:rPr>
                        <a:t>Index used to assess instability in the lower part of the atmosphere. Values above 0 indicate a stable atmosphere. A stable atmosphere is not conductive for producing storms. Values below 0 equates to larger amounts of instability.</a:t>
                      </a:r>
                      <a:endParaRPr lang="en-US" sz="1100" dirty="0">
                        <a:solidFill>
                          <a:srgbClr val="000000"/>
                        </a:solidFill>
                        <a:effectLst/>
                        <a:latin typeface="Arial"/>
                        <a:ea typeface="Arial"/>
                      </a:endParaRPr>
                    </a:p>
                  </a:txBody>
                  <a:tcPr marL="63500" marR="63500" marT="63500" marB="63500"/>
                </a:tc>
              </a:tr>
              <a:tr h="370840">
                <a:tc>
                  <a:txBody>
                    <a:bodyPr/>
                    <a:lstStyle/>
                    <a:p>
                      <a:pPr marL="0" marR="0">
                        <a:lnSpc>
                          <a:spcPct val="115000"/>
                        </a:lnSpc>
                        <a:spcBef>
                          <a:spcPts val="0"/>
                        </a:spcBef>
                        <a:spcAft>
                          <a:spcPts val="0"/>
                        </a:spcAft>
                      </a:pPr>
                      <a:r>
                        <a:rPr lang="en-US" sz="1200" dirty="0">
                          <a:solidFill>
                            <a:srgbClr val="000000"/>
                          </a:solidFill>
                          <a:effectLst/>
                          <a:latin typeface="Arial"/>
                          <a:ea typeface="Arial"/>
                        </a:rPr>
                        <a:t>MB</a:t>
                      </a:r>
                      <a:endParaRPr lang="en-US" sz="1100" dirty="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1200" dirty="0">
                          <a:solidFill>
                            <a:srgbClr val="000000"/>
                          </a:solidFill>
                          <a:effectLst/>
                          <a:latin typeface="Arial"/>
                          <a:ea typeface="Arial"/>
                        </a:rPr>
                        <a:t>Stands for </a:t>
                      </a:r>
                      <a:r>
                        <a:rPr lang="en-US" sz="1200" dirty="0" err="1">
                          <a:solidFill>
                            <a:srgbClr val="000000"/>
                          </a:solidFill>
                          <a:effectLst/>
                          <a:latin typeface="Arial"/>
                          <a:ea typeface="Arial"/>
                        </a:rPr>
                        <a:t>millibars</a:t>
                      </a:r>
                      <a:r>
                        <a:rPr lang="en-US" sz="1200" dirty="0">
                          <a:solidFill>
                            <a:srgbClr val="000000"/>
                          </a:solidFill>
                          <a:effectLst/>
                          <a:latin typeface="Arial"/>
                          <a:ea typeface="Arial"/>
                        </a:rPr>
                        <a:t>. Used to represent atmospheric air pressure. Sea level pressure is defined as 1000 </a:t>
                      </a:r>
                      <a:r>
                        <a:rPr lang="en-US" sz="1200" dirty="0" err="1">
                          <a:solidFill>
                            <a:srgbClr val="000000"/>
                          </a:solidFill>
                          <a:effectLst/>
                          <a:latin typeface="Arial"/>
                          <a:ea typeface="Arial"/>
                        </a:rPr>
                        <a:t>mb</a:t>
                      </a:r>
                      <a:r>
                        <a:rPr lang="en-US" sz="1200" dirty="0">
                          <a:solidFill>
                            <a:srgbClr val="000000"/>
                          </a:solidFill>
                          <a:effectLst/>
                          <a:latin typeface="Arial"/>
                          <a:ea typeface="Arial"/>
                        </a:rPr>
                        <a:t>. Going up in the atmosphere, the pressure levels decreases. The main levels Meteorologist look at for forecasting are 850, 700, 500, and 300 for various parameters such as wind, moisture and temperature to aid in forecasting the weather at the surface.</a:t>
                      </a:r>
                      <a:endParaRPr lang="en-US" sz="1100" dirty="0">
                        <a:solidFill>
                          <a:srgbClr val="000000"/>
                        </a:solidFill>
                        <a:effectLst/>
                        <a:latin typeface="Arial"/>
                        <a:ea typeface="Arial"/>
                      </a:endParaRPr>
                    </a:p>
                  </a:txBody>
                  <a:tcPr marL="63500" marR="63500" marT="63500" marB="63500"/>
                </a:tc>
              </a:tr>
              <a:tr h="370840">
                <a:tc>
                  <a:txBody>
                    <a:bodyPr/>
                    <a:lstStyle/>
                    <a:p>
                      <a:pPr marL="0" marR="0">
                        <a:lnSpc>
                          <a:spcPct val="115000"/>
                        </a:lnSpc>
                        <a:spcBef>
                          <a:spcPts val="0"/>
                        </a:spcBef>
                        <a:spcAft>
                          <a:spcPts val="0"/>
                        </a:spcAft>
                      </a:pPr>
                      <a:r>
                        <a:rPr lang="en-US" sz="1200">
                          <a:solidFill>
                            <a:srgbClr val="000000"/>
                          </a:solidFill>
                          <a:effectLst/>
                          <a:latin typeface="Arial"/>
                          <a:ea typeface="Arial"/>
                        </a:rPr>
                        <a:t>Relative Humidity</a:t>
                      </a:r>
                      <a:endParaRPr lang="en-US" sz="110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1200">
                          <a:solidFill>
                            <a:srgbClr val="000000"/>
                          </a:solidFill>
                          <a:effectLst/>
                          <a:latin typeface="Arial"/>
                          <a:ea typeface="Arial"/>
                        </a:rPr>
                        <a:t>Is how close an air sample is to saturation at a specific temperature.</a:t>
                      </a:r>
                      <a:endParaRPr lang="en-US" sz="1100">
                        <a:solidFill>
                          <a:srgbClr val="000000"/>
                        </a:solidFill>
                        <a:effectLst/>
                        <a:latin typeface="Arial"/>
                        <a:ea typeface="Arial"/>
                      </a:endParaRPr>
                    </a:p>
                  </a:txBody>
                  <a:tcPr marL="63500" marR="63500" marT="63500" marB="63500"/>
                </a:tc>
              </a:tr>
              <a:tr h="370840">
                <a:tc>
                  <a:txBody>
                    <a:bodyPr/>
                    <a:lstStyle/>
                    <a:p>
                      <a:pPr marL="0" marR="0">
                        <a:lnSpc>
                          <a:spcPct val="115000"/>
                        </a:lnSpc>
                        <a:spcBef>
                          <a:spcPts val="0"/>
                        </a:spcBef>
                        <a:spcAft>
                          <a:spcPts val="0"/>
                        </a:spcAft>
                      </a:pPr>
                      <a:r>
                        <a:rPr lang="en-US" sz="1200">
                          <a:solidFill>
                            <a:srgbClr val="000000"/>
                          </a:solidFill>
                          <a:effectLst/>
                          <a:latin typeface="Arial"/>
                          <a:ea typeface="Arial"/>
                        </a:rPr>
                        <a:t>Saturation</a:t>
                      </a:r>
                      <a:endParaRPr lang="en-US" sz="110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1200">
                          <a:solidFill>
                            <a:srgbClr val="000000"/>
                          </a:solidFill>
                          <a:effectLst/>
                          <a:latin typeface="Arial"/>
                          <a:ea typeface="Arial"/>
                        </a:rPr>
                        <a:t>The atmosphere is considered saturated when the humidity is 100%. This means the air cannot hold anymore water.</a:t>
                      </a:r>
                      <a:endParaRPr lang="en-US" sz="1100">
                        <a:solidFill>
                          <a:srgbClr val="000000"/>
                        </a:solidFill>
                        <a:effectLst/>
                        <a:latin typeface="Arial"/>
                        <a:ea typeface="Arial"/>
                      </a:endParaRPr>
                    </a:p>
                  </a:txBody>
                  <a:tcPr marL="63500" marR="63500" marT="63500" marB="63500"/>
                </a:tc>
              </a:tr>
              <a:tr h="370840">
                <a:tc>
                  <a:txBody>
                    <a:bodyPr/>
                    <a:lstStyle/>
                    <a:p>
                      <a:pPr marL="0" marR="0">
                        <a:lnSpc>
                          <a:spcPct val="115000"/>
                        </a:lnSpc>
                        <a:spcBef>
                          <a:spcPts val="0"/>
                        </a:spcBef>
                        <a:spcAft>
                          <a:spcPts val="0"/>
                        </a:spcAft>
                      </a:pPr>
                      <a:r>
                        <a:rPr lang="en-US" sz="1200">
                          <a:solidFill>
                            <a:srgbClr val="000000"/>
                          </a:solidFill>
                          <a:effectLst/>
                          <a:latin typeface="Arial"/>
                          <a:ea typeface="Arial"/>
                        </a:rPr>
                        <a:t>Saturation Vapor</a:t>
                      </a:r>
                      <a:endParaRPr lang="en-US" sz="110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1200">
                          <a:solidFill>
                            <a:srgbClr val="000000"/>
                          </a:solidFill>
                          <a:effectLst/>
                          <a:latin typeface="Arial"/>
                          <a:ea typeface="Arial"/>
                        </a:rPr>
                        <a:t>Point where vapor pressure is saturated.</a:t>
                      </a:r>
                      <a:endParaRPr lang="en-US" sz="1100">
                        <a:solidFill>
                          <a:srgbClr val="000000"/>
                        </a:solidFill>
                        <a:effectLst/>
                        <a:latin typeface="Arial"/>
                        <a:ea typeface="Arial"/>
                      </a:endParaRPr>
                    </a:p>
                  </a:txBody>
                  <a:tcPr marL="63500" marR="63500" marT="63500" marB="63500"/>
                </a:tc>
              </a:tr>
              <a:tr h="370840">
                <a:tc>
                  <a:txBody>
                    <a:bodyPr/>
                    <a:lstStyle/>
                    <a:p>
                      <a:pPr marL="0" marR="0">
                        <a:lnSpc>
                          <a:spcPct val="115000"/>
                        </a:lnSpc>
                        <a:spcBef>
                          <a:spcPts val="0"/>
                        </a:spcBef>
                        <a:spcAft>
                          <a:spcPts val="0"/>
                        </a:spcAft>
                      </a:pPr>
                      <a:r>
                        <a:rPr lang="en-US" sz="1200">
                          <a:solidFill>
                            <a:srgbClr val="000000"/>
                          </a:solidFill>
                          <a:effectLst/>
                          <a:latin typeface="Arial"/>
                          <a:ea typeface="Arial"/>
                        </a:rPr>
                        <a:t>Showalter Index</a:t>
                      </a:r>
                      <a:endParaRPr lang="en-US" sz="110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1200" dirty="0">
                          <a:solidFill>
                            <a:srgbClr val="000000"/>
                          </a:solidFill>
                          <a:effectLst/>
                          <a:latin typeface="Arial"/>
                          <a:ea typeface="Arial"/>
                        </a:rPr>
                        <a:t>Index used to assess 850 </a:t>
                      </a:r>
                      <a:r>
                        <a:rPr lang="en-US" sz="1200" dirty="0" err="1">
                          <a:solidFill>
                            <a:srgbClr val="000000"/>
                          </a:solidFill>
                          <a:effectLst/>
                          <a:latin typeface="Arial"/>
                          <a:ea typeface="Arial"/>
                        </a:rPr>
                        <a:t>mb</a:t>
                      </a:r>
                      <a:r>
                        <a:rPr lang="en-US" sz="1200" dirty="0">
                          <a:solidFill>
                            <a:srgbClr val="000000"/>
                          </a:solidFill>
                          <a:effectLst/>
                          <a:latin typeface="Arial"/>
                          <a:ea typeface="Arial"/>
                        </a:rPr>
                        <a:t> air parcel instability. A negative value indicates an environment where convection can occur. More negative the value, more unstable the environment is.</a:t>
                      </a:r>
                      <a:endParaRPr lang="en-US" sz="1100" dirty="0">
                        <a:solidFill>
                          <a:srgbClr val="000000"/>
                        </a:solidFill>
                        <a:effectLst/>
                        <a:latin typeface="Arial"/>
                        <a:ea typeface="Arial"/>
                      </a:endParaRPr>
                    </a:p>
                  </a:txBody>
                  <a:tcPr marL="63500" marR="63500" marT="63500" marB="63500"/>
                </a:tc>
              </a:tr>
              <a:tr h="370840">
                <a:tc>
                  <a:txBody>
                    <a:bodyPr/>
                    <a:lstStyle/>
                    <a:p>
                      <a:pPr marL="0" marR="0">
                        <a:lnSpc>
                          <a:spcPct val="115000"/>
                        </a:lnSpc>
                        <a:spcBef>
                          <a:spcPts val="0"/>
                        </a:spcBef>
                        <a:spcAft>
                          <a:spcPts val="0"/>
                        </a:spcAft>
                      </a:pPr>
                      <a:r>
                        <a:rPr lang="en-US" sz="1200">
                          <a:solidFill>
                            <a:srgbClr val="000000"/>
                          </a:solidFill>
                          <a:effectLst/>
                          <a:latin typeface="Arial"/>
                          <a:ea typeface="Arial"/>
                        </a:rPr>
                        <a:t>Sweat Index</a:t>
                      </a:r>
                      <a:endParaRPr lang="en-US" sz="110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1200">
                          <a:solidFill>
                            <a:srgbClr val="000000"/>
                          </a:solidFill>
                          <a:effectLst/>
                          <a:latin typeface="Arial"/>
                          <a:ea typeface="Arial"/>
                        </a:rPr>
                        <a:t>Determines the likeliness of severe weather and tornadoes. Variables over 150 equates to a better chance of seeing severe weather if storms do form.</a:t>
                      </a:r>
                      <a:endParaRPr lang="en-US" sz="1100">
                        <a:solidFill>
                          <a:srgbClr val="000000"/>
                        </a:solidFill>
                        <a:effectLst/>
                        <a:latin typeface="Arial"/>
                        <a:ea typeface="Arial"/>
                      </a:endParaRPr>
                    </a:p>
                  </a:txBody>
                  <a:tcPr marL="63500" marR="63500" marT="63500" marB="63500"/>
                </a:tc>
              </a:tr>
              <a:tr h="370840">
                <a:tc>
                  <a:txBody>
                    <a:bodyPr/>
                    <a:lstStyle/>
                    <a:p>
                      <a:pPr marL="0" marR="0">
                        <a:lnSpc>
                          <a:spcPct val="115000"/>
                        </a:lnSpc>
                        <a:spcBef>
                          <a:spcPts val="0"/>
                        </a:spcBef>
                        <a:spcAft>
                          <a:spcPts val="0"/>
                        </a:spcAft>
                      </a:pPr>
                      <a:r>
                        <a:rPr lang="en-US" sz="1200">
                          <a:solidFill>
                            <a:srgbClr val="000000"/>
                          </a:solidFill>
                          <a:effectLst/>
                          <a:latin typeface="Arial"/>
                          <a:ea typeface="Arial"/>
                        </a:rPr>
                        <a:t>Total Totals</a:t>
                      </a:r>
                      <a:endParaRPr lang="en-US" sz="110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1200">
                          <a:solidFill>
                            <a:srgbClr val="000000"/>
                          </a:solidFill>
                          <a:effectLst/>
                          <a:latin typeface="Arial"/>
                          <a:ea typeface="Arial"/>
                        </a:rPr>
                        <a:t>A parameter used to assess storm strength. Values above 44 equates to thunderstorms. The larger the value, the stronger the storms if they do form.</a:t>
                      </a:r>
                      <a:endParaRPr lang="en-US" sz="1100">
                        <a:solidFill>
                          <a:srgbClr val="000000"/>
                        </a:solidFill>
                        <a:effectLst/>
                        <a:latin typeface="Arial"/>
                        <a:ea typeface="Arial"/>
                      </a:endParaRPr>
                    </a:p>
                  </a:txBody>
                  <a:tcPr marL="63500" marR="63500" marT="63500" marB="63500"/>
                </a:tc>
              </a:tr>
              <a:tr h="370840">
                <a:tc>
                  <a:txBody>
                    <a:bodyPr/>
                    <a:lstStyle/>
                    <a:p>
                      <a:pPr marL="0" marR="0">
                        <a:lnSpc>
                          <a:spcPct val="115000"/>
                        </a:lnSpc>
                        <a:spcBef>
                          <a:spcPts val="0"/>
                        </a:spcBef>
                        <a:spcAft>
                          <a:spcPts val="0"/>
                        </a:spcAft>
                      </a:pPr>
                      <a:r>
                        <a:rPr lang="en-US" sz="1200">
                          <a:solidFill>
                            <a:srgbClr val="000000"/>
                          </a:solidFill>
                          <a:effectLst/>
                          <a:latin typeface="Arial"/>
                          <a:ea typeface="Arial"/>
                        </a:rPr>
                        <a:t>Vapor Pressure</a:t>
                      </a:r>
                      <a:endParaRPr lang="en-US" sz="110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1200">
                          <a:solidFill>
                            <a:srgbClr val="000000"/>
                          </a:solidFill>
                          <a:effectLst/>
                          <a:latin typeface="Arial"/>
                          <a:ea typeface="Arial"/>
                        </a:rPr>
                        <a:t>Portion of the total air pressure exerted by the water vapor in a sample of air.</a:t>
                      </a:r>
                      <a:endParaRPr lang="en-US" sz="1100">
                        <a:solidFill>
                          <a:srgbClr val="000000"/>
                        </a:solidFill>
                        <a:effectLst/>
                        <a:latin typeface="Arial"/>
                        <a:ea typeface="Arial"/>
                      </a:endParaRPr>
                    </a:p>
                  </a:txBody>
                  <a:tcPr marL="63500" marR="63500" marT="63500" marB="63500"/>
                </a:tc>
              </a:tr>
              <a:tr h="370840">
                <a:tc>
                  <a:txBody>
                    <a:bodyPr/>
                    <a:lstStyle/>
                    <a:p>
                      <a:pPr marL="0" marR="0">
                        <a:lnSpc>
                          <a:spcPct val="115000"/>
                        </a:lnSpc>
                        <a:spcBef>
                          <a:spcPts val="0"/>
                        </a:spcBef>
                        <a:spcAft>
                          <a:spcPts val="0"/>
                        </a:spcAft>
                      </a:pPr>
                      <a:r>
                        <a:rPr lang="en-US" sz="1200">
                          <a:solidFill>
                            <a:srgbClr val="000000"/>
                          </a:solidFill>
                          <a:effectLst/>
                          <a:latin typeface="Arial"/>
                          <a:ea typeface="Arial"/>
                        </a:rPr>
                        <a:t>Water Vapor</a:t>
                      </a:r>
                      <a:endParaRPr lang="en-US" sz="110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1200" dirty="0">
                          <a:solidFill>
                            <a:srgbClr val="000000"/>
                          </a:solidFill>
                          <a:effectLst/>
                          <a:latin typeface="Arial"/>
                          <a:ea typeface="Arial"/>
                        </a:rPr>
                        <a:t>Is the gas phase of water. Produced from the evaporation of liquid water and aids in the formation of clouds.</a:t>
                      </a:r>
                      <a:endParaRPr lang="en-US" sz="1100" dirty="0">
                        <a:solidFill>
                          <a:srgbClr val="000000"/>
                        </a:solidFill>
                        <a:effectLst/>
                        <a:latin typeface="Arial"/>
                        <a:ea typeface="Arial"/>
                      </a:endParaRPr>
                    </a:p>
                  </a:txBody>
                  <a:tcPr marL="63500" marR="63500" marT="63500" marB="63500"/>
                </a:tc>
              </a:tr>
            </a:tbl>
          </a:graphicData>
        </a:graphic>
      </p:graphicFrame>
      <p:sp>
        <p:nvSpPr>
          <p:cNvPr id="4" name="Title 1"/>
          <p:cNvSpPr>
            <a:spLocks noGrp="1"/>
          </p:cNvSpPr>
          <p:nvPr>
            <p:ph type="title"/>
          </p:nvPr>
        </p:nvSpPr>
        <p:spPr>
          <a:xfrm>
            <a:off x="609600" y="25400"/>
            <a:ext cx="8077200" cy="609600"/>
          </a:xfrm>
        </p:spPr>
        <p:txBody>
          <a:bodyPr>
            <a:normAutofit fontScale="90000"/>
          </a:bodyPr>
          <a:lstStyle/>
          <a:p>
            <a:r>
              <a:rPr lang="en-US" dirty="0" smtClean="0"/>
              <a:t>Glossary of terms</a:t>
            </a:r>
            <a:endParaRPr lang="en-US" dirty="0"/>
          </a:p>
        </p:txBody>
      </p:sp>
    </p:spTree>
    <p:extLst>
      <p:ext uri="{BB962C8B-B14F-4D97-AF65-F5344CB8AC3E}">
        <p14:creationId xmlns="" xmlns:p14="http://schemas.microsoft.com/office/powerpoint/2010/main" val="443343184"/>
      </p:ext>
    </p:extLst>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077200" cy="762000"/>
          </a:xfrm>
        </p:spPr>
        <p:txBody>
          <a:bodyPr/>
          <a:lstStyle/>
          <a:p>
            <a:r>
              <a:rPr lang="en-US" dirty="0" smtClean="0"/>
              <a:t>Requirements</a:t>
            </a:r>
            <a:endParaRPr lang="en-US" dirty="0"/>
          </a:p>
        </p:txBody>
      </p:sp>
      <p:sp>
        <p:nvSpPr>
          <p:cNvPr id="3" name="Content Placeholder 2"/>
          <p:cNvSpPr>
            <a:spLocks noGrp="1"/>
          </p:cNvSpPr>
          <p:nvPr>
            <p:ph idx="1"/>
          </p:nvPr>
        </p:nvSpPr>
        <p:spPr>
          <a:xfrm>
            <a:off x="685800" y="609600"/>
            <a:ext cx="8305800" cy="6172200"/>
          </a:xfrm>
        </p:spPr>
        <p:txBody>
          <a:bodyPr>
            <a:noAutofit/>
          </a:bodyPr>
          <a:lstStyle/>
          <a:p>
            <a:pPr marL="0" indent="0">
              <a:buNone/>
            </a:pPr>
            <a:r>
              <a:rPr lang="en-US" sz="1400" b="1" dirty="0">
                <a:latin typeface="Georgia" panose="02040502050405020303" pitchFamily="18" charset="0"/>
              </a:rPr>
              <a:t>User Requirements Definition</a:t>
            </a:r>
            <a:endParaRPr lang="en-US" sz="1400" dirty="0">
              <a:latin typeface="Georgia" panose="02040502050405020303" pitchFamily="18" charset="0"/>
            </a:endParaRPr>
          </a:p>
          <a:p>
            <a:pPr marL="0" indent="0">
              <a:buNone/>
            </a:pPr>
            <a:r>
              <a:rPr lang="en-US" sz="1400" dirty="0" smtClean="0">
                <a:latin typeface="Georgia" panose="02040502050405020303" pitchFamily="18" charset="0"/>
              </a:rPr>
              <a:t>Our </a:t>
            </a:r>
            <a:r>
              <a:rPr lang="en-US" sz="1400" dirty="0">
                <a:latin typeface="Georgia" panose="02040502050405020303" pitchFamily="18" charset="0"/>
              </a:rPr>
              <a:t>application is a system that will strive to accurately and reliably predict the weather conditions in Chicago and the surrounding suburbs for up to 3 days. It will also let students specify a period of up </a:t>
            </a:r>
            <a:r>
              <a:rPr lang="en-US" sz="1400" dirty="0" smtClean="0">
                <a:latin typeface="Georgia" panose="02040502050405020303" pitchFamily="18" charset="0"/>
              </a:rPr>
              <a:t>to 3 </a:t>
            </a:r>
            <a:r>
              <a:rPr lang="en-US" sz="1400" dirty="0">
                <a:latin typeface="Georgia" panose="02040502050405020303" pitchFamily="18" charset="0"/>
              </a:rPr>
              <a:t>days are specified.</a:t>
            </a:r>
          </a:p>
          <a:p>
            <a:pPr marL="0" indent="0">
              <a:buNone/>
            </a:pPr>
            <a:r>
              <a:rPr lang="en-US" sz="1400" b="1" dirty="0" smtClean="0">
                <a:latin typeface="Georgia" panose="02040502050405020303" pitchFamily="18" charset="0"/>
              </a:rPr>
              <a:t>Functional </a:t>
            </a:r>
            <a:r>
              <a:rPr lang="en-US" sz="1400" b="1" dirty="0">
                <a:latin typeface="Georgia" panose="02040502050405020303" pitchFamily="18" charset="0"/>
              </a:rPr>
              <a:t>Requirements</a:t>
            </a:r>
            <a:endParaRPr lang="en-US" sz="1400" dirty="0">
              <a:latin typeface="Georgia" panose="02040502050405020303" pitchFamily="18" charset="0"/>
            </a:endParaRPr>
          </a:p>
          <a:p>
            <a:r>
              <a:rPr lang="en-US" sz="1400" dirty="0" smtClean="0">
                <a:latin typeface="Georgia" panose="02040502050405020303" pitchFamily="18" charset="0"/>
              </a:rPr>
              <a:t>The </a:t>
            </a:r>
            <a:r>
              <a:rPr lang="en-US" sz="1400" dirty="0">
                <a:latin typeface="Georgia" panose="02040502050405020303" pitchFamily="18" charset="0"/>
              </a:rPr>
              <a:t>system will allow users to enter a period of up to </a:t>
            </a:r>
            <a:r>
              <a:rPr lang="en-US" sz="1400" dirty="0" smtClean="0">
                <a:latin typeface="Georgia" panose="02040502050405020303" pitchFamily="18" charset="0"/>
              </a:rPr>
              <a:t>3 days </a:t>
            </a:r>
            <a:r>
              <a:rPr lang="en-US" sz="1400" dirty="0">
                <a:latin typeface="Georgia" panose="02040502050405020303" pitchFamily="18" charset="0"/>
              </a:rPr>
              <a:t>and will deliver </a:t>
            </a:r>
            <a:r>
              <a:rPr lang="en-US" sz="1400" dirty="0" smtClean="0">
                <a:latin typeface="Georgia" panose="02040502050405020303" pitchFamily="18" charset="0"/>
              </a:rPr>
              <a:t>weather </a:t>
            </a:r>
            <a:r>
              <a:rPr lang="en-US" sz="1400" dirty="0">
                <a:latin typeface="Georgia" panose="02040502050405020303" pitchFamily="18" charset="0"/>
              </a:rPr>
              <a:t>predictions for the specified amount of time. </a:t>
            </a:r>
          </a:p>
          <a:p>
            <a:r>
              <a:rPr lang="en-US" sz="1400" dirty="0" smtClean="0">
                <a:latin typeface="Georgia" panose="02040502050405020303" pitchFamily="18" charset="0"/>
              </a:rPr>
              <a:t>The </a:t>
            </a:r>
            <a:r>
              <a:rPr lang="en-US" sz="1400" dirty="0">
                <a:latin typeface="Georgia" panose="02040502050405020303" pitchFamily="18" charset="0"/>
              </a:rPr>
              <a:t>system shall display the following weather parameters:</a:t>
            </a:r>
          </a:p>
          <a:p>
            <a:pPr lvl="1"/>
            <a:r>
              <a:rPr lang="en-US" sz="1400" dirty="0" smtClean="0">
                <a:latin typeface="Georgia" panose="02040502050405020303" pitchFamily="18" charset="0"/>
              </a:rPr>
              <a:t>Temperature </a:t>
            </a:r>
            <a:r>
              <a:rPr lang="en-US" sz="1400" dirty="0">
                <a:latin typeface="Georgia" panose="02040502050405020303" pitchFamily="18" charset="0"/>
              </a:rPr>
              <a:t>in Celsius and Fahrenheit</a:t>
            </a:r>
          </a:p>
          <a:p>
            <a:pPr lvl="1"/>
            <a:r>
              <a:rPr lang="en-US" sz="1400" dirty="0" smtClean="0">
                <a:latin typeface="Georgia" panose="02040502050405020303" pitchFamily="18" charset="0"/>
              </a:rPr>
              <a:t>Real </a:t>
            </a:r>
            <a:r>
              <a:rPr lang="en-US" sz="1400" dirty="0">
                <a:latin typeface="Georgia" panose="02040502050405020303" pitchFamily="18" charset="0"/>
              </a:rPr>
              <a:t>feel in Celsius and Fahrenheit</a:t>
            </a:r>
          </a:p>
          <a:p>
            <a:pPr lvl="1"/>
            <a:r>
              <a:rPr lang="en-US" sz="1400" dirty="0" smtClean="0">
                <a:latin typeface="Georgia" panose="02040502050405020303" pitchFamily="18" charset="0"/>
              </a:rPr>
              <a:t>Humidity</a:t>
            </a:r>
            <a:endParaRPr lang="en-US" sz="1400" dirty="0">
              <a:latin typeface="Georgia" panose="02040502050405020303" pitchFamily="18" charset="0"/>
            </a:endParaRPr>
          </a:p>
          <a:p>
            <a:pPr lvl="1"/>
            <a:r>
              <a:rPr lang="en-US" sz="1400" dirty="0" smtClean="0">
                <a:latin typeface="Georgia" panose="02040502050405020303" pitchFamily="18" charset="0"/>
              </a:rPr>
              <a:t>Precipitation</a:t>
            </a:r>
            <a:endParaRPr lang="en-US" sz="1400" dirty="0">
              <a:latin typeface="Georgia" panose="02040502050405020303" pitchFamily="18" charset="0"/>
            </a:endParaRPr>
          </a:p>
          <a:p>
            <a:pPr lvl="1"/>
            <a:r>
              <a:rPr lang="en-US" sz="1400" dirty="0" smtClean="0">
                <a:latin typeface="Georgia" panose="02040502050405020303" pitchFamily="18" charset="0"/>
              </a:rPr>
              <a:t>Wind</a:t>
            </a:r>
            <a:endParaRPr lang="en-US" sz="1400" dirty="0">
              <a:latin typeface="Georgia" panose="02040502050405020303" pitchFamily="18" charset="0"/>
            </a:endParaRPr>
          </a:p>
          <a:p>
            <a:r>
              <a:rPr lang="en-US" sz="1400" dirty="0" smtClean="0">
                <a:latin typeface="Georgia" panose="02040502050405020303" pitchFamily="18" charset="0"/>
              </a:rPr>
              <a:t>The </a:t>
            </a:r>
            <a:r>
              <a:rPr lang="en-US" sz="1400" dirty="0">
                <a:latin typeface="Georgia" panose="02040502050405020303" pitchFamily="18" charset="0"/>
              </a:rPr>
              <a:t>system shall default with current location weather information upon start up</a:t>
            </a:r>
          </a:p>
          <a:p>
            <a:r>
              <a:rPr lang="en-US" sz="1400" dirty="0" smtClean="0">
                <a:latin typeface="Georgia" panose="02040502050405020303" pitchFamily="18" charset="0"/>
              </a:rPr>
              <a:t>The </a:t>
            </a:r>
            <a:r>
              <a:rPr lang="en-US" sz="1400" dirty="0">
                <a:latin typeface="Georgia" panose="02040502050405020303" pitchFamily="18" charset="0"/>
              </a:rPr>
              <a:t>system shall provide the user with an option </a:t>
            </a:r>
            <a:r>
              <a:rPr lang="en-US" sz="1400" dirty="0" smtClean="0">
                <a:latin typeface="Georgia" panose="02040502050405020303" pitchFamily="18" charset="0"/>
              </a:rPr>
              <a:t>to click on </a:t>
            </a:r>
            <a:r>
              <a:rPr lang="en-US" sz="1400" dirty="0">
                <a:latin typeface="Georgia" panose="02040502050405020303" pitchFamily="18" charset="0"/>
              </a:rPr>
              <a:t>any desired location for </a:t>
            </a:r>
            <a:r>
              <a:rPr lang="en-US" sz="1400" dirty="0" smtClean="0">
                <a:latin typeface="Georgia" panose="02040502050405020303" pitchFamily="18" charset="0"/>
              </a:rPr>
              <a:t> weather </a:t>
            </a:r>
            <a:r>
              <a:rPr lang="en-US" sz="1400" dirty="0">
                <a:latin typeface="Georgia" panose="02040502050405020303" pitchFamily="18" charset="0"/>
              </a:rPr>
              <a:t>prediction</a:t>
            </a:r>
          </a:p>
          <a:p>
            <a:r>
              <a:rPr lang="en-US" sz="1400" dirty="0" smtClean="0">
                <a:latin typeface="Georgia" panose="02040502050405020303" pitchFamily="18" charset="0"/>
              </a:rPr>
              <a:t>The </a:t>
            </a:r>
            <a:r>
              <a:rPr lang="en-US" sz="1400" dirty="0">
                <a:latin typeface="Georgia" panose="02040502050405020303" pitchFamily="18" charset="0"/>
              </a:rPr>
              <a:t>system shall support severe weather alerts and advisories</a:t>
            </a:r>
          </a:p>
          <a:p>
            <a:r>
              <a:rPr lang="en-US" sz="1400" dirty="0" smtClean="0">
                <a:latin typeface="Georgia" panose="02040502050405020303" pitchFamily="18" charset="0"/>
              </a:rPr>
              <a:t>The </a:t>
            </a:r>
            <a:r>
              <a:rPr lang="en-US" sz="1400" dirty="0">
                <a:latin typeface="Georgia" panose="02040502050405020303" pitchFamily="18" charset="0"/>
              </a:rPr>
              <a:t>system shall support historical weather information up to </a:t>
            </a:r>
            <a:r>
              <a:rPr lang="en-US" sz="1400" dirty="0" smtClean="0">
                <a:latin typeface="Georgia" panose="02040502050405020303" pitchFamily="18" charset="0"/>
              </a:rPr>
              <a:t>30 </a:t>
            </a:r>
            <a:r>
              <a:rPr lang="en-US" sz="1400" dirty="0">
                <a:latin typeface="Georgia" panose="02040502050405020303" pitchFamily="18" charset="0"/>
              </a:rPr>
              <a:t>days with </a:t>
            </a:r>
            <a:r>
              <a:rPr lang="en-US" sz="1400" dirty="0" smtClean="0">
                <a:latin typeface="Georgia" panose="02040502050405020303" pitchFamily="18" charset="0"/>
              </a:rPr>
              <a:t>actual</a:t>
            </a:r>
            <a:r>
              <a:rPr lang="en-US" sz="1400" dirty="0">
                <a:latin typeface="Georgia" panose="02040502050405020303" pitchFamily="18" charset="0"/>
              </a:rPr>
              <a:t>, average and record min and max temperatures  This is for if there is time. May be tough to download data for another </a:t>
            </a:r>
            <a:r>
              <a:rPr lang="en-US" sz="1400" dirty="0" smtClean="0">
                <a:latin typeface="Georgia" panose="02040502050405020303" pitchFamily="18" charset="0"/>
              </a:rPr>
              <a:t>city</a:t>
            </a:r>
            <a:endParaRPr lang="en-US" sz="1400" dirty="0">
              <a:latin typeface="Georgia" panose="02040502050405020303" pitchFamily="18" charset="0"/>
            </a:endParaRPr>
          </a:p>
          <a:p>
            <a:pPr marL="0" indent="0">
              <a:buNone/>
            </a:pPr>
            <a:r>
              <a:rPr lang="en-US" sz="1400" b="1" dirty="0" smtClean="0">
                <a:latin typeface="Georgia" panose="02040502050405020303" pitchFamily="18" charset="0"/>
              </a:rPr>
              <a:t>Non-functional </a:t>
            </a:r>
            <a:r>
              <a:rPr lang="en-US" sz="1400" b="1" dirty="0">
                <a:latin typeface="Georgia" panose="02040502050405020303" pitchFamily="18" charset="0"/>
              </a:rPr>
              <a:t>Requirements</a:t>
            </a:r>
            <a:endParaRPr lang="en-US" sz="1400" dirty="0">
              <a:latin typeface="Georgia" panose="02040502050405020303" pitchFamily="18" charset="0"/>
            </a:endParaRPr>
          </a:p>
          <a:p>
            <a:r>
              <a:rPr lang="en-US" sz="1400" dirty="0" smtClean="0">
                <a:latin typeface="Georgia" panose="02040502050405020303" pitchFamily="18" charset="0"/>
              </a:rPr>
              <a:t>The </a:t>
            </a:r>
            <a:r>
              <a:rPr lang="en-US" sz="1400" dirty="0">
                <a:latin typeface="Georgia" panose="02040502050405020303" pitchFamily="18" charset="0"/>
              </a:rPr>
              <a:t>system should be made available at all times, be platform independent, and functional on most connection speeds.  </a:t>
            </a:r>
          </a:p>
          <a:p>
            <a:r>
              <a:rPr lang="en-US" sz="1400" dirty="0" smtClean="0">
                <a:latin typeface="Georgia" panose="02040502050405020303" pitchFamily="18" charset="0"/>
              </a:rPr>
              <a:t> </a:t>
            </a:r>
            <a:r>
              <a:rPr lang="en-US" sz="1400" dirty="0">
                <a:latin typeface="Georgia" panose="02040502050405020303" pitchFamily="18" charset="0"/>
              </a:rPr>
              <a:t>The system is coded in such a way that optimizes maintainability and </a:t>
            </a:r>
            <a:r>
              <a:rPr lang="en-US" sz="1400" dirty="0" smtClean="0">
                <a:latin typeface="Georgia" panose="02040502050405020303" pitchFamily="18" charset="0"/>
              </a:rPr>
              <a:t>safety</a:t>
            </a:r>
            <a:endParaRPr lang="en-US" sz="1400" dirty="0">
              <a:latin typeface="Georgia" panose="02040502050405020303" pitchFamily="18" charset="0"/>
            </a:endParaRPr>
          </a:p>
        </p:txBody>
      </p:sp>
    </p:spTree>
    <p:extLst>
      <p:ext uri="{BB962C8B-B14F-4D97-AF65-F5344CB8AC3E}">
        <p14:creationId xmlns="" xmlns:p14="http://schemas.microsoft.com/office/powerpoint/2010/main" val="1050880452"/>
      </p:ext>
    </p:ext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Usecase Diagrams</a:t>
            </a:r>
            <a:endParaRPr lang="en-US" dirty="0"/>
          </a:p>
        </p:txBody>
      </p:sp>
      <p:pic>
        <p:nvPicPr>
          <p:cNvPr id="1028" name="Picture 4"/>
          <p:cNvPicPr>
            <a:picLocks noGrp="1" noChangeAspect="1" noChangeArrowheads="1"/>
          </p:cNvPicPr>
          <p:nvPr>
            <p:ph idx="1"/>
          </p:nvPr>
        </p:nvPicPr>
        <p:blipFill>
          <a:blip r:embed="rId2" cstate="email">
            <a:extLst>
              <a:ext uri="{28A0092B-C50C-407E-A947-70E740481C1C}">
                <a14:useLocalDpi xmlns="" xmlns:a14="http://schemas.microsoft.com/office/drawing/2010/main" val="0"/>
              </a:ext>
            </a:extLst>
          </a:blip>
          <a:srcRect/>
          <a:stretch>
            <a:fillRect/>
          </a:stretch>
        </p:blipFill>
        <p:spPr bwMode="auto">
          <a:xfrm>
            <a:off x="990600" y="1295399"/>
            <a:ext cx="7848600" cy="551405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687873334"/>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 Diagrams</a:t>
            </a:r>
            <a:endParaRPr lang="en-US" dirty="0"/>
          </a:p>
        </p:txBody>
      </p:sp>
      <p:pic>
        <p:nvPicPr>
          <p:cNvPr id="5" name="image01.png"/>
          <p:cNvPicPr>
            <a:picLocks noGrp="1"/>
          </p:cNvPicPr>
          <p:nvPr>
            <p:ph idx="1"/>
          </p:nvPr>
        </p:nvPicPr>
        <p:blipFill>
          <a:blip r:embed="rId2" cstate="print"/>
          <a:srcRect/>
          <a:stretch>
            <a:fillRect/>
          </a:stretch>
        </p:blipFill>
        <p:spPr>
          <a:xfrm>
            <a:off x="1066800" y="1295401"/>
            <a:ext cx="7086600" cy="5105400"/>
          </a:xfrm>
          <a:prstGeom prst="rect">
            <a:avLst/>
          </a:prstGeom>
          <a:ln/>
        </p:spPr>
      </p:pic>
    </p:spTree>
    <p:extLst>
      <p:ext uri="{BB962C8B-B14F-4D97-AF65-F5344CB8AC3E}">
        <p14:creationId xmlns="" xmlns:p14="http://schemas.microsoft.com/office/powerpoint/2010/main" val="806177177"/>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pic>
        <p:nvPicPr>
          <p:cNvPr id="2050" name="Picture 2"/>
          <p:cNvPicPr>
            <a:picLocks noChangeAspect="1" noChangeArrowheads="1"/>
          </p:cNvPicPr>
          <p:nvPr/>
        </p:nvPicPr>
        <p:blipFill>
          <a:blip r:embed="rId2" cstate="email">
            <a:extLst>
              <a:ext uri="{28A0092B-C50C-407E-A947-70E740481C1C}">
                <a14:useLocalDpi xmlns="" xmlns:a14="http://schemas.microsoft.com/office/drawing/2010/main" val="0"/>
              </a:ext>
            </a:extLst>
          </a:blip>
          <a:srcRect/>
          <a:stretch>
            <a:fillRect/>
          </a:stretch>
        </p:blipFill>
        <p:spPr bwMode="auto">
          <a:xfrm>
            <a:off x="1128713" y="1327862"/>
            <a:ext cx="5881687" cy="506817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532138877"/>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8077200" cy="1143000"/>
          </a:xfrm>
        </p:spPr>
        <p:txBody>
          <a:bodyPr>
            <a:normAutofit/>
          </a:bodyPr>
          <a:lstStyle/>
          <a:p>
            <a:r>
              <a:rPr lang="en-US" dirty="0" smtClean="0"/>
              <a:t>Activity Diagram</a:t>
            </a:r>
            <a:endParaRPr lang="en-US" dirty="0"/>
          </a:p>
        </p:txBody>
      </p:sp>
      <p:pic>
        <p:nvPicPr>
          <p:cNvPr id="6" name="Content Placeholder 5"/>
          <p:cNvPicPr>
            <a:picLocks noGrp="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1981200" y="762000"/>
            <a:ext cx="6324600" cy="6095999"/>
          </a:xfrm>
          <a:prstGeom prst="rect">
            <a:avLst/>
          </a:prstGeom>
          <a:noFill/>
          <a:ln>
            <a:noFill/>
          </a:ln>
        </p:spPr>
      </p:pic>
    </p:spTree>
    <p:extLst>
      <p:ext uri="{BB962C8B-B14F-4D97-AF65-F5344CB8AC3E}">
        <p14:creationId xmlns="" xmlns:p14="http://schemas.microsoft.com/office/powerpoint/2010/main" val="1524240402"/>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ECTIONID" val="FpChuQ9mrn7ncHkUb4wJDg"/>
</p:tagLst>
</file>

<file path=ppt/tags/tag11.xml><?xml version="1.0" encoding="utf-8"?>
<p:tagLst xmlns:a="http://schemas.openxmlformats.org/drawingml/2006/main" xmlns:r="http://schemas.openxmlformats.org/officeDocument/2006/relationships" xmlns:p="http://schemas.openxmlformats.org/presentationml/2006/main">
  <p:tag name="DVSHAPEID" val="gLAHFkz1Wny4DLE3ZEH9AS"/>
</p:tagLst>
</file>

<file path=ppt/tags/tag12.xml><?xml version="1.0" encoding="utf-8"?>
<p:tagLst xmlns:a="http://schemas.openxmlformats.org/drawingml/2006/main" xmlns:r="http://schemas.openxmlformats.org/officeDocument/2006/relationships" xmlns:p="http://schemas.openxmlformats.org/presentationml/2006/main">
  <p:tag name="DVSHAPEID" val="ip2w5yLf7gRoIxhgGANLdN"/>
</p:tagLst>
</file>

<file path=ppt/tags/tag13.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14.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15.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8.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9.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BBC8FAA-EEEF-4048-9536-A7C4512102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Training</Template>
  <TotalTime>0</TotalTime>
  <Words>1407</Words>
  <Application>Microsoft Office PowerPoint</Application>
  <PresentationFormat>On-screen Show (4:3)</PresentationFormat>
  <Paragraphs>146</Paragraphs>
  <Slides>14</Slides>
  <Notes>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Training</vt:lpstr>
      <vt:lpstr>Weather Forecasting System</vt:lpstr>
      <vt:lpstr>Background &amp; Need</vt:lpstr>
      <vt:lpstr>Glossary of terms</vt:lpstr>
      <vt:lpstr>Glossary of terms</vt:lpstr>
      <vt:lpstr>Requirements</vt:lpstr>
      <vt:lpstr>Usecase Diagrams</vt:lpstr>
      <vt:lpstr>Usecase Diagrams</vt:lpstr>
      <vt:lpstr>Class Diagram</vt:lpstr>
      <vt:lpstr>Activity Diagram</vt:lpstr>
      <vt:lpstr>Sequence</vt:lpstr>
      <vt:lpstr>Current Status</vt:lpstr>
      <vt:lpstr>Project Schedule</vt:lpstr>
      <vt:lpstr>Who’s Who</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2014-06-22T16:16:20Z</dcterms:created>
  <dcterms:modified xsi:type="dcterms:W3CDTF">2014-06-26T20:37:48Z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TC016745579991</vt:lpwstr>
  </property>
</Properties>
</file>