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0" r:id="rId4"/>
    <p:sldId id="261" r:id="rId5"/>
    <p:sldId id="262" r:id="rId7"/>
    <p:sldId id="264" r:id="rId8"/>
    <p:sldId id="286" r:id="rId9"/>
    <p:sldId id="274" r:id="rId10"/>
    <p:sldId id="265" r:id="rId11"/>
    <p:sldId id="275" r:id="rId12"/>
    <p:sldId id="285" r:id="rId13"/>
    <p:sldId id="266" r:id="rId14"/>
    <p:sldId id="263" r:id="rId15"/>
    <p:sldId id="267" r:id="rId16"/>
    <p:sldId id="269" r:id="rId17"/>
    <p:sldId id="306" r:id="rId18"/>
    <p:sldId id="300" r:id="rId19"/>
    <p:sldId id="272" r:id="rId20"/>
    <p:sldId id="299" r:id="rId21"/>
    <p:sldId id="302" r:id="rId22"/>
    <p:sldId id="271" r:id="rId23"/>
    <p:sldId id="273" r:id="rId24"/>
    <p:sldId id="270"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 loCatId="hierarchy" qsTypeId="urn:microsoft.com/office/officeart/2005/8/quickstyle/simple1" qsCatId="simple" csTypeId="urn:microsoft.com/office/officeart/2005/8/colors/accent1_2" csCatId="accent1" phldr="0"/>
      <dgm:spPr/>
      <dgm:t>
        <a:bodyPr/>
        <a:p>
          <a:endParaRPr lang="zh-CN" altLang="en-US"/>
        </a:p>
      </dgm:t>
    </dgm:pt>
    <dgm:pt modelId="{47C757F0-AA23-46BE-9311-EA432CDEEAA1}">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t>主程序</a:t>
          </a:r>
          <a:endParaRPr lang="zh-CN" altLang="en-US"/>
        </a:p>
      </dgm:t>
    </dgm:pt>
    <dgm:pt modelId="{AB39B06D-FE6C-48B2-B5B4-77CD0C8CF7AD}" cxnId="{B489829A-2E12-456F-ADD7-CDEE94C870A5}" type="parTrans">
      <dgm:prSet/>
      <dgm:spPr/>
      <dgm:t>
        <a:bodyPr/>
        <a:p>
          <a:endParaRPr lang="zh-CN" altLang="en-US"/>
        </a:p>
      </dgm:t>
    </dgm:pt>
    <dgm:pt modelId="{DF0D1C21-B79E-4875-B7FA-EF183CB48B88}" cxnId="{B489829A-2E12-456F-ADD7-CDEE94C870A5}" type="sibTrans">
      <dgm:prSet/>
      <dgm:spPr/>
      <dgm:t>
        <a:bodyPr/>
        <a:p>
          <a:endParaRPr lang="zh-CN" altLang="en-US"/>
        </a:p>
      </dgm:t>
    </dgm:pt>
    <dgm:pt modelId="{12714FC6-8B41-47E5-91DD-F02D34D23B93}">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t>显示</a:t>
          </a:r>
          <a:endParaRPr lang="zh-CN" altLang="en-US"/>
        </a:p>
      </dgm:t>
    </dgm:pt>
    <dgm:pt modelId="{EACD17F5-D793-4A43-B489-D1804D50CFEF}" cxnId="{0AE7F9F4-5838-4668-A25D-E463B33BE554}" type="parTrans">
      <dgm:prSet/>
      <dgm:spPr/>
      <dgm:t>
        <a:bodyPr/>
        <a:p>
          <a:endParaRPr lang="zh-CN" altLang="en-US"/>
        </a:p>
      </dgm:t>
    </dgm:pt>
    <dgm:pt modelId="{FA45D93F-0724-4936-AA45-E6762732A19D}" cxnId="{0AE7F9F4-5838-4668-A25D-E463B33BE554}" type="sibTrans">
      <dgm:prSet/>
      <dgm:spPr/>
      <dgm:t>
        <a:bodyPr/>
        <a:p>
          <a:endParaRPr lang="zh-CN" altLang="en-US"/>
        </a:p>
      </dgm:t>
    </dgm:pt>
    <dgm:pt modelId="{4EC42421-831D-4CD3-8215-2AF4300F9C01}">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sym typeface="+mn-ea"/>
            </a:rPr>
            <a:t>键盘处理</a:t>
          </a:r>
          <a:r>
            <a:rPr lang="zh-CN" altLang="en-US"/>
            <a:t/>
          </a:r>
          <a:endParaRPr lang="zh-CN" altLang="en-US"/>
        </a:p>
      </dgm:t>
    </dgm:pt>
    <dgm:pt modelId="{8D5FB264-0A5C-4C3A-85B7-453D9BD837DF}" cxnId="{2B3304CE-AF99-42E1-8DB9-E068A791D23D}" type="parTrans">
      <dgm:prSet/>
      <dgm:spPr/>
      <dgm:t>
        <a:bodyPr/>
        <a:p>
          <a:endParaRPr lang="zh-CN" altLang="en-US"/>
        </a:p>
      </dgm:t>
    </dgm:pt>
    <dgm:pt modelId="{A1825131-D805-48C8-BFCE-E45C02E6F5CE}" cxnId="{2B3304CE-AF99-42E1-8DB9-E068A791D23D}" type="sibTrans">
      <dgm:prSet/>
      <dgm:spPr/>
      <dgm:t>
        <a:bodyPr/>
        <a:p>
          <a:endParaRPr lang="zh-CN" altLang="en-US"/>
        </a:p>
      </dgm:t>
    </dgm:pt>
    <dgm:pt modelId="{CF717C8A-B40B-4AFF-BF49-65ABB7DF8190}">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a:sym typeface="+mn-ea"/>
            </a:rPr>
            <a:t>工</a:t>
          </a:r>
          <a:r>
            <a:rPr lang="zh-CN" altLang="en-US">
              <a:sym typeface="+mn-ea"/>
            </a:rPr>
            <a:t>作</a:t>
          </a:r>
          <a:r>
            <a:rPr lang="zh-CN" altLang="en-US"/>
            <a:t/>
          </a:r>
          <a:endParaRPr lang="zh-CN" altLang="en-US"/>
        </a:p>
      </dgm:t>
    </dgm:pt>
    <dgm:pt modelId="{CCF68ADE-40B6-47D0-93C1-88EC13ADC8AC}" cxnId="{56140D89-DF7C-4DF7-84CB-DD5DC1BC528C}" type="parTrans">
      <dgm:prSet/>
      <dgm:spPr/>
      <dgm:t>
        <a:bodyPr/>
        <a:p>
          <a:endParaRPr lang="zh-CN" altLang="en-US"/>
        </a:p>
      </dgm:t>
    </dgm:pt>
    <dgm:pt modelId="{630D3E0B-D1D7-4E1A-8193-515AA5E1866F}" cxnId="{56140D89-DF7C-4DF7-84CB-DD5DC1BC528C}" type="sibTrans">
      <dgm:prSet/>
      <dgm:spPr/>
      <dgm:t>
        <a:bodyPr/>
        <a:p>
          <a:endParaRPr lang="zh-CN" alt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3"/>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3">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3"/>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3">
        <dgm:presLayoutVars>
          <dgm:chPref val="3"/>
        </dgm:presLayoutVars>
      </dgm:prSet>
      <dgm:spPr/>
    </dgm:pt>
    <dgm:pt modelId="{6238C53E-A961-488B-8FBD-6EC13507B069}" type="pres">
      <dgm:prSet presAssocID="{4EC42421-831D-4CD3-8215-2AF4300F9C01}" presName="rootConnector" presStyleCnt="0"/>
      <dgm:spPr/>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3"/>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3">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B489829A-2E12-456F-ADD7-CDEE94C870A5}" srcId="{A77D31B3-3808-4FBA-8FA4-CC8D448A173E}" destId="{47C757F0-AA23-46BE-9311-EA432CDEEAA1}" srcOrd="0" destOrd="0" parTransId="{AB39B06D-FE6C-48B2-B5B4-77CD0C8CF7AD}" sibTransId="{DF0D1C21-B79E-4875-B7FA-EF183CB48B88}"/>
    <dgm:cxn modelId="{0AE7F9F4-5838-4668-A25D-E463B33BE554}" srcId="{47C757F0-AA23-46BE-9311-EA432CDEEAA1}" destId="{12714FC6-8B41-47E5-91DD-F02D34D23B93}" srcOrd="0" destOrd="0" parTransId="{EACD17F5-D793-4A43-B489-D1804D50CFEF}" sibTransId="{FA45D93F-0724-4936-AA45-E6762732A19D}"/>
    <dgm:cxn modelId="{2B3304CE-AF99-42E1-8DB9-E068A791D23D}" srcId="{47C757F0-AA23-46BE-9311-EA432CDEEAA1}" destId="{4EC42421-831D-4CD3-8215-2AF4300F9C01}" srcOrd="1" destOrd="0" parTransId="{8D5FB264-0A5C-4C3A-85B7-453D9BD837DF}" sibTransId="{A1825131-D805-48C8-BFCE-E45C02E6F5CE}"/>
    <dgm:cxn modelId="{56140D89-DF7C-4DF7-84CB-DD5DC1BC528C}" srcId="{47C757F0-AA23-46BE-9311-EA432CDEEAA1}" destId="{CF717C8A-B40B-4AFF-BF49-65ABB7DF8190}" srcOrd="2" destOrd="0" parTransId="{CCF68ADE-40B6-47D0-93C1-88EC13ADC8AC}" sibTransId="{630D3E0B-D1D7-4E1A-8193-515AA5E1866F}"/>
    <dgm:cxn modelId="{B1B5F360-300F-48B8-8582-0603BF3B068C}" type="presOf" srcId="{A77D31B3-3808-4FBA-8FA4-CC8D448A173E}" destId="{E498DC9C-C5AC-4482-A26F-3B99DC5D79F0}" srcOrd="0" destOrd="0" presId="urn:microsoft.com/office/officeart/2005/8/layout/orgChart1"/>
    <dgm:cxn modelId="{0D14EF7A-F19D-42F5-844E-6E8545FAE312}" type="presParOf" srcId="{E498DC9C-C5AC-4482-A26F-3B99DC5D79F0}" destId="{F728C3E8-5128-4BB6-90CC-A86769ECE335}" srcOrd="0" destOrd="0" presId="urn:microsoft.com/office/officeart/2005/8/layout/orgChart1"/>
    <dgm:cxn modelId="{35852F30-3730-44A0-819C-EF48D40E562F}" type="presParOf" srcId="{F728C3E8-5128-4BB6-90CC-A86769ECE335}" destId="{79147750-B6BF-43FD-83A0-7ACDC9B53EFF}" srcOrd="0" destOrd="0" presId="urn:microsoft.com/office/officeart/2005/8/layout/orgChart1"/>
    <dgm:cxn modelId="{7AA8A661-529E-4E03-9927-D1A6B6487759}" type="presOf" srcId="{47C757F0-AA23-46BE-9311-EA432CDEEAA1}" destId="{79147750-B6BF-43FD-83A0-7ACDC9B53EFF}" srcOrd="0" destOrd="0" presId="urn:microsoft.com/office/officeart/2005/8/layout/orgChart1"/>
    <dgm:cxn modelId="{D3D5AF2D-10F1-4D2F-AC98-6EC877739B7B}" type="presParOf" srcId="{79147750-B6BF-43FD-83A0-7ACDC9B53EFF}" destId="{AE79172D-D441-42BB-84EA-E3D989670DED}" srcOrd="0" destOrd="0" presId="urn:microsoft.com/office/officeart/2005/8/layout/orgChart1"/>
    <dgm:cxn modelId="{0C9DCB6A-99E1-462C-B041-374DB9A15737}" type="presOf" srcId="{47C757F0-AA23-46BE-9311-EA432CDEEAA1}" destId="{AE79172D-D441-42BB-84EA-E3D989670DED}" srcOrd="0" destOrd="0" presId="urn:microsoft.com/office/officeart/2005/8/layout/orgChart1"/>
    <dgm:cxn modelId="{DE666721-FB84-4B29-8C9E-968994362C42}" type="presParOf" srcId="{79147750-B6BF-43FD-83A0-7ACDC9B53EFF}" destId="{86420519-308D-4A6A-8FEA-6FB2E39BA448}" srcOrd="1" destOrd="0" presId="urn:microsoft.com/office/officeart/2005/8/layout/orgChart1"/>
    <dgm:cxn modelId="{B35AE251-2313-49E0-8E41-99BA1A606191}" type="presOf" srcId="{47C757F0-AA23-46BE-9311-EA432CDEEAA1}" destId="{86420519-308D-4A6A-8FEA-6FB2E39BA448}" srcOrd="0" destOrd="0" presId="urn:microsoft.com/office/officeart/2005/8/layout/orgChart1"/>
    <dgm:cxn modelId="{E9E1C7CC-20AA-4C94-9159-28DE0BBC0B5E}" type="presParOf" srcId="{F728C3E8-5128-4BB6-90CC-A86769ECE335}" destId="{9A0FF10C-81C7-47CD-A320-768F2009480B}" srcOrd="1" destOrd="0" presId="urn:microsoft.com/office/officeart/2005/8/layout/orgChart1"/>
    <dgm:cxn modelId="{A5ED6C49-203E-4E2B-B8B6-E54E9A38C625}" type="presParOf" srcId="{9A0FF10C-81C7-47CD-A320-768F2009480B}" destId="{6A259130-4455-44E0-969B-948D1249687E}" srcOrd="0" destOrd="1" presId="urn:microsoft.com/office/officeart/2005/8/layout/orgChart1"/>
    <dgm:cxn modelId="{88925BF4-BDBB-475E-8970-94C5E04F78EA}" type="presOf" srcId="{EACD17F5-D793-4A43-B489-D1804D50CFEF}" destId="{6A259130-4455-44E0-969B-948D1249687E}" srcOrd="0" destOrd="0" presId="urn:microsoft.com/office/officeart/2005/8/layout/orgChart1"/>
    <dgm:cxn modelId="{C7FC82E9-87E7-4564-B9E5-74EB43B8026E}" type="presParOf" srcId="{9A0FF10C-81C7-47CD-A320-768F2009480B}" destId="{D6C5C065-A308-417C-8ECC-04FC2BEC646C}" srcOrd="1" destOrd="1" presId="urn:microsoft.com/office/officeart/2005/8/layout/orgChart1"/>
    <dgm:cxn modelId="{A55F5B4E-B031-424C-9C93-B48E67012B0F}" type="presParOf" srcId="{D6C5C065-A308-417C-8ECC-04FC2BEC646C}" destId="{E36491EF-5019-46FD-BC82-1BD579B9EE0E}" srcOrd="0" destOrd="1" presId="urn:microsoft.com/office/officeart/2005/8/layout/orgChart1"/>
    <dgm:cxn modelId="{ED0D8F25-253A-4C50-AA30-692F1F63EE3F}" type="presOf" srcId="{12714FC6-8B41-47E5-91DD-F02D34D23B93}" destId="{E36491EF-5019-46FD-BC82-1BD579B9EE0E}" srcOrd="0" destOrd="0" presId="urn:microsoft.com/office/officeart/2005/8/layout/orgChart1"/>
    <dgm:cxn modelId="{01F544C9-9D5C-42B7-BB22-FAD01812E03F}" type="presParOf" srcId="{E36491EF-5019-46FD-BC82-1BD579B9EE0E}" destId="{43B7C837-49D6-40CE-BBAB-953D9E4BA7ED}" srcOrd="0" destOrd="0" presId="urn:microsoft.com/office/officeart/2005/8/layout/orgChart1"/>
    <dgm:cxn modelId="{DAB5F233-A5C4-4DA5-BC83-0E29B6D9E07A}" type="presOf" srcId="{12714FC6-8B41-47E5-91DD-F02D34D23B93}" destId="{43B7C837-49D6-40CE-BBAB-953D9E4BA7ED}" srcOrd="0" destOrd="0" presId="urn:microsoft.com/office/officeart/2005/8/layout/orgChart1"/>
    <dgm:cxn modelId="{8C83B7E2-B11B-4B1E-86F2-A27FECF954B3}" type="presParOf" srcId="{E36491EF-5019-46FD-BC82-1BD579B9EE0E}" destId="{9A037140-9B69-4B9F-A134-F2F2EB0F2E32}" srcOrd="1" destOrd="0" presId="urn:microsoft.com/office/officeart/2005/8/layout/orgChart1"/>
    <dgm:cxn modelId="{3BE6221B-3F36-4359-A13C-338D2030C7F3}" type="presOf" srcId="{12714FC6-8B41-47E5-91DD-F02D34D23B93}" destId="{9A037140-9B69-4B9F-A134-F2F2EB0F2E32}" srcOrd="0" destOrd="0" presId="urn:microsoft.com/office/officeart/2005/8/layout/orgChart1"/>
    <dgm:cxn modelId="{3C5760EC-02DE-49E1-AECA-B1926C15A7D8}" type="presParOf" srcId="{D6C5C065-A308-417C-8ECC-04FC2BEC646C}" destId="{FA37AA5D-87C2-47F6-9B72-B753C073E744}" srcOrd="1" destOrd="1" presId="urn:microsoft.com/office/officeart/2005/8/layout/orgChart1"/>
    <dgm:cxn modelId="{86B43DEC-1FBB-4B5D-A76D-C69EBC9C2200}" type="presParOf" srcId="{D6C5C065-A308-417C-8ECC-04FC2BEC646C}" destId="{A7309641-2A58-41EA-9E42-56812CF298ED}" srcOrd="2" destOrd="1" presId="urn:microsoft.com/office/officeart/2005/8/layout/orgChart1"/>
    <dgm:cxn modelId="{7743C87F-CFA2-48A5-AE9E-F933C194DA60}" type="presParOf" srcId="{9A0FF10C-81C7-47CD-A320-768F2009480B}" destId="{F492B679-3C8C-4E72-95A8-8B81298826E7}" srcOrd="2" destOrd="1" presId="urn:microsoft.com/office/officeart/2005/8/layout/orgChart1"/>
    <dgm:cxn modelId="{DEA2CE90-E4AA-46FE-9572-F23AFC240777}" type="presOf" srcId="{8D5FB264-0A5C-4C3A-85B7-453D9BD837DF}" destId="{F492B679-3C8C-4E72-95A8-8B81298826E7}" srcOrd="0" destOrd="0" presId="urn:microsoft.com/office/officeart/2005/8/layout/orgChart1"/>
    <dgm:cxn modelId="{E4C8A9E7-7D7D-4074-A1CC-91B04D4B57D3}" type="presParOf" srcId="{9A0FF10C-81C7-47CD-A320-768F2009480B}" destId="{C6F584B9-7EA2-46D8-913B-8F508509ECAB}" srcOrd="3" destOrd="1" presId="urn:microsoft.com/office/officeart/2005/8/layout/orgChart1"/>
    <dgm:cxn modelId="{83E217A5-33DF-4E74-A85E-99FECE377B77}" type="presParOf" srcId="{C6F584B9-7EA2-46D8-913B-8F508509ECAB}" destId="{6CAD9CE6-86A1-4F7D-98A6-3AF53F55F9E3}" srcOrd="0" destOrd="3" presId="urn:microsoft.com/office/officeart/2005/8/layout/orgChart1"/>
    <dgm:cxn modelId="{3DC61AAA-877F-4D6B-AF3A-0522734FA5BE}" type="presOf" srcId="{4EC42421-831D-4CD3-8215-2AF4300F9C01}" destId="{6CAD9CE6-86A1-4F7D-98A6-3AF53F55F9E3}" srcOrd="0" destOrd="0" presId="urn:microsoft.com/office/officeart/2005/8/layout/orgChart1"/>
    <dgm:cxn modelId="{93D44310-AC36-442F-ACBC-4611FB0C0E0A}" type="presParOf" srcId="{6CAD9CE6-86A1-4F7D-98A6-3AF53F55F9E3}" destId="{08A0D1D2-3A20-4D63-8E35-B7C8B6B16D48}" srcOrd="0" destOrd="0" presId="urn:microsoft.com/office/officeart/2005/8/layout/orgChart1"/>
    <dgm:cxn modelId="{A5F9FE66-9639-400C-AF3B-AF0D27290CCC}" type="presOf" srcId="{4EC42421-831D-4CD3-8215-2AF4300F9C01}" destId="{08A0D1D2-3A20-4D63-8E35-B7C8B6B16D48}" srcOrd="0" destOrd="0" presId="urn:microsoft.com/office/officeart/2005/8/layout/orgChart1"/>
    <dgm:cxn modelId="{6CFE604D-86AC-4CC1-ABFB-F1BCF9485FD9}" type="presParOf" srcId="{6CAD9CE6-86A1-4F7D-98A6-3AF53F55F9E3}" destId="{6238C53E-A961-488B-8FBD-6EC13507B069}" srcOrd="1" destOrd="0" presId="urn:microsoft.com/office/officeart/2005/8/layout/orgChart1"/>
    <dgm:cxn modelId="{4BAF3874-D6AA-40A8-AB83-4C07012E5CCD}" type="presOf" srcId="{4EC42421-831D-4CD3-8215-2AF4300F9C01}" destId="{6238C53E-A961-488B-8FBD-6EC13507B069}" srcOrd="0" destOrd="0" presId="urn:microsoft.com/office/officeart/2005/8/layout/orgChart1"/>
    <dgm:cxn modelId="{9903590F-FD58-4465-AAE5-A587C388F41B}" type="presParOf" srcId="{C6F584B9-7EA2-46D8-913B-8F508509ECAB}" destId="{A9C46FD3-3BE9-4E6E-BFF6-B0B42B13F857}" srcOrd="1" destOrd="3" presId="urn:microsoft.com/office/officeart/2005/8/layout/orgChart1"/>
    <dgm:cxn modelId="{135BBE0D-B19A-4161-A014-466FA60C7063}" type="presParOf" srcId="{C6F584B9-7EA2-46D8-913B-8F508509ECAB}" destId="{A663BBFB-A120-4F5B-82EC-DB644DB9966B}" srcOrd="2" destOrd="3" presId="urn:microsoft.com/office/officeart/2005/8/layout/orgChart1"/>
    <dgm:cxn modelId="{551EDE6A-EFA4-46E9-B3CD-72A74318EE57}" type="presParOf" srcId="{9A0FF10C-81C7-47CD-A320-768F2009480B}" destId="{AB3A8128-6C86-49B7-B5CC-0153888815E5}" srcOrd="4" destOrd="1" presId="urn:microsoft.com/office/officeart/2005/8/layout/orgChart1"/>
    <dgm:cxn modelId="{DF726B5B-D197-43DC-9876-A9B3ABC040A3}" type="presOf" srcId="{CCF68ADE-40B6-47D0-93C1-88EC13ADC8AC}" destId="{AB3A8128-6C86-49B7-B5CC-0153888815E5}" srcOrd="0" destOrd="0" presId="urn:microsoft.com/office/officeart/2005/8/layout/orgChart1"/>
    <dgm:cxn modelId="{ED03B0AD-8A97-4B21-8F9C-18E70FE2CB10}" type="presParOf" srcId="{9A0FF10C-81C7-47CD-A320-768F2009480B}" destId="{1A917F9A-DDE6-4568-B35C-7FABCEF0A586}" srcOrd="5" destOrd="1" presId="urn:microsoft.com/office/officeart/2005/8/layout/orgChart1"/>
    <dgm:cxn modelId="{35D12FEF-0798-42E5-99CB-5A885628A277}" type="presParOf" srcId="{1A917F9A-DDE6-4568-B35C-7FABCEF0A586}" destId="{FA949B67-3DB7-47FA-97C9-4A653E762F22}" srcOrd="0" destOrd="5" presId="urn:microsoft.com/office/officeart/2005/8/layout/orgChart1"/>
    <dgm:cxn modelId="{2DAC10AF-D774-4A4A-BEB0-CC6DDAFE957B}" type="presOf" srcId="{CF717C8A-B40B-4AFF-BF49-65ABB7DF8190}" destId="{FA949B67-3DB7-47FA-97C9-4A653E762F22}" srcOrd="0" destOrd="0" presId="urn:microsoft.com/office/officeart/2005/8/layout/orgChart1"/>
    <dgm:cxn modelId="{858C950C-7178-42BB-89A5-8FA3C5040562}" type="presParOf" srcId="{FA949B67-3DB7-47FA-97C9-4A653E762F22}" destId="{7D64F4A3-0E55-47AC-A59B-9D5A9DC25552}" srcOrd="0" destOrd="0" presId="urn:microsoft.com/office/officeart/2005/8/layout/orgChart1"/>
    <dgm:cxn modelId="{82B36591-E8D7-46B9-A368-E183F2526A1E}" type="presOf" srcId="{CF717C8A-B40B-4AFF-BF49-65ABB7DF8190}" destId="{7D64F4A3-0E55-47AC-A59B-9D5A9DC25552}" srcOrd="0" destOrd="0" presId="urn:microsoft.com/office/officeart/2005/8/layout/orgChart1"/>
    <dgm:cxn modelId="{187A4209-2E72-4FA5-8EED-4ECCE8067C92}" type="presParOf" srcId="{FA949B67-3DB7-47FA-97C9-4A653E762F22}" destId="{5667CB49-EC34-46BC-AD2D-72F3BD95D049}" srcOrd="1" destOrd="0" presId="urn:microsoft.com/office/officeart/2005/8/layout/orgChart1"/>
    <dgm:cxn modelId="{F796ED2E-A78E-4FA9-949D-E2F956A00C3E}" type="presOf" srcId="{CF717C8A-B40B-4AFF-BF49-65ABB7DF8190}" destId="{5667CB49-EC34-46BC-AD2D-72F3BD95D049}" srcOrd="0" destOrd="0" presId="urn:microsoft.com/office/officeart/2005/8/layout/orgChart1"/>
    <dgm:cxn modelId="{54C7153D-4814-4CBB-A70C-4173B9FE2C81}" type="presParOf" srcId="{1A917F9A-DDE6-4568-B35C-7FABCEF0A586}" destId="{EB3A10DA-2FA4-4DAD-8341-8078D7F83716}" srcOrd="1" destOrd="5" presId="urn:microsoft.com/office/officeart/2005/8/layout/orgChart1"/>
    <dgm:cxn modelId="{7BE2DBAF-BB8C-4A71-A9AB-9B440D8C1F2B}" type="presParOf" srcId="{1A917F9A-DDE6-4568-B35C-7FABCEF0A586}" destId="{B05C5608-85C8-433E-A928-1755312B673B}" srcOrd="2" destOrd="5" presId="urn:microsoft.com/office/officeart/2005/8/layout/orgChart1"/>
    <dgm:cxn modelId="{D9803CF5-A02D-4921-A216-0E910BF81C46}"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205605" cy="2707005"/>
        <a:chOff x="0" y="0"/>
        <a:chExt cx="4205605" cy="2707005"/>
      </a:xfrm>
    </dsp:grpSpPr>
    <dsp:sp modelId="{6A259130-4455-44E0-969B-948D1249687E}">
      <dsp:nvSpPr>
        <dsp:cNvPr id="5" name="任意多边形 4"/>
        <dsp:cNvSpPr/>
      </dsp:nvSpPr>
      <dsp:spPr bwMode="white">
        <a:xfrm>
          <a:off x="614855" y="1224383"/>
          <a:ext cx="1487948" cy="258239"/>
        </a:xfrm>
        <a:custGeom>
          <a:avLst/>
          <a:gdLst/>
          <a:ahLst/>
          <a:cxnLst/>
          <a:pathLst>
            <a:path w="2343" h="407">
              <a:moveTo>
                <a:pt x="2343" y="0"/>
              </a:moveTo>
              <a:lnTo>
                <a:pt x="2343" y="203"/>
              </a:lnTo>
              <a:lnTo>
                <a:pt x="0" y="203"/>
              </a:lnTo>
              <a:lnTo>
                <a:pt x="0" y="407"/>
              </a:lnTo>
            </a:path>
          </a:pathLst>
        </a:custGeom>
      </dsp:spPr>
      <dsp:style>
        <a:lnRef idx="2">
          <a:schemeClr val="accent1">
            <a:shade val="60000"/>
          </a:schemeClr>
        </a:lnRef>
        <a:fillRef idx="0">
          <a:schemeClr val="accent1"/>
        </a:fillRef>
        <a:effectRef idx="0">
          <a:scrgbClr r="0" g="0" b="0"/>
        </a:effectRef>
        <a:fontRef idx="minor"/>
      </dsp:style>
      <dsp:txXfrm>
        <a:off x="614855" y="1224383"/>
        <a:ext cx="1487948" cy="258239"/>
      </dsp:txXfrm>
    </dsp:sp>
    <dsp:sp modelId="{F492B679-3C8C-4E72-95A8-8B81298826E7}">
      <dsp:nvSpPr>
        <dsp:cNvPr id="8" name="任意多边形 7"/>
        <dsp:cNvSpPr/>
      </dsp:nvSpPr>
      <dsp:spPr bwMode="white">
        <a:xfrm>
          <a:off x="2102803" y="1224383"/>
          <a:ext cx="0" cy="258239"/>
        </a:xfrm>
        <a:custGeom>
          <a:avLst/>
          <a:gdLst/>
          <a:ahLst/>
          <a:cxnLst/>
          <a:pathLst>
            <a:path h="407">
              <a:moveTo>
                <a:pt x="0" y="0"/>
              </a:moveTo>
              <a:lnTo>
                <a:pt x="0" y="203"/>
              </a:lnTo>
              <a:lnTo>
                <a:pt x="0" y="203"/>
              </a:lnTo>
              <a:lnTo>
                <a:pt x="0" y="407"/>
              </a:lnTo>
            </a:path>
          </a:pathLst>
        </a:custGeom>
      </dsp:spPr>
      <dsp:style>
        <a:lnRef idx="2">
          <a:schemeClr val="accent1">
            <a:shade val="60000"/>
          </a:schemeClr>
        </a:lnRef>
        <a:fillRef idx="0">
          <a:schemeClr val="accent1"/>
        </a:fillRef>
        <a:effectRef idx="0">
          <a:scrgbClr r="0" g="0" b="0"/>
        </a:effectRef>
        <a:fontRef idx="minor"/>
      </dsp:style>
      <dsp:txXfrm>
        <a:off x="2102803" y="1224383"/>
        <a:ext cx="0" cy="258239"/>
      </dsp:txXfrm>
    </dsp:sp>
    <dsp:sp modelId="{AB3A8128-6C86-49B7-B5CC-0153888815E5}">
      <dsp:nvSpPr>
        <dsp:cNvPr id="11" name="任意多边形 10"/>
        <dsp:cNvSpPr/>
      </dsp:nvSpPr>
      <dsp:spPr bwMode="white">
        <a:xfrm>
          <a:off x="2102803" y="1224383"/>
          <a:ext cx="1487948" cy="258239"/>
        </a:xfrm>
        <a:custGeom>
          <a:avLst/>
          <a:gdLst/>
          <a:ahLst/>
          <a:cxnLst/>
          <a:pathLst>
            <a:path w="2343" h="407">
              <a:moveTo>
                <a:pt x="0" y="0"/>
              </a:moveTo>
              <a:lnTo>
                <a:pt x="0" y="203"/>
              </a:lnTo>
              <a:lnTo>
                <a:pt x="2343" y="203"/>
              </a:lnTo>
              <a:lnTo>
                <a:pt x="2343" y="407"/>
              </a:lnTo>
            </a:path>
          </a:pathLst>
        </a:custGeom>
      </dsp:spPr>
      <dsp:style>
        <a:lnRef idx="2">
          <a:schemeClr val="accent1">
            <a:shade val="60000"/>
          </a:schemeClr>
        </a:lnRef>
        <a:fillRef idx="0">
          <a:schemeClr val="accent1"/>
        </a:fillRef>
        <a:effectRef idx="0">
          <a:scrgbClr r="0" g="0" b="0"/>
        </a:effectRef>
        <a:fontRef idx="minor"/>
      </dsp:style>
      <dsp:txXfrm>
        <a:off x="2102803" y="1224383"/>
        <a:ext cx="1487948" cy="258239"/>
      </dsp:txXfrm>
    </dsp:sp>
    <dsp:sp modelId="{AE79172D-D441-42BB-84EA-E3D989670DED}">
      <dsp:nvSpPr>
        <dsp:cNvPr id="3" name="矩形 2"/>
        <dsp:cNvSpPr/>
      </dsp:nvSpPr>
      <dsp:spPr bwMode="white">
        <a:xfrm>
          <a:off x="1487948" y="609529"/>
          <a:ext cx="1229709" cy="61485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a:t>主程序</a:t>
          </a:r>
          <a:endParaRPr lang="zh-CN" altLang="en-US"/>
        </a:p>
      </dsp:txBody>
      <dsp:txXfrm>
        <a:off x="1487948" y="609529"/>
        <a:ext cx="1229709" cy="614855"/>
      </dsp:txXfrm>
    </dsp:sp>
    <dsp:sp modelId="{43B7C837-49D6-40CE-BBAB-953D9E4BA7ED}">
      <dsp:nvSpPr>
        <dsp:cNvPr id="6" name="矩形 5"/>
        <dsp:cNvSpPr/>
      </dsp:nvSpPr>
      <dsp:spPr bwMode="white">
        <a:xfrm>
          <a:off x="0" y="1482622"/>
          <a:ext cx="1229709" cy="61485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a:t>显示</a:t>
          </a:r>
          <a:endParaRPr lang="zh-CN" altLang="en-US"/>
        </a:p>
      </dsp:txBody>
      <dsp:txXfrm>
        <a:off x="0" y="1482622"/>
        <a:ext cx="1229709" cy="614855"/>
      </dsp:txXfrm>
    </dsp:sp>
    <dsp:sp modelId="{08A0D1D2-3A20-4D63-8E35-B7C8B6B16D48}">
      <dsp:nvSpPr>
        <dsp:cNvPr id="9" name="矩形 8"/>
        <dsp:cNvSpPr/>
      </dsp:nvSpPr>
      <dsp:spPr bwMode="white">
        <a:xfrm>
          <a:off x="1487948" y="1482622"/>
          <a:ext cx="1229709" cy="61485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a:t>工作</a:t>
          </a:r>
          <a:endParaRPr lang="zh-CN" altLang="en-US"/>
        </a:p>
      </dsp:txBody>
      <dsp:txXfrm>
        <a:off x="1487948" y="1482622"/>
        <a:ext cx="1229709" cy="614855"/>
      </dsp:txXfrm>
    </dsp:sp>
    <dsp:sp modelId="{7D64F4A3-0E55-47AC-A59B-9D5A9DC25552}">
      <dsp:nvSpPr>
        <dsp:cNvPr id="12" name="矩形 11"/>
        <dsp:cNvSpPr/>
      </dsp:nvSpPr>
      <dsp:spPr bwMode="white">
        <a:xfrm>
          <a:off x="2975896" y="1482622"/>
          <a:ext cx="1229709" cy="614855"/>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a:t>键盘处理</a:t>
          </a:r>
          <a:endParaRPr lang="zh-CN" altLang="en-US"/>
        </a:p>
      </dsp:txBody>
      <dsp:txXfrm>
        <a:off x="2975896" y="1482622"/>
        <a:ext cx="1229709" cy="614855"/>
      </dsp:txXfrm>
    </dsp:sp>
    <dsp:sp modelId="{86420519-308D-4A6A-8FEA-6FB2E39BA448}">
      <dsp:nvSpPr>
        <dsp:cNvPr id="4" name="矩形 3" hidden="1"/>
        <dsp:cNvSpPr/>
      </dsp:nvSpPr>
      <dsp:spPr bwMode="white">
        <a:xfrm>
          <a:off x="1487948" y="609529"/>
          <a:ext cx="245942" cy="614855"/>
        </a:xfrm>
        <a:prstGeom prst="rect">
          <a:avLst/>
        </a:prstGeom>
      </dsp:spPr>
      <dsp:style>
        <a:lnRef idx="2">
          <a:schemeClr val="lt1"/>
        </a:lnRef>
        <a:fillRef idx="1">
          <a:schemeClr val="accent1"/>
        </a:fillRef>
        <a:effectRef idx="0">
          <a:scrgbClr r="0" g="0" b="0"/>
        </a:effectRef>
        <a:fontRef idx="minor">
          <a:schemeClr val="lt1"/>
        </a:fontRef>
      </dsp:style>
      <dsp:txXfrm>
        <a:off x="1487948" y="609529"/>
        <a:ext cx="245942" cy="614855"/>
      </dsp:txXfrm>
    </dsp:sp>
    <dsp:sp modelId="{9A037140-9B69-4B9F-A134-F2F2EB0F2E32}">
      <dsp:nvSpPr>
        <dsp:cNvPr id="7" name="矩形 6" hidden="1"/>
        <dsp:cNvSpPr/>
      </dsp:nvSpPr>
      <dsp:spPr bwMode="white">
        <a:xfrm>
          <a:off x="0" y="1482622"/>
          <a:ext cx="245942" cy="614855"/>
        </a:xfrm>
        <a:prstGeom prst="rect">
          <a:avLst/>
        </a:prstGeom>
      </dsp:spPr>
      <dsp:style>
        <a:lnRef idx="2">
          <a:schemeClr val="lt1"/>
        </a:lnRef>
        <a:fillRef idx="1">
          <a:schemeClr val="accent1"/>
        </a:fillRef>
        <a:effectRef idx="0">
          <a:scrgbClr r="0" g="0" b="0"/>
        </a:effectRef>
        <a:fontRef idx="minor">
          <a:schemeClr val="lt1"/>
        </a:fontRef>
      </dsp:style>
      <dsp:txXfrm>
        <a:off x="0" y="1482622"/>
        <a:ext cx="245942" cy="614855"/>
      </dsp:txXfrm>
    </dsp:sp>
    <dsp:sp modelId="{6238C53E-A961-488B-8FBD-6EC13507B069}">
      <dsp:nvSpPr>
        <dsp:cNvPr id="10" name="矩形 9" hidden="1"/>
        <dsp:cNvSpPr/>
      </dsp:nvSpPr>
      <dsp:spPr bwMode="white">
        <a:xfrm>
          <a:off x="1487948" y="1482622"/>
          <a:ext cx="245942" cy="614855"/>
        </a:xfrm>
        <a:prstGeom prst="rect">
          <a:avLst/>
        </a:prstGeom>
      </dsp:spPr>
      <dsp:style>
        <a:lnRef idx="2">
          <a:schemeClr val="lt1"/>
        </a:lnRef>
        <a:fillRef idx="1">
          <a:schemeClr val="accent1"/>
        </a:fillRef>
        <a:effectRef idx="0">
          <a:scrgbClr r="0" g="0" b="0"/>
        </a:effectRef>
        <a:fontRef idx="minor">
          <a:schemeClr val="lt1"/>
        </a:fontRef>
      </dsp:style>
      <dsp:txXfrm>
        <a:off x="1487948" y="1482622"/>
        <a:ext cx="245942" cy="614855"/>
      </dsp:txXfrm>
    </dsp:sp>
    <dsp:sp modelId="{5667CB49-EC34-46BC-AD2D-72F3BD95D049}">
      <dsp:nvSpPr>
        <dsp:cNvPr id="13" name="矩形 12" hidden="1"/>
        <dsp:cNvSpPr/>
      </dsp:nvSpPr>
      <dsp:spPr bwMode="white">
        <a:xfrm>
          <a:off x="2975896" y="1482622"/>
          <a:ext cx="245942" cy="614855"/>
        </a:xfrm>
        <a:prstGeom prst="rect">
          <a:avLst/>
        </a:prstGeom>
      </dsp:spPr>
      <dsp:style>
        <a:lnRef idx="2">
          <a:schemeClr val="lt1"/>
        </a:lnRef>
        <a:fillRef idx="1">
          <a:schemeClr val="accent1"/>
        </a:fillRef>
        <a:effectRef idx="0">
          <a:scrgbClr r="0" g="0" b="0"/>
        </a:effectRef>
        <a:fontRef idx="minor">
          <a:schemeClr val="lt1"/>
        </a:fontRef>
      </dsp:style>
      <dsp:txXfrm>
        <a:off x="2975896" y="1482622"/>
        <a:ext cx="245942" cy="6148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9000">
              <a:schemeClr val="accent1">
                <a:lumMod val="5000"/>
                <a:lumOff val="95000"/>
              </a:schemeClr>
            </a:gs>
            <a:gs pos="100000">
              <a:schemeClr val="accent1">
                <a:lumMod val="45000"/>
                <a:lumOff val="55000"/>
              </a:schemeClr>
            </a:gs>
            <a:gs pos="100000">
              <a:schemeClr val="accent1">
                <a:lumMod val="22000"/>
                <a:alpha val="100000"/>
                <a:lumOff val="78000"/>
              </a:schemeClr>
            </a:gs>
            <a:gs pos="100000">
              <a:schemeClr val="accent1">
                <a:lumMod val="30000"/>
                <a:lumOff val="70000"/>
              </a:schemeClr>
            </a:gs>
          </a:gsLst>
          <a:lin ang="27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54050" y="2011045"/>
            <a:ext cx="4810760" cy="4810760"/>
          </a:xfrm>
          <a:prstGeom prst="rect">
            <a:avLst/>
          </a:prstGeom>
          <a:pattFill prst="pct10">
            <a:fgClr>
              <a:schemeClr val="accent1"/>
            </a:fgClr>
            <a:bgClr>
              <a:schemeClr val="bg1"/>
            </a:bgClr>
          </a:pattFill>
        </p:spPr>
      </p:pic>
      <p:sp>
        <p:nvSpPr>
          <p:cNvPr id="2" name="标题 1"/>
          <p:cNvSpPr>
            <a:spLocks noGrp="1"/>
          </p:cNvSpPr>
          <p:nvPr>
            <p:ph type="ctrTitle"/>
          </p:nvPr>
        </p:nvSpPr>
        <p:spPr>
          <a:xfrm>
            <a:off x="181610" y="628015"/>
            <a:ext cx="11828780" cy="1417320"/>
          </a:xfrm>
        </p:spPr>
        <p:txBody>
          <a:bodyPr>
            <a:scene3d>
              <a:camera prst="orthographicFront"/>
              <a:lightRig rig="threePt" dir="t"/>
            </a:scene3d>
          </a:bodyPr>
          <a:p>
            <a:r>
              <a:rPr lang="zh-CN" altLang="en-US" sz="7200">
                <a:gradFill>
                  <a:gsLst>
                    <a:gs pos="21000">
                      <a:srgbClr val="53575C"/>
                    </a:gs>
                    <a:gs pos="88000">
                      <a:srgbClr val="C5C7CA"/>
                    </a:gs>
                  </a:gsLst>
                  <a:lin ang="5400000"/>
                </a:gradFill>
                <a:effectLst/>
              </a:rPr>
              <a:t>微波炉</a:t>
            </a:r>
            <a:r>
              <a:rPr lang="zh-CN" altLang="en-US" sz="7200" b="1">
                <a:gradFill>
                  <a:gsLst>
                    <a:gs pos="21000">
                      <a:srgbClr val="53575C"/>
                    </a:gs>
                    <a:gs pos="88000">
                      <a:srgbClr val="C5C7CA"/>
                    </a:gs>
                  </a:gsLst>
                  <a:lin ang="5400000"/>
                </a:gradFill>
                <a:effectLst/>
              </a:rPr>
              <a:t>控制器</a:t>
            </a:r>
            <a:r>
              <a:rPr lang="zh-CN" altLang="en-US" sz="7200">
                <a:gradFill>
                  <a:gsLst>
                    <a:gs pos="21000">
                      <a:srgbClr val="53575C"/>
                    </a:gs>
                    <a:gs pos="88000">
                      <a:srgbClr val="C5C7CA"/>
                    </a:gs>
                  </a:gsLst>
                  <a:lin ang="5400000"/>
                </a:gradFill>
                <a:effectLst/>
              </a:rPr>
              <a:t>的设计</a:t>
            </a:r>
            <a:endParaRPr lang="zh-CN" altLang="en-US" sz="7200">
              <a:gradFill>
                <a:gsLst>
                  <a:gs pos="21000">
                    <a:srgbClr val="53575C"/>
                  </a:gs>
                  <a:gs pos="88000">
                    <a:srgbClr val="C5C7CA"/>
                  </a:gs>
                </a:gsLst>
                <a:lin ang="5400000"/>
              </a:gradFill>
              <a:effectLst/>
            </a:endParaRPr>
          </a:p>
        </p:txBody>
      </p:sp>
      <p:sp>
        <p:nvSpPr>
          <p:cNvPr id="3" name="副标题 2"/>
          <p:cNvSpPr>
            <a:spLocks noGrp="1"/>
          </p:cNvSpPr>
          <p:nvPr>
            <p:ph type="subTitle" idx="1"/>
          </p:nvPr>
        </p:nvSpPr>
        <p:spPr>
          <a:xfrm>
            <a:off x="5647055" y="3062605"/>
            <a:ext cx="5577840" cy="3643630"/>
          </a:xfrm>
        </p:spPr>
        <p:txBody>
          <a:bodyPr>
            <a:normAutofit/>
          </a:bodyPr>
          <a:p>
            <a:r>
              <a:rPr lang="zh-CN" altLang="en-US" sz="3200">
                <a:solidFill>
                  <a:schemeClr val="tx1"/>
                </a:solidFill>
                <a:effectLst>
                  <a:outerShdw blurRad="38100" dist="19050" dir="2700000" algn="tl" rotWithShape="0">
                    <a:schemeClr val="dk1">
                      <a:alpha val="40000"/>
                    </a:schemeClr>
                  </a:outerShdw>
                </a:effectLst>
              </a:rPr>
              <a:t>课题设计成员：邱悦、吴玉军</a:t>
            </a:r>
            <a:endParaRPr lang="zh-CN" altLang="en-US" sz="3200">
              <a:solidFill>
                <a:schemeClr val="tx1"/>
              </a:solidFill>
              <a:effectLst>
                <a:outerShdw blurRad="38100" dist="19050" dir="2700000" algn="tl" rotWithShape="0">
                  <a:schemeClr val="dk1">
                    <a:alpha val="40000"/>
                  </a:schemeClr>
                </a:outerShdw>
              </a:effectLst>
            </a:endParaRPr>
          </a:p>
          <a:p>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chemeClr val="tx1"/>
                </a:solidFill>
                <a:effectLst>
                  <a:outerShdw blurRad="38100" dist="19050" dir="2700000" algn="tl" rotWithShape="0">
                    <a:schemeClr val="dk1">
                      <a:alpha val="40000"/>
                    </a:schemeClr>
                  </a:outerShdw>
                </a:effectLst>
              </a:rPr>
              <a:t>日期：</a:t>
            </a:r>
            <a:r>
              <a:rPr lang="en-US" altLang="zh-CN" sz="3200">
                <a:solidFill>
                  <a:schemeClr val="tx1"/>
                </a:solidFill>
                <a:effectLst>
                  <a:outerShdw blurRad="38100" dist="19050" dir="2700000" algn="tl" rotWithShape="0">
                    <a:schemeClr val="dk1">
                      <a:alpha val="40000"/>
                    </a:schemeClr>
                  </a:outerShdw>
                </a:effectLst>
              </a:rPr>
              <a:t>2018/06/04</a:t>
            </a:r>
            <a:endParaRPr lang="zh-CN" altLang="en-US" sz="4000">
              <a:solidFill>
                <a:schemeClr val="tx1"/>
              </a:solidFill>
              <a:effectLst>
                <a:outerShdw blurRad="38100" dist="19050" dir="2700000" algn="tl" rotWithShape="0">
                  <a:schemeClr val="dk1">
                    <a:alpha val="40000"/>
                  </a:schemeClr>
                </a:outerShdw>
              </a:effectLst>
            </a:endParaRPr>
          </a:p>
          <a:p>
            <a:r>
              <a:rPr lang="zh-CN" altLang="en-US" sz="4000"/>
              <a:t>       </a:t>
            </a:r>
            <a:endParaRPr lang="en-US" altLang="zh-CN" sz="4000"/>
          </a:p>
          <a:p>
            <a:endParaRPr lang="en-US" altLang="zh-CN"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283960" y="1131570"/>
            <a:ext cx="4321175" cy="5236210"/>
          </a:xfrm>
          <a:prstGeom prst="rect">
            <a:avLst/>
          </a:prstGeom>
        </p:spPr>
      </p:pic>
      <p:sp>
        <p:nvSpPr>
          <p:cNvPr id="4" name="文本框 3"/>
          <p:cNvSpPr txBox="1"/>
          <p:nvPr/>
        </p:nvSpPr>
        <p:spPr>
          <a:xfrm>
            <a:off x="817245" y="1131570"/>
            <a:ext cx="4380230" cy="706755"/>
          </a:xfrm>
          <a:prstGeom prst="rect">
            <a:avLst/>
          </a:prstGeom>
          <a:noFill/>
        </p:spPr>
        <p:txBody>
          <a:bodyPr wrap="none" rtlCol="0">
            <a:spAutoFit/>
          </a:bodyPr>
          <a:p>
            <a:r>
              <a:rPr lang="zh-CN" altLang="en-US" sz="4000"/>
              <a:t>芯片</a:t>
            </a:r>
            <a:r>
              <a:rPr lang="en-US" altLang="zh-CN" sz="4000"/>
              <a:t>HD7279</a:t>
            </a:r>
            <a:r>
              <a:rPr lang="zh-CN" altLang="en-US" sz="4000"/>
              <a:t>的介绍</a:t>
            </a:r>
            <a:endParaRPr lang="zh-CN" altLang="en-US" sz="4000"/>
          </a:p>
        </p:txBody>
      </p:sp>
      <p:sp>
        <p:nvSpPr>
          <p:cNvPr id="5" name="文本框 4"/>
          <p:cNvSpPr txBox="1"/>
          <p:nvPr/>
        </p:nvSpPr>
        <p:spPr>
          <a:xfrm>
            <a:off x="97155" y="2393950"/>
            <a:ext cx="6647180" cy="3138170"/>
          </a:xfrm>
          <a:prstGeom prst="rect">
            <a:avLst/>
          </a:prstGeom>
          <a:noFill/>
        </p:spPr>
        <p:txBody>
          <a:bodyPr wrap="none" rtlCol="0">
            <a:spAutoFit/>
          </a:bodyPr>
          <a:p>
            <a:pPr algn="l"/>
            <a:r>
              <a:rPr lang="zh-CN" altLang="en-US" sz="2000"/>
              <a:t>  HD7279(A)是一片具有串行接口的，  可同时驱动8位共</a:t>
            </a:r>
            <a:endParaRPr lang="zh-CN" altLang="en-US" sz="2000"/>
          </a:p>
          <a:p>
            <a:pPr algn="l"/>
            <a:r>
              <a:rPr lang="zh-CN" altLang="en-US" sz="2000"/>
              <a:t>  阴式数码管(或64只独立LED)的智能显示驱动芯片，该</a:t>
            </a:r>
            <a:endParaRPr lang="zh-CN" altLang="en-US" sz="2000"/>
          </a:p>
          <a:p>
            <a:pPr algn="l"/>
            <a:r>
              <a:rPr lang="zh-CN" altLang="en-US" sz="2000"/>
              <a:t>  芯片同时还可连接多达64键的键盘矩阵。</a:t>
            </a:r>
            <a:endParaRPr lang="zh-CN" altLang="en-US" sz="2000"/>
          </a:p>
          <a:p>
            <a:pPr algn="l"/>
            <a:r>
              <a:rPr lang="zh-CN" altLang="en-US" sz="2000"/>
              <a:t>  HD7279内部含有译码器，可直接接受16进制码，</a:t>
            </a:r>
            <a:endParaRPr lang="zh-CN" altLang="en-US" sz="2000"/>
          </a:p>
          <a:p>
            <a:pPr algn="l"/>
            <a:r>
              <a:rPr lang="zh-CN" altLang="en-US" sz="2000"/>
              <a:t>  HD7279A还同时具有2种译码方式，HD7279(A)还具有</a:t>
            </a:r>
            <a:endParaRPr lang="zh-CN" altLang="en-US" sz="2000"/>
          </a:p>
          <a:p>
            <a:pPr algn="l"/>
            <a:r>
              <a:rPr lang="zh-CN" altLang="en-US" sz="2000"/>
              <a:t>  多种控制指令，如消隐、闪烁、左移、右移、段寻址等。</a:t>
            </a:r>
            <a:endParaRPr lang="zh-CN" altLang="en-US" sz="2000"/>
          </a:p>
          <a:p>
            <a:pPr algn="l"/>
            <a:r>
              <a:rPr lang="zh-CN" altLang="en-US" sz="2000"/>
              <a:t>  特点:</a:t>
            </a:r>
            <a:endParaRPr lang="zh-CN" altLang="en-US" sz="2000"/>
          </a:p>
          <a:p>
            <a:pPr algn="l"/>
            <a:r>
              <a:rPr lang="zh-CN" altLang="en-US" sz="2000"/>
              <a:t>  串行接口</a:t>
            </a:r>
            <a:endParaRPr lang="zh-CN" altLang="en-US" sz="2000"/>
          </a:p>
          <a:p>
            <a:pPr algn="l"/>
            <a:r>
              <a:rPr lang="zh-CN" altLang="en-US" sz="2000"/>
              <a:t>  各位独立控制译码/不译码及消隐和闪烁属性</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94030" y="421640"/>
            <a:ext cx="4467860" cy="829945"/>
          </a:xfrm>
          <a:prstGeom prst="rect">
            <a:avLst/>
          </a:prstGeom>
          <a:noFill/>
          <a:ln>
            <a:noFill/>
          </a:ln>
        </p:spPr>
        <p:txBody>
          <a:bodyPr wrap="none" rtlCol="0" anchor="t">
            <a:spAutoFit/>
          </a:bodyPr>
          <a:p>
            <a:pPr algn="ctr"/>
            <a:r>
              <a:rPr lang="zh-CN" altLang="en-US" sz="4800" b="1">
                <a:gradFill>
                  <a:gsLst>
                    <a:gs pos="21000">
                      <a:srgbClr val="53575C"/>
                    </a:gs>
                    <a:gs pos="88000">
                      <a:srgbClr val="C5C7CA"/>
                    </a:gs>
                  </a:gsLst>
                  <a:lin ang="5400000"/>
                </a:gradFill>
                <a:effectLst/>
              </a:rPr>
              <a:t>报警功能方案：</a:t>
            </a:r>
            <a:endParaRPr lang="zh-CN" altLang="en-US" sz="7200" b="1">
              <a:gradFill>
                <a:gsLst>
                  <a:gs pos="21000">
                    <a:srgbClr val="53575C"/>
                  </a:gs>
                  <a:gs pos="88000">
                    <a:srgbClr val="C5C7CA"/>
                  </a:gs>
                </a:gsLst>
                <a:lin ang="5400000"/>
              </a:gradFill>
              <a:effectLst/>
            </a:endParaRPr>
          </a:p>
        </p:txBody>
      </p:sp>
      <p:pic>
        <p:nvPicPr>
          <p:cNvPr id="3" name="图片 2"/>
          <p:cNvPicPr>
            <a:picLocks noChangeAspect="1"/>
          </p:cNvPicPr>
          <p:nvPr/>
        </p:nvPicPr>
        <p:blipFill>
          <a:blip r:embed="rId1"/>
          <a:stretch>
            <a:fillRect/>
          </a:stretch>
        </p:blipFill>
        <p:spPr>
          <a:xfrm>
            <a:off x="2919095" y="1590040"/>
            <a:ext cx="5276850" cy="3049270"/>
          </a:xfrm>
          <a:prstGeom prst="rect">
            <a:avLst/>
          </a:prstGeom>
        </p:spPr>
      </p:pic>
      <p:sp>
        <p:nvSpPr>
          <p:cNvPr id="4" name="文本框 3"/>
          <p:cNvSpPr txBox="1"/>
          <p:nvPr/>
        </p:nvSpPr>
        <p:spPr>
          <a:xfrm>
            <a:off x="2439670" y="5263515"/>
            <a:ext cx="6583680" cy="521970"/>
          </a:xfrm>
          <a:prstGeom prst="rect">
            <a:avLst/>
          </a:prstGeom>
          <a:noFill/>
        </p:spPr>
        <p:txBody>
          <a:bodyPr wrap="none" rtlCol="0">
            <a:spAutoFit/>
          </a:bodyPr>
          <a:p>
            <a:r>
              <a:rPr lang="zh-CN" altLang="en-US" sz="2800"/>
              <a:t>用开发板上的蜂鸣器进行报警功能的实现</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36800" y="2516505"/>
            <a:ext cx="7518400" cy="1322070"/>
          </a:xfrm>
          <a:prstGeom prst="rect">
            <a:avLst/>
          </a:prstGeom>
          <a:noFill/>
          <a:ln>
            <a:noFill/>
          </a:ln>
        </p:spPr>
        <p:txBody>
          <a:bodyPr wrap="square" rtlCol="0" anchor="t">
            <a:spAutoFit/>
          </a:bodyPr>
          <a:p>
            <a:pPr algn="ctr"/>
            <a:r>
              <a:rPr lang="zh-CN" altLang="en-US" sz="8000" b="1">
                <a:gradFill>
                  <a:gsLst>
                    <a:gs pos="21000">
                      <a:srgbClr val="53575C"/>
                    </a:gs>
                    <a:gs pos="88000">
                      <a:srgbClr val="C5C7CA"/>
                    </a:gs>
                  </a:gsLst>
                  <a:lin ang="5400000"/>
                </a:gradFill>
                <a:effectLst/>
              </a:rPr>
              <a:t>软件部分</a:t>
            </a:r>
            <a:endParaRPr lang="zh-CN" altLang="en-US" sz="8000" b="1">
              <a:gradFill>
                <a:gsLst>
                  <a:gs pos="21000">
                    <a:srgbClr val="53575C"/>
                  </a:gs>
                  <a:gs pos="88000">
                    <a:srgbClr val="C5C7CA"/>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558800"/>
            <a:ext cx="3230880" cy="829945"/>
          </a:xfrm>
          <a:prstGeom prst="rect">
            <a:avLst/>
          </a:prstGeom>
          <a:noFill/>
          <a:ln>
            <a:noFill/>
          </a:ln>
        </p:spPr>
        <p:txBody>
          <a:bodyPr wrap="none" rtlCol="0" anchor="t">
            <a:spAutoFit/>
          </a:bodyPr>
          <a:p>
            <a:pPr algn="l"/>
            <a:r>
              <a:rPr lang="zh-CN" altLang="en-US" sz="4800">
                <a:gradFill>
                  <a:gsLst>
                    <a:gs pos="21000">
                      <a:srgbClr val="53575C"/>
                    </a:gs>
                    <a:gs pos="88000">
                      <a:srgbClr val="C5C7CA"/>
                    </a:gs>
                  </a:gsLst>
                  <a:lin ang="5400000"/>
                </a:gradFill>
                <a:effectLst/>
                <a:sym typeface="+mn-ea"/>
              </a:rPr>
              <a:t>软件概述：</a:t>
            </a:r>
            <a:endParaRPr lang="zh-CN" altLang="en-US" sz="4800" b="1">
              <a:gradFill>
                <a:gsLst>
                  <a:gs pos="21000">
                    <a:srgbClr val="53575C"/>
                  </a:gs>
                  <a:gs pos="88000">
                    <a:srgbClr val="C5C7CA"/>
                  </a:gs>
                </a:gsLst>
                <a:lin ang="5400000"/>
              </a:gradFill>
              <a:effectLst/>
              <a:sym typeface="+mn-ea"/>
            </a:endParaRPr>
          </a:p>
        </p:txBody>
      </p:sp>
      <p:sp>
        <p:nvSpPr>
          <p:cNvPr id="4" name="文本框 3"/>
          <p:cNvSpPr txBox="1"/>
          <p:nvPr/>
        </p:nvSpPr>
        <p:spPr>
          <a:xfrm>
            <a:off x="274320" y="1577340"/>
            <a:ext cx="3773170" cy="4030980"/>
          </a:xfrm>
          <a:prstGeom prst="rect">
            <a:avLst/>
          </a:prstGeom>
          <a:noFill/>
        </p:spPr>
        <p:txBody>
          <a:bodyPr wrap="none" rtlCol="0">
            <a:spAutoFit/>
          </a:bodyPr>
          <a:p>
            <a:pPr indent="0" algn="l">
              <a:buFont typeface="+mj-lt"/>
              <a:buNone/>
            </a:pPr>
            <a:r>
              <a:rPr lang="en-US" altLang="zh-CN" sz="3200">
                <a:solidFill>
                  <a:srgbClr val="000000"/>
                </a:solidFill>
                <a:latin typeface="Arial" panose="020B0604020202020204" pitchFamily="34" charset="0"/>
                <a:ea typeface="宋体" panose="02010600030101010101" pitchFamily="2" charset="-122"/>
                <a:cs typeface="+mn-ea"/>
                <a:sym typeface="+mn-ea"/>
              </a:rPr>
              <a:t>a.</a:t>
            </a:r>
            <a:r>
              <a:rPr lang="zh-CN" altLang="en-US" sz="3200">
                <a:solidFill>
                  <a:srgbClr val="000000"/>
                </a:solidFill>
                <a:latin typeface="Arial" panose="020B0604020202020204" pitchFamily="34" charset="0"/>
                <a:ea typeface="宋体" panose="02010600030101010101" pitchFamily="2" charset="-122"/>
                <a:cs typeface="+mn-ea"/>
                <a:sym typeface="+mn-ea"/>
              </a:rPr>
              <a:t>系统软件设计主要</a:t>
            </a:r>
            <a:endParaRPr lang="zh-CN" altLang="en-US" sz="3200">
              <a:solidFill>
                <a:srgbClr val="000000"/>
              </a:solidFill>
              <a:latin typeface="Arial" panose="020B0604020202020204" pitchFamily="34" charset="0"/>
              <a:ea typeface="宋体" panose="02010600030101010101" pitchFamily="2" charset="-122"/>
              <a:cs typeface="+mn-ea"/>
              <a:sym typeface="+mn-ea"/>
            </a:endParaRPr>
          </a:p>
          <a:p>
            <a:pPr indent="0" algn="l">
              <a:buFont typeface="+mj-lt"/>
              <a:buNone/>
            </a:pPr>
            <a:r>
              <a:rPr lang="zh-CN" altLang="en-US" sz="3200">
                <a:solidFill>
                  <a:srgbClr val="000000"/>
                </a:solidFill>
                <a:latin typeface="Arial" panose="020B0604020202020204" pitchFamily="34" charset="0"/>
                <a:ea typeface="宋体" panose="02010600030101010101" pitchFamily="2" charset="-122"/>
                <a:cs typeface="+mn-ea"/>
                <a:sym typeface="+mn-ea"/>
              </a:rPr>
              <a:t>   是对微波炉系统程</a:t>
            </a:r>
            <a:endParaRPr lang="zh-CN" altLang="en-US" sz="3200">
              <a:solidFill>
                <a:srgbClr val="000000"/>
              </a:solidFill>
              <a:latin typeface="Arial" panose="020B0604020202020204" pitchFamily="34" charset="0"/>
              <a:ea typeface="宋体" panose="02010600030101010101" pitchFamily="2" charset="-122"/>
              <a:cs typeface="+mn-ea"/>
              <a:sym typeface="+mn-ea"/>
            </a:endParaRPr>
          </a:p>
          <a:p>
            <a:pPr indent="0" algn="l">
              <a:buFont typeface="+mj-lt"/>
              <a:buNone/>
            </a:pPr>
            <a:r>
              <a:rPr lang="zh-CN" altLang="en-US" sz="3200">
                <a:solidFill>
                  <a:srgbClr val="000000"/>
                </a:solidFill>
                <a:latin typeface="Arial" panose="020B0604020202020204" pitchFamily="34" charset="0"/>
                <a:ea typeface="宋体" panose="02010600030101010101" pitchFamily="2" charset="-122"/>
                <a:cs typeface="+mn-ea"/>
                <a:sym typeface="+mn-ea"/>
              </a:rPr>
              <a:t>   序进行设计</a:t>
            </a:r>
            <a:endParaRPr lang="zh-CN" altLang="en-US" sz="3200"/>
          </a:p>
          <a:p>
            <a:pPr indent="0" algn="l">
              <a:buFont typeface="Wingdings" panose="05000000000000000000" charset="0"/>
              <a:buNone/>
            </a:pPr>
            <a:r>
              <a:rPr lang="en-US" altLang="zh-CN" sz="3200">
                <a:solidFill>
                  <a:srgbClr val="000000"/>
                </a:solidFill>
                <a:latin typeface="Arial" panose="020B0604020202020204" pitchFamily="34" charset="0"/>
                <a:ea typeface="宋体" panose="02010600030101010101" pitchFamily="2" charset="-122"/>
                <a:cs typeface="+mn-ea"/>
                <a:sym typeface="+mn-ea"/>
              </a:rPr>
              <a:t>b.</a:t>
            </a:r>
            <a:r>
              <a:rPr lang="zh-CN" altLang="en-US" sz="3200">
                <a:solidFill>
                  <a:srgbClr val="000000"/>
                </a:solidFill>
                <a:latin typeface="Arial" panose="020B0604020202020204" pitchFamily="34" charset="0"/>
                <a:ea typeface="宋体" panose="02010600030101010101" pitchFamily="2" charset="-122"/>
                <a:cs typeface="+mn-ea"/>
                <a:sym typeface="+mn-ea"/>
              </a:rPr>
              <a:t>系统程序总体可分</a:t>
            </a:r>
            <a:endParaRPr lang="zh-CN" altLang="en-US" sz="3200">
              <a:solidFill>
                <a:srgbClr val="000000"/>
              </a:solidFill>
              <a:latin typeface="Arial" panose="020B0604020202020204" pitchFamily="34" charset="0"/>
              <a:ea typeface="宋体" panose="02010600030101010101" pitchFamily="2" charset="-122"/>
              <a:cs typeface="+mn-ea"/>
              <a:sym typeface="+mn-ea"/>
            </a:endParaRPr>
          </a:p>
          <a:p>
            <a:pPr indent="0" algn="l">
              <a:buFont typeface="Wingdings" panose="05000000000000000000" charset="0"/>
              <a:buNone/>
            </a:pPr>
            <a:r>
              <a:rPr lang="zh-CN" altLang="en-US" sz="3200">
                <a:solidFill>
                  <a:srgbClr val="000000"/>
                </a:solidFill>
                <a:latin typeface="Arial" panose="020B0604020202020204" pitchFamily="34" charset="0"/>
                <a:ea typeface="宋体" panose="02010600030101010101" pitchFamily="2" charset="-122"/>
                <a:cs typeface="+mn-ea"/>
                <a:sym typeface="+mn-ea"/>
              </a:rPr>
              <a:t>   为四个模块，根据</a:t>
            </a:r>
            <a:endParaRPr lang="zh-CN" altLang="en-US" sz="3200">
              <a:solidFill>
                <a:srgbClr val="000000"/>
              </a:solidFill>
              <a:latin typeface="Arial" panose="020B0604020202020204" pitchFamily="34" charset="0"/>
              <a:ea typeface="宋体" panose="02010600030101010101" pitchFamily="2" charset="-122"/>
              <a:cs typeface="+mn-ea"/>
              <a:sym typeface="+mn-ea"/>
            </a:endParaRPr>
          </a:p>
          <a:p>
            <a:pPr indent="0" algn="l">
              <a:buFont typeface="Wingdings" panose="05000000000000000000" charset="0"/>
              <a:buNone/>
            </a:pPr>
            <a:r>
              <a:rPr lang="zh-CN" altLang="en-US" sz="3200">
                <a:solidFill>
                  <a:srgbClr val="000000"/>
                </a:solidFill>
                <a:latin typeface="Arial" panose="020B0604020202020204" pitchFamily="34" charset="0"/>
                <a:ea typeface="宋体" panose="02010600030101010101" pitchFamily="2" charset="-122"/>
                <a:cs typeface="+mn-ea"/>
                <a:sym typeface="+mn-ea"/>
              </a:rPr>
              <a:t>   系统工作流程则可</a:t>
            </a:r>
            <a:endParaRPr lang="zh-CN" altLang="en-US" sz="3200">
              <a:solidFill>
                <a:srgbClr val="000000"/>
              </a:solidFill>
              <a:latin typeface="Arial" panose="020B0604020202020204" pitchFamily="34" charset="0"/>
              <a:ea typeface="宋体" panose="02010600030101010101" pitchFamily="2" charset="-122"/>
              <a:cs typeface="+mn-ea"/>
              <a:sym typeface="+mn-ea"/>
            </a:endParaRPr>
          </a:p>
          <a:p>
            <a:pPr indent="0" algn="l">
              <a:buFont typeface="Wingdings" panose="05000000000000000000" charset="0"/>
              <a:buNone/>
            </a:pPr>
            <a:r>
              <a:rPr lang="zh-CN" altLang="en-US" sz="3200">
                <a:solidFill>
                  <a:srgbClr val="000000"/>
                </a:solidFill>
                <a:latin typeface="Arial" panose="020B0604020202020204" pitchFamily="34" charset="0"/>
                <a:ea typeface="宋体" panose="02010600030101010101" pitchFamily="2" charset="-122"/>
                <a:cs typeface="+mn-ea"/>
                <a:sym typeface="+mn-ea"/>
              </a:rPr>
              <a:t>   分为四个状态</a:t>
            </a:r>
            <a:endParaRPr lang="zh-CN" altLang="en-US" sz="3200"/>
          </a:p>
          <a:p>
            <a:pPr indent="0" algn="l">
              <a:buFont typeface="Wingdings" panose="05000000000000000000" charset="0"/>
              <a:buNone/>
            </a:pPr>
            <a:r>
              <a:rPr lang="en-US" altLang="zh-CN" sz="3200">
                <a:solidFill>
                  <a:srgbClr val="000000"/>
                </a:solidFill>
                <a:latin typeface="Arial" panose="020B0604020202020204" pitchFamily="34" charset="0"/>
                <a:ea typeface="宋体" panose="02010600030101010101" pitchFamily="2" charset="-122"/>
                <a:cs typeface="+mn-ea"/>
                <a:sym typeface="+mn-ea"/>
              </a:rPr>
              <a:t>c.</a:t>
            </a:r>
            <a:r>
              <a:rPr lang="zh-CN" altLang="en-US" sz="3200">
                <a:solidFill>
                  <a:srgbClr val="000000"/>
                </a:solidFill>
                <a:latin typeface="Arial" panose="020B0604020202020204" pitchFamily="34" charset="0"/>
                <a:ea typeface="宋体" panose="02010600030101010101" pitchFamily="2" charset="-122"/>
                <a:cs typeface="+mn-ea"/>
                <a:sym typeface="+mn-ea"/>
              </a:rPr>
              <a:t>用c语言进行编写</a:t>
            </a:r>
            <a:endParaRPr lang="zh-CN" altLang="en-US" sz="3200"/>
          </a:p>
        </p:txBody>
      </p:sp>
      <p:graphicFrame>
        <p:nvGraphicFramePr>
          <p:cNvPr id="5" name="图示 4"/>
          <p:cNvGraphicFramePr/>
          <p:nvPr/>
        </p:nvGraphicFramePr>
        <p:xfrm>
          <a:off x="5863590" y="558800"/>
          <a:ext cx="4205605" cy="270700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076" name="图片 5" descr="kkk"/>
          <p:cNvPicPr>
            <a:picLocks noChangeAspect="1"/>
          </p:cNvPicPr>
          <p:nvPr/>
        </p:nvPicPr>
        <p:blipFill>
          <a:blip r:embed="rId6"/>
          <a:stretch>
            <a:fillRect/>
          </a:stretch>
        </p:blipFill>
        <p:spPr>
          <a:xfrm>
            <a:off x="5545773" y="3265805"/>
            <a:ext cx="4840287" cy="24304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 to="" calcmode="lin" valueType="num">
                                      <p:cBhvr>
                                        <p:cTn id="17" dur="1" fill="hold"/>
                                        <p:tgtEl>
                                          <p:spTgt spid="307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xfrm>
            <a:off x="624205" y="283845"/>
            <a:ext cx="2880995" cy="1756410"/>
          </a:xfrm>
        </p:spPr>
        <p:txBody>
          <a:bodyPr anchor="ctr">
            <a:normAutofit/>
          </a:bodyPr>
          <a:p>
            <a:pPr algn="l"/>
            <a:r>
              <a:rPr lang="zh-CN" altLang="en-US" sz="4800" b="1">
                <a:gradFill>
                  <a:gsLst>
                    <a:gs pos="21000">
                      <a:srgbClr val="53575C"/>
                    </a:gs>
                    <a:gs pos="88000">
                      <a:srgbClr val="C5C7CA"/>
                    </a:gs>
                  </a:gsLst>
                  <a:lin ang="5400000"/>
                </a:gradFill>
                <a:effectLst/>
              </a:rPr>
              <a:t>主程序</a:t>
            </a:r>
            <a:endParaRPr lang="zh-CN" altLang="en-US" sz="4800" b="1">
              <a:gradFill>
                <a:gsLst>
                  <a:gs pos="21000">
                    <a:srgbClr val="53575C"/>
                  </a:gs>
                  <a:gs pos="88000">
                    <a:srgbClr val="C5C7CA"/>
                  </a:gs>
                </a:gsLst>
                <a:lin ang="5400000"/>
              </a:gradFill>
              <a:effectLst/>
            </a:endParaRPr>
          </a:p>
        </p:txBody>
      </p:sp>
      <p:sp>
        <p:nvSpPr>
          <p:cNvPr id="4099" name="文本框 5"/>
          <p:cNvSpPr txBox="1"/>
          <p:nvPr/>
        </p:nvSpPr>
        <p:spPr>
          <a:xfrm>
            <a:off x="623888" y="1693228"/>
            <a:ext cx="3122612" cy="4799965"/>
          </a:xfrm>
          <a:prstGeom prst="rect">
            <a:avLst/>
          </a:prstGeom>
          <a:noFill/>
          <a:ln w="9525">
            <a:noFill/>
          </a:ln>
        </p:spPr>
        <p:txBody>
          <a:bodyPr wrap="square" anchor="t">
            <a:spAutoFit/>
          </a:bodyPr>
          <a:p>
            <a:pPr fontAlgn="auto">
              <a:lnSpc>
                <a:spcPct val="150000"/>
              </a:lnSpc>
            </a:pPr>
            <a:r>
              <a:rPr lang="zh-CN" altLang="en-US" sz="2400">
                <a:latin typeface="+mj-ea"/>
                <a:ea typeface="+mj-ea"/>
                <a:cs typeface="+mj-ea"/>
              </a:rPr>
              <a:t>主程序对应</a:t>
            </a:r>
            <a:r>
              <a:rPr lang="en-US" altLang="zh-CN" sz="2400">
                <a:latin typeface="+mj-ea"/>
                <a:ea typeface="+mj-ea"/>
                <a:cs typeface="+mj-ea"/>
              </a:rPr>
              <a:t>main</a:t>
            </a:r>
            <a:r>
              <a:rPr lang="zh-CN" altLang="en-US" sz="2400">
                <a:latin typeface="+mj-ea"/>
                <a:ea typeface="+mj-ea"/>
                <a:cs typeface="+mj-ea"/>
              </a:rPr>
              <a:t>函数，代表整个工作流程。</a:t>
            </a:r>
            <a:endParaRPr lang="zh-CN" altLang="en-US" sz="2400">
              <a:latin typeface="+mj-ea"/>
              <a:ea typeface="+mj-ea"/>
              <a:cs typeface="+mj-ea"/>
            </a:endParaRPr>
          </a:p>
          <a:p>
            <a:pPr fontAlgn="auto">
              <a:lnSpc>
                <a:spcPct val="150000"/>
              </a:lnSpc>
            </a:pPr>
            <a:r>
              <a:rPr lang="zh-CN" altLang="en-US" sz="2400">
                <a:latin typeface="+mj-ea"/>
                <a:ea typeface="+mj-ea"/>
                <a:cs typeface="+mj-ea"/>
              </a:rPr>
              <a:t>由初始化开始。</a:t>
            </a:r>
            <a:endParaRPr lang="zh-CN" altLang="en-US" sz="2400">
              <a:latin typeface="+mj-ea"/>
              <a:ea typeface="+mj-ea"/>
              <a:cs typeface="+mj-ea"/>
            </a:endParaRPr>
          </a:p>
          <a:p>
            <a:pPr fontAlgn="auto">
              <a:lnSpc>
                <a:spcPct val="150000"/>
              </a:lnSpc>
            </a:pPr>
            <a:r>
              <a:rPr lang="zh-CN" altLang="en-US" sz="2400">
                <a:latin typeface="+mj-ea"/>
                <a:ea typeface="+mj-ea"/>
                <a:cs typeface="+mj-ea"/>
              </a:rPr>
              <a:t>然后进入设定状态，等待用户设定。</a:t>
            </a:r>
            <a:endParaRPr lang="zh-CN" altLang="en-US" sz="2400">
              <a:latin typeface="+mj-ea"/>
              <a:ea typeface="+mj-ea"/>
              <a:cs typeface="+mj-ea"/>
            </a:endParaRPr>
          </a:p>
          <a:p>
            <a:pPr fontAlgn="auto">
              <a:lnSpc>
                <a:spcPct val="150000"/>
              </a:lnSpc>
            </a:pPr>
            <a:r>
              <a:rPr lang="zh-CN" altLang="en-US" sz="2400">
                <a:latin typeface="+mj-ea"/>
                <a:ea typeface="+mj-ea"/>
                <a:cs typeface="+mj-ea"/>
              </a:rPr>
              <a:t>设定完毕之后开始根据设定工作。</a:t>
            </a:r>
            <a:endParaRPr lang="zh-CN" altLang="en-US" sz="2400">
              <a:latin typeface="+mj-ea"/>
              <a:ea typeface="+mj-ea"/>
              <a:cs typeface="+mj-ea"/>
            </a:endParaRPr>
          </a:p>
          <a:p>
            <a:pPr fontAlgn="auto">
              <a:lnSpc>
                <a:spcPct val="150000"/>
              </a:lnSpc>
            </a:pPr>
            <a:r>
              <a:rPr lang="zh-CN" altLang="en-US" sz="2400">
                <a:latin typeface="+mj-ea"/>
                <a:ea typeface="+mj-ea"/>
                <a:cs typeface="+mj-ea"/>
              </a:rPr>
              <a:t>工作结束后报警提示</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graphicFrame>
        <p:nvGraphicFramePr>
          <p:cNvPr id="4" name="对象 3">
            <a:hlinkClick r:id="" action="ppaction://ole?verb="/>
          </p:cNvPr>
          <p:cNvGraphicFramePr>
            <a:graphicFrameLocks noChangeAspect="1"/>
          </p:cNvGraphicFramePr>
          <p:nvPr/>
        </p:nvGraphicFramePr>
        <p:xfrm>
          <a:off x="7594600" y="38100"/>
          <a:ext cx="4486275" cy="6781800"/>
        </p:xfrm>
        <a:graphic>
          <a:graphicData uri="http://schemas.openxmlformats.org/presentationml/2006/ole">
            <mc:AlternateContent xmlns:mc="http://schemas.openxmlformats.org/markup-compatibility/2006">
              <mc:Choice xmlns:v="urn:schemas-microsoft-com:vml" Requires="v">
                <p:oleObj spid="_x0000_s1026" name="" r:id="rId1" imgW="4264025" imgH="6445885" progId="Visio.Drawing.15">
                  <p:embed/>
                </p:oleObj>
              </mc:Choice>
              <mc:Fallback>
                <p:oleObj name="" r:id="rId1" imgW="4264025" imgH="6445885" progId="Visio.Drawing.15">
                  <p:embed/>
                  <p:pic>
                    <p:nvPicPr>
                      <p:cNvPr id="0" name="图片 1025"/>
                      <p:cNvPicPr/>
                      <p:nvPr/>
                    </p:nvPicPr>
                    <p:blipFill>
                      <a:blip r:embed="rId2"/>
                      <a:stretch>
                        <a:fillRect/>
                      </a:stretch>
                    </p:blipFill>
                    <p:spPr>
                      <a:xfrm>
                        <a:off x="7594600" y="38100"/>
                        <a:ext cx="4486275" cy="6781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to="" calcmode="lin" valueType="num">
                                      <p:cBhvr>
                                        <p:cTn id="7" dur="1" fill="hold"/>
                                        <p:tgtEl>
                                          <p:spTgt spid="409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1995" y="323850"/>
            <a:ext cx="3855720" cy="829945"/>
          </a:xfrm>
          <a:prstGeom prst="rect">
            <a:avLst/>
          </a:prstGeom>
          <a:noFill/>
        </p:spPr>
        <p:txBody>
          <a:bodyPr wrap="none" rtlCol="0" anchor="t">
            <a:spAutoFit/>
          </a:bodyPr>
          <a:p>
            <a:r>
              <a:rPr lang="zh-CN" altLang="en-US" sz="4800" b="1">
                <a:gradFill>
                  <a:gsLst>
                    <a:gs pos="21000">
                      <a:srgbClr val="53575C"/>
                    </a:gs>
                    <a:gs pos="88000">
                      <a:srgbClr val="C5C7CA"/>
                    </a:gs>
                  </a:gsLst>
                  <a:lin ang="5400000"/>
                </a:gradFill>
                <a:effectLst/>
                <a:sym typeface="+mn-ea"/>
              </a:rPr>
              <a:t>变量及初始化</a:t>
            </a:r>
            <a:endParaRPr lang="zh-CN" altLang="en-US" sz="4800"/>
          </a:p>
        </p:txBody>
      </p:sp>
      <p:sp>
        <p:nvSpPr>
          <p:cNvPr id="3" name="文本框 2"/>
          <p:cNvSpPr txBox="1"/>
          <p:nvPr/>
        </p:nvSpPr>
        <p:spPr>
          <a:xfrm>
            <a:off x="501015" y="1696720"/>
            <a:ext cx="5132070" cy="4523105"/>
          </a:xfrm>
          <a:prstGeom prst="rect">
            <a:avLst/>
          </a:prstGeom>
          <a:noFill/>
        </p:spPr>
        <p:txBody>
          <a:bodyPr wrap="square" rtlCol="0">
            <a:spAutoFit/>
          </a:bodyPr>
          <a:p>
            <a:r>
              <a:rPr lang="zh-CN" altLang="en-US" sz="2400"/>
              <a:t>sbit cs=P2^0;  </a:t>
            </a:r>
            <a:r>
              <a:rPr lang="en-US" altLang="zh-CN" sz="2400"/>
              <a:t>// </a:t>
            </a:r>
            <a:r>
              <a:rPr lang="en-US" altLang="zh-CN" sz="2400">
                <a:sym typeface="+mn-ea"/>
              </a:rPr>
              <a:t>p2</a:t>
            </a:r>
            <a:r>
              <a:rPr lang="zh-CN" altLang="en-US" sz="2400">
                <a:sym typeface="+mn-ea"/>
              </a:rPr>
              <a:t>口前</a:t>
            </a:r>
            <a:r>
              <a:rPr lang="en-US" altLang="zh-CN" sz="2400">
                <a:sym typeface="+mn-ea"/>
              </a:rPr>
              <a:t>4</a:t>
            </a:r>
            <a:r>
              <a:rPr lang="zh-CN" altLang="en-US" sz="2400">
                <a:sym typeface="+mn-ea"/>
              </a:rPr>
              <a:t>个端口用于</a:t>
            </a:r>
            <a:endParaRPr lang="zh-CN" altLang="en-US" sz="2400"/>
          </a:p>
          <a:p>
            <a:r>
              <a:rPr lang="zh-CN" altLang="en-US" sz="2400"/>
              <a:t>sbit clk=P2^1;</a:t>
            </a:r>
            <a:r>
              <a:rPr lang="en-US" altLang="zh-CN" sz="2400"/>
              <a:t>//  </a:t>
            </a:r>
            <a:r>
              <a:rPr lang="en-US" altLang="zh-CN" sz="2400">
                <a:sym typeface="+mn-ea"/>
              </a:rPr>
              <a:t>7279</a:t>
            </a:r>
            <a:r>
              <a:rPr lang="zh-CN" altLang="en-US" sz="2400">
                <a:sym typeface="+mn-ea"/>
              </a:rPr>
              <a:t>的控制</a:t>
            </a:r>
            <a:endParaRPr lang="zh-CN" altLang="en-US" sz="2400"/>
          </a:p>
          <a:p>
            <a:r>
              <a:rPr lang="zh-CN" altLang="en-US" sz="2400"/>
              <a:t>sbit dat=P2^2;</a:t>
            </a:r>
            <a:endParaRPr lang="zh-CN" altLang="en-US" sz="2400"/>
          </a:p>
          <a:p>
            <a:r>
              <a:rPr lang="zh-CN" altLang="en-US" sz="2400"/>
              <a:t>sbit key=P2^3;</a:t>
            </a:r>
            <a:endParaRPr lang="zh-CN" altLang="en-US" sz="2400"/>
          </a:p>
          <a:p>
            <a:r>
              <a:rPr lang="zh-CN" altLang="en-US" sz="2400"/>
              <a:t>sbit P_kl=P1^0; </a:t>
            </a:r>
            <a:r>
              <a:rPr lang="en-US" altLang="zh-CN" sz="2400"/>
              <a:t>//</a:t>
            </a:r>
            <a:r>
              <a:rPr lang="zh-CN" altLang="en-US" sz="2400">
                <a:sym typeface="+mn-ea"/>
              </a:rPr>
              <a:t>按键模拟炉门</a:t>
            </a:r>
            <a:endParaRPr lang="zh-CN" altLang="en-US" sz="2400"/>
          </a:p>
          <a:p>
            <a:r>
              <a:rPr lang="zh-CN" altLang="en-US" sz="2400"/>
              <a:t>sbit P_jjj=P1^1;</a:t>
            </a:r>
            <a:endParaRPr lang="zh-CN" altLang="en-US" sz="2400"/>
          </a:p>
          <a:p>
            <a:r>
              <a:rPr lang="zh-CN" altLang="en-US" sz="2400"/>
              <a:t>sbit P_jl=P1^2; </a:t>
            </a:r>
            <a:r>
              <a:rPr lang="en-US" altLang="zh-CN" sz="2400"/>
              <a:t>//</a:t>
            </a:r>
            <a:r>
              <a:rPr lang="zh-CN" altLang="en-US" sz="2400">
                <a:sym typeface="+mn-ea"/>
              </a:rPr>
              <a:t>控制警铃</a:t>
            </a:r>
            <a:endParaRPr lang="zh-CN" altLang="en-US" sz="2400"/>
          </a:p>
          <a:p>
            <a:r>
              <a:rPr lang="zh-CN" altLang="en-US" sz="2400"/>
              <a:t>sbit P_out=P1^3;</a:t>
            </a:r>
            <a:r>
              <a:rPr lang="en-US" altLang="zh-CN" sz="2400"/>
              <a:t>//pwm</a:t>
            </a:r>
            <a:r>
              <a:rPr lang="zh-CN" altLang="en-US" sz="2400"/>
              <a:t>输出</a:t>
            </a:r>
            <a:endParaRPr lang="zh-CN" altLang="en-US" sz="2400"/>
          </a:p>
          <a:p>
            <a:r>
              <a:rPr lang="zh-CN" altLang="en-US" sz="2400"/>
              <a:t>sbit P_lum=P1^4;</a:t>
            </a:r>
            <a:r>
              <a:rPr lang="en-US" altLang="zh-CN" sz="2400"/>
              <a:t>//</a:t>
            </a:r>
            <a:r>
              <a:rPr lang="zh-CN" altLang="en-US" sz="2400"/>
              <a:t>炉门灯</a:t>
            </a:r>
            <a:endParaRPr lang="zh-CN" altLang="en-US" sz="2400"/>
          </a:p>
          <a:p>
            <a:r>
              <a:rPr lang="zh-CN" altLang="en-US" sz="2400"/>
              <a:t>sbit P_hl1=P1^7;</a:t>
            </a:r>
            <a:r>
              <a:rPr lang="en-US" altLang="zh-CN" sz="2400"/>
              <a:t>//</a:t>
            </a:r>
            <a:r>
              <a:rPr lang="zh-CN" altLang="en-US" sz="2400"/>
              <a:t>火力小</a:t>
            </a:r>
            <a:endParaRPr lang="zh-CN" altLang="en-US" sz="2400"/>
          </a:p>
          <a:p>
            <a:r>
              <a:rPr lang="zh-CN" altLang="en-US" sz="2400"/>
              <a:t>sbit P_hl2=P1^6;</a:t>
            </a:r>
            <a:r>
              <a:rPr lang="en-US" altLang="zh-CN" sz="2400"/>
              <a:t>//</a:t>
            </a:r>
            <a:r>
              <a:rPr lang="zh-CN" altLang="en-US" sz="2400">
                <a:sym typeface="+mn-ea"/>
              </a:rPr>
              <a:t>火力中</a:t>
            </a:r>
            <a:endParaRPr lang="zh-CN" altLang="en-US" sz="2400"/>
          </a:p>
          <a:p>
            <a:r>
              <a:rPr lang="zh-CN" altLang="en-US" sz="2400"/>
              <a:t>sbit P_hl3=P1^5;</a:t>
            </a:r>
            <a:r>
              <a:rPr lang="en-US" altLang="zh-CN" sz="2400"/>
              <a:t>//</a:t>
            </a:r>
            <a:r>
              <a:rPr lang="zh-CN" altLang="en-US" sz="2400">
                <a:sym typeface="+mn-ea"/>
              </a:rPr>
              <a:t>火力大</a:t>
            </a:r>
            <a:endParaRPr lang="zh-CN" altLang="en-US" sz="2400"/>
          </a:p>
        </p:txBody>
      </p:sp>
      <p:sp>
        <p:nvSpPr>
          <p:cNvPr id="4" name="文本框 3"/>
          <p:cNvSpPr txBox="1"/>
          <p:nvPr/>
        </p:nvSpPr>
        <p:spPr>
          <a:xfrm>
            <a:off x="6032500" y="4650105"/>
            <a:ext cx="6148070" cy="1568450"/>
          </a:xfrm>
          <a:prstGeom prst="rect">
            <a:avLst/>
          </a:prstGeom>
          <a:noFill/>
        </p:spPr>
        <p:txBody>
          <a:bodyPr wrap="square" rtlCol="0">
            <a:spAutoFit/>
          </a:bodyPr>
          <a:p>
            <a:r>
              <a:rPr lang="zh-CN" altLang="en-US" sz="2400"/>
              <a:t>总共用到</a:t>
            </a:r>
            <a:r>
              <a:rPr lang="en-US" altLang="zh-CN" sz="2400"/>
              <a:t>12</a:t>
            </a:r>
            <a:r>
              <a:rPr lang="zh-CN" altLang="en-US" sz="2400"/>
              <a:t>个</a:t>
            </a:r>
            <a:r>
              <a:rPr lang="en-US" altLang="zh-CN" sz="2400"/>
              <a:t>io</a:t>
            </a:r>
            <a:r>
              <a:rPr lang="zh-CN" altLang="en-US" sz="2400"/>
              <a:t>端口。</a:t>
            </a:r>
            <a:endParaRPr lang="zh-CN" altLang="en-US" sz="2400"/>
          </a:p>
          <a:p>
            <a:r>
              <a:rPr lang="zh-CN" altLang="en-US" sz="2400"/>
              <a:t>另外将显示所用的变量声明为全局变量方便在各个函数及中断中访问，每次控制流程开始需要初始化这些变量</a:t>
            </a:r>
            <a:endParaRPr lang="zh-CN" altLang="en-US" sz="2400"/>
          </a:p>
        </p:txBody>
      </p:sp>
      <p:sp>
        <p:nvSpPr>
          <p:cNvPr id="6" name="文本框 5"/>
          <p:cNvSpPr txBox="1"/>
          <p:nvPr/>
        </p:nvSpPr>
        <p:spPr>
          <a:xfrm>
            <a:off x="6032500" y="1696720"/>
            <a:ext cx="6231255" cy="2953385"/>
          </a:xfrm>
          <a:prstGeom prst="rect">
            <a:avLst/>
          </a:prstGeom>
          <a:noFill/>
        </p:spPr>
        <p:txBody>
          <a:bodyPr wrap="square" rtlCol="0">
            <a:spAutoFit/>
          </a:bodyPr>
          <a:p>
            <a:r>
              <a:rPr lang="zh-CN" altLang="en-US" sz="2800">
                <a:sym typeface="+mn-ea"/>
              </a:rPr>
              <a:t>mi1,mi2,sec1,sec2</a:t>
            </a:r>
            <a:r>
              <a:rPr lang="en-US" altLang="zh-CN" sz="2800">
                <a:sym typeface="+mn-ea"/>
              </a:rPr>
              <a:t>//4</a:t>
            </a:r>
            <a:r>
              <a:rPr lang="zh-CN" altLang="en-US" sz="2800">
                <a:sym typeface="+mn-ea"/>
              </a:rPr>
              <a:t>位分秒对应</a:t>
            </a:r>
            <a:r>
              <a:rPr lang="en-US" altLang="zh-CN" sz="2800">
                <a:sym typeface="+mn-ea"/>
              </a:rPr>
              <a:t>4</a:t>
            </a:r>
            <a:r>
              <a:rPr lang="zh-CN" altLang="en-US" sz="2800">
                <a:sym typeface="+mn-ea"/>
              </a:rPr>
              <a:t>位数码管</a:t>
            </a:r>
            <a:endParaRPr lang="zh-CN" altLang="en-US" sz="2800">
              <a:sym typeface="+mn-ea"/>
            </a:endParaRPr>
          </a:p>
          <a:p>
            <a:r>
              <a:rPr lang="zh-CN" altLang="en-US" sz="2800">
                <a:sym typeface="+mn-ea"/>
              </a:rPr>
              <a:t>PWM_T</a:t>
            </a:r>
            <a:r>
              <a:rPr lang="en-US" altLang="zh-CN" sz="2800">
                <a:sym typeface="+mn-ea"/>
              </a:rPr>
              <a:t>,tk,tp//</a:t>
            </a:r>
            <a:r>
              <a:rPr lang="zh-CN" altLang="en-US" sz="2800">
                <a:sym typeface="+mn-ea"/>
              </a:rPr>
              <a:t>pwm周期</a:t>
            </a:r>
            <a:r>
              <a:rPr lang="en-US" altLang="zh-CN" sz="2800">
                <a:sym typeface="+mn-ea"/>
              </a:rPr>
              <a:t>,</a:t>
            </a:r>
            <a:r>
              <a:rPr lang="zh-CN" altLang="en-US" sz="2800">
                <a:sym typeface="+mn-ea"/>
              </a:rPr>
              <a:t>高电平时间，单位时间</a:t>
            </a:r>
            <a:endParaRPr lang="zh-CN" altLang="en-US" sz="2800"/>
          </a:p>
          <a:p>
            <a:r>
              <a:rPr lang="zh-CN" altLang="en-US" sz="2800">
                <a:sym typeface="+mn-ea"/>
              </a:rPr>
              <a:t>Q_fa;//工作状态标志位</a:t>
            </a:r>
            <a:endParaRPr lang="zh-CN" altLang="en-US" sz="2800"/>
          </a:p>
          <a:p>
            <a:r>
              <a:rPr lang="en-US" altLang="zh-CN" sz="2800">
                <a:sym typeface="+mn-ea"/>
              </a:rPr>
              <a:t>Nset//</a:t>
            </a:r>
            <a:r>
              <a:rPr lang="zh-CN" altLang="en-US" sz="2800">
                <a:sym typeface="+mn-ea"/>
              </a:rPr>
              <a:t>当前设定位</a:t>
            </a:r>
            <a:endParaRPr lang="zh-CN" altLang="en-US"/>
          </a:p>
          <a:p>
            <a:endParaRPr lang="zh-CN" altLang="en-US"/>
          </a:p>
        </p:txBody>
      </p:sp>
      <p:sp>
        <p:nvSpPr>
          <p:cNvPr id="7" name="文本框 6"/>
          <p:cNvSpPr txBox="1"/>
          <p:nvPr/>
        </p:nvSpPr>
        <p:spPr>
          <a:xfrm>
            <a:off x="501015" y="1153795"/>
            <a:ext cx="4298315" cy="521970"/>
          </a:xfrm>
          <a:prstGeom prst="rect">
            <a:avLst/>
          </a:prstGeom>
          <a:noFill/>
        </p:spPr>
        <p:txBody>
          <a:bodyPr wrap="square" rtlCol="0">
            <a:spAutoFit/>
          </a:bodyPr>
          <a:p>
            <a:r>
              <a:rPr lang="en-US" altLang="zh-CN" sz="2800"/>
              <a:t>IO</a:t>
            </a:r>
            <a:r>
              <a:rPr lang="zh-CN" altLang="en-US" sz="2800"/>
              <a:t>口：</a:t>
            </a:r>
            <a:endParaRPr lang="zh-CN" altLang="en-US" sz="2800"/>
          </a:p>
        </p:txBody>
      </p:sp>
      <p:sp>
        <p:nvSpPr>
          <p:cNvPr id="8" name="文本框 7"/>
          <p:cNvSpPr txBox="1"/>
          <p:nvPr/>
        </p:nvSpPr>
        <p:spPr>
          <a:xfrm>
            <a:off x="5948680" y="1153795"/>
            <a:ext cx="4354195" cy="521970"/>
          </a:xfrm>
          <a:prstGeom prst="rect">
            <a:avLst/>
          </a:prstGeom>
          <a:noFill/>
        </p:spPr>
        <p:txBody>
          <a:bodyPr wrap="square" rtlCol="0">
            <a:spAutoFit/>
          </a:bodyPr>
          <a:p>
            <a:r>
              <a:rPr lang="zh-CN" altLang="en-US" sz="2800"/>
              <a:t>显示变量：</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30530" y="198755"/>
            <a:ext cx="4787900" cy="829945"/>
          </a:xfrm>
          <a:prstGeom prst="rect">
            <a:avLst/>
          </a:prstGeom>
          <a:noFill/>
          <a:ln w="9525">
            <a:noFill/>
          </a:ln>
        </p:spPr>
        <p:txBody>
          <a:bodyPr wrap="square" anchor="t">
            <a:spAutoFit/>
          </a:bodyPr>
          <a:p>
            <a:r>
              <a:rPr lang="en-US" altLang="zh-CN" sz="4800" b="1">
                <a:gradFill>
                  <a:gsLst>
                    <a:gs pos="21000">
                      <a:srgbClr val="53575C"/>
                    </a:gs>
                    <a:gs pos="88000">
                      <a:srgbClr val="C5C7CA"/>
                    </a:gs>
                  </a:gsLst>
                  <a:lin ang="5400000"/>
                </a:gradFill>
                <a:effectLst/>
                <a:latin typeface="Arial" panose="020B0604020202020204" pitchFamily="34" charset="0"/>
                <a:ea typeface="宋体" panose="02010600030101010101" pitchFamily="2" charset="-122"/>
              </a:rPr>
              <a:t>7279</a:t>
            </a:r>
            <a:r>
              <a:rPr lang="zh-CN" altLang="en-US" sz="4800" b="1">
                <a:gradFill>
                  <a:gsLst>
                    <a:gs pos="21000">
                      <a:srgbClr val="53575C"/>
                    </a:gs>
                    <a:gs pos="88000">
                      <a:srgbClr val="C5C7CA"/>
                    </a:gs>
                  </a:gsLst>
                  <a:lin ang="5400000"/>
                </a:gradFill>
                <a:effectLst/>
                <a:latin typeface="Arial" panose="020B0604020202020204" pitchFamily="34" charset="0"/>
                <a:ea typeface="宋体" panose="02010600030101010101" pitchFamily="2" charset="-122"/>
              </a:rPr>
              <a:t>发送子程序</a:t>
            </a:r>
            <a:endParaRPr lang="zh-CN" altLang="en-US" sz="4800" b="1">
              <a:gradFill>
                <a:gsLst>
                  <a:gs pos="21000">
                    <a:srgbClr val="53575C"/>
                  </a:gs>
                  <a:gs pos="88000">
                    <a:srgbClr val="C5C7CA"/>
                  </a:gs>
                </a:gsLst>
                <a:lin ang="5400000"/>
              </a:gradFill>
              <a:effectLst/>
              <a:latin typeface="Arial" panose="020B0604020202020204" pitchFamily="34" charset="0"/>
              <a:ea typeface="宋体" panose="02010600030101010101" pitchFamily="2" charset="-122"/>
            </a:endParaRPr>
          </a:p>
        </p:txBody>
      </p:sp>
      <p:sp>
        <p:nvSpPr>
          <p:cNvPr id="7171" name="文本框 6"/>
          <p:cNvSpPr txBox="1"/>
          <p:nvPr/>
        </p:nvSpPr>
        <p:spPr>
          <a:xfrm>
            <a:off x="484505" y="1163955"/>
            <a:ext cx="4733925" cy="4831080"/>
          </a:xfrm>
          <a:prstGeom prst="rect">
            <a:avLst/>
          </a:prstGeom>
          <a:noFill/>
          <a:ln w="9525">
            <a:noFill/>
          </a:ln>
        </p:spPr>
        <p:txBody>
          <a:bodyPr wrap="square" anchor="t">
            <a:spAutoFit/>
          </a:bodyPr>
          <a:p>
            <a:r>
              <a:rPr lang="en-US" altLang="zh-CN" sz="2800">
                <a:latin typeface="Arial" panose="020B0604020202020204" pitchFamily="34" charset="0"/>
                <a:ea typeface="宋体" panose="02010600030101010101" pitchFamily="2" charset="-122"/>
              </a:rPr>
              <a:t>7279</a:t>
            </a:r>
            <a:r>
              <a:rPr lang="zh-CN" altLang="en-US" sz="2800">
                <a:latin typeface="Arial" panose="020B0604020202020204" pitchFamily="34" charset="0"/>
                <a:ea typeface="宋体" panose="02010600030101010101" pitchFamily="2" charset="-122"/>
              </a:rPr>
              <a:t>芯片加键盘和数码管显示从而减少了代码量</a:t>
            </a:r>
            <a:endParaRPr lang="zh-CN" altLang="en-US" sz="2800">
              <a:latin typeface="Arial" panose="020B0604020202020204" pitchFamily="34" charset="0"/>
              <a:ea typeface="宋体" panose="02010600030101010101" pitchFamily="2" charset="-122"/>
            </a:endParaRPr>
          </a:p>
          <a:p>
            <a:endParaRPr lang="zh-CN" altLang="en-US" sz="2800">
              <a:latin typeface="Arial" panose="020B0604020202020204" pitchFamily="34" charset="0"/>
              <a:ea typeface="宋体" panose="02010600030101010101" pitchFamily="2" charset="-122"/>
            </a:endParaRPr>
          </a:p>
          <a:p>
            <a:r>
              <a:rPr lang="en-US" altLang="zh-CN" sz="2800">
                <a:latin typeface="Arial" panose="020B0604020202020204" pitchFamily="34" charset="0"/>
                <a:ea typeface="宋体" panose="02010600030101010101" pitchFamily="2" charset="-122"/>
              </a:rPr>
              <a:t>当片选信号cs变为低电平后,DATA引脚上的数据在CLK引脚的上升沿被写入HD7279的缓冲寄</a:t>
            </a:r>
            <a:r>
              <a:rPr lang="zh-CN" altLang="en-US" sz="2800">
                <a:latin typeface="Arial" panose="020B0604020202020204" pitchFamily="34" charset="0"/>
                <a:ea typeface="宋体" panose="02010600030101010101" pitchFamily="2" charset="-122"/>
              </a:rPr>
              <a:t>存器</a:t>
            </a:r>
            <a:endParaRPr lang="zh-CN" altLang="en-US" sz="2800">
              <a:latin typeface="Arial" panose="020B0604020202020204" pitchFamily="34" charset="0"/>
              <a:ea typeface="宋体" panose="02010600030101010101" pitchFamily="2" charset="-122"/>
            </a:endParaRPr>
          </a:p>
          <a:p>
            <a:endParaRPr lang="zh-CN" altLang="en-US" sz="2800">
              <a:latin typeface="Arial" panose="020B0604020202020204" pitchFamily="34" charset="0"/>
              <a:ea typeface="宋体" panose="02010600030101010101" pitchFamily="2" charset="-122"/>
            </a:endParaRPr>
          </a:p>
          <a:p>
            <a:r>
              <a:rPr lang="zh-CN" altLang="en-US" sz="2800">
                <a:latin typeface="Arial" panose="020B0604020202020204" pitchFamily="34" charset="0"/>
                <a:ea typeface="宋体" panose="02010600030101010101" pitchFamily="2" charset="-122"/>
              </a:rPr>
              <a:t>显示子程序通过</a:t>
            </a:r>
            <a:r>
              <a:rPr lang="zh-CN" altLang="en-US" sz="2800">
                <a:latin typeface="Arial" panose="020B0604020202020204" pitchFamily="34" charset="0"/>
                <a:ea typeface="宋体" panose="02010600030101010101" pitchFamily="2" charset="-122"/>
                <a:sym typeface="+mn-ea"/>
              </a:rPr>
              <a:t>发送程序</a:t>
            </a:r>
            <a:r>
              <a:rPr lang="zh-CN" altLang="en-US" sz="2800">
                <a:latin typeface="Arial" panose="020B0604020202020204" pitchFamily="34" charset="0"/>
                <a:ea typeface="宋体" panose="02010600030101010101" pitchFamily="2" charset="-122"/>
              </a:rPr>
              <a:t>发送合适的指令及数据，显示需要显示的内容</a:t>
            </a:r>
            <a:endParaRPr lang="zh-CN" altLang="en-US" sz="2800">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8042275" y="198755"/>
          <a:ext cx="3952875" cy="6324600"/>
        </p:xfrm>
        <a:graphic>
          <a:graphicData uri="http://schemas.openxmlformats.org/presentationml/2006/ole">
            <mc:AlternateContent xmlns:mc="http://schemas.openxmlformats.org/markup-compatibility/2006">
              <mc:Choice xmlns:v="urn:schemas-microsoft-com:vml" Requires="v">
                <p:oleObj spid="_x0000_s6146" name="" r:id="rId1" imgW="3757295" imgH="6011545" progId="Visio.Drawing.15">
                  <p:embed/>
                </p:oleObj>
              </mc:Choice>
              <mc:Fallback>
                <p:oleObj name="" r:id="rId1" imgW="3757295" imgH="6011545" progId="Visio.Drawing.15">
                  <p:embed/>
                  <p:pic>
                    <p:nvPicPr>
                      <p:cNvPr id="0" name="图片 6145"/>
                      <p:cNvPicPr/>
                      <p:nvPr/>
                    </p:nvPicPr>
                    <p:blipFill>
                      <a:blip r:embed="rId2"/>
                      <a:stretch>
                        <a:fillRect/>
                      </a:stretch>
                    </p:blipFill>
                    <p:spPr>
                      <a:xfrm>
                        <a:off x="8042275" y="198755"/>
                        <a:ext cx="3952875" cy="6324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to="" calcmode="lin" valueType="num">
                                      <p:cBhvr>
                                        <p:cTn id="7" dur="1" fill="hold"/>
                                        <p:tgtEl>
                                          <p:spTgt spid="7171"/>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7171"/>
                                        </p:tgtEl>
                                        <p:attrNameLst>
                                          <p:attrName>style.visibility</p:attrName>
                                        </p:attrNameLst>
                                      </p:cBhvr>
                                      <p:to>
                                        <p:strVal val="visible"/>
                                      </p:to>
                                    </p:set>
                                    <p:anim to="" calcmode="lin" valueType="num">
                                      <p:cBhvr>
                                        <p:cTn id="12" dur="1" fill="hold"/>
                                        <p:tgtEl>
                                          <p:spTgt spid="717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30530" y="198755"/>
            <a:ext cx="4787900" cy="829945"/>
          </a:xfrm>
          <a:prstGeom prst="rect">
            <a:avLst/>
          </a:prstGeom>
          <a:noFill/>
          <a:ln w="9525">
            <a:noFill/>
          </a:ln>
        </p:spPr>
        <p:txBody>
          <a:bodyPr wrap="square" anchor="t">
            <a:spAutoFit/>
          </a:bodyPr>
          <a:p>
            <a:r>
              <a:rPr lang="zh-CN" altLang="en-US" sz="4800" b="1">
                <a:gradFill>
                  <a:gsLst>
                    <a:gs pos="21000">
                      <a:srgbClr val="53575C"/>
                    </a:gs>
                    <a:gs pos="88000">
                      <a:srgbClr val="C5C7CA"/>
                    </a:gs>
                  </a:gsLst>
                  <a:lin ang="5400000"/>
                </a:gradFill>
                <a:effectLst/>
                <a:latin typeface="Arial" panose="020B0604020202020204" pitchFamily="34" charset="0"/>
                <a:ea typeface="宋体" panose="02010600030101010101" pitchFamily="2" charset="-122"/>
              </a:rPr>
              <a:t>显示子程序：</a:t>
            </a:r>
            <a:endParaRPr lang="zh-CN" altLang="en-US" sz="4800" b="1">
              <a:gradFill>
                <a:gsLst>
                  <a:gs pos="21000">
                    <a:srgbClr val="53575C"/>
                  </a:gs>
                  <a:gs pos="88000">
                    <a:srgbClr val="C5C7CA"/>
                  </a:gs>
                </a:gsLst>
                <a:lin ang="5400000"/>
              </a:gradFill>
              <a:effectLst/>
              <a:latin typeface="Arial" panose="020B0604020202020204" pitchFamily="34" charset="0"/>
              <a:ea typeface="宋体" panose="02010600030101010101" pitchFamily="2" charset="-122"/>
            </a:endParaRPr>
          </a:p>
        </p:txBody>
      </p:sp>
      <p:sp>
        <p:nvSpPr>
          <p:cNvPr id="7171" name="文本框 6"/>
          <p:cNvSpPr txBox="1"/>
          <p:nvPr/>
        </p:nvSpPr>
        <p:spPr>
          <a:xfrm>
            <a:off x="484505" y="1163955"/>
            <a:ext cx="4733925" cy="2061210"/>
          </a:xfrm>
          <a:prstGeom prst="rect">
            <a:avLst/>
          </a:prstGeom>
          <a:noFill/>
          <a:ln w="9525">
            <a:noFill/>
          </a:ln>
        </p:spPr>
        <p:txBody>
          <a:bodyPr wrap="square" anchor="t">
            <a:spAutoFit/>
          </a:bodyPr>
          <a:p>
            <a:r>
              <a:rPr lang="zh-CN" altLang="en-US" sz="3200">
                <a:latin typeface="Arial" panose="020B0604020202020204" pitchFamily="34" charset="0"/>
                <a:ea typeface="宋体" panose="02010600030101010101" pitchFamily="2" charset="-122"/>
              </a:rPr>
              <a:t>显示（设定</a:t>
            </a:r>
            <a:r>
              <a:rPr lang="en-US" altLang="zh-CN" sz="3200">
                <a:latin typeface="Arial" panose="020B0604020202020204" pitchFamily="34" charset="0"/>
                <a:ea typeface="宋体" panose="02010600030101010101" pitchFamily="2" charset="-122"/>
              </a:rPr>
              <a:t>/</a:t>
            </a:r>
            <a:r>
              <a:rPr lang="zh-CN" altLang="en-US" sz="3200">
                <a:latin typeface="Arial" panose="020B0604020202020204" pitchFamily="34" charset="0"/>
                <a:ea typeface="宋体" panose="02010600030101010101" pitchFamily="2" charset="-122"/>
              </a:rPr>
              <a:t>剩余）时间</a:t>
            </a:r>
            <a:endParaRPr lang="zh-CN" altLang="en-US" sz="3200">
              <a:latin typeface="Arial" panose="020B0604020202020204" pitchFamily="34" charset="0"/>
              <a:ea typeface="宋体" panose="02010600030101010101" pitchFamily="2" charset="-122"/>
            </a:endParaRPr>
          </a:p>
          <a:p>
            <a:r>
              <a:rPr lang="zh-CN" altLang="en-US" sz="3200">
                <a:latin typeface="Arial" panose="020B0604020202020204" pitchFamily="34" charset="0"/>
                <a:ea typeface="宋体" panose="02010600030101010101" pitchFamily="2" charset="-122"/>
              </a:rPr>
              <a:t>设置正在设定位闪烁</a:t>
            </a:r>
            <a:endParaRPr lang="zh-CN" altLang="en-US" sz="3200">
              <a:latin typeface="Arial" panose="020B0604020202020204" pitchFamily="34" charset="0"/>
              <a:ea typeface="宋体" panose="02010600030101010101" pitchFamily="2" charset="-122"/>
            </a:endParaRPr>
          </a:p>
          <a:p>
            <a:r>
              <a:rPr lang="zh-CN" altLang="en-US" sz="3200">
                <a:latin typeface="Arial" panose="020B0604020202020204" pitchFamily="34" charset="0"/>
                <a:ea typeface="宋体" panose="02010600030101010101" pitchFamily="2" charset="-122"/>
              </a:rPr>
              <a:t>显示火力档位（大</a:t>
            </a:r>
            <a:r>
              <a:rPr lang="en-US" altLang="zh-CN" sz="3200">
                <a:latin typeface="Arial" panose="020B0604020202020204" pitchFamily="34" charset="0"/>
                <a:ea typeface="宋体" panose="02010600030101010101" pitchFamily="2" charset="-122"/>
              </a:rPr>
              <a:t>/</a:t>
            </a:r>
            <a:r>
              <a:rPr lang="zh-CN" altLang="en-US" sz="3200">
                <a:latin typeface="Arial" panose="020B0604020202020204" pitchFamily="34" charset="0"/>
                <a:ea typeface="宋体" panose="02010600030101010101" pitchFamily="2" charset="-122"/>
              </a:rPr>
              <a:t>中</a:t>
            </a:r>
            <a:r>
              <a:rPr lang="en-US" altLang="zh-CN" sz="3200">
                <a:latin typeface="Arial" panose="020B0604020202020204" pitchFamily="34" charset="0"/>
                <a:ea typeface="宋体" panose="02010600030101010101" pitchFamily="2" charset="-122"/>
              </a:rPr>
              <a:t>/</a:t>
            </a:r>
            <a:r>
              <a:rPr lang="zh-CN" altLang="en-US" sz="3200">
                <a:latin typeface="Arial" panose="020B0604020202020204" pitchFamily="34" charset="0"/>
                <a:ea typeface="宋体" panose="02010600030101010101" pitchFamily="2" charset="-122"/>
              </a:rPr>
              <a:t>小）</a:t>
            </a:r>
            <a:endParaRPr lang="zh-CN" altLang="en-US" sz="3200">
              <a:latin typeface="Arial" panose="020B0604020202020204" pitchFamily="34" charset="0"/>
              <a:ea typeface="宋体" panose="02010600030101010101" pitchFamily="2" charset="-122"/>
            </a:endParaRPr>
          </a:p>
          <a:p>
            <a:r>
              <a:rPr lang="zh-CN" altLang="en-US" sz="3200">
                <a:latin typeface="Arial" panose="020B0604020202020204" pitchFamily="34" charset="0"/>
                <a:ea typeface="宋体" panose="02010600030101010101" pitchFamily="2" charset="-122"/>
              </a:rPr>
              <a:t>显示炉门（开</a:t>
            </a:r>
            <a:r>
              <a:rPr lang="en-US" altLang="zh-CN" sz="3200">
                <a:latin typeface="Arial" panose="020B0604020202020204" pitchFamily="34" charset="0"/>
                <a:ea typeface="宋体" panose="02010600030101010101" pitchFamily="2" charset="-122"/>
              </a:rPr>
              <a:t>/</a:t>
            </a:r>
            <a:r>
              <a:rPr lang="zh-CN" altLang="en-US" sz="3200">
                <a:latin typeface="Arial" panose="020B0604020202020204" pitchFamily="34" charset="0"/>
                <a:ea typeface="宋体" panose="02010600030101010101" pitchFamily="2" charset="-122"/>
              </a:rPr>
              <a:t>关）状态</a:t>
            </a:r>
            <a:endParaRPr lang="zh-CN" altLang="en-US" sz="3200">
              <a:latin typeface="Arial" panose="020B0604020202020204" pitchFamily="34" charset="0"/>
              <a:ea typeface="宋体" panose="02010600030101010101" pitchFamily="2" charset="-122"/>
            </a:endParaRPr>
          </a:p>
        </p:txBody>
      </p:sp>
      <p:sp>
        <p:nvSpPr>
          <p:cNvPr id="7172" name="文本框 8"/>
          <p:cNvSpPr txBox="1"/>
          <p:nvPr/>
        </p:nvSpPr>
        <p:spPr>
          <a:xfrm>
            <a:off x="583565" y="3439160"/>
            <a:ext cx="6094095" cy="3046095"/>
          </a:xfrm>
          <a:prstGeom prst="rect">
            <a:avLst/>
          </a:prstGeom>
          <a:noFill/>
          <a:ln w="9525">
            <a:noFill/>
          </a:ln>
        </p:spPr>
        <p:txBody>
          <a:bodyPr wrap="square" anchor="t">
            <a:spAutoFit/>
          </a:bodyPr>
          <a:p>
            <a:r>
              <a:rPr lang="zh-CN" altLang="en-US" sz="3200">
                <a:latin typeface="Arial" panose="020B0604020202020204" pitchFamily="34" charset="0"/>
                <a:ea typeface="宋体" panose="02010600030101010101" pitchFamily="2" charset="-122"/>
              </a:rPr>
              <a:t>功能实现：程序中设定有表示各种数据的变量，显示子程序通过</a:t>
            </a:r>
            <a:r>
              <a:rPr lang="en-US" altLang="zh-CN" sz="3200">
                <a:latin typeface="Arial" panose="020B0604020202020204" pitchFamily="34" charset="0"/>
                <a:ea typeface="宋体" panose="02010600030101010101" pitchFamily="2" charset="-122"/>
              </a:rPr>
              <a:t>4</a:t>
            </a:r>
            <a:r>
              <a:rPr lang="zh-CN" altLang="en-US" sz="3200">
                <a:latin typeface="Arial" panose="020B0604020202020204" pitchFamily="34" charset="0"/>
                <a:ea typeface="宋体" panose="02010600030101010101" pitchFamily="2" charset="-122"/>
              </a:rPr>
              <a:t>位数码管及</a:t>
            </a:r>
            <a:r>
              <a:rPr lang="en-US" altLang="zh-CN" sz="3200">
                <a:latin typeface="Arial" panose="020B0604020202020204" pitchFamily="34" charset="0"/>
                <a:ea typeface="宋体" panose="02010600030101010101" pitchFamily="2" charset="-122"/>
              </a:rPr>
              <a:t>3</a:t>
            </a:r>
            <a:r>
              <a:rPr lang="zh-CN" altLang="en-US" sz="3200">
                <a:latin typeface="Arial" panose="020B0604020202020204" pitchFamily="34" charset="0"/>
                <a:ea typeface="宋体" panose="02010600030101010101" pitchFamily="2" charset="-122"/>
              </a:rPr>
              <a:t>个发光二极管将各个变量显示出来。每当变量发生变化时，需要再次调用子程序来更新显示。</a:t>
            </a:r>
            <a:endParaRPr lang="zh-CN" altLang="en-US" sz="3200">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8430260" y="472440"/>
          <a:ext cx="2106295" cy="5663565"/>
        </p:xfrm>
        <a:graphic>
          <a:graphicData uri="http://schemas.openxmlformats.org/presentationml/2006/ole">
            <mc:AlternateContent xmlns:mc="http://schemas.openxmlformats.org/markup-compatibility/2006">
              <mc:Choice xmlns:v="urn:schemas-microsoft-com:vml" Requires="v">
                <p:oleObj spid="_x0000_s1025" name="" r:id="rId1" imgW="878205" imgH="2851785" progId="Visio.Drawing.15">
                  <p:embed/>
                </p:oleObj>
              </mc:Choice>
              <mc:Fallback>
                <p:oleObj name="" r:id="rId1" imgW="878205" imgH="2851785" progId="Visio.Drawing.15">
                  <p:embed/>
                  <p:pic>
                    <p:nvPicPr>
                      <p:cNvPr id="0" name="图片 1024"/>
                      <p:cNvPicPr/>
                      <p:nvPr/>
                    </p:nvPicPr>
                    <p:blipFill>
                      <a:blip r:embed="rId2"/>
                      <a:stretch>
                        <a:fillRect/>
                      </a:stretch>
                    </p:blipFill>
                    <p:spPr>
                      <a:xfrm>
                        <a:off x="8430260" y="472440"/>
                        <a:ext cx="2106295" cy="56635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to="" calcmode="lin" valueType="num">
                                      <p:cBhvr>
                                        <p:cTn id="7" dur="1" fill="hold"/>
                                        <p:tgtEl>
                                          <p:spTgt spid="7171"/>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7171"/>
                                        </p:tgtEl>
                                        <p:attrNameLst>
                                          <p:attrName>style.visibility</p:attrName>
                                        </p:attrNameLst>
                                      </p:cBhvr>
                                      <p:to>
                                        <p:strVal val="visible"/>
                                      </p:to>
                                    </p:set>
                                    <p:anim to="" calcmode="lin" valueType="num">
                                      <p:cBhvr>
                                        <p:cTn id="12" dur="1" fill="hold"/>
                                        <p:tgtEl>
                                          <p:spTgt spid="717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a:hlinkClick r:id="" action="ppaction://ole?verb="/>
          </p:cNvPr>
          <p:cNvGraphicFramePr>
            <a:graphicFrameLocks noChangeAspect="1"/>
          </p:cNvGraphicFramePr>
          <p:nvPr/>
        </p:nvGraphicFramePr>
        <p:xfrm>
          <a:off x="7010400" y="0"/>
          <a:ext cx="5153025" cy="6858000"/>
        </p:xfrm>
        <a:graphic>
          <a:graphicData uri="http://schemas.openxmlformats.org/presentationml/2006/ole">
            <mc:AlternateContent xmlns:mc="http://schemas.openxmlformats.org/markup-compatibility/2006">
              <mc:Choice xmlns:v="urn:schemas-microsoft-com:vml" Requires="v">
                <p:oleObj spid="_x0000_s5121" name="" r:id="rId1" imgW="4897755" imgH="6518275" progId="Visio.Drawing.15">
                  <p:embed/>
                </p:oleObj>
              </mc:Choice>
              <mc:Fallback>
                <p:oleObj name="" r:id="rId1" imgW="4897755" imgH="6518275" progId="Visio.Drawing.15">
                  <p:embed/>
                  <p:pic>
                    <p:nvPicPr>
                      <p:cNvPr id="0" name="图片 5120"/>
                      <p:cNvPicPr/>
                      <p:nvPr/>
                    </p:nvPicPr>
                    <p:blipFill>
                      <a:blip r:embed="rId2"/>
                      <a:stretch>
                        <a:fillRect/>
                      </a:stretch>
                    </p:blipFill>
                    <p:spPr>
                      <a:xfrm>
                        <a:off x="7010400" y="0"/>
                        <a:ext cx="5153025" cy="6858000"/>
                      </a:xfrm>
                      <a:prstGeom prst="rect">
                        <a:avLst/>
                      </a:prstGeom>
                    </p:spPr>
                  </p:pic>
                </p:oleObj>
              </mc:Fallback>
            </mc:AlternateContent>
          </a:graphicData>
        </a:graphic>
      </p:graphicFrame>
      <p:sp>
        <p:nvSpPr>
          <p:cNvPr id="6145" name="标题 1"/>
          <p:cNvSpPr>
            <a:spLocks noGrp="1"/>
          </p:cNvSpPr>
          <p:nvPr/>
        </p:nvSpPr>
        <p:spPr>
          <a:xfrm>
            <a:off x="611505" y="499110"/>
            <a:ext cx="4599305" cy="87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altLang="en-US" sz="4800" b="1">
                <a:gradFill>
                  <a:gsLst>
                    <a:gs pos="21000">
                      <a:srgbClr val="53575C"/>
                    </a:gs>
                    <a:gs pos="88000">
                      <a:srgbClr val="C5C7CA"/>
                    </a:gs>
                  </a:gsLst>
                  <a:lin ang="5400000"/>
                </a:gradFill>
                <a:effectLst/>
              </a:rPr>
              <a:t>读取键盘子程序</a:t>
            </a:r>
            <a:endParaRPr lang="en-US" altLang="zh-CN" sz="4800" b="1">
              <a:gradFill>
                <a:gsLst>
                  <a:gs pos="21000">
                    <a:srgbClr val="53575C"/>
                  </a:gs>
                  <a:gs pos="88000">
                    <a:srgbClr val="C5C7CA"/>
                  </a:gs>
                </a:gsLst>
                <a:lin ang="5400000"/>
              </a:gradFill>
              <a:effectLst/>
            </a:endParaRPr>
          </a:p>
        </p:txBody>
      </p:sp>
      <p:sp>
        <p:nvSpPr>
          <p:cNvPr id="3" name="文本框 2"/>
          <p:cNvSpPr txBox="1"/>
          <p:nvPr/>
        </p:nvSpPr>
        <p:spPr>
          <a:xfrm>
            <a:off x="941070" y="2865120"/>
            <a:ext cx="3602990" cy="3107690"/>
          </a:xfrm>
          <a:prstGeom prst="rect">
            <a:avLst/>
          </a:prstGeom>
          <a:noFill/>
        </p:spPr>
        <p:txBody>
          <a:bodyPr wrap="square" rtlCol="0">
            <a:spAutoFit/>
          </a:bodyPr>
          <a:p>
            <a:r>
              <a:rPr lang="zh-CN" altLang="en-US" sz="2800"/>
              <a:t>当7279检测到有效的按键时，如果7279有收到'读键盘数据指令',则输出当前按键键盘代码.如果7279收到'读键盘数据指令'时无按键按下,则输出ffH</a:t>
            </a:r>
            <a:endParaRPr lang="zh-CN" altLang="en-US" sz="2800"/>
          </a:p>
        </p:txBody>
      </p:sp>
      <p:sp>
        <p:nvSpPr>
          <p:cNvPr id="4" name="文本框 3"/>
          <p:cNvSpPr txBox="1"/>
          <p:nvPr/>
        </p:nvSpPr>
        <p:spPr>
          <a:xfrm>
            <a:off x="941070" y="1431925"/>
            <a:ext cx="3742055" cy="1383665"/>
          </a:xfrm>
          <a:prstGeom prst="rect">
            <a:avLst/>
          </a:prstGeom>
          <a:noFill/>
        </p:spPr>
        <p:txBody>
          <a:bodyPr wrap="square" rtlCol="0">
            <a:spAutoFit/>
          </a:bodyPr>
          <a:p>
            <a:r>
              <a:rPr lang="zh-CN" altLang="en-US" sz="2800"/>
              <a:t>向</a:t>
            </a:r>
            <a:r>
              <a:rPr lang="en-US" altLang="zh-CN" sz="2800"/>
              <a:t>7279</a:t>
            </a:r>
            <a:r>
              <a:rPr lang="zh-CN" altLang="en-US" sz="2800"/>
              <a:t>发送读键盘指令，通过串行口取得键值</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2790" y="500380"/>
            <a:ext cx="5160645" cy="755650"/>
          </a:xfrm>
          <a:prstGeom prst="rect">
            <a:avLst/>
          </a:prstGeom>
          <a:noFill/>
        </p:spPr>
        <p:txBody>
          <a:bodyPr wrap="square" rtlCol="0">
            <a:spAutoFit/>
          </a:bodyPr>
          <a:p>
            <a:pPr algn="l">
              <a:lnSpc>
                <a:spcPct val="90000"/>
              </a:lnSpc>
            </a:pPr>
            <a:r>
              <a:rPr lang="zh-CN" altLang="en-US" sz="4800" b="1">
                <a:gradFill>
                  <a:gsLst>
                    <a:gs pos="21000">
                      <a:srgbClr val="53575C"/>
                    </a:gs>
                    <a:gs pos="88000">
                      <a:srgbClr val="C5C7CA"/>
                    </a:gs>
                  </a:gsLst>
                  <a:lin ang="5400000"/>
                </a:gradFill>
                <a:effectLst/>
                <a:latin typeface="+mj-lt"/>
                <a:ea typeface="+mj-ea"/>
                <a:cs typeface="+mj-cs"/>
              </a:rPr>
              <a:t>键盘防抖</a:t>
            </a:r>
            <a:endParaRPr lang="zh-CN" altLang="en-US" sz="4800" b="1">
              <a:gradFill>
                <a:gsLst>
                  <a:gs pos="21000">
                    <a:srgbClr val="53575C"/>
                  </a:gs>
                  <a:gs pos="88000">
                    <a:srgbClr val="C5C7CA"/>
                  </a:gs>
                </a:gsLst>
                <a:lin ang="5400000"/>
              </a:gradFill>
              <a:effectLst/>
              <a:latin typeface="+mj-lt"/>
              <a:ea typeface="+mj-ea"/>
              <a:cs typeface="+mj-cs"/>
            </a:endParaRPr>
          </a:p>
        </p:txBody>
      </p:sp>
      <p:sp>
        <p:nvSpPr>
          <p:cNvPr id="3" name="文本框 2"/>
          <p:cNvSpPr txBox="1"/>
          <p:nvPr/>
        </p:nvSpPr>
        <p:spPr>
          <a:xfrm>
            <a:off x="802005" y="1682750"/>
            <a:ext cx="4938395" cy="1814830"/>
          </a:xfrm>
          <a:prstGeom prst="rect">
            <a:avLst/>
          </a:prstGeom>
          <a:noFill/>
        </p:spPr>
        <p:txBody>
          <a:bodyPr wrap="square" rtlCol="0">
            <a:spAutoFit/>
          </a:bodyPr>
          <a:p>
            <a:r>
              <a:rPr lang="zh-CN" altLang="en-US" sz="2800"/>
              <a:t>按键在闭合及断开的瞬间会有抖动，要消除抖动的影响可以采用</a:t>
            </a:r>
            <a:endParaRPr lang="zh-CN" altLang="en-US" sz="2800"/>
          </a:p>
          <a:p>
            <a:r>
              <a:rPr lang="zh-CN" altLang="en-US" sz="2800"/>
              <a:t>硬件防抖或者软件防抖</a:t>
            </a:r>
            <a:endParaRPr lang="zh-CN" altLang="en-US" sz="2800"/>
          </a:p>
        </p:txBody>
      </p:sp>
      <p:sp>
        <p:nvSpPr>
          <p:cNvPr id="4" name="文本框 3"/>
          <p:cNvSpPr txBox="1"/>
          <p:nvPr/>
        </p:nvSpPr>
        <p:spPr>
          <a:xfrm>
            <a:off x="802005" y="3553460"/>
            <a:ext cx="5813425" cy="2676525"/>
          </a:xfrm>
          <a:prstGeom prst="rect">
            <a:avLst/>
          </a:prstGeom>
          <a:noFill/>
        </p:spPr>
        <p:txBody>
          <a:bodyPr wrap="square" rtlCol="0">
            <a:spAutoFit/>
          </a:bodyPr>
          <a:p>
            <a:r>
              <a:rPr lang="zh-CN" altLang="en-US" sz="2800"/>
              <a:t>如果按键较多，常用软件方法去抖，即检测出键闭合后执行一个延时程序，5ms～10ms的延时，让前沿抖动消失后再一次检测键的状态，如果仍保持闭合状态电平，则确认为真正有键按下，处理程序。</a:t>
            </a:r>
            <a:endParaRPr lang="zh-CN" altLang="en-US" sz="2800"/>
          </a:p>
        </p:txBody>
      </p:sp>
      <p:pic>
        <p:nvPicPr>
          <p:cNvPr id="6" name="图片 5"/>
          <p:cNvPicPr>
            <a:picLocks noChangeAspect="1"/>
          </p:cNvPicPr>
          <p:nvPr/>
        </p:nvPicPr>
        <p:blipFill>
          <a:blip r:embed="rId1"/>
          <a:stretch>
            <a:fillRect/>
          </a:stretch>
        </p:blipFill>
        <p:spPr>
          <a:xfrm>
            <a:off x="7364095" y="1858010"/>
            <a:ext cx="3361690" cy="1695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74650" y="522605"/>
            <a:ext cx="4550410" cy="1198880"/>
          </a:xfrm>
          <a:prstGeom prst="rect">
            <a:avLst/>
          </a:prstGeom>
          <a:noFill/>
          <a:ln>
            <a:noFill/>
          </a:ln>
        </p:spPr>
        <p:txBody>
          <a:bodyPr wrap="square" rtlCol="0" anchor="t">
            <a:spAutoFit/>
          </a:bodyPr>
          <a:p>
            <a:pPr algn="ctr"/>
            <a:r>
              <a:rPr lang="zh-CN" altLang="en-US" sz="7200" b="1">
                <a:gradFill>
                  <a:gsLst>
                    <a:gs pos="21000">
                      <a:srgbClr val="53575C"/>
                    </a:gs>
                    <a:gs pos="88000">
                      <a:srgbClr val="C5C7CA"/>
                    </a:gs>
                  </a:gsLst>
                  <a:lin ang="5400000"/>
                </a:gradFill>
                <a:effectLst/>
              </a:rPr>
              <a:t>课题介绍：</a:t>
            </a:r>
            <a:endParaRPr lang="zh-CN" altLang="en-US" sz="7200" b="1">
              <a:gradFill>
                <a:gsLst>
                  <a:gs pos="21000">
                    <a:srgbClr val="53575C"/>
                  </a:gs>
                  <a:gs pos="88000">
                    <a:srgbClr val="C5C7CA"/>
                  </a:gs>
                </a:gsLst>
                <a:lin ang="5400000"/>
              </a:gradFill>
              <a:effectLst/>
            </a:endParaRPr>
          </a:p>
        </p:txBody>
      </p:sp>
      <p:sp>
        <p:nvSpPr>
          <p:cNvPr id="7" name="文本框 6"/>
          <p:cNvSpPr txBox="1"/>
          <p:nvPr/>
        </p:nvSpPr>
        <p:spPr>
          <a:xfrm>
            <a:off x="149860" y="2004060"/>
            <a:ext cx="15825470" cy="5446395"/>
          </a:xfrm>
          <a:prstGeom prst="rect">
            <a:avLst/>
          </a:prstGeom>
          <a:noFill/>
        </p:spPr>
        <p:txBody>
          <a:bodyPr wrap="square" rtlCol="0">
            <a:spAutoFit/>
          </a:bodyPr>
          <a:p>
            <a:pPr algn="l" fontAlgn="auto">
              <a:lnSpc>
                <a:spcPct val="100000"/>
              </a:lnSpc>
            </a:pPr>
            <a:r>
              <a:rPr lang="en-US" altLang="zh-CN" sz="3600"/>
              <a:t>  </a:t>
            </a:r>
            <a:r>
              <a:rPr lang="en-US" altLang="zh-CN" sz="3600" b="1"/>
              <a:t>   </a:t>
            </a:r>
            <a:r>
              <a:rPr lang="en-US" altLang="zh-CN" sz="3600"/>
              <a:t> </a:t>
            </a:r>
            <a:r>
              <a:rPr lang="zh-CN" altLang="en-US" sz="3600"/>
              <a:t>本次课设主要是掌握单片机的应用技术，显示技术，电</a:t>
            </a:r>
            <a:endParaRPr lang="zh-CN" altLang="en-US" sz="3600"/>
          </a:p>
          <a:p>
            <a:pPr algn="l" fontAlgn="auto">
              <a:lnSpc>
                <a:spcPct val="100000"/>
              </a:lnSpc>
            </a:pPr>
            <a:r>
              <a:rPr lang="zh-CN" altLang="en-US" sz="3600"/>
              <a:t>子技术等相关知识，设计一个微波炉控制电路。此微波炉电</a:t>
            </a:r>
            <a:endParaRPr lang="zh-CN" altLang="en-US" sz="3600"/>
          </a:p>
          <a:p>
            <a:pPr algn="l" fontAlgn="auto">
              <a:lnSpc>
                <a:spcPct val="100000"/>
              </a:lnSpc>
            </a:pPr>
            <a:r>
              <a:rPr lang="zh-CN" altLang="en-US" sz="3600"/>
              <a:t>路具有三档加热功能，用</a:t>
            </a:r>
            <a:r>
              <a:rPr lang="en-US" altLang="zh-CN" sz="3600"/>
              <a:t>pwm</a:t>
            </a:r>
            <a:r>
              <a:rPr lang="zh-CN" altLang="en-US" sz="3600"/>
              <a:t>控制</a:t>
            </a:r>
            <a:r>
              <a:rPr lang="zh-CN" altLang="en-US" sz="3600">
                <a:sym typeface="+mn-ea"/>
              </a:rPr>
              <a:t>磁控管</a:t>
            </a:r>
            <a:r>
              <a:rPr lang="zh-CN" altLang="en-US" sz="3600"/>
              <a:t>其通电时间控制火力大小</a:t>
            </a:r>
            <a:r>
              <a:rPr lang="zh-CN" altLang="en-US" sz="3600">
                <a:sym typeface="+mn-ea"/>
              </a:rPr>
              <a:t>，</a:t>
            </a:r>
            <a:endParaRPr lang="zh-CN" altLang="en-US" sz="3600">
              <a:sym typeface="+mn-ea"/>
            </a:endParaRPr>
          </a:p>
          <a:p>
            <a:pPr algn="l" fontAlgn="auto">
              <a:lnSpc>
                <a:spcPct val="100000"/>
              </a:lnSpc>
            </a:pPr>
            <a:r>
              <a:rPr lang="zh-CN" altLang="en-US" sz="3600">
                <a:sym typeface="+mn-ea"/>
              </a:rPr>
              <a:t>分别为大、中、小火，用</a:t>
            </a:r>
            <a:r>
              <a:rPr lang="en-US" altLang="zh-CN" sz="3600">
                <a:sym typeface="+mn-ea"/>
              </a:rPr>
              <a:t>LED</a:t>
            </a:r>
            <a:r>
              <a:rPr lang="zh-CN" altLang="en-US" sz="3600">
                <a:sym typeface="+mn-ea"/>
              </a:rPr>
              <a:t>灯进行显示。微波炉</a:t>
            </a:r>
            <a:r>
              <a:rPr lang="zh-CN" altLang="en-US" sz="3600"/>
              <a:t>门没有关</a:t>
            </a:r>
            <a:endParaRPr lang="zh-CN" altLang="en-US" sz="3600"/>
          </a:p>
          <a:p>
            <a:pPr algn="l" fontAlgn="auto">
              <a:lnSpc>
                <a:spcPct val="100000"/>
              </a:lnSpc>
            </a:pPr>
            <a:r>
              <a:rPr lang="zh-CN" altLang="en-US" sz="3600"/>
              <a:t>闭的时候，将无法工作，警报响起。功能还包括模拟现实微</a:t>
            </a:r>
            <a:endParaRPr lang="zh-CN" altLang="en-US" sz="3600"/>
          </a:p>
          <a:p>
            <a:pPr algn="l" fontAlgn="auto">
              <a:lnSpc>
                <a:spcPct val="100000"/>
              </a:lnSpc>
            </a:pPr>
            <a:r>
              <a:rPr lang="zh-CN" altLang="en-US" sz="3600"/>
              <a:t>波炉的定时功能，通过键盘输入一个时间并开始倒计时，时</a:t>
            </a:r>
            <a:endParaRPr lang="zh-CN" altLang="en-US" sz="3600"/>
          </a:p>
          <a:p>
            <a:pPr algn="l" fontAlgn="auto">
              <a:lnSpc>
                <a:spcPct val="100000"/>
              </a:lnSpc>
            </a:pPr>
            <a:r>
              <a:rPr lang="zh-CN" altLang="en-US" sz="3600"/>
              <a:t>间为零时停止工作并警报</a:t>
            </a:r>
            <a:r>
              <a:rPr lang="zh-CN" altLang="en-US" sz="4800"/>
              <a:t>。</a:t>
            </a:r>
            <a:endParaRPr lang="zh-CN" altLang="en-US" sz="4800"/>
          </a:p>
          <a:p>
            <a:pPr algn="l"/>
            <a:endParaRPr lang="zh-CN" altLang="en-US" sz="4800"/>
          </a:p>
          <a:p>
            <a:pPr algn="l"/>
            <a:endParaRPr lang="zh-CN" altLang="en-US"/>
          </a:p>
          <a:p>
            <a:pPr algn="l"/>
            <a:endParaRPr lang="zh-CN" altLang="en-US"/>
          </a:p>
        </p:txBody>
      </p:sp>
      <p:sp>
        <p:nvSpPr>
          <p:cNvPr id="8" name="文本框 7"/>
          <p:cNvSpPr txBox="1"/>
          <p:nvPr/>
        </p:nvSpPr>
        <p:spPr>
          <a:xfrm>
            <a:off x="3467735" y="3665220"/>
            <a:ext cx="309880" cy="368300"/>
          </a:xfrm>
          <a:prstGeom prst="rect">
            <a:avLst/>
          </a:prstGeom>
          <a:noFill/>
        </p:spPr>
        <p:txBody>
          <a:bodyPr wrap="non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611505" y="498793"/>
            <a:ext cx="8229600" cy="877887"/>
          </a:xfrm>
        </p:spPr>
        <p:txBody>
          <a:bodyPr anchor="ctr"/>
          <a:p>
            <a:pPr algn="l"/>
            <a:r>
              <a:rPr lang="zh-CN" altLang="en-US" sz="4800" b="1">
                <a:gradFill>
                  <a:gsLst>
                    <a:gs pos="21000">
                      <a:srgbClr val="53575C"/>
                    </a:gs>
                    <a:gs pos="88000">
                      <a:srgbClr val="C5C7CA"/>
                    </a:gs>
                  </a:gsLst>
                  <a:lin ang="5400000"/>
                </a:gradFill>
                <a:effectLst/>
              </a:rPr>
              <a:t>键值处理</a:t>
            </a:r>
            <a:endParaRPr lang="zh-CN" altLang="en-US" sz="4800" b="1">
              <a:gradFill>
                <a:gsLst>
                  <a:gs pos="21000">
                    <a:srgbClr val="53575C"/>
                  </a:gs>
                  <a:gs pos="88000">
                    <a:srgbClr val="C5C7CA"/>
                  </a:gs>
                </a:gsLst>
                <a:lin ang="5400000"/>
              </a:gradFill>
              <a:effectLst/>
            </a:endParaRPr>
          </a:p>
        </p:txBody>
      </p:sp>
      <p:sp>
        <p:nvSpPr>
          <p:cNvPr id="6147" name="文本框 4"/>
          <p:cNvSpPr txBox="1"/>
          <p:nvPr/>
        </p:nvSpPr>
        <p:spPr>
          <a:xfrm>
            <a:off x="611505" y="1544320"/>
            <a:ext cx="4408170" cy="4523105"/>
          </a:xfrm>
          <a:prstGeom prst="rect">
            <a:avLst/>
          </a:prstGeom>
          <a:noFill/>
          <a:ln w="9525">
            <a:noFill/>
          </a:ln>
        </p:spPr>
        <p:txBody>
          <a:bodyPr wrap="square" anchor="t">
            <a:spAutoFit/>
          </a:bodyPr>
          <a:p>
            <a:r>
              <a:rPr lang="en-US" altLang="zh-CN" sz="3200">
                <a:latin typeface="Arial" panose="020B0604020202020204" pitchFamily="34" charset="0"/>
                <a:ea typeface="宋体" panose="02010600030101010101" pitchFamily="2" charset="-122"/>
              </a:rPr>
              <a:t>1·</a:t>
            </a:r>
            <a:r>
              <a:rPr lang="zh-CN" altLang="en-US" sz="3200">
                <a:latin typeface="Arial" panose="020B0604020202020204" pitchFamily="34" charset="0"/>
                <a:ea typeface="宋体" panose="02010600030101010101" pitchFamily="2" charset="-122"/>
              </a:rPr>
              <a:t>键值</a:t>
            </a:r>
            <a:endParaRPr lang="zh-CN" altLang="en-US" sz="3200">
              <a:latin typeface="Arial" panose="020B0604020202020204" pitchFamily="34" charset="0"/>
              <a:ea typeface="宋体" panose="02010600030101010101" pitchFamily="2" charset="-122"/>
            </a:endParaRPr>
          </a:p>
          <a:p>
            <a:r>
              <a:rPr lang="zh-CN" altLang="en-US" sz="3200">
                <a:latin typeface="Arial" panose="020B0604020202020204" pitchFamily="34" charset="0"/>
                <a:ea typeface="宋体" panose="02010600030101010101" pitchFamily="2" charset="-122"/>
              </a:rPr>
              <a:t>本次共使用</a:t>
            </a:r>
            <a:r>
              <a:rPr lang="en-US" altLang="zh-CN" sz="3200">
                <a:latin typeface="Arial" panose="020B0604020202020204" pitchFamily="34" charset="0"/>
                <a:ea typeface="宋体" panose="02010600030101010101" pitchFamily="2" charset="-122"/>
              </a:rPr>
              <a:t>0-9</a:t>
            </a:r>
            <a:r>
              <a:rPr lang="zh-CN" altLang="en-US" sz="3200">
                <a:latin typeface="Arial" panose="020B0604020202020204" pitchFamily="34" charset="0"/>
                <a:ea typeface="宋体" panose="02010600030101010101" pitchFamily="2" charset="-122"/>
              </a:rPr>
              <a:t>数字键，火力设定键，数位切换键，开始键共</a:t>
            </a:r>
            <a:r>
              <a:rPr lang="en-US" altLang="zh-CN" sz="3200">
                <a:latin typeface="Arial" panose="020B0604020202020204" pitchFamily="34" charset="0"/>
                <a:ea typeface="宋体" panose="02010600030101010101" pitchFamily="2" charset="-122"/>
              </a:rPr>
              <a:t>13</a:t>
            </a:r>
            <a:r>
              <a:rPr lang="zh-CN" altLang="en-US" sz="3200">
                <a:latin typeface="Arial" panose="020B0604020202020204" pitchFamily="34" charset="0"/>
                <a:ea typeface="宋体" panose="02010600030101010101" pitchFamily="2" charset="-122"/>
              </a:rPr>
              <a:t>个按键。</a:t>
            </a:r>
            <a:endParaRPr lang="zh-CN" altLang="en-US" sz="3200">
              <a:latin typeface="Arial" panose="020B0604020202020204" pitchFamily="34" charset="0"/>
              <a:ea typeface="宋体" panose="02010600030101010101" pitchFamily="2" charset="-122"/>
            </a:endParaRPr>
          </a:p>
          <a:p>
            <a:endParaRPr lang="en-US" altLang="zh-CN"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2·</a:t>
            </a:r>
            <a:r>
              <a:rPr lang="zh-CN" altLang="en-US" sz="3200">
                <a:latin typeface="Arial" panose="020B0604020202020204" pitchFamily="34" charset="0"/>
                <a:ea typeface="宋体" panose="02010600030101010101" pitchFamily="2" charset="-122"/>
              </a:rPr>
              <a:t>每次按键均有提示音</a:t>
            </a:r>
            <a:endParaRPr lang="zh-CN" altLang="en-US" sz="3200">
              <a:latin typeface="Arial" panose="020B0604020202020204" pitchFamily="34" charset="0"/>
              <a:ea typeface="宋体" panose="02010600030101010101" pitchFamily="2" charset="-122"/>
            </a:endParaRPr>
          </a:p>
          <a:p>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3·</a:t>
            </a:r>
            <a:r>
              <a:rPr lang="zh-CN" altLang="en-US" sz="3200">
                <a:latin typeface="Arial" panose="020B0604020202020204" pitchFamily="34" charset="0"/>
                <a:ea typeface="宋体" panose="02010600030101010101" pitchFamily="2" charset="-122"/>
              </a:rPr>
              <a:t>根据相应的键值，改变相应的变量</a:t>
            </a:r>
            <a:endParaRPr lang="zh-CN" altLang="en-US" sz="3200">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7748270" y="0"/>
          <a:ext cx="4276090" cy="6704965"/>
        </p:xfrm>
        <a:graphic>
          <a:graphicData uri="http://schemas.openxmlformats.org/presentationml/2006/ole">
            <mc:AlternateContent xmlns:mc="http://schemas.openxmlformats.org/markup-compatibility/2006">
              <mc:Choice xmlns:v="urn:schemas-microsoft-com:vml" Requires="v">
                <p:oleObj spid="_x0000_s2049" name="" r:id="rId1" imgW="4273550" imgH="6699250" progId="Visio.Drawing.15">
                  <p:embed/>
                </p:oleObj>
              </mc:Choice>
              <mc:Fallback>
                <p:oleObj name="" r:id="rId1" imgW="4273550" imgH="6699250" progId="Visio.Drawing.15">
                  <p:embed/>
                  <p:pic>
                    <p:nvPicPr>
                      <p:cNvPr id="0" name="图片 2048"/>
                      <p:cNvPicPr/>
                      <p:nvPr/>
                    </p:nvPicPr>
                    <p:blipFill>
                      <a:blip r:embed="rId2"/>
                      <a:stretch>
                        <a:fillRect/>
                      </a:stretch>
                    </p:blipFill>
                    <p:spPr>
                      <a:xfrm>
                        <a:off x="7748270" y="0"/>
                        <a:ext cx="4276090" cy="67049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to="" calcmode="lin" valueType="num">
                                      <p:cBhvr>
                                        <p:cTn id="7" dur="1" fill="hold"/>
                                        <p:tgtEl>
                                          <p:spTgt spid="614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
          <p:cNvSpPr txBox="1"/>
          <p:nvPr/>
        </p:nvSpPr>
        <p:spPr>
          <a:xfrm>
            <a:off x="822008" y="374650"/>
            <a:ext cx="3813175" cy="829945"/>
          </a:xfrm>
          <a:prstGeom prst="rect">
            <a:avLst/>
          </a:prstGeom>
          <a:noFill/>
          <a:ln w="9525">
            <a:noFill/>
          </a:ln>
        </p:spPr>
        <p:txBody>
          <a:bodyPr wrap="square" anchor="t">
            <a:spAutoFit/>
            <a:scene3d>
              <a:camera prst="orthographicFront"/>
              <a:lightRig rig="threePt" dir="t"/>
            </a:scene3d>
          </a:bodyPr>
          <a:p>
            <a:r>
              <a:rPr lang="zh-CN" altLang="en-US" sz="4800" b="1">
                <a:gradFill>
                  <a:gsLst>
                    <a:gs pos="21000">
                      <a:srgbClr val="53575C"/>
                    </a:gs>
                    <a:gs pos="88000">
                      <a:srgbClr val="C5C7CA"/>
                    </a:gs>
                  </a:gsLst>
                  <a:lin ang="5400000"/>
                </a:gradFill>
                <a:effectLst/>
                <a:latin typeface="Arial" panose="020B0604020202020204" pitchFamily="34" charset="0"/>
                <a:ea typeface="宋体" panose="02010600030101010101" pitchFamily="2" charset="-122"/>
              </a:rPr>
              <a:t>工作子程序：</a:t>
            </a:r>
            <a:endParaRPr lang="zh-CN" altLang="en-US" sz="4800" b="1">
              <a:gradFill>
                <a:gsLst>
                  <a:gs pos="21000">
                    <a:srgbClr val="53575C"/>
                  </a:gs>
                  <a:gs pos="88000">
                    <a:srgbClr val="C5C7CA"/>
                  </a:gs>
                </a:gsLst>
                <a:lin ang="5400000"/>
              </a:gradFill>
              <a:effectLst/>
              <a:latin typeface="Arial" panose="020B0604020202020204" pitchFamily="34" charset="0"/>
              <a:ea typeface="宋体" panose="02010600030101010101" pitchFamily="2" charset="-122"/>
            </a:endParaRPr>
          </a:p>
        </p:txBody>
      </p:sp>
      <p:sp>
        <p:nvSpPr>
          <p:cNvPr id="8196" name="文本框 4"/>
          <p:cNvSpPr txBox="1"/>
          <p:nvPr/>
        </p:nvSpPr>
        <p:spPr>
          <a:xfrm>
            <a:off x="290830" y="1783715"/>
            <a:ext cx="5371465" cy="2676525"/>
          </a:xfrm>
          <a:prstGeom prst="rect">
            <a:avLst/>
          </a:prstGeom>
          <a:noFill/>
          <a:ln w="9525">
            <a:noFill/>
          </a:ln>
        </p:spPr>
        <p:txBody>
          <a:bodyPr wrap="square" anchor="t">
            <a:spAutoFit/>
          </a:bodyPr>
          <a:p>
            <a:r>
              <a:rPr lang="en-US" altLang="zh-CN" sz="2800">
                <a:latin typeface="Arial" panose="020B0604020202020204" pitchFamily="34" charset="0"/>
                <a:ea typeface="宋体" panose="02010600030101010101" pitchFamily="2" charset="-122"/>
              </a:rPr>
              <a:t>1·</a:t>
            </a:r>
            <a:r>
              <a:rPr lang="zh-CN" altLang="en-US" sz="2800">
                <a:latin typeface="Arial" panose="020B0604020202020204" pitchFamily="34" charset="0"/>
                <a:ea typeface="宋体" panose="02010600030101010101" pitchFamily="2" charset="-122"/>
              </a:rPr>
              <a:t>倒数计时：通过使用单片机的内部中断功能实现定时。</a:t>
            </a:r>
            <a:endParaRPr lang="zh-CN" altLang="en-US" sz="2800">
              <a:latin typeface="Arial" panose="020B0604020202020204" pitchFamily="34" charset="0"/>
              <a:ea typeface="宋体" panose="02010600030101010101" pitchFamily="2" charset="-122"/>
            </a:endParaRPr>
          </a:p>
          <a:p>
            <a:endParaRPr lang="zh-CN" altLang="en-US" sz="2800">
              <a:latin typeface="Arial" panose="020B0604020202020204" pitchFamily="34" charset="0"/>
              <a:ea typeface="宋体" panose="02010600030101010101" pitchFamily="2" charset="-122"/>
            </a:endParaRPr>
          </a:p>
          <a:p>
            <a:r>
              <a:rPr lang="en-US" altLang="zh-CN" sz="2800">
                <a:latin typeface="Arial" panose="020B0604020202020204" pitchFamily="34" charset="0"/>
                <a:ea typeface="宋体" panose="02010600030101010101" pitchFamily="2" charset="-122"/>
              </a:rPr>
              <a:t>2·</a:t>
            </a:r>
            <a:r>
              <a:rPr lang="zh-CN" altLang="en-US" sz="2800">
                <a:latin typeface="Arial" panose="020B0604020202020204" pitchFamily="34" charset="0"/>
                <a:ea typeface="宋体" panose="02010600030101010101" pitchFamily="2" charset="-122"/>
              </a:rPr>
              <a:t>通过定时功能在每个周期</a:t>
            </a:r>
            <a:r>
              <a:rPr lang="en-US" altLang="zh-CN" sz="2800">
                <a:latin typeface="Arial" panose="020B0604020202020204" pitchFamily="34" charset="0"/>
                <a:ea typeface="宋体" panose="02010600030101010101" pitchFamily="2" charset="-122"/>
              </a:rPr>
              <a:t>T</a:t>
            </a:r>
            <a:r>
              <a:rPr lang="zh-CN" altLang="en-US" sz="2800">
                <a:latin typeface="Arial" panose="020B0604020202020204" pitchFamily="34" charset="0"/>
                <a:ea typeface="宋体" panose="02010600030101010101" pitchFamily="2" charset="-122"/>
              </a:rPr>
              <a:t>中改变端口的高低电平，来控制方波占空比输出</a:t>
            </a:r>
            <a:r>
              <a:rPr lang="en-US" altLang="zh-CN" sz="2800">
                <a:latin typeface="Arial" panose="020B0604020202020204" pitchFamily="34" charset="0"/>
                <a:ea typeface="宋体" panose="02010600030101010101" pitchFamily="2" charset="-122"/>
              </a:rPr>
              <a:t>pwm</a:t>
            </a:r>
            <a:r>
              <a:rPr lang="zh-CN" altLang="en-US" sz="2800">
                <a:latin typeface="Arial" panose="020B0604020202020204" pitchFamily="34" charset="0"/>
                <a:ea typeface="宋体" panose="02010600030101010101" pitchFamily="2" charset="-122"/>
              </a:rPr>
              <a:t>波形</a:t>
            </a:r>
            <a:endParaRPr lang="zh-CN" altLang="en-US" sz="2800">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6570345" y="0"/>
          <a:ext cx="5615940" cy="6858000"/>
        </p:xfrm>
        <a:graphic>
          <a:graphicData uri="http://schemas.openxmlformats.org/presentationml/2006/ole">
            <mc:AlternateContent xmlns:mc="http://schemas.openxmlformats.org/markup-compatibility/2006">
              <mc:Choice xmlns:v="urn:schemas-microsoft-com:vml" Requires="v">
                <p:oleObj spid="_x0000_s4098" name="" r:id="rId1" imgW="6102350" imgH="7451090" progId="Visio.Drawing.15">
                  <p:embed/>
                </p:oleObj>
              </mc:Choice>
              <mc:Fallback>
                <p:oleObj name="" r:id="rId1" imgW="6102350" imgH="7451090" progId="Visio.Drawing.15">
                  <p:embed/>
                  <p:pic>
                    <p:nvPicPr>
                      <p:cNvPr id="0" name="图片 4097"/>
                      <p:cNvPicPr/>
                      <p:nvPr/>
                    </p:nvPicPr>
                    <p:blipFill>
                      <a:blip r:embed="rId2"/>
                      <a:stretch>
                        <a:fillRect/>
                      </a:stretch>
                    </p:blipFill>
                    <p:spPr>
                      <a:xfrm>
                        <a:off x="6570345" y="0"/>
                        <a:ext cx="5615940" cy="6858000"/>
                      </a:xfrm>
                      <a:prstGeom prst="rect">
                        <a:avLst/>
                      </a:prstGeom>
                    </p:spPr>
                  </p:pic>
                </p:oleObj>
              </mc:Fallback>
            </mc:AlternateContent>
          </a:graphicData>
        </a:graphic>
      </p:graphicFrame>
      <p:sp>
        <p:nvSpPr>
          <p:cNvPr id="2" name="文本框 1"/>
          <p:cNvSpPr txBox="1"/>
          <p:nvPr/>
        </p:nvSpPr>
        <p:spPr>
          <a:xfrm>
            <a:off x="925195" y="5076825"/>
            <a:ext cx="3811270" cy="1383665"/>
          </a:xfrm>
          <a:prstGeom prst="rect">
            <a:avLst/>
          </a:prstGeom>
          <a:noFill/>
        </p:spPr>
        <p:txBody>
          <a:bodyPr wrap="square" rtlCol="0">
            <a:spAutoFit/>
          </a:bodyPr>
          <a:p>
            <a:r>
              <a:rPr lang="zh-CN" altLang="en-US" sz="2800"/>
              <a:t>工作时不断检测炉门是否开启或者倒计时是否为零。</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to="" calcmode="lin" valueType="num">
                                      <p:cBhvr>
                                        <p:cTn id="7" dur="1" fill="hold"/>
                                        <p:tgtEl>
                                          <p:spTgt spid="8196"/>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8196"/>
                                        </p:tgtEl>
                                        <p:attrNameLst>
                                          <p:attrName>style.visibility</p:attrName>
                                        </p:attrNameLst>
                                      </p:cBhvr>
                                      <p:to>
                                        <p:strVal val="visible"/>
                                      </p:to>
                                    </p:set>
                                    <p:anim to="" calcmode="lin" valueType="num">
                                      <p:cBhvr>
                                        <p:cTn id="12" dur="1" fill="hold"/>
                                        <p:tgtEl>
                                          <p:spTgt spid="819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46425" y="2829560"/>
            <a:ext cx="5899150" cy="1198880"/>
          </a:xfrm>
          <a:prstGeom prst="rect">
            <a:avLst/>
          </a:prstGeom>
          <a:noFill/>
          <a:ln>
            <a:noFill/>
          </a:ln>
        </p:spPr>
        <p:txBody>
          <a:bodyPr wrap="none" rtlCol="0" anchor="t">
            <a:spAutoFit/>
          </a:bodyPr>
          <a:p>
            <a:pPr algn="ctr"/>
            <a:r>
              <a:rPr lang="zh-CN" altLang="en-US" sz="7200" b="1">
                <a:gradFill>
                  <a:gsLst>
                    <a:gs pos="21000">
                      <a:srgbClr val="53575C"/>
                    </a:gs>
                    <a:gs pos="88000">
                      <a:srgbClr val="C5C7CA"/>
                    </a:gs>
                  </a:gsLst>
                  <a:lin ang="5400000"/>
                </a:gradFill>
                <a:effectLst/>
              </a:rPr>
              <a:t>结束 谢谢观看</a:t>
            </a:r>
            <a:endParaRPr lang="zh-CN" altLang="en-US" sz="7200" b="1">
              <a:gradFill>
                <a:gsLst>
                  <a:gs pos="21000">
                    <a:srgbClr val="53575C"/>
                  </a:gs>
                  <a:gs pos="88000">
                    <a:srgbClr val="C5C7CA"/>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88645" y="2427605"/>
            <a:ext cx="11014075" cy="1322070"/>
          </a:xfrm>
          <a:prstGeom prst="rect">
            <a:avLst/>
          </a:prstGeom>
          <a:noFill/>
          <a:ln>
            <a:noFill/>
          </a:ln>
        </p:spPr>
        <p:txBody>
          <a:bodyPr wrap="square" rtlCol="0" anchor="t">
            <a:spAutoFit/>
          </a:bodyPr>
          <a:p>
            <a:pPr algn="ctr"/>
            <a:r>
              <a:rPr lang="zh-CN" altLang="en-US" sz="8000" b="1">
                <a:gradFill>
                  <a:gsLst>
                    <a:gs pos="21000">
                      <a:srgbClr val="53575C"/>
                    </a:gs>
                    <a:gs pos="88000">
                      <a:srgbClr val="C5C7CA"/>
                    </a:gs>
                  </a:gsLst>
                  <a:lin ang="5400000"/>
                </a:gradFill>
                <a:effectLst/>
              </a:rPr>
              <a:t>硬件部分</a:t>
            </a:r>
            <a:endParaRPr lang="zh-CN" altLang="en-US" sz="8000" b="1">
              <a:gradFill>
                <a:gsLst>
                  <a:gs pos="21000">
                    <a:srgbClr val="53575C"/>
                  </a:gs>
                  <a:gs pos="88000">
                    <a:srgbClr val="C5C7CA"/>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3"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67230" y="2278380"/>
            <a:ext cx="8079105" cy="4116070"/>
          </a:xfrm>
          <a:prstGeom prst="rect">
            <a:avLst/>
          </a:prstGeom>
        </p:spPr>
      </p:pic>
      <p:sp>
        <p:nvSpPr>
          <p:cNvPr id="3" name="文本框 2"/>
          <p:cNvSpPr txBox="1"/>
          <p:nvPr/>
        </p:nvSpPr>
        <p:spPr>
          <a:xfrm>
            <a:off x="1257300" y="428625"/>
            <a:ext cx="9678035" cy="521970"/>
          </a:xfrm>
          <a:prstGeom prst="rect">
            <a:avLst/>
          </a:prstGeom>
          <a:noFill/>
        </p:spPr>
        <p:txBody>
          <a:bodyPr wrap="none" rtlCol="0">
            <a:spAutoFit/>
          </a:bodyPr>
          <a:p>
            <a:r>
              <a:rPr lang="zh-C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系统以</a:t>
            </a:r>
            <a:r>
              <a:rPr lang="en-US" altLang="zh-CN"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AT89C52</a:t>
            </a:r>
            <a:r>
              <a:rPr lang="zh-C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为核心，连接各外部电路完成各功能的控制。</a:t>
            </a:r>
            <a:endParaRPr lang="zh-CN" altLang="en-US" sz="2800"/>
          </a:p>
        </p:txBody>
      </p:sp>
      <p:sp>
        <p:nvSpPr>
          <p:cNvPr id="4" name="矩形 3"/>
          <p:cNvSpPr/>
          <p:nvPr/>
        </p:nvSpPr>
        <p:spPr>
          <a:xfrm>
            <a:off x="3993515" y="1266825"/>
            <a:ext cx="3757930" cy="521970"/>
          </a:xfrm>
          <a:prstGeom prst="rect">
            <a:avLst/>
          </a:prstGeom>
          <a:noFill/>
          <a:ln>
            <a:noFill/>
          </a:ln>
        </p:spPr>
        <p:txBody>
          <a:bodyPr wrap="none" rtlCol="0" anchor="t">
            <a:spAutoFit/>
          </a:bodyPr>
          <a:p>
            <a:pPr algn="ctr"/>
            <a:r>
              <a:rPr lang="zh-C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系统的总体框图如下图</a:t>
            </a:r>
            <a:endParaRPr lang="zh-C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609600" y="878840"/>
            <a:ext cx="5692140" cy="829945"/>
          </a:xfrm>
          <a:prstGeom prst="rect">
            <a:avLst/>
          </a:prstGeom>
          <a:noFill/>
          <a:ln>
            <a:noFill/>
          </a:ln>
        </p:spPr>
        <p:txBody>
          <a:bodyPr wrap="none" rtlCol="0" anchor="t">
            <a:spAutoFit/>
          </a:bodyPr>
          <a:p>
            <a:pPr algn="ctr"/>
            <a:r>
              <a:rPr lang="zh-CN" altLang="en-US" sz="4800" b="1">
                <a:gradFill>
                  <a:gsLst>
                    <a:gs pos="21000">
                      <a:srgbClr val="53575C"/>
                    </a:gs>
                    <a:gs pos="88000">
                      <a:srgbClr val="C5C7CA"/>
                    </a:gs>
                  </a:gsLst>
                  <a:lin ang="5400000"/>
                </a:gradFill>
                <a:effectLst/>
              </a:rPr>
              <a:t>计时控制部分方案：</a:t>
            </a:r>
            <a:endParaRPr lang="zh-CN" altLang="en-US" sz="4800" b="1">
              <a:gradFill>
                <a:gsLst>
                  <a:gs pos="21000">
                    <a:srgbClr val="53575C"/>
                  </a:gs>
                  <a:gs pos="88000">
                    <a:srgbClr val="C5C7CA"/>
                  </a:gs>
                </a:gsLst>
                <a:lin ang="5400000"/>
              </a:gradFill>
              <a:effectLst/>
            </a:endParaRPr>
          </a:p>
        </p:txBody>
      </p:sp>
      <p:sp>
        <p:nvSpPr>
          <p:cNvPr id="5" name="文本框 4"/>
          <p:cNvSpPr txBox="1"/>
          <p:nvPr/>
        </p:nvSpPr>
        <p:spPr>
          <a:xfrm>
            <a:off x="609600" y="2459990"/>
            <a:ext cx="6805295" cy="706755"/>
          </a:xfrm>
          <a:prstGeom prst="rect">
            <a:avLst/>
          </a:prstGeom>
          <a:noFill/>
        </p:spPr>
        <p:txBody>
          <a:bodyPr wrap="none" rtlCol="0">
            <a:spAutoFit/>
          </a:bodyPr>
          <a:p>
            <a:r>
              <a:rPr lang="en-US" altLang="zh-CN" sz="4000" b="1"/>
              <a:t>       </a:t>
            </a:r>
            <a:r>
              <a:rPr lang="en-US" altLang="zh-CN" sz="4000"/>
              <a:t>  </a:t>
            </a:r>
            <a:r>
              <a:rPr lang="zh-CN" altLang="en-US" sz="4000"/>
              <a:t>采用单片机内部定时器。</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5630" y="434975"/>
            <a:ext cx="5080000" cy="829945"/>
          </a:xfrm>
          <a:prstGeom prst="rect">
            <a:avLst/>
          </a:prstGeom>
          <a:noFill/>
          <a:ln>
            <a:noFill/>
          </a:ln>
        </p:spPr>
        <p:txBody>
          <a:bodyPr wrap="none" rtlCol="0" anchor="t">
            <a:spAutoFit/>
          </a:bodyPr>
          <a:p>
            <a:pPr algn="ctr"/>
            <a:r>
              <a:rPr lang="zh-CN" altLang="en-US" sz="4800" b="1">
                <a:gradFill>
                  <a:gsLst>
                    <a:gs pos="21000">
                      <a:srgbClr val="53575C"/>
                    </a:gs>
                    <a:gs pos="88000">
                      <a:srgbClr val="C5C7CA"/>
                    </a:gs>
                  </a:gsLst>
                  <a:lin ang="5400000"/>
                </a:gradFill>
                <a:effectLst/>
              </a:rPr>
              <a:t>炉门的控制方案：</a:t>
            </a:r>
            <a:endParaRPr lang="zh-CN" altLang="en-US" sz="4800" b="1">
              <a:gradFill>
                <a:gsLst>
                  <a:gs pos="21000">
                    <a:srgbClr val="53575C"/>
                  </a:gs>
                  <a:gs pos="88000">
                    <a:srgbClr val="C5C7CA"/>
                  </a:gs>
                </a:gsLst>
                <a:lin ang="5400000"/>
              </a:gradFill>
              <a:effectLst/>
            </a:endParaRPr>
          </a:p>
        </p:txBody>
      </p:sp>
      <p:sp>
        <p:nvSpPr>
          <p:cNvPr id="3" name="文本框 2"/>
          <p:cNvSpPr txBox="1"/>
          <p:nvPr/>
        </p:nvSpPr>
        <p:spPr>
          <a:xfrm>
            <a:off x="1123315" y="2586990"/>
            <a:ext cx="8463915" cy="1322070"/>
          </a:xfrm>
          <a:prstGeom prst="rect">
            <a:avLst/>
          </a:prstGeom>
          <a:noFill/>
        </p:spPr>
        <p:txBody>
          <a:bodyPr wrap="none" rtlCol="0">
            <a:spAutoFit/>
          </a:bodyPr>
          <a:p>
            <a:r>
              <a:rPr lang="zh-CN" altLang="en-US" sz="4000"/>
              <a:t>利用单片机的</a:t>
            </a:r>
            <a:r>
              <a:rPr lang="en-US" altLang="zh-CN" sz="4000"/>
              <a:t>I/O</a:t>
            </a:r>
            <a:r>
              <a:rPr lang="zh-CN" altLang="en-US" sz="4000"/>
              <a:t>口接一个开关按键来</a:t>
            </a:r>
            <a:endParaRPr lang="zh-CN" altLang="en-US" sz="4000"/>
          </a:p>
          <a:p>
            <a:r>
              <a:rPr lang="zh-CN" altLang="en-US" sz="4000"/>
              <a:t>模拟炉门的开关</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31520" y="375920"/>
            <a:ext cx="5692140" cy="829945"/>
          </a:xfrm>
          <a:prstGeom prst="rect">
            <a:avLst/>
          </a:prstGeom>
          <a:noFill/>
          <a:ln>
            <a:noFill/>
          </a:ln>
        </p:spPr>
        <p:txBody>
          <a:bodyPr wrap="none" rtlCol="0" anchor="t">
            <a:spAutoFit/>
          </a:bodyPr>
          <a:p>
            <a:pPr algn="ctr"/>
            <a:r>
              <a:rPr lang="zh-CN" altLang="en-US" sz="4800" b="1">
                <a:gradFill>
                  <a:gsLst>
                    <a:gs pos="21000">
                      <a:srgbClr val="53575C"/>
                    </a:gs>
                    <a:gs pos="88000">
                      <a:srgbClr val="C5C7CA"/>
                    </a:gs>
                  </a:gsLst>
                  <a:lin ang="5400000"/>
                </a:gradFill>
                <a:effectLst/>
              </a:rPr>
              <a:t>火力输出设计方案：</a:t>
            </a:r>
            <a:endParaRPr lang="zh-CN" altLang="en-US" sz="4800" b="1">
              <a:gradFill>
                <a:gsLst>
                  <a:gs pos="21000">
                    <a:srgbClr val="53575C"/>
                  </a:gs>
                  <a:gs pos="88000">
                    <a:srgbClr val="C5C7CA"/>
                  </a:gs>
                </a:gsLst>
                <a:lin ang="5400000"/>
              </a:gradFill>
              <a:effectLst/>
            </a:endParaRPr>
          </a:p>
        </p:txBody>
      </p:sp>
      <p:pic>
        <p:nvPicPr>
          <p:cNvPr id="4" name="图片 3" descr="XL[@JQIFG_U4JDM%8WU0REJ"/>
          <p:cNvPicPr>
            <a:picLocks noChangeAspect="1"/>
          </p:cNvPicPr>
          <p:nvPr/>
        </p:nvPicPr>
        <p:blipFill>
          <a:blip r:embed="rId1"/>
          <a:stretch>
            <a:fillRect/>
          </a:stretch>
        </p:blipFill>
        <p:spPr>
          <a:xfrm>
            <a:off x="2433955" y="1866900"/>
            <a:ext cx="7324090" cy="3123565"/>
          </a:xfrm>
          <a:prstGeom prst="rect">
            <a:avLst/>
          </a:prstGeom>
        </p:spPr>
      </p:pic>
      <p:sp>
        <p:nvSpPr>
          <p:cNvPr id="5" name="文本框 4"/>
          <p:cNvSpPr txBox="1"/>
          <p:nvPr/>
        </p:nvSpPr>
        <p:spPr>
          <a:xfrm>
            <a:off x="731520" y="5402580"/>
            <a:ext cx="11654155" cy="953135"/>
          </a:xfrm>
          <a:prstGeom prst="rect">
            <a:avLst/>
          </a:prstGeom>
          <a:noFill/>
        </p:spPr>
        <p:txBody>
          <a:bodyPr wrap="none" rtlCol="0">
            <a:spAutoFit/>
          </a:bodyPr>
          <a:p>
            <a:r>
              <a:rPr lang="zh-CN" altLang="en-US" sz="2800"/>
              <a:t>单片机输出</a:t>
            </a:r>
            <a:r>
              <a:rPr lang="en-US" altLang="zh-CN" sz="2800"/>
              <a:t>pwm</a:t>
            </a:r>
            <a:r>
              <a:rPr lang="zh-CN" altLang="en-US" sz="2800"/>
              <a:t>波形 ，方波高电平时候通电通过继电器来控制电路通断，</a:t>
            </a:r>
            <a:endParaRPr lang="zh-CN" altLang="en-US" sz="2800"/>
          </a:p>
          <a:p>
            <a:r>
              <a:rPr lang="zh-CN" altLang="en-US" sz="2800"/>
              <a:t> 调节占空比来控制通断时间从而控制磁控管的工作时间 实现功率控制。</a:t>
            </a:r>
            <a:r>
              <a:rPr lang="zh-CN" altLang="en-US" b="1"/>
              <a:t> </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57250" y="476885"/>
            <a:ext cx="4467860" cy="829945"/>
          </a:xfrm>
          <a:prstGeom prst="rect">
            <a:avLst/>
          </a:prstGeom>
          <a:noFill/>
          <a:ln>
            <a:noFill/>
          </a:ln>
        </p:spPr>
        <p:txBody>
          <a:bodyPr wrap="none" rtlCol="0" anchor="t">
            <a:spAutoFit/>
          </a:bodyPr>
          <a:p>
            <a:pPr algn="ctr"/>
            <a:r>
              <a:rPr lang="zh-CN" altLang="en-US" sz="4800" b="1">
                <a:gradFill>
                  <a:gsLst>
                    <a:gs pos="21000">
                      <a:srgbClr val="53575C"/>
                    </a:gs>
                    <a:gs pos="88000">
                      <a:srgbClr val="C5C7CA"/>
                    </a:gs>
                  </a:gsLst>
                  <a:lin ang="5400000"/>
                </a:gradFill>
                <a:effectLst/>
              </a:rPr>
              <a:t>档位显示方案：</a:t>
            </a:r>
            <a:endParaRPr lang="zh-CN" altLang="en-US" sz="4800" b="1">
              <a:gradFill>
                <a:gsLst>
                  <a:gs pos="21000">
                    <a:srgbClr val="53575C"/>
                  </a:gs>
                  <a:gs pos="88000">
                    <a:srgbClr val="C5C7CA"/>
                  </a:gs>
                </a:gsLst>
                <a:lin ang="5400000"/>
              </a:gradFill>
              <a:effectLst/>
            </a:endParaRPr>
          </a:p>
        </p:txBody>
      </p:sp>
      <p:sp>
        <p:nvSpPr>
          <p:cNvPr id="5" name="文本框 4"/>
          <p:cNvSpPr txBox="1"/>
          <p:nvPr/>
        </p:nvSpPr>
        <p:spPr>
          <a:xfrm>
            <a:off x="1655445" y="4866005"/>
            <a:ext cx="7757160" cy="1383665"/>
          </a:xfrm>
          <a:prstGeom prst="rect">
            <a:avLst/>
          </a:prstGeom>
          <a:noFill/>
        </p:spPr>
        <p:txBody>
          <a:bodyPr wrap="none" rtlCol="0">
            <a:spAutoFit/>
          </a:bodyPr>
          <a:p>
            <a:r>
              <a:rPr lang="en-US" altLang="zh-CN" sz="2800"/>
              <a:t>       </a:t>
            </a:r>
            <a:r>
              <a:rPr lang="zh-CN" altLang="en-US" sz="2800"/>
              <a:t>因为单片机有足够的</a:t>
            </a:r>
            <a:r>
              <a:rPr lang="en-US" altLang="zh-CN" sz="2800"/>
              <a:t>I/O</a:t>
            </a:r>
            <a:r>
              <a:rPr lang="zh-CN" altLang="en-US" sz="2800"/>
              <a:t>端口，所以我们直接</a:t>
            </a:r>
            <a:endParaRPr lang="zh-CN" altLang="en-US" sz="2800"/>
          </a:p>
          <a:p>
            <a:r>
              <a:rPr lang="zh-CN" altLang="en-US" sz="2800"/>
              <a:t>用单片机的三个</a:t>
            </a:r>
            <a:r>
              <a:rPr lang="en-US" altLang="zh-CN" sz="2800"/>
              <a:t>I/O</a:t>
            </a:r>
            <a:r>
              <a:rPr lang="zh-CN" altLang="en-US" sz="2800"/>
              <a:t>端口进行档位控制，选取其中</a:t>
            </a:r>
            <a:endParaRPr lang="zh-CN" altLang="en-US" sz="2800"/>
          </a:p>
          <a:p>
            <a:r>
              <a:rPr lang="zh-CN" altLang="en-US" sz="2800"/>
              <a:t>三个</a:t>
            </a:r>
            <a:r>
              <a:rPr lang="en-US" altLang="zh-CN" sz="2800"/>
              <a:t>LED</a:t>
            </a:r>
            <a:r>
              <a:rPr lang="zh-CN" altLang="en-US" sz="2800"/>
              <a:t>分别作为大、中、小、火力显示</a:t>
            </a:r>
            <a:endParaRPr lang="en-US" altLang="zh-CN" sz="2800"/>
          </a:p>
        </p:txBody>
      </p:sp>
      <p:pic>
        <p:nvPicPr>
          <p:cNvPr id="2" name="图片 1"/>
          <p:cNvPicPr>
            <a:picLocks noChangeAspect="1"/>
          </p:cNvPicPr>
          <p:nvPr/>
        </p:nvPicPr>
        <p:blipFill>
          <a:blip r:embed="rId1"/>
          <a:stretch>
            <a:fillRect/>
          </a:stretch>
        </p:blipFill>
        <p:spPr>
          <a:xfrm>
            <a:off x="2825750" y="1693545"/>
            <a:ext cx="5078095" cy="3020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25450" y="482600"/>
            <a:ext cx="8140700" cy="829945"/>
          </a:xfrm>
          <a:prstGeom prst="rect">
            <a:avLst/>
          </a:prstGeom>
          <a:noFill/>
          <a:ln>
            <a:noFill/>
          </a:ln>
        </p:spPr>
        <p:txBody>
          <a:bodyPr wrap="none" rtlCol="0" anchor="t">
            <a:spAutoFit/>
          </a:bodyPr>
          <a:p>
            <a:pPr algn="ctr"/>
            <a:r>
              <a:rPr lang="zh-CN" altLang="en-US" sz="4800" b="1">
                <a:gradFill>
                  <a:gsLst>
                    <a:gs pos="21000">
                      <a:srgbClr val="53575C"/>
                    </a:gs>
                    <a:gs pos="88000">
                      <a:srgbClr val="C5C7CA"/>
                    </a:gs>
                  </a:gsLst>
                  <a:lin ang="5400000"/>
                </a:gradFill>
                <a:effectLst/>
              </a:rPr>
              <a:t>键盘输入和数码管显示方案：</a:t>
            </a:r>
            <a:endParaRPr lang="zh-CN" altLang="en-US" sz="4800" b="1">
              <a:gradFill>
                <a:gsLst>
                  <a:gs pos="21000">
                    <a:srgbClr val="53575C"/>
                  </a:gs>
                  <a:gs pos="88000">
                    <a:srgbClr val="C5C7CA"/>
                  </a:gs>
                </a:gsLst>
                <a:lin ang="5400000"/>
              </a:gradFill>
              <a:effectLst/>
            </a:endParaRPr>
          </a:p>
        </p:txBody>
      </p:sp>
      <p:pic>
        <p:nvPicPr>
          <p:cNvPr id="3" name="图片 2"/>
          <p:cNvPicPr>
            <a:picLocks noChangeAspect="1"/>
          </p:cNvPicPr>
          <p:nvPr/>
        </p:nvPicPr>
        <p:blipFill>
          <a:blip r:embed="rId1"/>
          <a:stretch>
            <a:fillRect/>
          </a:stretch>
        </p:blipFill>
        <p:spPr>
          <a:xfrm>
            <a:off x="2291715" y="1791970"/>
            <a:ext cx="6017260" cy="3942715"/>
          </a:xfrm>
          <a:prstGeom prst="rect">
            <a:avLst/>
          </a:prstGeom>
        </p:spPr>
      </p:pic>
      <p:sp>
        <p:nvSpPr>
          <p:cNvPr id="4" name="文本框 3"/>
          <p:cNvSpPr txBox="1"/>
          <p:nvPr/>
        </p:nvSpPr>
        <p:spPr>
          <a:xfrm>
            <a:off x="1427480" y="5969000"/>
            <a:ext cx="7745730" cy="521970"/>
          </a:xfrm>
          <a:prstGeom prst="rect">
            <a:avLst/>
          </a:prstGeom>
          <a:noFill/>
        </p:spPr>
        <p:txBody>
          <a:bodyPr wrap="none" rtlCol="0">
            <a:spAutoFit/>
          </a:bodyPr>
          <a:p>
            <a:r>
              <a:rPr lang="zh-CN" altLang="en-US" sz="2800"/>
              <a:t>用</a:t>
            </a:r>
            <a:r>
              <a:rPr lang="en-US" altLang="zh-CN" sz="2800"/>
              <a:t>HD7279</a:t>
            </a:r>
            <a:r>
              <a:rPr lang="zh-CN" altLang="en-US" sz="2800"/>
              <a:t>芯片实现键盘的输入和数码管显示功能</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1977</Words>
  <Application>WPS 演示</Application>
  <PresentationFormat>宽屏</PresentationFormat>
  <Paragraphs>167</Paragraphs>
  <Slides>22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22</vt:i4>
      </vt:variant>
    </vt:vector>
  </HeadingPairs>
  <TitlesOfParts>
    <vt:vector size="37" baseType="lpstr">
      <vt:lpstr>Arial</vt:lpstr>
      <vt:lpstr>宋体</vt:lpstr>
      <vt:lpstr>Wingdings</vt:lpstr>
      <vt:lpstr>Calibri Light</vt:lpstr>
      <vt:lpstr>Calibri</vt:lpstr>
      <vt:lpstr>微软雅黑</vt:lpstr>
      <vt:lpstr>Arial Unicode MS</vt:lpstr>
      <vt:lpstr>Wingdings</vt:lpstr>
      <vt:lpstr>Office 主题</vt:lpstr>
      <vt:lpstr>Visio.Drawing.15</vt:lpstr>
      <vt:lpstr>Visio.Drawing.15</vt:lpstr>
      <vt:lpstr>Visio.Drawing.15</vt:lpstr>
      <vt:lpstr>Visio.Drawing.15</vt:lpstr>
      <vt:lpstr>Visio.Drawing.15</vt:lpstr>
      <vt:lpstr>Visio.Drawing.15</vt:lpstr>
      <vt:lpstr>微波炉控制器的设计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主程序</vt:lpstr>
      <vt:lpstr>PowerPoint 演示文稿</vt:lpstr>
      <vt:lpstr>PowerPoint 演示文稿</vt:lpstr>
      <vt:lpstr>PowerPoint 演示文稿</vt:lpstr>
      <vt:lpstr>PowerPoint 演示文稿</vt:lpstr>
      <vt:lpstr>PowerPoint 演示文稿</vt:lpstr>
      <vt:lpstr>键值处理</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dc:creator>
  <cp:lastModifiedBy>13530</cp:lastModifiedBy>
  <cp:revision>10</cp:revision>
  <dcterms:created xsi:type="dcterms:W3CDTF">2018-06-14T02:23:00Z</dcterms:created>
  <dcterms:modified xsi:type="dcterms:W3CDTF">2018-06-29T08:32:01Z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