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p:scale>
          <a:sx n="100" d="100"/>
          <a:sy n="100" d="100"/>
        </p:scale>
        <p:origin x="72"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8/18/2019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1691640" y="2743834"/>
            <a:ext cx="5248048" cy="58667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RoguelikeObject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roguelikeObjectList</a:t>
            </a:r>
            <a:r>
              <a:rPr lang="en-US" altLang="en-US" sz="1100" u="sng" dirty="0">
                <a:highlight>
                  <a:srgbClr val="00FF00"/>
                </a:highlight>
                <a:latin typeface="Calibri" panose="020F0502020204030204" pitchFamily="34" charset="0"/>
                <a:cs typeface="Times New Roman" panose="02020603050405020304" pitchFamily="18" charset="0"/>
              </a:rPr>
              <a:t> : List&lt;</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r>
              <a:rPr lang="en-US" altLang="en-US" sz="1100" u="sng" dirty="0">
                <a:highlight>
                  <a:srgbClr val="00FF00"/>
                </a:highlight>
                <a:latin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TagEnum</a:t>
            </a:r>
            <a:r>
              <a:rPr lang="en-US" altLang="en-US" sz="1100" dirty="0">
                <a:highlight>
                  <a:srgbClr val="00FF00"/>
                </a:highlight>
                <a:latin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cs typeface="Times New Roman" panose="02020603050405020304" pitchFamily="18" charset="0"/>
              </a:rPr>
              <a:t>enum</a:t>
            </a:r>
            <a:r>
              <a:rPr lang="en-US" altLang="en-US" sz="1100" dirty="0">
                <a:highlight>
                  <a:srgbClr val="00FF00"/>
                </a:highlight>
                <a:latin typeface="Calibri" panose="020F0502020204030204" pitchFamily="34" charset="0"/>
                <a:cs typeface="Times New Roman" panose="02020603050405020304" pitchFamily="18" charset="0"/>
              </a:rPr>
              <a:t> </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tags : List&lt;</a:t>
            </a:r>
            <a:r>
              <a:rPr lang="en-US" altLang="en-US" sz="1100" dirty="0" err="1">
                <a:highlight>
                  <a:srgbClr val="00FF00"/>
                </a:highlight>
                <a:latin typeface="Calibri" panose="020F0502020204030204" pitchFamily="34" charset="0"/>
                <a:cs typeface="Times New Roman" panose="02020603050405020304" pitchFamily="18" charset="0"/>
              </a:rPr>
              <a:t>TagEnum</a:t>
            </a:r>
            <a:r>
              <a:rPr lang="en-US" altLang="en-US" sz="1100" dirty="0">
                <a:highlight>
                  <a:srgbClr val="00FF00"/>
                </a:highlight>
                <a:latin typeface="Calibri" panose="020F0502020204030204" pitchFamily="34" charset="0"/>
                <a:cs typeface="Times New Roman" panose="02020603050405020304" pitchFamily="18" charset="0"/>
              </a:rPr>
              <a:t>&gt;+ </a:t>
            </a:r>
            <a:r>
              <a:rPr lang="en-US" altLang="en-US" sz="1100" dirty="0" err="1">
                <a:highlight>
                  <a:srgbClr val="00FF00"/>
                </a:highlight>
                <a:latin typeface="Calibri" panose="020F0502020204030204" pitchFamily="34" charset="0"/>
                <a:cs typeface="Times New Roman" panose="02020603050405020304" pitchFamily="18" charset="0"/>
              </a:rPr>
              <a:t>UniqueID</a:t>
            </a:r>
            <a:r>
              <a:rPr lang="en-US" altLang="en-US" sz="1100" dirty="0">
                <a:highlight>
                  <a:srgbClr val="00FF00"/>
                </a:highlight>
                <a:latin typeface="Calibri" panose="020F0502020204030204" pitchFamily="34" charset="0"/>
                <a:cs typeface="Times New Roman" panose="02020603050405020304" pitchFamily="18" charset="0"/>
              </a:rPr>
              <a:t> : string </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objectName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string </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description</a:t>
            </a:r>
            <a:r>
              <a:rPr lang="en-US" altLang="en-US" sz="1100" dirty="0">
                <a:highlight>
                  <a:srgbClr val="00FF00"/>
                </a:highlight>
                <a:latin typeface="Calibri" panose="020F0502020204030204" pitchFamily="34" charset="0"/>
                <a:cs typeface="Times New Roman" panose="02020603050405020304" pitchFamily="18" charset="0"/>
              </a:rPr>
              <a:t> : string </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myInventory</a:t>
            </a:r>
            <a:r>
              <a:rPr lang="en-US" altLang="en-US" sz="1100" dirty="0">
                <a:highlight>
                  <a:srgbClr val="00FF00"/>
                </a:highlight>
                <a:latin typeface="Calibri" panose="020F0502020204030204" pitchFamily="34" charset="0"/>
                <a:cs typeface="Times New Roman" panose="02020603050405020304" pitchFamily="18" charset="0"/>
              </a:rPr>
              <a:t> : Inventory</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stackSize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maxStackSize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endParaRPr lang="en-US" altLang="en-US" sz="800" dirty="0">
              <a:highlight>
                <a:srgbClr val="00FF00"/>
              </a:highlight>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goldValue</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healthMax</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health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weight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flammable : bool</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fireAmountMax</a:t>
            </a:r>
            <a:r>
              <a:rPr lang="en-US" altLang="en-US" sz="1100" u="sng"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fireAmount</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explosive : int</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exposed : bool</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itemSprite1 : Sprite</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itemSprite2 : Sprite</a:t>
            </a:r>
            <a:endParaRPr lang="en-US" altLang="en-US" sz="1100" dirty="0">
              <a:highlight>
                <a:srgbClr val="00FF00"/>
              </a:highlight>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animationSpeed</a:t>
            </a:r>
            <a:r>
              <a:rPr lang="en-US" altLang="en-US" sz="1100" dirty="0">
                <a:highlight>
                  <a:srgbClr val="00FF00"/>
                </a:highlight>
                <a:latin typeface="Calibri" panose="020F0502020204030204" pitchFamily="34" charset="0"/>
                <a:cs typeface="Times New Roman" panose="02020603050405020304" pitchFamily="18" charset="0"/>
              </a:rPr>
              <a:t> : float</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dirty="0" err="1">
                <a:highlight>
                  <a:srgbClr val="00FF00"/>
                </a:highlight>
                <a:ea typeface="Calibri" panose="020F0502020204030204" pitchFamily="34" charset="0"/>
                <a:cs typeface="Times New Roman" panose="02020603050405020304" pitchFamily="18" charset="0"/>
              </a:rPr>
              <a:t>spriteToggle</a:t>
            </a:r>
            <a:r>
              <a:rPr lang="en-US" altLang="en-US" sz="1100" dirty="0">
                <a:highlight>
                  <a:srgbClr val="00FF00"/>
                </a:highlight>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myRogueSpriteRenderer</a:t>
            </a:r>
            <a:r>
              <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highlight>
                <a:srgbClr val="00FF00"/>
              </a:highlight>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a:t>
            </a:r>
            <a:endParaRPr lang="en-US" altLang="en-US" sz="1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Initialize()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OnCreate</a:t>
            </a:r>
            <a:r>
              <a:rPr lang="en-US" altLang="en-US" sz="1100" i="1" dirty="0">
                <a:highlight>
                  <a:srgbClr val="00FF00"/>
                </a:highlight>
                <a:latin typeface="Calibri" panose="020F0502020204030204" pitchFamily="34" charset="0"/>
                <a:ea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GetFullName</a:t>
            </a:r>
            <a:r>
              <a:rPr lang="en-US" altLang="en-US" sz="1100" i="1" dirty="0">
                <a:highlight>
                  <a:srgbClr val="00FF00"/>
                </a:highlight>
                <a:latin typeface="Calibri" panose="020F0502020204030204" pitchFamily="34" charset="0"/>
                <a:cs typeface="Times New Roman" panose="02020603050405020304" pitchFamily="18" charset="0"/>
              </a:rPr>
              <a:t>() : string</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UpdateRogueSpriteRenderer</a:t>
            </a:r>
            <a:r>
              <a:rPr lang="en-US" altLang="en-US" sz="1100" dirty="0">
                <a:highlight>
                  <a:srgbClr val="00FF00"/>
                </a:highlight>
                <a:latin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GetCurrentSprite</a:t>
            </a:r>
            <a:r>
              <a:rPr lang="en-US" altLang="en-US" sz="1100" i="1" dirty="0">
                <a:highlight>
                  <a:srgbClr val="00FF00"/>
                </a:highlight>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i="1" dirty="0">
                <a:highlight>
                  <a:srgbClr val="00FF00"/>
                </a:highlight>
                <a:latin typeface="Calibri" panose="020F0502020204030204" pitchFamily="34" charset="0"/>
                <a:cs typeface="Times New Roman" panose="02020603050405020304" pitchFamily="18" charset="0"/>
              </a:rPr>
              <a:t>+ </a:t>
            </a:r>
            <a:r>
              <a:rPr lang="en-US" altLang="en-US" sz="1100" i="1" dirty="0" err="1">
                <a:highlight>
                  <a:srgbClr val="00FF00"/>
                </a:highlight>
                <a:latin typeface="Calibri" panose="020F0502020204030204" pitchFamily="34" charset="0"/>
                <a:cs typeface="Times New Roman" panose="02020603050405020304" pitchFamily="18" charset="0"/>
              </a:rPr>
              <a:t>DestroyObject</a:t>
            </a:r>
            <a:r>
              <a:rPr lang="en-US" altLang="en-US" sz="1100" i="1" dirty="0">
                <a:highlight>
                  <a:srgbClr val="00FF00"/>
                </a:highlight>
                <a:latin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MakeRoguelikeObject</a:t>
            </a:r>
            <a:r>
              <a:rPr lang="en-US" altLang="en-US" sz="1100" u="sng"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r>
              <a:rPr lang="en-US" altLang="en-US" sz="1100" u="sng" dirty="0">
                <a:highlight>
                  <a:srgbClr val="00FF00"/>
                </a:highlight>
                <a:latin typeface="Calibri" panose="020F0502020204030204" pitchFamily="34" charset="0"/>
                <a:cs typeface="Times New Roman" panose="02020603050405020304" pitchFamily="18" charset="0"/>
              </a:rPr>
              <a:t>, int, Inventory, int) : </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endParaRPr lang="en-US" altLang="en-US" sz="1100" u="sng" dirty="0">
              <a:highlight>
                <a:srgbClr val="00FF00"/>
              </a:highlight>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u="sng" dirty="0" err="1">
                <a:highlight>
                  <a:srgbClr val="00FF00"/>
                </a:highlight>
                <a:latin typeface="Calibri" panose="020F0502020204030204" pitchFamily="34" charset="0"/>
                <a:cs typeface="Times New Roman" panose="02020603050405020304" pitchFamily="18" charset="0"/>
              </a:rPr>
              <a:t>MakeRoguelikeObjectTemporary</a:t>
            </a:r>
            <a:r>
              <a:rPr lang="en-US" altLang="en-US" sz="1100" u="sng" dirty="0">
                <a:highlight>
                  <a:srgbClr val="00FF00"/>
                </a:highlight>
                <a:latin typeface="Calibri" panose="020F0502020204030204" pitchFamily="34" charset="0"/>
                <a:cs typeface="Times New Roman" panose="02020603050405020304" pitchFamily="18" charset="0"/>
              </a:rPr>
              <a:t>(</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r>
              <a:rPr lang="en-US" altLang="en-US" sz="1100" u="sng" dirty="0">
                <a:highlight>
                  <a:srgbClr val="00FF00"/>
                </a:highlight>
                <a:latin typeface="Calibri" panose="020F0502020204030204" pitchFamily="34" charset="0"/>
                <a:cs typeface="Times New Roman" panose="02020603050405020304" pitchFamily="18" charset="0"/>
              </a:rPr>
              <a:t>, int) : </a:t>
            </a:r>
            <a:r>
              <a:rPr lang="en-US" altLang="en-US" sz="1100" u="sng" dirty="0" err="1">
                <a:highlight>
                  <a:srgbClr val="00FF00"/>
                </a:highlight>
                <a:latin typeface="Calibri" panose="020F0502020204030204" pitchFamily="34" charset="0"/>
                <a:cs typeface="Times New Roman" panose="02020603050405020304" pitchFamily="18" charset="0"/>
              </a:rPr>
              <a:t>RoguelikeObject</a:t>
            </a:r>
            <a:endParaRPr lang="en-US" altLang="en-US" sz="1100" u="sng" dirty="0">
              <a:highlight>
                <a:srgbClr val="00FF00"/>
              </a:highlight>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latin typeface="Calibri" panose="020F0502020204030204" pitchFamily="34" charset="0"/>
                <a:cs typeface="Times New Roman" panose="02020603050405020304" pitchFamily="18" charset="0"/>
              </a:rPr>
              <a:t>+ </a:t>
            </a:r>
            <a:r>
              <a:rPr lang="en-US" altLang="en-US" sz="1100" dirty="0" err="1">
                <a:highlight>
                  <a:srgbClr val="00FF00"/>
                </a:highlight>
                <a:latin typeface="Calibri" panose="020F0502020204030204" pitchFamily="34" charset="0"/>
                <a:cs typeface="Times New Roman" panose="02020603050405020304" pitchFamily="18" charset="0"/>
              </a:rPr>
              <a:t>ToggleRoguelikeObjectSprite</a:t>
            </a:r>
            <a:r>
              <a:rPr lang="en-US" altLang="en-US" sz="1100" dirty="0">
                <a:highlight>
                  <a:srgbClr val="00FF00"/>
                </a:highlight>
                <a:latin typeface="Calibri" panose="020F0502020204030204" pitchFamily="34" charset="0"/>
                <a:cs typeface="Times New Roman" panose="02020603050405020304" pitchFamily="18" charset="0"/>
              </a:rPr>
              <a:t>() : </a:t>
            </a:r>
            <a:r>
              <a:rPr lang="en-US" altLang="en-US" sz="1100" dirty="0" err="1">
                <a:highlight>
                  <a:srgbClr val="00FF00"/>
                </a:highlight>
                <a:latin typeface="Calibri" panose="020F0502020204030204" pitchFamily="34" charset="0"/>
                <a:cs typeface="Times New Roman" panose="02020603050405020304" pitchFamily="18" charset="0"/>
              </a:rPr>
              <a:t>IEnumerator</a:t>
            </a:r>
            <a:endParaRPr lang="en-US" altLang="en-US" sz="1100" dirty="0">
              <a:highlight>
                <a:srgbClr val="00FF00"/>
              </a:highlight>
              <a:latin typeface="Calibri" panose="020F0502020204030204" pitchFamily="34" charset="0"/>
              <a:cs typeface="Times New Roman" panose="02020603050405020304" pitchFamily="18" charset="0"/>
            </a:endParaRPr>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929596" y="2556669"/>
            <a:ext cx="3619734" cy="32821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err="1">
                <a:highlight>
                  <a:srgbClr val="00FF00"/>
                </a:highlight>
                <a:ea typeface="Calibri" panose="020F0502020204030204" pitchFamily="34" charset="0"/>
                <a:cs typeface="Times New Roman" panose="02020603050405020304" pitchFamily="18" charset="0"/>
              </a:rPr>
              <a:t>WorldObject</a:t>
            </a:r>
            <a:endParaRPr lang="en-US" altLang="en-US" sz="1100" i="1" dirty="0">
              <a:highlight>
                <a:srgbClr val="00FF00"/>
              </a:highlight>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a:t>
            </a:r>
            <a:r>
              <a:rPr lang="en-US" altLang="en-US" sz="1100" u="sng" dirty="0" err="1">
                <a:highlight>
                  <a:srgbClr val="00FF00"/>
                </a:highlight>
                <a:ea typeface="Calibri" panose="020F0502020204030204" pitchFamily="34" charset="0"/>
                <a:cs typeface="Times New Roman" panose="02020603050405020304" pitchFamily="18" charset="0"/>
              </a:rPr>
              <a:t>worldObjectList</a:t>
            </a:r>
            <a:r>
              <a:rPr lang="en-US" altLang="en-US" sz="1100" u="sng" dirty="0">
                <a:highlight>
                  <a:srgbClr val="00FF00"/>
                </a:highlight>
                <a:ea typeface="Calibri" panose="020F0502020204030204" pitchFamily="34" charset="0"/>
                <a:cs typeface="Times New Roman" panose="02020603050405020304" pitchFamily="18" charset="0"/>
              </a:rPr>
              <a:t> : List&lt;</a:t>
            </a:r>
            <a:r>
              <a:rPr lang="en-US" altLang="en-US" sz="1100" u="sng" dirty="0" err="1">
                <a:highlight>
                  <a:srgbClr val="00FF00"/>
                </a:highlight>
                <a:ea typeface="Calibri" panose="020F0502020204030204" pitchFamily="34" charset="0"/>
                <a:cs typeface="Times New Roman" panose="02020603050405020304" pitchFamily="18" charset="0"/>
              </a:rPr>
              <a:t>WorldObject</a:t>
            </a:r>
            <a:r>
              <a:rPr lang="en-US" altLang="en-US" sz="1100" u="sng" dirty="0">
                <a:highlight>
                  <a:srgbClr val="00FF00"/>
                </a:highlight>
                <a:ea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worldSprite1 : Sprite</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worldSprite2 : Sprite</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pathfindingCost</a:t>
            </a:r>
            <a:r>
              <a:rPr lang="en-US" altLang="en-US" sz="1100" dirty="0">
                <a:highlight>
                  <a:srgbClr val="00FF00"/>
                </a:highlight>
                <a:cs typeface="Times New Roman" panose="02020603050405020304" pitchFamily="18" charset="0"/>
              </a:rPr>
              <a:t> : float</a:t>
            </a:r>
            <a:endParaRPr lang="en-US" altLang="en-US" sz="1100" dirty="0">
              <a:highlight>
                <a:srgbClr val="00FF00"/>
              </a:highlight>
            </a:endParaRPr>
          </a:p>
          <a:p>
            <a:pPr defTabSz="914400" eaLnBrk="0" fontAlgn="base" hangingPunct="0">
              <a:spcBef>
                <a:spcPct val="0"/>
              </a:spcBef>
              <a:spcAft>
                <a:spcPct val="0"/>
              </a:spcAft>
            </a:pPr>
            <a:r>
              <a:rPr lang="en-US" altLang="en-US" sz="1100" dirty="0">
                <a:highlight>
                  <a:srgbClr val="00FF00"/>
                </a:highlight>
                <a:ea typeface="Calibri" panose="020F0502020204030204" pitchFamily="34" charset="0"/>
                <a:cs typeface="Times New Roman" panose="02020603050405020304" pitchFamily="18" charset="0"/>
              </a:rPr>
              <a:t>+ placed : bool</a:t>
            </a:r>
            <a:endParaRPr lang="en-US" altLang="en-US" sz="1100" dirty="0">
              <a:highlight>
                <a:srgbClr val="00FF00"/>
              </a:highlight>
            </a:endParaRPr>
          </a:p>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a:t>
            </a:r>
            <a:endParaRPr lang="en-US" altLang="en-US" sz="1100" dirty="0">
              <a:highlight>
                <a:srgbClr val="00FF00"/>
              </a:highlight>
              <a:cs typeface="Times New Roman" panose="02020603050405020304" pitchFamily="18" charset="0"/>
            </a:endParaRP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GetCurrentSprite</a:t>
            </a:r>
            <a:r>
              <a:rPr lang="en-US" altLang="en-US" sz="1100" dirty="0">
                <a:highlight>
                  <a:srgbClr val="00FF00"/>
                </a:highlight>
                <a:cs typeface="Times New Roman" panose="02020603050405020304" pitchFamily="18" charset="0"/>
              </a:rPr>
              <a:t>() : Sprite &lt;&lt;override&gt;&gt;</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GetWorldSprite</a:t>
            </a:r>
            <a:r>
              <a:rPr lang="en-US" altLang="en-US" sz="1100" i="1" dirty="0">
                <a:highlight>
                  <a:srgbClr val="00FF00"/>
                </a:highlight>
                <a:cs typeface="Times New Roman" panose="02020603050405020304" pitchFamily="18" charset="0"/>
              </a:rPr>
              <a:t>() : Sprite</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DestroyObject</a:t>
            </a:r>
            <a:r>
              <a:rPr lang="en-US" altLang="en-US" sz="1100" dirty="0">
                <a:highlight>
                  <a:srgbClr val="00FF00"/>
                </a:highlight>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OnCreate</a:t>
            </a:r>
            <a:r>
              <a:rPr lang="en-US" altLang="en-US" sz="1100" dirty="0">
                <a:highlight>
                  <a:srgbClr val="00FF00"/>
                </a:highlight>
                <a:cs typeface="Times New Roman" panose="02020603050405020304" pitchFamily="18" charset="0"/>
              </a:rPr>
              <a:t>() : void &lt;&lt;override&gt;&gt;</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isSpaceFree</a:t>
            </a:r>
            <a:r>
              <a:rPr lang="en-US" altLang="en-US" sz="1100" i="1" dirty="0">
                <a:highlight>
                  <a:srgbClr val="00FF00"/>
                </a:highlight>
                <a:cs typeface="Times New Roman" panose="02020603050405020304" pitchFamily="18" charset="0"/>
              </a:rPr>
              <a:t>(Vector2Int): bool</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GetWorldObjectInventory</a:t>
            </a:r>
            <a:r>
              <a:rPr lang="en-US" altLang="en-US" sz="1100" i="1" dirty="0">
                <a:highlight>
                  <a:srgbClr val="00FF00"/>
                </a:highlight>
                <a:cs typeface="Times New Roman" panose="02020603050405020304" pitchFamily="18" charset="0"/>
              </a:rPr>
              <a:t>(Vector2Int) : Inventory</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Place(Vector2Int) : bool</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Take(Vector2Int) : bool</a:t>
            </a:r>
          </a:p>
          <a:p>
            <a:pPr defTabSz="914400" eaLnBrk="0" fontAlgn="base" hangingPunct="0">
              <a:spcBef>
                <a:spcPct val="0"/>
              </a:spcBef>
              <a:spcAft>
                <a:spcPct val="0"/>
              </a:spcAft>
            </a:pPr>
            <a:r>
              <a:rPr lang="en-US" altLang="en-US" sz="1100" i="1" dirty="0">
                <a:highlight>
                  <a:srgbClr val="00FF00"/>
                </a:highlight>
                <a:cs typeface="Times New Roman" panose="02020603050405020304" pitchFamily="18" charset="0"/>
              </a:rPr>
              <a:t>+ </a:t>
            </a:r>
            <a:r>
              <a:rPr lang="en-US" altLang="en-US" sz="1100" i="1" dirty="0" err="1">
                <a:highlight>
                  <a:srgbClr val="00FF00"/>
                </a:highlight>
                <a:cs typeface="Times New Roman" panose="02020603050405020304" pitchFamily="18" charset="0"/>
              </a:rPr>
              <a:t>GetPathfindingCost</a:t>
            </a:r>
            <a:r>
              <a:rPr lang="en-US" altLang="en-US" sz="1100" i="1" dirty="0">
                <a:highlight>
                  <a:srgbClr val="00FF00"/>
                </a:highlight>
                <a:cs typeface="Times New Roman" panose="02020603050405020304" pitchFamily="18" charset="0"/>
              </a:rPr>
              <a:t>() : float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u="sng" dirty="0" err="1">
                <a:highlight>
                  <a:srgbClr val="00FF00"/>
                </a:highlight>
                <a:cs typeface="Times New Roman" panose="02020603050405020304" pitchFamily="18" charset="0"/>
              </a:rPr>
              <a:t>MakeAndPlaceWorldObject</a:t>
            </a:r>
            <a:r>
              <a:rPr lang="en-US" altLang="en-US" sz="1100" u="sng" dirty="0">
                <a:highlight>
                  <a:srgbClr val="00FF00"/>
                </a:highlight>
                <a:cs typeface="Times New Roman" panose="02020603050405020304" pitchFamily="18" charset="0"/>
              </a:rPr>
              <a:t>() : </a:t>
            </a:r>
            <a:r>
              <a:rPr lang="en-US" altLang="en-US" sz="1100" u="sng" dirty="0" err="1">
                <a:highlight>
                  <a:srgbClr val="00FF00"/>
                </a:highlight>
                <a:cs typeface="Times New Roman" panose="02020603050405020304" pitchFamily="18" charset="0"/>
              </a:rPr>
              <a:t>WorldObject</a:t>
            </a:r>
            <a:endParaRPr lang="en-US" altLang="en-US" sz="1100" u="sng" dirty="0">
              <a:highlight>
                <a:srgbClr val="00FF00"/>
              </a:highlight>
              <a:cs typeface="Times New Roman" panose="02020603050405020304" pitchFamily="18" charset="0"/>
            </a:endParaRPr>
          </a:p>
          <a:p>
            <a:pPr defTabSz="914400" eaLnBrk="0" fontAlgn="base" hangingPunct="0">
              <a:spcBef>
                <a:spcPct val="0"/>
              </a:spcBef>
              <a:spcAft>
                <a:spcPct val="0"/>
              </a:spcAft>
            </a:pPr>
            <a:endParaRPr lang="en-US" altLang="en-US" sz="800" dirty="0">
              <a:latin typeface="Arial" panose="020B0604020202020204" pitchFamily="34" charset="0"/>
              <a:cs typeface="Times New Roman" panose="02020603050405020304" pitchFamily="18" charset="0"/>
            </a:endParaRPr>
          </a:p>
          <a:p>
            <a:pPr defTabSz="914400" eaLnBrk="0" fontAlgn="base" hangingPunct="0">
              <a:spcBef>
                <a:spcPct val="0"/>
              </a:spcBef>
              <a:spcAft>
                <a:spcPct val="0"/>
              </a:spcAft>
            </a:pPr>
            <a:endParaRPr lang="en-US" altLang="en-US" sz="8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3716818" y="1877696"/>
            <a:ext cx="3976822" cy="1176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Wall</a:t>
            </a:r>
            <a:endParaRPr lang="en-US" altLang="en-US" sz="1100" i="1" dirty="0">
              <a:highlight>
                <a:srgbClr val="00FF00"/>
              </a:highlight>
            </a:endParaRP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blocksUnits</a:t>
            </a:r>
            <a:r>
              <a:rPr lang="en-US" altLang="en-US" sz="1100" dirty="0">
                <a:highlight>
                  <a:srgbClr val="00FF00"/>
                </a:highlight>
              </a:rPr>
              <a:t> : bool</a:t>
            </a: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isSpaceFree</a:t>
            </a:r>
            <a:r>
              <a:rPr lang="en-US" altLang="en-US" sz="1100" dirty="0">
                <a:highlight>
                  <a:srgbClr val="00FF00"/>
                </a:highlight>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highlight>
                  <a:srgbClr val="00FF00"/>
                </a:highlight>
                <a:cs typeface="Times New Roman" panose="02020603050405020304" pitchFamily="18" charset="0"/>
              </a:rPr>
              <a:t>+ </a:t>
            </a:r>
            <a:r>
              <a:rPr lang="en-US" altLang="en-US" sz="1100" dirty="0" err="1">
                <a:highlight>
                  <a:srgbClr val="00FF00"/>
                </a:highlight>
                <a:cs typeface="Times New Roman" panose="02020603050405020304" pitchFamily="18" charset="0"/>
              </a:rPr>
              <a:t>GetWorldObjectInventory</a:t>
            </a:r>
            <a:r>
              <a:rPr lang="en-US" altLang="en-US" sz="1100" dirty="0">
                <a:highlight>
                  <a:srgbClr val="00FF00"/>
                </a:highlight>
                <a:cs typeface="Times New Roman" panose="02020603050405020304" pitchFamily="18" charset="0"/>
              </a:rPr>
              <a:t>(Vector2Int) : Inventory &lt;&lt;override&gt;&gt;</a:t>
            </a:r>
          </a:p>
          <a:p>
            <a:pPr defTabSz="914400" eaLnBrk="0" fontAlgn="base" hangingPunct="0">
              <a:spcBef>
                <a:spcPct val="0"/>
              </a:spcBef>
              <a:spcAft>
                <a:spcPct val="0"/>
              </a:spcAft>
            </a:pPr>
            <a:endParaRPr lang="en-US" altLang="en-US" sz="1100" dirty="0"/>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3716818" y="6240608"/>
            <a:ext cx="3976822"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highlight>
                  <a:srgbClr val="00FF00"/>
                </a:highlight>
                <a:ea typeface="Calibri" panose="020F0502020204030204" pitchFamily="34" charset="0"/>
                <a:cs typeface="Times New Roman" panose="02020603050405020304" pitchFamily="18" charset="0"/>
              </a:rPr>
              <a:t>Floor</a:t>
            </a:r>
            <a:endParaRPr lang="en-US" altLang="en-US" sz="1100" i="1" dirty="0">
              <a:highlight>
                <a:srgbClr val="00FF00"/>
              </a:highlight>
            </a:endParaRP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r>
              <a:rPr lang="en-US" altLang="en-US" sz="1100" dirty="0">
                <a:highlight>
                  <a:srgbClr val="00FF00"/>
                </a:highlight>
              </a:rPr>
              <a:t>+ </a:t>
            </a:r>
            <a:r>
              <a:rPr lang="en-US" altLang="en-US" sz="1100" dirty="0" err="1">
                <a:highlight>
                  <a:srgbClr val="00FF00"/>
                </a:highlight>
              </a:rPr>
              <a:t>canSupportWall</a:t>
            </a:r>
            <a:r>
              <a:rPr lang="en-US" altLang="en-US" sz="1100" dirty="0">
                <a:highlight>
                  <a:srgbClr val="00FF00"/>
                </a:highlight>
              </a:rPr>
              <a:t> : bool</a:t>
            </a:r>
          </a:p>
          <a:p>
            <a:pPr defTabSz="914400" eaLnBrk="0" fontAlgn="base" hangingPunct="0">
              <a:spcBef>
                <a:spcPct val="0"/>
              </a:spcBef>
              <a:spcAft>
                <a:spcPct val="0"/>
              </a:spcAft>
            </a:pPr>
            <a:r>
              <a:rPr lang="en-US" altLang="en-US" sz="1100" dirty="0">
                <a:highlight>
                  <a:srgbClr val="00FF00"/>
                </a:highlight>
              </a:rPr>
              <a:t>----------------------------------------------------------------------------------------</a:t>
            </a:r>
          </a:p>
          <a:p>
            <a:pPr defTabSz="914400" eaLnBrk="0" fontAlgn="base" hangingPunct="0">
              <a:spcBef>
                <a:spcPct val="0"/>
              </a:spcBef>
              <a:spcAft>
                <a:spcPct val="0"/>
              </a:spcAft>
            </a:pPr>
            <a:endParaRPr lang="en-US" altLang="en-US" sz="1100" dirty="0">
              <a:highlight>
                <a:srgbClr val="00FF00"/>
              </a:highlight>
            </a:endParaRP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669042" y="9981548"/>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10191599" y="7782074"/>
            <a:ext cx="1695450" cy="7524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latin typeface="Calibri" panose="020F0502020204030204" pitchFamily="34" charset="0"/>
                <a:ea typeface="Calibri" panose="020F0502020204030204" pitchFamily="34" charset="0"/>
                <a:cs typeface="Times New Roman" panose="02020603050405020304" pitchFamily="18" charset="0"/>
              </a:rPr>
              <a:t>Unit</a:t>
            </a:r>
            <a:endParaRPr lang="en-US" altLang="en-US" sz="800" i="1"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6939688" y="4197747"/>
            <a:ext cx="1989908" cy="1479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2549330" y="4197747"/>
            <a:ext cx="1167488" cy="25370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2549330" y="2466178"/>
            <a:ext cx="1167488" cy="17315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16200000" flipH="1">
            <a:off x="9917769" y="6660518"/>
            <a:ext cx="1943249" cy="2998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787979" y="9976804"/>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3052739" y="9967317"/>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Gold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1993369" y="7659253"/>
            <a:ext cx="1370948" cy="32736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2555209" y="8216349"/>
            <a:ext cx="1366204" cy="2154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192333" y="8843985"/>
            <a:ext cx="1356717" cy="8899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260557" y="3765860"/>
            <a:ext cx="1846093"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588817" y="2649447"/>
            <a:ext cx="711201" cy="15216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4108240" y="8181656"/>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FloorSnappable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Floors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7" name="Connector: Elbow 56">
            <a:extLst>
              <a:ext uri="{FF2B5EF4-FFF2-40B4-BE49-F238E27FC236}">
                <a16:creationId xmlns:a16="http://schemas.microsoft.com/office/drawing/2014/main" id="{410F9EC9-1A3D-4A92-8881-A7001F749C21}"/>
              </a:ext>
            </a:extLst>
          </p:cNvPr>
          <p:cNvCxnSpPr>
            <a:cxnSpLocks/>
            <a:stCxn id="7" idx="2"/>
            <a:endCxn id="55" idx="0"/>
          </p:cNvCxnSpPr>
          <p:nvPr/>
        </p:nvCxnSpPr>
        <p:spPr>
          <a:xfrm rot="5400000">
            <a:off x="14813782" y="7290209"/>
            <a:ext cx="952668" cy="830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880436" y="8178948"/>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PitSnappable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Pits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701234" y="7232983"/>
            <a:ext cx="949960" cy="9419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706726" y="3765860"/>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5933373" y="2826514"/>
            <a:ext cx="711201" cy="1167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5745065" y="9976804"/>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stCxn id="4" idx="2"/>
            <a:endCxn id="56" idx="0"/>
          </p:cNvCxnSpPr>
          <p:nvPr/>
        </p:nvCxnSpPr>
        <p:spPr>
          <a:xfrm rot="16200000" flipH="1">
            <a:off x="4533752" y="8392512"/>
            <a:ext cx="1366204" cy="18023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 Box 2">
            <a:extLst>
              <a:ext uri="{FF2B5EF4-FFF2-40B4-BE49-F238E27FC236}">
                <a16:creationId xmlns:a16="http://schemas.microsoft.com/office/drawing/2014/main" id="{3677A67A-F659-48F1-B76A-4472B505B111}"/>
              </a:ext>
            </a:extLst>
          </p:cNvPr>
          <p:cNvSpPr txBox="1">
            <a:spLocks noChangeArrowheads="1"/>
          </p:cNvSpPr>
          <p:nvPr/>
        </p:nvSpPr>
        <p:spPr bwMode="auto">
          <a:xfrm>
            <a:off x="138856" y="139084"/>
            <a:ext cx="2712623" cy="13524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marL="171450" indent="-171450" defTabSz="914400" eaLnBrk="0" fontAlgn="base" hangingPunct="0">
              <a:spcBef>
                <a:spcPct val="0"/>
              </a:spcBef>
              <a:spcAft>
                <a:spcPct val="0"/>
              </a:spcAft>
              <a:buFontTx/>
              <a:buChar char="-"/>
            </a:pP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171450" indent="-171450" defTabSz="914400" eaLnBrk="0" fontAlgn="base" hangingPunct="0">
              <a:spcBef>
                <a:spcPct val="0"/>
              </a:spcBef>
              <a:spcAft>
                <a:spcPct val="0"/>
              </a:spcAft>
              <a:buFontTx/>
              <a:buChar char="-"/>
            </a:pPr>
            <a:r>
              <a:rPr lang="en-US" altLang="en-US" sz="1100" dirty="0">
                <a:ea typeface="Calibri" panose="020F0502020204030204" pitchFamily="34" charset="0"/>
                <a:cs typeface="Times New Roman" panose="02020603050405020304" pitchFamily="18" charset="0"/>
              </a:rPr>
              <a:t>Entry </a:t>
            </a:r>
            <a:r>
              <a:rPr lang="en-US" altLang="en-US" sz="1100" dirty="0" err="1">
                <a:ea typeface="Calibri" panose="020F0502020204030204" pitchFamily="34" charset="0"/>
                <a:cs typeface="Times New Roman" panose="02020603050405020304" pitchFamily="18" charset="0"/>
              </a:rPr>
              <a:t>stackNumberEntry</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int </a:t>
            </a:r>
            <a:r>
              <a:rPr lang="en-US" altLang="en-US" sz="1100" dirty="0" err="1">
                <a:ea typeface="Calibri" panose="020F0502020204030204" pitchFamily="34" charset="0"/>
                <a:cs typeface="Times New Roman" panose="02020603050405020304" pitchFamily="18" charset="0"/>
              </a:rPr>
              <a:t>stackSize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p:txBody>
      </p:sp>
      <p:cxnSp>
        <p:nvCxnSpPr>
          <p:cNvPr id="117" name="Connector: Elbow 116">
            <a:extLst>
              <a:ext uri="{FF2B5EF4-FFF2-40B4-BE49-F238E27FC236}">
                <a16:creationId xmlns:a16="http://schemas.microsoft.com/office/drawing/2014/main" id="{47AC32E2-595F-4439-97F3-E9586ED11B19}"/>
              </a:ext>
            </a:extLst>
          </p:cNvPr>
          <p:cNvCxnSpPr>
            <a:cxnSpLocks/>
            <a:stCxn id="113" idx="2"/>
            <a:endCxn id="4" idx="1"/>
          </p:cNvCxnSpPr>
          <p:nvPr/>
        </p:nvCxnSpPr>
        <p:spPr>
          <a:xfrm rot="16200000" flipH="1">
            <a:off x="-499415" y="3486161"/>
            <a:ext cx="4185639" cy="196472"/>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D728E-1CBC-4220-AA6B-66210342536C}"/>
              </a:ext>
            </a:extLst>
          </p:cNvPr>
          <p:cNvSpPr/>
          <p:nvPr/>
        </p:nvSpPr>
        <p:spPr>
          <a:xfrm>
            <a:off x="7717731" y="234635"/>
            <a:ext cx="3060759" cy="14420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Key</a:t>
            </a:r>
          </a:p>
          <a:p>
            <a:r>
              <a:rPr lang="en-US" dirty="0">
                <a:solidFill>
                  <a:schemeClr val="tx1"/>
                </a:solidFill>
                <a:highlight>
                  <a:srgbClr val="00FF00"/>
                </a:highlight>
              </a:rPr>
              <a:t>Implemented</a:t>
            </a:r>
          </a:p>
          <a:p>
            <a:r>
              <a:rPr lang="en-US" dirty="0">
                <a:solidFill>
                  <a:schemeClr val="tx1"/>
                </a:solidFill>
                <a:highlight>
                  <a:srgbClr val="FF0000"/>
                </a:highlight>
              </a:rPr>
              <a:t>Unimplemented</a:t>
            </a:r>
          </a:p>
        </p:txBody>
      </p: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5048</TotalTime>
  <Words>417</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42</cp:revision>
  <dcterms:created xsi:type="dcterms:W3CDTF">2019-08-07T04:35:25Z</dcterms:created>
  <dcterms:modified xsi:type="dcterms:W3CDTF">2019-08-18T18:08:09Z</dcterms:modified>
</cp:coreProperties>
</file>