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75" d="100"/>
          <a:sy n="75" d="100"/>
        </p:scale>
        <p:origin x="1254" y="-3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9/5/2019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2545340" y="5868031"/>
            <a:ext cx="4854005" cy="77351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roguelikeObjectList</a:t>
            </a:r>
            <a:r>
              <a:rPr lang="en-US" altLang="en-US" sz="1100" u="sng" dirty="0">
                <a:cs typeface="Times New Roman" panose="02020603050405020304" pitchFamily="18" charset="0"/>
              </a:rPr>
              <a:t> : List&lt;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&gt;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fireAmountMax</a:t>
            </a:r>
            <a:r>
              <a:rPr lang="en-US" altLang="en-US" sz="1100" u="sng" dirty="0">
                <a:ea typeface="Calibri" panose="020F0502020204030204" pitchFamily="34" charset="0"/>
                <a:cs typeface="Times New Roman" panose="02020603050405020304" pitchFamily="18" charset="0"/>
              </a:rPr>
              <a:t> : int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 : </a:t>
            </a:r>
            <a:r>
              <a:rPr lang="en-US" altLang="en-US" sz="1100" dirty="0" err="1">
                <a:cs typeface="Times New Roman" panose="02020603050405020304" pitchFamily="18" charset="0"/>
              </a:rPr>
              <a:t>enum</a:t>
            </a:r>
            <a:r>
              <a:rPr lang="en-US" altLang="en-US" sz="1100" dirty="0">
                <a:cs typeface="Times New Roman" panose="02020603050405020304" pitchFamily="18" charset="0"/>
              </a:rPr>
              <a:t> </a:t>
            </a:r>
          </a:p>
          <a:p>
            <a:pPr defTabSz="914400" eaLnBrk="0" fontAlgn="base" hangingPunct="0">
              <a:spcBef>
                <a:spcPct val="0"/>
              </a:spcBef>
              <a:spcAft>
                <a:spcPct val="0"/>
              </a:spcAft>
            </a:pPr>
            <a:r>
              <a:rPr lang="en-US" altLang="en-US" sz="1100" dirty="0">
                <a:cs typeface="Times New Roman" panose="02020603050405020304" pitchFamily="18" charset="0"/>
              </a:rPr>
              <a:t>+ tags : List&lt;</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&gt;+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 </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objectName</a:t>
            </a:r>
            <a:r>
              <a:rPr lang="en-US" altLang="en-US" sz="1100" dirty="0">
                <a:ea typeface="Calibri" panose="020F0502020204030204" pitchFamily="34" charset="0"/>
                <a:cs typeface="Times New Roman" panose="02020603050405020304" pitchFamily="18" charset="0"/>
              </a:rPr>
              <a:t> : string </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description</a:t>
            </a:r>
            <a:r>
              <a:rPr lang="en-US" altLang="en-US" sz="1100" dirty="0">
                <a:cs typeface="Times New Roman" panose="02020603050405020304" pitchFamily="18" charset="0"/>
              </a:rPr>
              <a:t> : string </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myRogueSpriteRenderer</a:t>
            </a:r>
            <a:r>
              <a:rPr lang="en-US" altLang="en-US" sz="1100" dirty="0">
                <a:ea typeface="Calibri" panose="020F0502020204030204" pitchFamily="34" charset="0"/>
                <a:cs typeface="Times New Roman" panose="02020603050405020304" pitchFamily="18" charset="0"/>
              </a:rPr>
              <a:t> : </a:t>
            </a:r>
            <a:r>
              <a:rPr lang="en-US" altLang="en-US" sz="1100" dirty="0" err="1">
                <a:ea typeface="Calibri" panose="020F0502020204030204" pitchFamily="34" charset="0"/>
                <a:cs typeface="Times New Roman" panose="02020603050405020304" pitchFamily="18" charset="0"/>
              </a:rPr>
              <a:t>RogueSpriteRenderer</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itemSprite1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spriteToggle</a:t>
            </a:r>
            <a:r>
              <a:rPr lang="en-US" altLang="en-US" sz="1100"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animationSpeed</a:t>
            </a:r>
            <a:r>
              <a:rPr lang="en-US" altLang="en-US" sz="1100" dirty="0">
                <a:cs typeface="Times New Roman" panose="02020603050405020304" pitchFamily="18" charset="0"/>
              </a:rPr>
              <a:t> : float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healthMax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stackSize</a:t>
            </a:r>
            <a:r>
              <a:rPr lang="en-US" altLang="en-US" sz="1100" dirty="0">
                <a:ea typeface="Calibri" panose="020F0502020204030204" pitchFamily="34" charset="0"/>
                <a:cs typeface="Times New Roman" panose="02020603050405020304" pitchFamily="18" charset="0"/>
              </a:rPr>
              <a:t> : int</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tackSizeMax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goldValue</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fireAmount</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myInventory</a:t>
            </a:r>
            <a:r>
              <a:rPr lang="en-US" altLang="en-US" sz="1100" dirty="0">
                <a:cs typeface="Times New Roman" panose="02020603050405020304" pitchFamily="18" charset="0"/>
              </a:rPr>
              <a:t> : Inventory</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exposed : bool</a:t>
            </a:r>
          </a:p>
          <a:p>
            <a:pPr defTabSz="914400" eaLnBrk="0" fontAlgn="base" hangingPunct="0">
              <a:spcBef>
                <a:spcPct val="0"/>
              </a:spcBef>
              <a:spcAft>
                <a:spcPct val="0"/>
              </a:spcAft>
            </a:pPr>
            <a:r>
              <a:rPr lang="en-US" altLang="en-US" sz="1100" dirty="0">
                <a:cs typeface="Times New Roman" panose="02020603050405020304" pitchFamily="18" charset="0"/>
              </a:rPr>
              <a:t>--------------------------------------------------------------------------------------------</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a:t>
            </a:r>
            <a:r>
              <a:rPr lang="en-US" altLang="en-US" sz="1100" u="sng" dirty="0">
                <a:cs typeface="Times New Roman" panose="02020603050405020304" pitchFamily="18" charset="0"/>
              </a:rPr>
              <a:t> (</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Inventory,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MakeRoguelikeObjectTemporary</a:t>
            </a:r>
            <a:r>
              <a:rPr lang="en-US" altLang="en-US" sz="1100" u="sng" dirty="0">
                <a:cs typeface="Times New Roman" panose="02020603050405020304" pitchFamily="18" charset="0"/>
              </a:rPr>
              <a: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ToggleRogulikeObjectSprites</a:t>
            </a:r>
            <a:r>
              <a:rPr lang="en-US" altLang="en-US" sz="1100" dirty="0">
                <a:cs typeface="Times New Roman" panose="02020603050405020304" pitchFamily="18" charset="0"/>
              </a:rPr>
              <a:t>() : </a:t>
            </a:r>
            <a:r>
              <a:rPr lang="en-US" altLang="en-US" sz="1100" dirty="0" err="1">
                <a:cs typeface="Times New Roman" panose="02020603050405020304" pitchFamily="18" charset="0"/>
              </a:rPr>
              <a:t>Ienumerator</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GetPositionOffset</a:t>
            </a:r>
            <a:r>
              <a:rPr lang="en-US" altLang="en-US" sz="1100" dirty="0">
                <a:cs typeface="Times New Roman" panose="02020603050405020304" pitchFamily="18" charset="0"/>
              </a:rPr>
              <a:t>(Vecotr2Int)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TakeDamage</a:t>
            </a:r>
            <a:r>
              <a:rPr lang="en-US" altLang="en-US" sz="1100" dirty="0">
                <a:cs typeface="Times New Roman" panose="02020603050405020304" pitchFamily="18" charset="0"/>
              </a:rPr>
              <a:t>(</a:t>
            </a:r>
            <a:r>
              <a:rPr lang="en-US" altLang="en-US" sz="1100" dirty="0" err="1">
                <a:cs typeface="Times New Roman" panose="02020603050405020304" pitchFamily="18" charset="0"/>
              </a:rPr>
              <a:t>RoguelikeObject</a:t>
            </a:r>
            <a:r>
              <a:rPr lang="en-US" altLang="en-US" sz="1100" dirty="0">
                <a:cs typeface="Times New Roman" panose="02020603050405020304" pitchFamily="18" charset="0"/>
              </a:rPr>
              <a:t>, int) : bool</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OpenInventory</a:t>
            </a:r>
            <a:r>
              <a:rPr lang="en-US" altLang="en-US" sz="1100" i="1" dirty="0">
                <a:cs typeface="Times New Roman" panose="02020603050405020304" pitchFamily="18" charset="0"/>
              </a:rPr>
              <a:t>()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UpdateRogueSpriteRenderer</a:t>
            </a:r>
            <a:r>
              <a:rPr lang="en-US" altLang="en-US" sz="1100" i="1" dirty="0">
                <a:cs typeface="Times New Roman" panose="02020603050405020304" pitchFamily="18" charset="0"/>
              </a:rPr>
              <a:t>() : void</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GetFullName</a:t>
            </a:r>
            <a:r>
              <a:rPr lang="en-US" altLang="en-US" sz="1100" i="1" dirty="0">
                <a:cs typeface="Times New Roman" panose="02020603050405020304" pitchFamily="18" charset="0"/>
              </a:rPr>
              <a:t>() : string</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GetCurrentSprite</a:t>
            </a:r>
            <a:r>
              <a:rPr lang="en-US" altLang="en-US" sz="1100" i="1" dirty="0">
                <a:cs typeface="Times New Roman" panose="02020603050405020304" pitchFamily="18" charset="0"/>
              </a:rPr>
              <a:t>() : Sprite</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Step()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Die()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AttemptDodge</a:t>
            </a:r>
            <a:r>
              <a:rPr lang="en-US" altLang="en-US" sz="1100" i="1" dirty="0">
                <a:ea typeface="Calibri" panose="020F0502020204030204" pitchFamily="34" charset="0"/>
                <a:cs typeface="Times New Roman" panose="02020603050405020304" pitchFamily="18" charset="0"/>
              </a:rPr>
              <a:t>(</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Dodge(</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OnCreate</a:t>
            </a:r>
            <a:r>
              <a:rPr lang="en-US" altLang="en-US" sz="1100" i="1" dirty="0">
                <a:ea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DestroyObject</a:t>
            </a:r>
            <a:r>
              <a:rPr lang="en-US" altLang="en-US" sz="1100" i="1" dirty="0">
                <a:cs typeface="Times New Roman" panose="02020603050405020304" pitchFamily="18" charset="0"/>
              </a:rPr>
              <a: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GetInteractions</a:t>
            </a:r>
            <a:r>
              <a:rPr lang="en-US" altLang="en-US" sz="1100" dirty="0">
                <a:cs typeface="Times New Roman" panose="02020603050405020304" pitchFamily="18" charset="0"/>
              </a:rPr>
              <a:t>() : List&lt;Interactions&gt;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GetInteractiveName</a:t>
            </a:r>
            <a:r>
              <a:rPr lang="en-US" altLang="en-US" sz="1100" dirty="0">
                <a:cs typeface="Times New Roman" panose="02020603050405020304" pitchFamily="18" charset="0"/>
              </a:rPr>
              <a:t>() : string &lt;&lt;override&gt;&gt;</a:t>
            </a: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099557" y="5680868"/>
            <a:ext cx="3619734" cy="35266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ea typeface="Calibri" panose="020F0502020204030204" pitchFamily="34" charset="0"/>
                <a:cs typeface="Times New Roman" panose="02020603050405020304" pitchFamily="18" charset="0"/>
              </a:rPr>
              <a:t>WorldObject</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worldObjectList</a:t>
            </a:r>
            <a:r>
              <a:rPr lang="en-US" altLang="en-US" sz="1100" u="sng" dirty="0">
                <a:ea typeface="Calibri" panose="020F0502020204030204" pitchFamily="34" charset="0"/>
                <a:cs typeface="Times New Roman" panose="02020603050405020304" pitchFamily="18" charset="0"/>
              </a:rPr>
              <a:t> : List&lt;</a:t>
            </a:r>
            <a:r>
              <a:rPr lang="en-US" altLang="en-US" sz="1100" u="sng" dirty="0" err="1">
                <a:ea typeface="Calibri" panose="020F0502020204030204" pitchFamily="34" charset="0"/>
                <a:cs typeface="Times New Roman" panose="02020603050405020304" pitchFamily="18" charset="0"/>
              </a:rPr>
              <a:t>WorldObject</a:t>
            </a:r>
            <a:r>
              <a:rPr lang="en-US" altLang="en-US" sz="1100" u="sng" dirty="0">
                <a:ea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cs typeface="Times New Roman" panose="02020603050405020304" pitchFamily="18" charset="0"/>
              </a:rPr>
              <a:t>+ worldSprite1 : Sprite</a:t>
            </a:r>
          </a:p>
          <a:p>
            <a:pPr defTabSz="914400" eaLnBrk="0" fontAlgn="base" hangingPunct="0">
              <a:spcBef>
                <a:spcPct val="0"/>
              </a:spcBef>
              <a:spcAft>
                <a:spcPct val="0"/>
              </a:spcAft>
            </a:pPr>
            <a:r>
              <a:rPr lang="en-US" altLang="en-US" sz="1100" dirty="0">
                <a:cs typeface="Times New Roman" panose="02020603050405020304" pitchFamily="18" charset="0"/>
              </a:rPr>
              <a:t>+ worldSprite2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placed : bool</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pathfindingCost</a:t>
            </a:r>
            <a:r>
              <a:rPr lang="en-US" altLang="en-US" sz="1100" dirty="0">
                <a:cs typeface="Times New Roman" panose="02020603050405020304" pitchFamily="18" charset="0"/>
              </a:rPr>
              <a:t> : float</a:t>
            </a:r>
            <a:endParaRPr lang="en-US" altLang="en-US" sz="1100" dirty="0"/>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MakeAndPlaceWorldObject</a:t>
            </a:r>
            <a:r>
              <a:rPr lang="en-US" altLang="en-US" sz="1100" u="sng" dirty="0">
                <a:cs typeface="Times New Roman" panose="02020603050405020304" pitchFamily="18" charset="0"/>
              </a:rPr>
              <a:t>() : </a:t>
            </a:r>
            <a:r>
              <a:rPr lang="en-US" altLang="en-US" sz="1100" u="sng" dirty="0" err="1">
                <a:cs typeface="Times New Roman" panose="02020603050405020304" pitchFamily="18" charset="0"/>
              </a:rPr>
              <a:t>WorldObject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cs typeface="Times New Roman" panose="02020603050405020304" pitchFamily="18" charset="0"/>
              </a:rPr>
              <a:t>+ Take(Vector2Int)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GetInventoryBelow</a:t>
            </a:r>
            <a:r>
              <a:rPr lang="en-US" altLang="en-US" sz="1100" dirty="0">
                <a:cs typeface="Times New Roman" panose="02020603050405020304" pitchFamily="18" charset="0"/>
              </a:rPr>
              <a: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GetWorldSprite</a:t>
            </a:r>
            <a:r>
              <a:rPr lang="en-US" altLang="en-US" sz="1100" i="1" dirty="0">
                <a:cs typeface="Times New Roman" panose="02020603050405020304" pitchFamily="18" charset="0"/>
              </a:rPr>
              <a:t>() : Sprite</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isSpaceFree</a:t>
            </a:r>
            <a:r>
              <a:rPr lang="en-US" altLang="en-US" sz="1100" i="1" dirty="0">
                <a:cs typeface="Times New Roman" panose="02020603050405020304" pitchFamily="18" charset="0"/>
              </a:rPr>
              <a:t>(Vector2Int): bool</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GetWorldObjectInventory</a:t>
            </a:r>
            <a:r>
              <a:rPr lang="en-US" altLang="en-US" sz="1100" i="1" dirty="0">
                <a:cs typeface="Times New Roman" panose="02020603050405020304" pitchFamily="18" charset="0"/>
              </a:rPr>
              <a:t>(Vector2Int)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GetPathfindingCost</a:t>
            </a:r>
            <a:r>
              <a:rPr lang="en-US" altLang="en-US" sz="1100" i="1" dirty="0">
                <a:cs typeface="Times New Roman" panose="02020603050405020304" pitchFamily="18" charset="0"/>
              </a:rPr>
              <a:t>() : float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MoveToLocation</a:t>
            </a:r>
            <a:r>
              <a:rPr lang="en-US" altLang="en-US" sz="1100" i="1" dirty="0">
                <a:cs typeface="Times New Roman" panose="02020603050405020304" pitchFamily="18" charset="0"/>
              </a:rPr>
              <a:t>(Vector2Int)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endParaRPr lang="en-US" altLang="en-US" sz="1100" i="1"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i="1"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1100" dirty="0">
              <a:cs typeface="Times New Roman" panose="02020603050405020304" pitchFamily="18" charset="0"/>
            </a:endParaRPr>
          </a:p>
          <a:p>
            <a:pPr defTabSz="914400" eaLnBrk="0" fontAlgn="base" hangingPunct="0">
              <a:spcBef>
                <a:spcPct val="0"/>
              </a:spcBef>
              <a:spcAft>
                <a:spcPct val="0"/>
              </a:spcAft>
            </a:pPr>
            <a:endParaRPr lang="en-US" altLang="en-US" sz="11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694219" y="5001896"/>
            <a:ext cx="3976822" cy="1608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Wall</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blocksUnits</a:t>
            </a:r>
            <a:r>
              <a:rPr lang="en-US" altLang="en-US" sz="1100" dirty="0"/>
              <a:t> : bool</a:t>
            </a:r>
          </a:p>
          <a:p>
            <a:pPr defTabSz="914400" eaLnBrk="0" fontAlgn="base" hangingPunct="0">
              <a:spcBef>
                <a:spcPct val="0"/>
              </a:spcBef>
              <a:spcAft>
                <a:spcPct val="0"/>
              </a:spcAft>
            </a:pPr>
            <a:r>
              <a:rPr lang="en-US" altLang="en-US" sz="1100" dirty="0"/>
              <a:t>+ </a:t>
            </a:r>
            <a:r>
              <a:rPr lang="en-US" altLang="en-US" sz="1100" dirty="0" err="1"/>
              <a:t>influenceFloors</a:t>
            </a:r>
            <a:r>
              <a:rPr lang="en-US" altLang="en-US" sz="1100" dirty="0"/>
              <a:t>: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dirty="0">
              <a:highlight>
                <a:srgbClr val="00FF00"/>
              </a:highlight>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581531" y="12256015"/>
            <a:ext cx="3976822" cy="1419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Floor</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canSupportWall</a:t>
            </a:r>
            <a:r>
              <a:rPr lang="en-US" altLang="en-US" sz="1100" dirty="0"/>
              <a:t> :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549655" y="14876605"/>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7921013" y="9761623"/>
            <a:ext cx="3976821" cy="38415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Unit</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u="sng" dirty="0" err="1">
                <a:cs typeface="Times New Roman" panose="02020603050405020304" pitchFamily="18" charset="0"/>
              </a:rPr>
              <a:t>unitList</a:t>
            </a:r>
            <a:r>
              <a:rPr lang="en-US" altLang="en-US" sz="1100" i="1" u="sng" dirty="0">
                <a:cs typeface="Times New Roman" panose="02020603050405020304" pitchFamily="18" charset="0"/>
              </a:rPr>
              <a:t> : List&lt;Unit&gt;</a:t>
            </a:r>
          </a:p>
          <a:p>
            <a:pPr defTabSz="914400" eaLnBrk="0" fontAlgn="base" hangingPunct="0">
              <a:spcBef>
                <a:spcPct val="0"/>
              </a:spcBef>
              <a:spcAft>
                <a:spcPct val="0"/>
              </a:spcAft>
            </a:pPr>
            <a:r>
              <a:rPr lang="en-US" altLang="en-US" sz="1100" dirty="0"/>
              <a:t>+ </a:t>
            </a:r>
            <a:r>
              <a:rPr lang="en-US" altLang="en-US" sz="1100" dirty="0" err="1"/>
              <a:t>unitTnventory</a:t>
            </a:r>
            <a:r>
              <a:rPr lang="en-US" altLang="en-US" sz="1100" dirty="0"/>
              <a:t> : Inventory</a:t>
            </a:r>
          </a:p>
          <a:p>
            <a:pPr defTabSz="914400" eaLnBrk="0" fontAlgn="base" hangingPunct="0">
              <a:spcBef>
                <a:spcPct val="0"/>
              </a:spcBef>
              <a:spcAft>
                <a:spcPct val="0"/>
              </a:spcAft>
            </a:pPr>
            <a:r>
              <a:rPr lang="en-US" altLang="en-US" sz="1100" dirty="0"/>
              <a:t>+ burrower : bool</a:t>
            </a:r>
          </a:p>
          <a:p>
            <a:pPr defTabSz="914400" eaLnBrk="0" fontAlgn="base" hangingPunct="0">
              <a:spcBef>
                <a:spcPct val="0"/>
              </a:spcBef>
              <a:spcAft>
                <a:spcPct val="0"/>
              </a:spcAft>
            </a:pPr>
            <a:r>
              <a:rPr lang="en-US" altLang="en-US" sz="1100" dirty="0"/>
              <a:t>+ dead : bool</a:t>
            </a:r>
          </a:p>
          <a:p>
            <a:pPr defTabSz="914400" eaLnBrk="0" fontAlgn="base" hangingPunct="0">
              <a:spcBef>
                <a:spcPct val="0"/>
              </a:spcBef>
              <a:spcAft>
                <a:spcPct val="0"/>
              </a:spcAft>
            </a:pPr>
            <a:r>
              <a:rPr lang="en-US" altLang="en-US" sz="1100" dirty="0"/>
              <a:t>+ speed : int</a:t>
            </a:r>
          </a:p>
          <a:p>
            <a:pPr defTabSz="914400" eaLnBrk="0" fontAlgn="base" hangingPunct="0">
              <a:spcBef>
                <a:spcPct val="0"/>
              </a:spcBef>
              <a:spcAft>
                <a:spcPct val="0"/>
              </a:spcAft>
            </a:pPr>
            <a:r>
              <a:rPr lang="en-US" altLang="en-US" sz="1100" dirty="0"/>
              <a:t>- </a:t>
            </a:r>
            <a:r>
              <a:rPr lang="en-US" altLang="en-US" sz="1100" dirty="0" err="1"/>
              <a:t>speedCounter</a:t>
            </a:r>
            <a:r>
              <a:rPr lang="en-US" altLang="en-US" sz="1100" dirty="0"/>
              <a:t> : int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GetMoveDirection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GetMoveMap</a:t>
            </a:r>
            <a:r>
              <a:rPr lang="en-US" altLang="en-US" sz="1100" dirty="0">
                <a:cs typeface="Times New Roman" panose="02020603050405020304" pitchFamily="18" charset="0"/>
              </a:rPr>
              <a:t>() : Node[,]</a:t>
            </a:r>
          </a:p>
          <a:p>
            <a:pPr defTabSz="914400" eaLnBrk="0" fontAlgn="base" hangingPunct="0">
              <a:spcBef>
                <a:spcPct val="0"/>
              </a:spcBef>
              <a:spcAft>
                <a:spcPct val="0"/>
              </a:spcAft>
            </a:pPr>
            <a:r>
              <a:rPr lang="en-US" altLang="en-US" sz="1100" dirty="0"/>
              <a:t># </a:t>
            </a:r>
            <a:r>
              <a:rPr lang="en-US" altLang="en-US" sz="1100" dirty="0" err="1"/>
              <a:t>AttackMove</a:t>
            </a:r>
            <a:r>
              <a:rPr lang="en-US" altLang="en-US" sz="1100" dirty="0"/>
              <a:t>(Vecotr2Int) : bool</a:t>
            </a:r>
          </a:p>
          <a:p>
            <a:pPr defTabSz="914400" eaLnBrk="0" fontAlgn="base" hangingPunct="0">
              <a:spcBef>
                <a:spcPct val="0"/>
              </a:spcBef>
              <a:spcAft>
                <a:spcPct val="0"/>
              </a:spcAft>
            </a:pPr>
            <a:r>
              <a:rPr lang="en-US" altLang="en-US" sz="1100" dirty="0"/>
              <a:t>- </a:t>
            </a:r>
            <a:r>
              <a:rPr lang="en-US" altLang="en-US" sz="1100" dirty="0" err="1"/>
              <a:t>MeleeAttack</a:t>
            </a:r>
            <a:r>
              <a:rPr lang="en-US" altLang="en-US" sz="1100" dirty="0"/>
              <a:t>(</a:t>
            </a:r>
            <a:r>
              <a:rPr lang="en-US" altLang="en-US" sz="1100" dirty="0" err="1"/>
              <a:t>RoguelikeObject</a:t>
            </a:r>
            <a:r>
              <a:rPr lang="en-US" altLang="en-US" sz="1100" dirty="0"/>
              <a:t>) : bool</a:t>
            </a:r>
          </a:p>
          <a:p>
            <a:pPr defTabSz="914400" eaLnBrk="0" fontAlgn="base" hangingPunct="0">
              <a:spcBef>
                <a:spcPct val="0"/>
              </a:spcBef>
              <a:spcAft>
                <a:spcPct val="0"/>
              </a:spcAft>
            </a:pPr>
            <a:r>
              <a:rPr lang="en-US" altLang="en-US" sz="1100" i="1" dirty="0"/>
              <a:t># </a:t>
            </a:r>
            <a:r>
              <a:rPr lang="en-US" altLang="en-US" sz="1100" i="1" dirty="0" err="1"/>
              <a:t>TakeTurn</a:t>
            </a:r>
            <a:r>
              <a:rPr lang="en-US" altLang="en-US" sz="1100" i="1" dirty="0"/>
              <a:t>() : void</a:t>
            </a:r>
            <a:endParaRPr lang="en-US" altLang="en-US" sz="1100" dirty="0"/>
          </a:p>
          <a:p>
            <a:pPr defTabSz="914400" eaLnBrk="0" fontAlgn="base" hangingPunct="0">
              <a:spcBef>
                <a:spcPct val="0"/>
              </a:spcBef>
              <a:spcAft>
                <a:spcPct val="0"/>
              </a:spcAft>
            </a:pPr>
            <a:r>
              <a:rPr lang="en-US" altLang="en-US" sz="1100" dirty="0"/>
              <a:t>+ Die() : void &lt;&lt;override&gt;&gt;</a:t>
            </a:r>
          </a:p>
          <a:p>
            <a:pPr defTabSz="914400" eaLnBrk="0" fontAlgn="base" hangingPunct="0">
              <a:spcBef>
                <a:spcPct val="0"/>
              </a:spcBef>
              <a:spcAft>
                <a:spcPct val="0"/>
              </a:spcAft>
            </a:pPr>
            <a:r>
              <a:rPr lang="en-US" altLang="en-US" sz="1100" dirty="0"/>
              <a:t> + </a:t>
            </a:r>
            <a:r>
              <a:rPr lang="en-US" altLang="en-US" sz="1100" dirty="0" err="1"/>
              <a:t>UpdateRogueSpriteRenderer</a:t>
            </a:r>
            <a:r>
              <a:rPr lang="en-US" altLang="en-US" sz="1100" dirty="0"/>
              <a:t>() : void &lt;&lt;override&gt;&gt;</a:t>
            </a:r>
          </a:p>
          <a:p>
            <a:pPr defTabSz="914400" eaLnBrk="0" fontAlgn="base" hangingPunct="0">
              <a:spcBef>
                <a:spcPct val="0"/>
              </a:spcBef>
              <a:spcAft>
                <a:spcPct val="0"/>
              </a:spcAft>
            </a:pPr>
            <a:r>
              <a:rPr lang="en-US" altLang="en-US" sz="1100" dirty="0"/>
              <a:t>+ Step() : void &lt;&lt;override&gt;&gt;</a:t>
            </a:r>
          </a:p>
          <a:p>
            <a:pPr defTabSz="914400" eaLnBrk="0" fontAlgn="base" hangingPunct="0">
              <a:spcBef>
                <a:spcPct val="0"/>
              </a:spcBef>
              <a:spcAft>
                <a:spcPct val="0"/>
              </a:spcAft>
            </a:pPr>
            <a:r>
              <a:rPr lang="en-US" altLang="en-US" sz="1100" dirty="0"/>
              <a:t>+ </a:t>
            </a:r>
            <a:r>
              <a:rPr lang="en-US" altLang="en-US" sz="1100" dirty="0" err="1"/>
              <a:t>AttempDodge</a:t>
            </a:r>
            <a:r>
              <a:rPr lang="en-US" altLang="en-US" sz="1100" dirty="0"/>
              <a:t>(</a:t>
            </a:r>
            <a:r>
              <a:rPr lang="en-US" altLang="en-US" sz="1100" dirty="0" err="1"/>
              <a:t>RoguelikeObject</a:t>
            </a:r>
            <a:r>
              <a:rPr lang="en-US" altLang="en-US" sz="1100" dirty="0"/>
              <a:t>) :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endParaRPr lang="en-US" altLang="en-US" sz="1100" dirty="0">
              <a:highlight>
                <a:srgbClr val="00FF00"/>
              </a:highlight>
            </a:endParaRPr>
          </a:p>
          <a:p>
            <a:pPr defTabSz="914400" eaLnBrk="0" fontAlgn="base" hangingPunct="0">
              <a:spcBef>
                <a:spcPct val="0"/>
              </a:spcBef>
              <a:spcAft>
                <a:spcPct val="0"/>
              </a:spcAft>
            </a:pPr>
            <a:endParaRPr lang="en-US" altLang="en-US" sz="1100" i="1" dirty="0"/>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7399345" y="7444184"/>
            <a:ext cx="700212" cy="22914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1719291" y="7444184"/>
            <a:ext cx="1862240" cy="55216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1719291" y="5806321"/>
            <a:ext cx="1974928" cy="16378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5400000">
            <a:off x="9632362" y="9484561"/>
            <a:ext cx="55412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668592" y="148718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2729255" y="14871860"/>
            <a:ext cx="2599658" cy="28462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cs typeface="Times New Roman" panose="02020603050405020304" pitchFamily="18" charset="0"/>
              </a:rPr>
              <a:t>Gold</a:t>
            </a:r>
            <a:endParaRPr lang="en-US" altLang="en-US" sz="1100"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goldList</a:t>
            </a:r>
            <a:r>
              <a:rPr lang="en-US" altLang="en-US" sz="1100" u="sng" dirty="0">
                <a:cs typeface="Times New Roman" panose="02020603050405020304" pitchFamily="18" charset="0"/>
              </a:rPr>
              <a:t> : List&lt;Gold&gt;</a:t>
            </a:r>
            <a:endParaRPr lang="en-US" altLang="en-US" sz="1100" dirty="0"/>
          </a:p>
          <a:p>
            <a:r>
              <a:rPr lang="en-US" sz="1100" dirty="0"/>
              <a:t>- </a:t>
            </a:r>
            <a:r>
              <a:rPr lang="en-US" sz="1100" dirty="0" err="1"/>
              <a:t>copperSingle</a:t>
            </a:r>
            <a:r>
              <a:rPr lang="en-US" sz="1100" dirty="0"/>
              <a:t> : Sprite</a:t>
            </a:r>
          </a:p>
          <a:p>
            <a:r>
              <a:rPr lang="en-US" sz="1100" dirty="0"/>
              <a:t>- </a:t>
            </a:r>
            <a:r>
              <a:rPr lang="en-US" sz="1100" dirty="0" err="1"/>
              <a:t>copperStack</a:t>
            </a:r>
            <a:r>
              <a:rPr lang="en-US" sz="1100" dirty="0"/>
              <a:t> : Sprite </a:t>
            </a:r>
          </a:p>
          <a:p>
            <a:r>
              <a:rPr lang="en-US" sz="1100" dirty="0"/>
              <a:t>- </a:t>
            </a:r>
            <a:r>
              <a:rPr lang="en-US" sz="1100" dirty="0" err="1"/>
              <a:t>copperPile</a:t>
            </a:r>
            <a:r>
              <a:rPr lang="en-US" sz="1100" dirty="0"/>
              <a:t> : Sprite </a:t>
            </a:r>
          </a:p>
          <a:p>
            <a:r>
              <a:rPr lang="en-US" sz="1100" dirty="0"/>
              <a:t>- </a:t>
            </a:r>
            <a:r>
              <a:rPr lang="en-US" sz="1100" dirty="0" err="1"/>
              <a:t>silverSingle</a:t>
            </a:r>
            <a:r>
              <a:rPr lang="en-US" sz="1100" dirty="0"/>
              <a:t> : Sprite </a:t>
            </a:r>
          </a:p>
          <a:p>
            <a:r>
              <a:rPr lang="en-US" sz="1100" dirty="0"/>
              <a:t>- </a:t>
            </a:r>
            <a:r>
              <a:rPr lang="en-US" sz="1100" dirty="0" err="1"/>
              <a:t>silverStack</a:t>
            </a:r>
            <a:r>
              <a:rPr lang="en-US" sz="1100" dirty="0"/>
              <a:t> : Sprite </a:t>
            </a:r>
          </a:p>
          <a:p>
            <a:r>
              <a:rPr lang="en-US" sz="1100" dirty="0"/>
              <a:t>- </a:t>
            </a:r>
            <a:r>
              <a:rPr lang="en-US" sz="1100" dirty="0" err="1"/>
              <a:t>silverPile</a:t>
            </a:r>
            <a:r>
              <a:rPr lang="en-US" sz="1100" dirty="0"/>
              <a:t> : Sprite </a:t>
            </a:r>
          </a:p>
          <a:p>
            <a:r>
              <a:rPr lang="en-US" sz="1100" dirty="0"/>
              <a:t>- </a:t>
            </a:r>
            <a:r>
              <a:rPr lang="en-US" sz="1100" dirty="0" err="1"/>
              <a:t>goldSingle</a:t>
            </a:r>
            <a:r>
              <a:rPr lang="en-US" sz="1100" dirty="0"/>
              <a:t> : Sprite </a:t>
            </a:r>
          </a:p>
          <a:p>
            <a:r>
              <a:rPr lang="en-US" sz="1100" dirty="0"/>
              <a:t>- </a:t>
            </a:r>
            <a:r>
              <a:rPr lang="en-US" sz="1100" dirty="0" err="1"/>
              <a:t>goldStack</a:t>
            </a:r>
            <a:r>
              <a:rPr lang="en-US" sz="1100" dirty="0"/>
              <a:t> : Sprite </a:t>
            </a:r>
          </a:p>
          <a:p>
            <a:r>
              <a:rPr lang="en-US" sz="1100" dirty="0"/>
              <a:t>- </a:t>
            </a:r>
            <a:r>
              <a:rPr lang="en-US" sz="1100" dirty="0" err="1"/>
              <a:t>goldPile</a:t>
            </a:r>
            <a:r>
              <a:rPr lang="en-US" sz="1100" dirty="0"/>
              <a:t> : Sprite</a:t>
            </a:r>
          </a:p>
          <a:p>
            <a:r>
              <a:rPr lang="en-US" altLang="en-US" sz="1100" dirty="0"/>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2310791" y="12215052"/>
            <a:ext cx="1273397" cy="40497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872631" y="12772148"/>
            <a:ext cx="1268653" cy="29307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866388" y="13765905"/>
            <a:ext cx="1268652" cy="9432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020301" y="6890060"/>
            <a:ext cx="2549641" cy="29651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horizontal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vertical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bottomCap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surrounded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fourWay</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tLeftRightDown</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tRightDownUp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GetWorldSprite</a:t>
            </a:r>
            <a:r>
              <a:rPr lang="en-US" altLang="en-US" sz="1100" dirty="0">
                <a:latin typeface="Calibri" panose="020F0502020204030204" pitchFamily="34" charset="0"/>
                <a:cs typeface="Times New Roman" panose="02020603050405020304" pitchFamily="18" charset="0"/>
              </a:rPr>
              <a:t>() : Sprite &lt;&lt;override&gt;&gt;</a:t>
            </a: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849219" y="6056649"/>
            <a:ext cx="279314" cy="13875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2817102" y="14211936"/>
            <a:ext cx="2540000" cy="3434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FloorConnected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a:t>
            </a:r>
            <a:r>
              <a:rPr lang="en-US" sz="1100" dirty="0" err="1"/>
              <a:t>bottomLeft</a:t>
            </a:r>
            <a:r>
              <a:rPr lang="en-US" sz="1100" dirty="0"/>
              <a:t> : Sprite</a:t>
            </a:r>
          </a:p>
          <a:p>
            <a:r>
              <a:rPr lang="en-US" sz="1100" dirty="0"/>
              <a:t>- </a:t>
            </a:r>
            <a:r>
              <a:rPr lang="en-US" sz="1100" dirty="0" err="1"/>
              <a:t>bottomRight</a:t>
            </a:r>
            <a:r>
              <a:rPr lang="en-US" sz="1100" dirty="0"/>
              <a:t> : Sprite</a:t>
            </a:r>
          </a:p>
          <a:p>
            <a:r>
              <a:rPr lang="en-US" sz="1100" dirty="0"/>
              <a:t>- top : Sprite</a:t>
            </a:r>
          </a:p>
          <a:p>
            <a:r>
              <a:rPr lang="en-US" sz="1100" dirty="0"/>
              <a:t>- left : Sprite</a:t>
            </a:r>
          </a:p>
          <a:p>
            <a:r>
              <a:rPr lang="en-US" sz="1100" dirty="0"/>
              <a:t>- right : Sprite</a:t>
            </a:r>
          </a:p>
          <a:p>
            <a:r>
              <a:rPr lang="en-US" sz="1100" dirty="0"/>
              <a:t>- bottom : Sprite</a:t>
            </a:r>
          </a:p>
          <a:p>
            <a:r>
              <a:rPr lang="en-US" sz="1100" dirty="0"/>
              <a:t>- alone : Sprite</a:t>
            </a:r>
          </a:p>
          <a:p>
            <a:r>
              <a:rPr lang="en-US" sz="1100" dirty="0"/>
              <a:t>- </a:t>
            </a:r>
            <a:r>
              <a:rPr lang="en-US" sz="1100" dirty="0" err="1"/>
              <a:t>topCap</a:t>
            </a:r>
            <a:r>
              <a:rPr lang="en-US" sz="1100" dirty="0"/>
              <a:t> : Sprite</a:t>
            </a:r>
          </a:p>
          <a:p>
            <a:r>
              <a:rPr lang="en-US" sz="1100" dirty="0"/>
              <a:t>- vertical : Sprite</a:t>
            </a:r>
          </a:p>
          <a:p>
            <a:r>
              <a:rPr lang="en-US" sz="1100" dirty="0"/>
              <a:t>- </a:t>
            </a:r>
            <a:r>
              <a:rPr lang="en-US" sz="1100" dirty="0" err="1"/>
              <a:t>bottomCap</a:t>
            </a:r>
            <a:r>
              <a:rPr lang="en-US" sz="1100" dirty="0"/>
              <a:t> : Sprite</a:t>
            </a:r>
          </a:p>
          <a:p>
            <a:r>
              <a:rPr lang="en-US" sz="1100" dirty="0"/>
              <a:t>- </a:t>
            </a:r>
            <a:r>
              <a:rPr lang="en-US" sz="1100" dirty="0" err="1"/>
              <a:t>leftCap</a:t>
            </a:r>
            <a:r>
              <a:rPr lang="en-US" sz="1100" dirty="0"/>
              <a:t> : Sprite</a:t>
            </a:r>
          </a:p>
          <a:p>
            <a:r>
              <a:rPr lang="en-US" sz="1100" dirty="0"/>
              <a:t>- horizontal : Sprite</a:t>
            </a:r>
          </a:p>
          <a:p>
            <a:r>
              <a:rPr lang="en-US" sz="1100" dirty="0"/>
              <a:t>- </a:t>
            </a:r>
            <a:r>
              <a:rPr lang="en-US" sz="1100" dirty="0" err="1"/>
              <a:t>rightCap</a:t>
            </a:r>
            <a:r>
              <a:rPr lang="en-US" sz="1100" dirty="0"/>
              <a:t> : Sprite</a:t>
            </a:r>
          </a:p>
          <a:p>
            <a:r>
              <a:rPr lang="en-US" sz="1100" dirty="0"/>
              <a:t>- surrounded : Sprite</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a:p>
            <a:pPr marL="171450" indent="-171450">
              <a:buFontTx/>
              <a:buChar char="-"/>
            </a:pPr>
            <a:endParaRPr lang="en-US" altLang="en-US" sz="1100" dirty="0"/>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4560394" y="13202388"/>
            <a:ext cx="536256" cy="14828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471401" y="14209228"/>
            <a:ext cx="2540000" cy="2605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PitConnected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top : Sprite</a:t>
            </a:r>
          </a:p>
          <a:p>
            <a:r>
              <a:rPr lang="en-US" sz="1100" dirty="0"/>
              <a:t>- left : Sprite</a:t>
            </a:r>
          </a:p>
          <a:p>
            <a:r>
              <a:rPr lang="en-US" sz="1100" dirty="0"/>
              <a:t>- right : Sprite</a:t>
            </a:r>
          </a:p>
          <a:p>
            <a:r>
              <a:rPr lang="en-US" sz="1100" dirty="0"/>
              <a:t>- </a:t>
            </a:r>
            <a:r>
              <a:rPr lang="en-US" sz="1100" dirty="0" err="1"/>
              <a:t>topCap</a:t>
            </a:r>
            <a:r>
              <a:rPr lang="en-US" sz="1100" dirty="0"/>
              <a:t> : Sprite</a:t>
            </a:r>
          </a:p>
          <a:p>
            <a:r>
              <a:rPr lang="en-US" sz="1100" dirty="0"/>
              <a:t>- vertical : Sprite</a:t>
            </a:r>
          </a:p>
          <a:p>
            <a:r>
              <a:rPr lang="en-US" sz="1100" dirty="0"/>
              <a:t>- surrounded : Sprite</a:t>
            </a:r>
          </a:p>
          <a:p>
            <a:r>
              <a:rPr lang="en-US" sz="1100" dirty="0"/>
              <a:t>- </a:t>
            </a:r>
            <a:r>
              <a:rPr lang="en-US" sz="1100" dirty="0" err="1"/>
              <a:t>curveLeft</a:t>
            </a:r>
            <a:r>
              <a:rPr lang="en-US" sz="1100" dirty="0"/>
              <a:t> : Sprite</a:t>
            </a:r>
          </a:p>
          <a:p>
            <a:r>
              <a:rPr lang="en-US" sz="1100" dirty="0"/>
              <a:t>- </a:t>
            </a:r>
            <a:r>
              <a:rPr lang="en-US" sz="1100" dirty="0" err="1"/>
              <a:t>curveUp</a:t>
            </a:r>
            <a:r>
              <a:rPr lang="en-US" sz="1100" dirty="0"/>
              <a:t> : Sprite</a:t>
            </a:r>
          </a:p>
          <a:p>
            <a:r>
              <a:rPr lang="en-US" sz="1100" dirty="0"/>
              <a:t>- </a:t>
            </a:r>
            <a:r>
              <a:rPr lang="en-US" sz="1100" dirty="0" err="1"/>
              <a:t>curveRight</a:t>
            </a:r>
            <a:r>
              <a:rPr lang="en-US" sz="1100" dirty="0"/>
              <a:t> : Sprite</a:t>
            </a:r>
          </a:p>
          <a:p>
            <a:r>
              <a:rPr lang="en-US" altLang="en-US" sz="1100" dirty="0">
                <a:cs typeface="Times New Roman" panose="02020603050405020304" pitchFamily="18" charset="0"/>
              </a:rPr>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888897" y="13356724"/>
            <a:ext cx="533548" cy="11714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684127" y="68900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6126717" y="6166658"/>
            <a:ext cx="279314"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625678" y="148718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851174" y="13724377"/>
            <a:ext cx="1268653" cy="10263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58843" y="4188521"/>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117055" y="7073224"/>
            <a:ext cx="4194605" cy="1130185"/>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
        <p:nvSpPr>
          <p:cNvPr id="104" name="Text Box 4">
            <a:extLst>
              <a:ext uri="{FF2B5EF4-FFF2-40B4-BE49-F238E27FC236}">
                <a16:creationId xmlns:a16="http://schemas.microsoft.com/office/drawing/2014/main" id="{EA4314F0-2180-4839-B90D-1B61E2AE3428}"/>
              </a:ext>
            </a:extLst>
          </p:cNvPr>
          <p:cNvSpPr txBox="1">
            <a:spLocks noChangeArrowheads="1"/>
          </p:cNvSpPr>
          <p:nvPr/>
        </p:nvSpPr>
        <p:spPr bwMode="auto">
          <a:xfrm>
            <a:off x="8297054" y="14871860"/>
            <a:ext cx="3976821" cy="1942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Player</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Turn() : void</a:t>
            </a:r>
          </a:p>
          <a:p>
            <a:pPr defTabSz="914400" eaLnBrk="0" fontAlgn="base" hangingPunct="0">
              <a:spcBef>
                <a:spcPct val="0"/>
              </a:spcBef>
              <a:spcAft>
                <a:spcPct val="0"/>
              </a:spcAft>
            </a:pPr>
            <a:r>
              <a:rPr lang="en-US" altLang="en-US" sz="1100" dirty="0"/>
              <a:t>- </a:t>
            </a:r>
            <a:r>
              <a:rPr lang="en-US" altLang="en-US" sz="1100" dirty="0" err="1"/>
              <a:t>EndTurn</a:t>
            </a:r>
            <a:r>
              <a:rPr lang="en-US" altLang="en-US" sz="1100" dirty="0"/>
              <a:t>() : void</a:t>
            </a:r>
          </a:p>
          <a:p>
            <a:pPr defTabSz="914400" eaLnBrk="0" fontAlgn="base" hangingPunct="0">
              <a:spcBef>
                <a:spcPct val="0"/>
              </a:spcBef>
              <a:spcAft>
                <a:spcPct val="0"/>
              </a:spcAft>
            </a:pPr>
            <a:r>
              <a:rPr lang="en-US" altLang="en-US" sz="1100" dirty="0"/>
              <a:t>- Pickup() : void</a:t>
            </a:r>
          </a:p>
          <a:p>
            <a:pPr defTabSz="914400" eaLnBrk="0" fontAlgn="base" hangingPunct="0">
              <a:spcBef>
                <a:spcPct val="0"/>
              </a:spcBef>
              <a:spcAft>
                <a:spcPct val="0"/>
              </a:spcAft>
            </a:pPr>
            <a:r>
              <a:rPr lang="en-US" altLang="en-US" sz="1100" dirty="0"/>
              <a:t>+ Initialize() : void &lt;&lt;override&gt;&gt;</a:t>
            </a:r>
          </a:p>
          <a:p>
            <a:pPr defTabSz="914400" eaLnBrk="0" fontAlgn="base" hangingPunct="0">
              <a:spcBef>
                <a:spcPct val="0"/>
              </a:spcBef>
              <a:spcAft>
                <a:spcPct val="0"/>
              </a:spcAft>
            </a:pPr>
            <a:r>
              <a:rPr lang="en-US" altLang="en-US" sz="1100" dirty="0"/>
              <a:t>+ </a:t>
            </a:r>
            <a:r>
              <a:rPr lang="en-US" altLang="en-US" sz="1100" dirty="0" err="1"/>
              <a:t>MoveToLocation</a:t>
            </a:r>
            <a:r>
              <a:rPr lang="en-US" altLang="en-US" sz="1100" dirty="0"/>
              <a:t>() : bool &lt;&lt;override&gt;&gt;</a:t>
            </a:r>
          </a:p>
          <a:p>
            <a:pPr defTabSz="914400" eaLnBrk="0" fontAlgn="base" hangingPunct="0">
              <a:spcBef>
                <a:spcPct val="0"/>
              </a:spcBef>
              <a:spcAft>
                <a:spcPct val="0"/>
              </a:spcAft>
            </a:pPr>
            <a:r>
              <a:rPr lang="en-US" altLang="en-US" sz="1100" dirty="0"/>
              <a:t># </a:t>
            </a:r>
            <a:r>
              <a:rPr lang="en-US" altLang="en-US" sz="1100" dirty="0" err="1"/>
              <a:t>TakeTurn</a:t>
            </a:r>
            <a:r>
              <a:rPr lang="en-US" altLang="en-US" sz="1100" dirty="0"/>
              <a:t>() : void &lt;&lt;override&gt;&gt;</a:t>
            </a:r>
          </a:p>
          <a:p>
            <a:pPr defTabSz="914400" eaLnBrk="0" fontAlgn="base" hangingPunct="0">
              <a:spcBef>
                <a:spcPct val="0"/>
              </a:spcBef>
              <a:spcAft>
                <a:spcPct val="0"/>
              </a:spcAft>
            </a:pPr>
            <a:r>
              <a:rPr lang="en-US" altLang="en-US" sz="1100" dirty="0"/>
              <a:t>+ </a:t>
            </a:r>
            <a:r>
              <a:rPr lang="en-US" altLang="en-US" sz="1100" dirty="0" err="1"/>
              <a:t>GetFullName</a:t>
            </a:r>
            <a:r>
              <a:rPr lang="en-US" altLang="en-US" sz="1100" dirty="0"/>
              <a:t>() : string &lt;&lt;override&gt;&gt;</a:t>
            </a:r>
          </a:p>
          <a:p>
            <a:pPr defTabSz="914400" eaLnBrk="0" fontAlgn="base" hangingPunct="0">
              <a:spcBef>
                <a:spcPct val="0"/>
              </a:spcBef>
              <a:spcAft>
                <a:spcPct val="0"/>
              </a:spcAft>
            </a:pPr>
            <a:endParaRPr lang="en-US" altLang="en-US" sz="1100" i="1" dirty="0"/>
          </a:p>
        </p:txBody>
      </p:sp>
      <p:cxnSp>
        <p:nvCxnSpPr>
          <p:cNvPr id="103" name="Connector: Elbow 102">
            <a:extLst>
              <a:ext uri="{FF2B5EF4-FFF2-40B4-BE49-F238E27FC236}">
                <a16:creationId xmlns:a16="http://schemas.microsoft.com/office/drawing/2014/main" id="{B6546E52-EF2A-40C6-BBB5-2F766CC4D2CA}"/>
              </a:ext>
            </a:extLst>
          </p:cNvPr>
          <p:cNvCxnSpPr>
            <a:cxnSpLocks/>
            <a:stCxn id="9" idx="2"/>
            <a:endCxn id="104" idx="0"/>
          </p:cNvCxnSpPr>
          <p:nvPr/>
        </p:nvCxnSpPr>
        <p:spPr>
          <a:xfrm rot="16200000" flipH="1">
            <a:off x="9463119" y="14049514"/>
            <a:ext cx="1268650" cy="376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 Box 10">
            <a:extLst>
              <a:ext uri="{FF2B5EF4-FFF2-40B4-BE49-F238E27FC236}">
                <a16:creationId xmlns:a16="http://schemas.microsoft.com/office/drawing/2014/main" id="{A9D818C4-799B-415A-A501-A3CBE3B9F5BE}"/>
              </a:ext>
            </a:extLst>
          </p:cNvPr>
          <p:cNvSpPr txBox="1">
            <a:spLocks noChangeArrowheads="1"/>
          </p:cNvSpPr>
          <p:nvPr/>
        </p:nvSpPr>
        <p:spPr bwMode="auto">
          <a:xfrm>
            <a:off x="3435730" y="4417292"/>
            <a:ext cx="3073225" cy="8949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Interactive</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GetInteractions</a:t>
            </a:r>
            <a:r>
              <a:rPr lang="en-US" altLang="en-US" sz="1100" i="1" dirty="0">
                <a:cs typeface="Times New Roman" panose="02020603050405020304" pitchFamily="18" charset="0"/>
              </a:rPr>
              <a:t>() : List&lt;Interactions&gt;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GetInteractiveName</a:t>
            </a:r>
            <a:r>
              <a:rPr lang="en-US" altLang="en-US" sz="1100" i="1" dirty="0">
                <a:cs typeface="Times New Roman" panose="02020603050405020304" pitchFamily="18" charset="0"/>
              </a:rPr>
              <a:t>() : string</a:t>
            </a:r>
            <a:endParaRPr lang="en-US" altLang="en-US" sz="1100" i="1"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1100" dirty="0">
              <a:cs typeface="Times New Roman" panose="02020603050405020304" pitchFamily="18" charset="0"/>
            </a:endParaRPr>
          </a:p>
          <a:p>
            <a:pPr defTabSz="914400" eaLnBrk="0" fontAlgn="base" hangingPunct="0">
              <a:spcBef>
                <a:spcPct val="0"/>
              </a:spcBef>
              <a:spcAft>
                <a:spcPct val="0"/>
              </a:spcAft>
            </a:pPr>
            <a:endParaRPr lang="en-US" altLang="en-US" sz="1100" dirty="0"/>
          </a:p>
        </p:txBody>
      </p:sp>
      <p:cxnSp>
        <p:nvCxnSpPr>
          <p:cNvPr id="36" name="Connector: Elbow 35">
            <a:extLst>
              <a:ext uri="{FF2B5EF4-FFF2-40B4-BE49-F238E27FC236}">
                <a16:creationId xmlns:a16="http://schemas.microsoft.com/office/drawing/2014/main" id="{41D913F8-41D4-4DA7-BF62-FA99BA7203E3}"/>
              </a:ext>
            </a:extLst>
          </p:cNvPr>
          <p:cNvCxnSpPr>
            <a:cxnSpLocks/>
            <a:stCxn id="45" idx="2"/>
            <a:endCxn id="4" idx="0"/>
          </p:cNvCxnSpPr>
          <p:nvPr/>
        </p:nvCxnSpPr>
        <p:spPr>
          <a:xfrm rot="5400000">
            <a:off x="4694449" y="5590137"/>
            <a:ext cx="55578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17052</TotalTime>
  <Words>980</Words>
  <Application>Microsoft Office PowerPoint</Application>
  <PresentationFormat>Custom</PresentationFormat>
  <Paragraphs>207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68</cp:revision>
  <dcterms:created xsi:type="dcterms:W3CDTF">2019-08-07T04:35:25Z</dcterms:created>
  <dcterms:modified xsi:type="dcterms:W3CDTF">2019-09-07T00:55:04Z</dcterms:modified>
</cp:coreProperties>
</file>