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8288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232" autoAdjust="0"/>
    <p:restoredTop sz="94660"/>
  </p:normalViewPr>
  <p:slideViewPr>
    <p:cSldViewPr snapToGrid="0">
      <p:cViewPr>
        <p:scale>
          <a:sx n="100" d="100"/>
          <a:sy n="100" d="100"/>
        </p:scale>
        <p:origin x="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992968"/>
            <a:ext cx="15544800" cy="6366933"/>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9605435"/>
            <a:ext cx="13716000" cy="4415365"/>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390426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964887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973667"/>
            <a:ext cx="3943350"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973667"/>
            <a:ext cx="11601450"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408010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2335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4559305"/>
            <a:ext cx="15773400" cy="7607299"/>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12238572"/>
            <a:ext cx="15773400" cy="4000499"/>
          </a:xfrm>
        </p:spPr>
        <p:txBody>
          <a:bodyPr/>
          <a:lstStyle>
            <a:lvl1pPr marL="0" indent="0">
              <a:buNone/>
              <a:defRPr sz="4800">
                <a:solidFill>
                  <a:schemeClr val="tx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A429E4-E4A0-4FCB-B57B-5790209CB571}"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425247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A429E4-E4A0-4FCB-B57B-5790209CB571}"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449166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973671"/>
            <a:ext cx="157734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4" y="4483101"/>
            <a:ext cx="7736680"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259684" y="6680200"/>
            <a:ext cx="7736680"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4483101"/>
            <a:ext cx="7774782"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9258301" y="6680200"/>
            <a:ext cx="7774782"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A429E4-E4A0-4FCB-B57B-5790209CB571}" type="datetimeFigureOut">
              <a:rPr lang="en-US" smtClean="0"/>
              <a:t>8/8/2019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3274807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A429E4-E4A0-4FCB-B57B-5790209CB571}" type="datetimeFigureOut">
              <a:rPr lang="en-US" smtClean="0"/>
              <a:t>8/8/2019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21311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429E4-E4A0-4FCB-B57B-5790209CB571}" type="datetimeFigureOut">
              <a:rPr lang="en-US" smtClean="0"/>
              <a:t>8/8/2019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53050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2633138"/>
            <a:ext cx="9258300" cy="12996333"/>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DFA429E4-E4A0-4FCB-B57B-5790209CB571}"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336220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2633138"/>
            <a:ext cx="9258300" cy="12996333"/>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DFA429E4-E4A0-4FCB-B57B-5790209CB571}"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291755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973671"/>
            <a:ext cx="157734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4868333"/>
            <a:ext cx="1577340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6950271"/>
            <a:ext cx="4114800" cy="973667"/>
          </a:xfrm>
          <a:prstGeom prst="rect">
            <a:avLst/>
          </a:prstGeom>
        </p:spPr>
        <p:txBody>
          <a:bodyPr vert="horz" lIns="91440" tIns="45720" rIns="91440" bIns="45720" rtlCol="0" anchor="ctr"/>
          <a:lstStyle>
            <a:lvl1pPr algn="l">
              <a:defRPr sz="2400">
                <a:solidFill>
                  <a:schemeClr val="tx1">
                    <a:tint val="75000"/>
                  </a:schemeClr>
                </a:solidFill>
              </a:defRPr>
            </a:lvl1pPr>
          </a:lstStyle>
          <a:p>
            <a:fld id="{DFA429E4-E4A0-4FCB-B57B-5790209CB571}" type="datetimeFigureOut">
              <a:rPr lang="en-US" smtClean="0"/>
              <a:t>8/8/2019</a:t>
            </a:fld>
            <a:endParaRPr lang="en-US"/>
          </a:p>
        </p:txBody>
      </p:sp>
      <p:sp>
        <p:nvSpPr>
          <p:cNvPr id="5" name="Footer Placeholder 4"/>
          <p:cNvSpPr>
            <a:spLocks noGrp="1"/>
          </p:cNvSpPr>
          <p:nvPr>
            <p:ph type="ftr" sz="quarter" idx="3"/>
          </p:nvPr>
        </p:nvSpPr>
        <p:spPr>
          <a:xfrm>
            <a:off x="6057900" y="16950271"/>
            <a:ext cx="6172200" cy="973667"/>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16950271"/>
            <a:ext cx="4114800" cy="973667"/>
          </a:xfrm>
          <a:prstGeom prst="rect">
            <a:avLst/>
          </a:prstGeom>
        </p:spPr>
        <p:txBody>
          <a:bodyPr vert="horz" lIns="91440" tIns="45720" rIns="91440" bIns="45720" rtlCol="0" anchor="ctr"/>
          <a:lstStyle>
            <a:lvl1pPr algn="r">
              <a:defRPr sz="2400">
                <a:solidFill>
                  <a:schemeClr val="tx1">
                    <a:tint val="75000"/>
                  </a:schemeClr>
                </a:solidFill>
              </a:defRPr>
            </a:lvl1pPr>
          </a:lstStyle>
          <a:p>
            <a:fld id="{C7023FD9-6EFA-4BD9-9B84-B263E7E43F4D}" type="slidenum">
              <a:rPr lang="en-US" smtClean="0"/>
              <a:t>‹#›</a:t>
            </a:fld>
            <a:endParaRPr lang="en-US"/>
          </a:p>
        </p:txBody>
      </p:sp>
    </p:spTree>
    <p:extLst>
      <p:ext uri="{BB962C8B-B14F-4D97-AF65-F5344CB8AC3E}">
        <p14:creationId xmlns:p14="http://schemas.microsoft.com/office/powerpoint/2010/main" val="41243374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323EC0C1-13E7-4D47-BE90-FB51169A2297}"/>
              </a:ext>
            </a:extLst>
          </p:cNvPr>
          <p:cNvSpPr txBox="1">
            <a:spLocks noChangeArrowheads="1"/>
          </p:cNvSpPr>
          <p:nvPr/>
        </p:nvSpPr>
        <p:spPr bwMode="auto">
          <a:xfrm>
            <a:off x="2914649" y="2743836"/>
            <a:ext cx="4295775" cy="387667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RoguelikeObject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enum</a:t>
            </a: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TagEnum</a:t>
            </a:r>
            <a:endParaRPr lang="en-US" altLang="en-US" sz="1100" dirty="0">
              <a:latin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List&lt;</a:t>
            </a:r>
            <a:r>
              <a:rPr lang="en-US" altLang="en-US" sz="1100" dirty="0" err="1">
                <a:latin typeface="Calibri" panose="020F0502020204030204" pitchFamily="34" charset="0"/>
                <a:cs typeface="Times New Roman" panose="02020603050405020304" pitchFamily="18" charset="0"/>
              </a:rPr>
              <a:t>TagEnum</a:t>
            </a:r>
            <a:r>
              <a:rPr lang="en-US" altLang="en-US" sz="1100" dirty="0">
                <a:latin typeface="Calibri" panose="020F0502020204030204" pitchFamily="34" charset="0"/>
                <a:cs typeface="Times New Roman" panose="02020603050405020304" pitchFamily="18" charset="0"/>
              </a:rPr>
              <a:t>&gt; tags</a:t>
            </a:r>
            <a:endParaRPr lang="en-US" altLang="en-US" sz="800" dirty="0"/>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 string </a:t>
            </a:r>
            <a:r>
              <a:rPr lang="en-US" altLang="en-US" sz="1100" dirty="0" err="1">
                <a:latin typeface="Calibri" panose="020F0502020204030204" pitchFamily="34" charset="0"/>
                <a:ea typeface="Calibri" panose="020F0502020204030204" pitchFamily="34" charset="0"/>
                <a:cs typeface="Times New Roman" panose="02020603050405020304" pitchFamily="18" charset="0"/>
              </a:rPr>
              <a:t>objectName</a:t>
            </a:r>
            <a:endParaRPr lang="en-US" altLang="en-US" sz="800" dirty="0"/>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 string description</a:t>
            </a:r>
            <a:endParaRPr lang="en-US" altLang="en-US" sz="800" dirty="0"/>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 int </a:t>
            </a:r>
            <a:r>
              <a:rPr lang="en-US" altLang="en-US" sz="1100" dirty="0" err="1">
                <a:latin typeface="Calibri" panose="020F0502020204030204" pitchFamily="34" charset="0"/>
                <a:ea typeface="Calibri" panose="020F0502020204030204" pitchFamily="34" charset="0"/>
                <a:cs typeface="Times New Roman" panose="02020603050405020304" pitchFamily="18" charset="0"/>
              </a:rPr>
              <a:t>stackSize</a:t>
            </a:r>
            <a:endParaRPr lang="en-US" altLang="en-US" sz="800" dirty="0"/>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 int </a:t>
            </a:r>
            <a:r>
              <a:rPr lang="en-US" altLang="en-US" sz="1100" dirty="0" err="1">
                <a:latin typeface="Calibri" panose="020F0502020204030204" pitchFamily="34" charset="0"/>
                <a:ea typeface="Calibri" panose="020F0502020204030204" pitchFamily="34" charset="0"/>
                <a:cs typeface="Times New Roman" panose="02020603050405020304" pitchFamily="18" charset="0"/>
              </a:rPr>
              <a:t>maxStackSize</a:t>
            </a:r>
            <a:endParaRPr lang="en-US" altLang="en-US" sz="800" dirty="0"/>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 int </a:t>
            </a:r>
            <a:r>
              <a:rPr lang="en-US" altLang="en-US" sz="1100" dirty="0" err="1">
                <a:latin typeface="Calibri" panose="020F0502020204030204" pitchFamily="34" charset="0"/>
                <a:ea typeface="Calibri" panose="020F0502020204030204" pitchFamily="34" charset="0"/>
                <a:cs typeface="Times New Roman" panose="02020603050405020304" pitchFamily="18" charset="0"/>
              </a:rPr>
              <a:t>goldValue</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 int weight</a:t>
            </a:r>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 bool flammable</a:t>
            </a:r>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 int </a:t>
            </a:r>
            <a:r>
              <a:rPr lang="en-US" altLang="en-US" sz="1100" u="sng" dirty="0" err="1">
                <a:latin typeface="Calibri" panose="020F0502020204030204" pitchFamily="34" charset="0"/>
                <a:ea typeface="Calibri" panose="020F0502020204030204" pitchFamily="34" charset="0"/>
                <a:cs typeface="Times New Roman" panose="02020603050405020304" pitchFamily="18" charset="0"/>
              </a:rPr>
              <a:t>fireAmountMax</a:t>
            </a:r>
            <a:endParaRPr lang="en-US" altLang="en-US" sz="1100" u="sng"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 int </a:t>
            </a:r>
            <a:r>
              <a:rPr lang="en-US" altLang="en-US" sz="1100" dirty="0" err="1">
                <a:latin typeface="Calibri" panose="020F0502020204030204" pitchFamily="34" charset="0"/>
                <a:ea typeface="Calibri" panose="020F0502020204030204" pitchFamily="34" charset="0"/>
                <a:cs typeface="Times New Roman" panose="02020603050405020304" pitchFamily="18" charset="0"/>
              </a:rPr>
              <a:t>fireAmount</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 int explosive</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bool exposed</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Sprite </a:t>
            </a:r>
            <a:r>
              <a:rPr lang="en-US" altLang="en-US" sz="1100" dirty="0" err="1">
                <a:ea typeface="Calibri" panose="020F0502020204030204" pitchFamily="34" charset="0"/>
                <a:cs typeface="Times New Roman" panose="02020603050405020304" pitchFamily="18" charset="0"/>
              </a:rPr>
              <a:t>itemSprite</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ea typeface="Calibri" panose="020F0502020204030204" pitchFamily="34" charset="0"/>
                <a:cs typeface="Times New Roman" panose="02020603050405020304" pitchFamily="18" charset="0"/>
              </a:rPr>
              <a:t>ItemSpriteRenderer</a:t>
            </a:r>
            <a:r>
              <a:rPr lang="en-US" altLang="en-US" sz="1100" dirty="0">
                <a:latin typeface="Calibri" panose="020F0502020204030204" pitchFamily="34" charset="0"/>
                <a:ea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ea typeface="Calibri" panose="020F0502020204030204" pitchFamily="34" charset="0"/>
                <a:cs typeface="Times New Roman" panose="02020603050405020304" pitchFamily="18" charset="0"/>
              </a:rPr>
              <a:t>myItemSpriteRenderer</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string </a:t>
            </a:r>
            <a:r>
              <a:rPr lang="en-US" altLang="en-US" sz="1100" dirty="0" err="1">
                <a:latin typeface="Calibri" panose="020F0502020204030204" pitchFamily="34" charset="0"/>
                <a:cs typeface="Times New Roman" panose="02020603050405020304" pitchFamily="18" charset="0"/>
              </a:rPr>
              <a:t>GetFinalName</a:t>
            </a: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virtual bool </a:t>
            </a:r>
            <a:r>
              <a:rPr lang="en-US" altLang="en-US" sz="1100" dirty="0" err="1">
                <a:latin typeface="Calibri" panose="020F0502020204030204" pitchFamily="34" charset="0"/>
                <a:cs typeface="Times New Roman" panose="02020603050405020304" pitchFamily="18" charset="0"/>
              </a:rPr>
              <a:t>DestroyObject</a:t>
            </a:r>
            <a:r>
              <a:rPr lang="en-US" altLang="en-US" sz="1100" dirty="0">
                <a:latin typeface="Calibri" panose="020F0502020204030204" pitchFamily="34" charset="0"/>
                <a:cs typeface="Times New Roman" panose="02020603050405020304" pitchFamily="18" charset="0"/>
              </a:rPr>
              <a:t>();</a:t>
            </a:r>
            <a:endParaRPr lang="en-US" altLang="en-US" sz="800" dirty="0"/>
          </a:p>
        </p:txBody>
      </p:sp>
      <p:sp>
        <p:nvSpPr>
          <p:cNvPr id="5" name="Text Box 10">
            <a:extLst>
              <a:ext uri="{FF2B5EF4-FFF2-40B4-BE49-F238E27FC236}">
                <a16:creationId xmlns:a16="http://schemas.microsoft.com/office/drawing/2014/main" id="{BD35FE75-59A1-483B-9A90-501D29D76DDC}"/>
              </a:ext>
            </a:extLst>
          </p:cNvPr>
          <p:cNvSpPr txBox="1">
            <a:spLocks noChangeArrowheads="1"/>
          </p:cNvSpPr>
          <p:nvPr/>
        </p:nvSpPr>
        <p:spPr bwMode="auto">
          <a:xfrm>
            <a:off x="8172449" y="2556669"/>
            <a:ext cx="4391025" cy="36839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WorldObject</a:t>
            </a:r>
            <a:endParaRPr lang="en-US" altLang="en-US" sz="800" dirty="0"/>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 bool placed</a:t>
            </a:r>
            <a:endParaRPr lang="en-US" altLang="en-US" sz="800" dirty="0"/>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 health</a:t>
            </a:r>
            <a:endParaRPr lang="en-US" altLang="en-US" sz="800" dirty="0"/>
          </a:p>
          <a:p>
            <a:pPr defTabSz="914400" eaLnBrk="0" fontAlgn="base" hangingPunct="0">
              <a:spcBef>
                <a:spcPct val="0"/>
              </a:spcBef>
              <a:spcAft>
                <a:spcPct val="0"/>
              </a:spcAft>
            </a:pPr>
            <a:r>
              <a:rPr lang="en-US" altLang="en-US" sz="800" dirty="0">
                <a:latin typeface="Arial" panose="020B0604020202020204" pitchFamily="34" charset="0"/>
                <a:cs typeface="Times New Roman" panose="02020603050405020304" pitchFamily="18" charset="0"/>
              </a:rPr>
              <a:t>--------</a:t>
            </a:r>
          </a:p>
          <a:p>
            <a:pPr defTabSz="914400" eaLnBrk="0" fontAlgn="base" hangingPunct="0">
              <a:spcBef>
                <a:spcPct val="0"/>
              </a:spcBef>
              <a:spcAft>
                <a:spcPct val="0"/>
              </a:spcAft>
            </a:pPr>
            <a:r>
              <a:rPr lang="en-US" altLang="en-US" sz="800" dirty="0">
                <a:latin typeface="Arial" panose="020B0604020202020204" pitchFamily="34" charset="0"/>
                <a:cs typeface="Times New Roman" panose="02020603050405020304" pitchFamily="18" charset="0"/>
              </a:rPr>
              <a:t>+ Abstract bool </a:t>
            </a:r>
            <a:r>
              <a:rPr lang="en-US" altLang="en-US" sz="800" dirty="0" err="1">
                <a:latin typeface="Arial" panose="020B0604020202020204" pitchFamily="34" charset="0"/>
                <a:cs typeface="Times New Roman" panose="02020603050405020304" pitchFamily="18" charset="0"/>
              </a:rPr>
              <a:t>isSpaceFree</a:t>
            </a:r>
            <a:r>
              <a:rPr lang="en-US" altLang="en-US" sz="800" dirty="0">
                <a:latin typeface="Arial" panose="020B0604020202020204" pitchFamily="34" charset="0"/>
                <a:cs typeface="Times New Roman" panose="02020603050405020304" pitchFamily="18" charset="0"/>
              </a:rPr>
              <a:t>(Vector2 position)</a:t>
            </a:r>
          </a:p>
          <a:p>
            <a:pPr defTabSz="914400" eaLnBrk="0" fontAlgn="base" hangingPunct="0">
              <a:spcBef>
                <a:spcPct val="0"/>
              </a:spcBef>
              <a:spcAft>
                <a:spcPct val="0"/>
              </a:spcAft>
            </a:pPr>
            <a:r>
              <a:rPr lang="en-US" altLang="en-US" sz="800" dirty="0">
                <a:latin typeface="Arial" panose="020B0604020202020204" pitchFamily="34" charset="0"/>
                <a:cs typeface="Times New Roman" panose="02020603050405020304" pitchFamily="18" charset="0"/>
              </a:rPr>
              <a:t>+ bool Place(Vector2 position)</a:t>
            </a:r>
          </a:p>
          <a:p>
            <a:pPr defTabSz="914400" eaLnBrk="0" fontAlgn="base" hangingPunct="0">
              <a:spcBef>
                <a:spcPct val="0"/>
              </a:spcBef>
              <a:spcAft>
                <a:spcPct val="0"/>
              </a:spcAft>
            </a:pPr>
            <a:endParaRPr lang="en-US" altLang="en-US" sz="800" dirty="0">
              <a:latin typeface="Arial" panose="020B0604020202020204" pitchFamily="34" charset="0"/>
              <a:cs typeface="Times New Roman" panose="02020603050405020304" pitchFamily="18" charset="0"/>
            </a:endParaRPr>
          </a:p>
          <a:p>
            <a:pPr defTabSz="914400" eaLnBrk="0" fontAlgn="base" hangingPunct="0">
              <a:spcBef>
                <a:spcPct val="0"/>
              </a:spcBef>
              <a:spcAft>
                <a:spcPct val="0"/>
              </a:spcAft>
            </a:pPr>
            <a:endParaRPr lang="en-US" altLang="en-US" sz="800" dirty="0"/>
          </a:p>
        </p:txBody>
      </p:sp>
      <p:sp>
        <p:nvSpPr>
          <p:cNvPr id="6" name="Text Box 1">
            <a:extLst>
              <a:ext uri="{FF2B5EF4-FFF2-40B4-BE49-F238E27FC236}">
                <a16:creationId xmlns:a16="http://schemas.microsoft.com/office/drawing/2014/main" id="{6124E57C-8A9B-488C-ADB7-90A229ACBFED}"/>
              </a:ext>
            </a:extLst>
          </p:cNvPr>
          <p:cNvSpPr txBox="1">
            <a:spLocks noChangeArrowheads="1"/>
          </p:cNvSpPr>
          <p:nvPr/>
        </p:nvSpPr>
        <p:spPr bwMode="auto">
          <a:xfrm>
            <a:off x="14546038" y="1676724"/>
            <a:ext cx="1438275" cy="5905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a:latin typeface="Calibri" panose="020F0502020204030204" pitchFamily="34" charset="0"/>
                <a:ea typeface="Calibri" panose="020F0502020204030204" pitchFamily="34" charset="0"/>
                <a:cs typeface="Times New Roman" panose="02020603050405020304" pitchFamily="18" charset="0"/>
              </a:rPr>
              <a:t>Wall</a:t>
            </a:r>
            <a:endParaRPr lang="en-US" altLang="en-US" sz="800"/>
          </a:p>
          <a:p>
            <a:pPr defTabSz="914400" eaLnBrk="0" fontAlgn="base" hangingPunct="0">
              <a:spcBef>
                <a:spcPct val="0"/>
              </a:spcBef>
              <a:spcAft>
                <a:spcPct val="0"/>
              </a:spcAft>
            </a:pPr>
            <a:endParaRPr lang="en-US" altLang="en-US" sz="1800">
              <a:latin typeface="Arial" panose="020B0604020202020204" pitchFamily="34" charset="0"/>
            </a:endParaRPr>
          </a:p>
        </p:txBody>
      </p:sp>
      <p:sp>
        <p:nvSpPr>
          <p:cNvPr id="7" name="Text Box 3">
            <a:extLst>
              <a:ext uri="{FF2B5EF4-FFF2-40B4-BE49-F238E27FC236}">
                <a16:creationId xmlns:a16="http://schemas.microsoft.com/office/drawing/2014/main" id="{2AAB515F-350A-4B30-A2D5-EEEE3673AAC8}"/>
              </a:ext>
            </a:extLst>
          </p:cNvPr>
          <p:cNvSpPr txBox="1">
            <a:spLocks noChangeArrowheads="1"/>
          </p:cNvSpPr>
          <p:nvPr/>
        </p:nvSpPr>
        <p:spPr bwMode="auto">
          <a:xfrm>
            <a:off x="14547042" y="6240609"/>
            <a:ext cx="1438275" cy="5905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a:latin typeface="Calibri" panose="020F0502020204030204" pitchFamily="34" charset="0"/>
                <a:ea typeface="Calibri" panose="020F0502020204030204" pitchFamily="34" charset="0"/>
                <a:cs typeface="Times New Roman" panose="02020603050405020304" pitchFamily="18" charset="0"/>
              </a:rPr>
              <a:t>Floor</a:t>
            </a:r>
            <a:endParaRPr lang="en-US" altLang="en-US" sz="800"/>
          </a:p>
          <a:p>
            <a:pPr defTabSz="914400" eaLnBrk="0" fontAlgn="base" hangingPunct="0">
              <a:spcBef>
                <a:spcPct val="0"/>
              </a:spcBef>
              <a:spcAft>
                <a:spcPct val="0"/>
              </a:spcAft>
            </a:pPr>
            <a:endParaRPr lang="en-US" altLang="en-US" sz="1800">
              <a:latin typeface="Arial" panose="020B0604020202020204" pitchFamily="34" charset="0"/>
            </a:endParaRPr>
          </a:p>
        </p:txBody>
      </p:sp>
      <p:sp>
        <p:nvSpPr>
          <p:cNvPr id="8" name="Text Box 8">
            <a:extLst>
              <a:ext uri="{FF2B5EF4-FFF2-40B4-BE49-F238E27FC236}">
                <a16:creationId xmlns:a16="http://schemas.microsoft.com/office/drawing/2014/main" id="{C71663AB-0878-4477-93C3-A92856C5DEBB}"/>
              </a:ext>
            </a:extLst>
          </p:cNvPr>
          <p:cNvSpPr txBox="1">
            <a:spLocks noChangeArrowheads="1"/>
          </p:cNvSpPr>
          <p:nvPr/>
        </p:nvSpPr>
        <p:spPr bwMode="auto">
          <a:xfrm>
            <a:off x="749210" y="7577157"/>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Armor</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9" name="Text Box 4">
            <a:extLst>
              <a:ext uri="{FF2B5EF4-FFF2-40B4-BE49-F238E27FC236}">
                <a16:creationId xmlns:a16="http://schemas.microsoft.com/office/drawing/2014/main" id="{CDA32D40-8246-4A84-A9E2-030D67354287}"/>
              </a:ext>
            </a:extLst>
          </p:cNvPr>
          <p:cNvSpPr txBox="1">
            <a:spLocks noChangeArrowheads="1"/>
          </p:cNvSpPr>
          <p:nvPr/>
        </p:nvSpPr>
        <p:spPr bwMode="auto">
          <a:xfrm>
            <a:off x="10191599" y="7782074"/>
            <a:ext cx="1695450" cy="7524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a:latin typeface="Calibri" panose="020F0502020204030204" pitchFamily="34" charset="0"/>
                <a:ea typeface="Calibri" panose="020F0502020204030204" pitchFamily="34" charset="0"/>
                <a:cs typeface="Times New Roman" panose="02020603050405020304" pitchFamily="18" charset="0"/>
              </a:rPr>
              <a:t>Unit</a:t>
            </a:r>
            <a:endParaRPr lang="en-US" altLang="en-US" sz="800"/>
          </a:p>
          <a:p>
            <a:pPr defTabSz="914400" eaLnBrk="0" fontAlgn="base" hangingPunct="0">
              <a:spcBef>
                <a:spcPct val="0"/>
              </a:spcBef>
              <a:spcAft>
                <a:spcPct val="0"/>
              </a:spcAft>
            </a:pPr>
            <a:endParaRPr lang="en-US" altLang="en-US" sz="1800">
              <a:latin typeface="Arial" panose="020B0604020202020204" pitchFamily="34" charset="0"/>
            </a:endParaRPr>
          </a:p>
        </p:txBody>
      </p:sp>
      <p:cxnSp>
        <p:nvCxnSpPr>
          <p:cNvPr id="10" name="Connector: Elbow 9">
            <a:extLst>
              <a:ext uri="{FF2B5EF4-FFF2-40B4-BE49-F238E27FC236}">
                <a16:creationId xmlns:a16="http://schemas.microsoft.com/office/drawing/2014/main" id="{32AF1ABC-EDBE-4A5C-98DC-71ED9DBDF8B4}"/>
              </a:ext>
            </a:extLst>
          </p:cNvPr>
          <p:cNvCxnSpPr>
            <a:cxnSpLocks/>
            <a:stCxn id="4" idx="3"/>
            <a:endCxn id="5" idx="1"/>
          </p:cNvCxnSpPr>
          <p:nvPr/>
        </p:nvCxnSpPr>
        <p:spPr>
          <a:xfrm flipV="1">
            <a:off x="7210424" y="4398639"/>
            <a:ext cx="962025" cy="2835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87A16776-13EA-497E-BD5B-FD2D508F29DC}"/>
              </a:ext>
            </a:extLst>
          </p:cNvPr>
          <p:cNvCxnSpPr>
            <a:cxnSpLocks/>
            <a:stCxn id="5" idx="3"/>
            <a:endCxn id="7" idx="1"/>
          </p:cNvCxnSpPr>
          <p:nvPr/>
        </p:nvCxnSpPr>
        <p:spPr>
          <a:xfrm>
            <a:off x="12563474" y="4398639"/>
            <a:ext cx="1983568" cy="2137245"/>
          </a:xfrm>
          <a:prstGeom prst="bentConnector3">
            <a:avLst>
              <a:gd name="adj1" fmla="val 163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B3FD19D5-09B0-425D-9BCE-1F7208F41BC9}"/>
              </a:ext>
            </a:extLst>
          </p:cNvPr>
          <p:cNvCxnSpPr>
            <a:cxnSpLocks/>
            <a:stCxn id="5" idx="3"/>
            <a:endCxn id="6" idx="1"/>
          </p:cNvCxnSpPr>
          <p:nvPr/>
        </p:nvCxnSpPr>
        <p:spPr>
          <a:xfrm flipV="1">
            <a:off x="12563474" y="1971999"/>
            <a:ext cx="1982564" cy="2426640"/>
          </a:xfrm>
          <a:prstGeom prst="bentConnector3">
            <a:avLst>
              <a:gd name="adj1" fmla="val 163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51EB139B-62C6-4DD8-BE27-504A5D8E558F}"/>
              </a:ext>
            </a:extLst>
          </p:cNvPr>
          <p:cNvCxnSpPr>
            <a:cxnSpLocks/>
            <a:stCxn id="5" idx="2"/>
            <a:endCxn id="9" idx="0"/>
          </p:cNvCxnSpPr>
          <p:nvPr/>
        </p:nvCxnSpPr>
        <p:spPr>
          <a:xfrm rot="16200000" flipH="1">
            <a:off x="9932911" y="6675660"/>
            <a:ext cx="1541465" cy="6713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 Box 8">
            <a:extLst>
              <a:ext uri="{FF2B5EF4-FFF2-40B4-BE49-F238E27FC236}">
                <a16:creationId xmlns:a16="http://schemas.microsoft.com/office/drawing/2014/main" id="{8946523E-E8D1-4293-82C1-C48C4C31C455}"/>
              </a:ext>
            </a:extLst>
          </p:cNvPr>
          <p:cNvSpPr txBox="1">
            <a:spLocks noChangeArrowheads="1"/>
          </p:cNvSpPr>
          <p:nvPr/>
        </p:nvSpPr>
        <p:spPr bwMode="auto">
          <a:xfrm>
            <a:off x="1868147" y="7572413"/>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Weapon</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25" name="Text Box 8">
            <a:extLst>
              <a:ext uri="{FF2B5EF4-FFF2-40B4-BE49-F238E27FC236}">
                <a16:creationId xmlns:a16="http://schemas.microsoft.com/office/drawing/2014/main" id="{5C84A2A7-C9EF-46EF-87C8-429B3329E103}"/>
              </a:ext>
            </a:extLst>
          </p:cNvPr>
          <p:cNvSpPr txBox="1">
            <a:spLocks noChangeArrowheads="1"/>
          </p:cNvSpPr>
          <p:nvPr/>
        </p:nvSpPr>
        <p:spPr bwMode="auto">
          <a:xfrm>
            <a:off x="3132907" y="7562926"/>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Gold</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27" name="Connector: Elbow 26">
            <a:extLst>
              <a:ext uri="{FF2B5EF4-FFF2-40B4-BE49-F238E27FC236}">
                <a16:creationId xmlns:a16="http://schemas.microsoft.com/office/drawing/2014/main" id="{2C4E263F-ECCC-486C-B637-3A4EB252772F}"/>
              </a:ext>
            </a:extLst>
          </p:cNvPr>
          <p:cNvCxnSpPr>
            <a:cxnSpLocks/>
            <a:stCxn id="4" idx="2"/>
            <a:endCxn id="8" idx="0"/>
          </p:cNvCxnSpPr>
          <p:nvPr/>
        </p:nvCxnSpPr>
        <p:spPr>
          <a:xfrm rot="5400000">
            <a:off x="2614040" y="5128659"/>
            <a:ext cx="956647" cy="39403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84A37758-81B5-4A6C-A553-62E7721AB967}"/>
              </a:ext>
            </a:extLst>
          </p:cNvPr>
          <p:cNvCxnSpPr>
            <a:cxnSpLocks/>
            <a:stCxn id="4" idx="2"/>
            <a:endCxn id="24" idx="0"/>
          </p:cNvCxnSpPr>
          <p:nvPr/>
        </p:nvCxnSpPr>
        <p:spPr>
          <a:xfrm rot="5400000">
            <a:off x="3175881" y="5685756"/>
            <a:ext cx="951903" cy="28214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F4BF0143-E0E0-48BE-9F69-74434EAE83F4}"/>
              </a:ext>
            </a:extLst>
          </p:cNvPr>
          <p:cNvCxnSpPr>
            <a:cxnSpLocks/>
            <a:stCxn id="4" idx="2"/>
            <a:endCxn id="25" idx="0"/>
          </p:cNvCxnSpPr>
          <p:nvPr/>
        </p:nvCxnSpPr>
        <p:spPr>
          <a:xfrm rot="5400000">
            <a:off x="3813004" y="6313393"/>
            <a:ext cx="942416" cy="15566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 Box 2">
            <a:extLst>
              <a:ext uri="{FF2B5EF4-FFF2-40B4-BE49-F238E27FC236}">
                <a16:creationId xmlns:a16="http://schemas.microsoft.com/office/drawing/2014/main" id="{9078B782-DD66-4171-9BB5-5F1963ACEE96}"/>
              </a:ext>
            </a:extLst>
          </p:cNvPr>
          <p:cNvSpPr txBox="1">
            <a:spLocks noChangeArrowheads="1"/>
          </p:cNvSpPr>
          <p:nvPr/>
        </p:nvSpPr>
        <p:spPr bwMode="auto">
          <a:xfrm>
            <a:off x="4200898" y="234635"/>
            <a:ext cx="2230482" cy="193833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StaticVariables</a:t>
            </a:r>
            <a:endParaRPr lang="en-US" altLang="en-US" sz="11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solidFill>
                  <a:srgbClr val="FF0000"/>
                </a:solidFill>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solidFill>
                  <a:srgbClr val="FF0000"/>
                </a:solidFill>
                <a:latin typeface="Calibri" panose="020F0502020204030204" pitchFamily="34" charset="0"/>
                <a:cs typeface="Times New Roman" panose="02020603050405020304" pitchFamily="18" charset="0"/>
              </a:rPr>
              <a:t>This class is used to hold all of the static variables in each subclass. For example, it makes no sense for every instance of an iron sword to have its own weight variable if the weight variable is never going to change.</a:t>
            </a:r>
          </a:p>
          <a:p>
            <a:pPr defTabSz="914400" eaLnBrk="0" fontAlgn="base" hangingPunct="0">
              <a:spcBef>
                <a:spcPct val="0"/>
              </a:spcBef>
              <a:spcAft>
                <a:spcPct val="0"/>
              </a:spcAft>
            </a:pPr>
            <a:r>
              <a:rPr lang="en-US" altLang="en-US" sz="800" dirty="0"/>
              <a:t>For now, avoid using this to potentially allow for custom objects to be quickly created.</a:t>
            </a:r>
          </a:p>
          <a:p>
            <a:pP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51" name="Text Box 1">
            <a:extLst>
              <a:ext uri="{FF2B5EF4-FFF2-40B4-BE49-F238E27FC236}">
                <a16:creationId xmlns:a16="http://schemas.microsoft.com/office/drawing/2014/main" id="{C9ADAFAF-06CC-46B5-8415-DFA08F0A9070}"/>
              </a:ext>
            </a:extLst>
          </p:cNvPr>
          <p:cNvSpPr txBox="1">
            <a:spLocks noChangeArrowheads="1"/>
          </p:cNvSpPr>
          <p:nvPr/>
        </p:nvSpPr>
        <p:spPr bwMode="auto">
          <a:xfrm>
            <a:off x="13260557" y="3120626"/>
            <a:ext cx="1846093" cy="7112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WallSnappable</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Walls that have sprites that snap to each other</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53" name="Connector: Elbow 52">
            <a:extLst>
              <a:ext uri="{FF2B5EF4-FFF2-40B4-BE49-F238E27FC236}">
                <a16:creationId xmlns:a16="http://schemas.microsoft.com/office/drawing/2014/main" id="{1E62E30A-61AF-4C85-B810-62E2D00DF92D}"/>
              </a:ext>
            </a:extLst>
          </p:cNvPr>
          <p:cNvCxnSpPr>
            <a:cxnSpLocks/>
            <a:stCxn id="6" idx="2"/>
            <a:endCxn id="51" idx="0"/>
          </p:cNvCxnSpPr>
          <p:nvPr/>
        </p:nvCxnSpPr>
        <p:spPr>
          <a:xfrm rot="5400000">
            <a:off x="14297714" y="2153164"/>
            <a:ext cx="853352" cy="10815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 Box 1">
            <a:extLst>
              <a:ext uri="{FF2B5EF4-FFF2-40B4-BE49-F238E27FC236}">
                <a16:creationId xmlns:a16="http://schemas.microsoft.com/office/drawing/2014/main" id="{2B55F062-370C-4724-BD09-0AFF6A2FAF48}"/>
              </a:ext>
            </a:extLst>
          </p:cNvPr>
          <p:cNvSpPr txBox="1">
            <a:spLocks noChangeArrowheads="1"/>
          </p:cNvSpPr>
          <p:nvPr/>
        </p:nvSpPr>
        <p:spPr bwMode="auto">
          <a:xfrm>
            <a:off x="13621568" y="7073580"/>
            <a:ext cx="1533525" cy="7112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FloorSnappable</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Floors that have sprites that snap to each other</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57" name="Connector: Elbow 56">
            <a:extLst>
              <a:ext uri="{FF2B5EF4-FFF2-40B4-BE49-F238E27FC236}">
                <a16:creationId xmlns:a16="http://schemas.microsoft.com/office/drawing/2014/main" id="{410F9EC9-1A3D-4A92-8881-A7001F749C21}"/>
              </a:ext>
            </a:extLst>
          </p:cNvPr>
          <p:cNvCxnSpPr>
            <a:stCxn id="7" idx="2"/>
            <a:endCxn id="55" idx="0"/>
          </p:cNvCxnSpPr>
          <p:nvPr/>
        </p:nvCxnSpPr>
        <p:spPr>
          <a:xfrm rot="5400000">
            <a:off x="14706046" y="6513445"/>
            <a:ext cx="242421" cy="8778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 Box 1">
            <a:extLst>
              <a:ext uri="{FF2B5EF4-FFF2-40B4-BE49-F238E27FC236}">
                <a16:creationId xmlns:a16="http://schemas.microsoft.com/office/drawing/2014/main" id="{1EFCB648-148F-467A-86C3-B3C825DB8C4C}"/>
              </a:ext>
            </a:extLst>
          </p:cNvPr>
          <p:cNvSpPr txBox="1">
            <a:spLocks noChangeArrowheads="1"/>
          </p:cNvSpPr>
          <p:nvPr/>
        </p:nvSpPr>
        <p:spPr bwMode="auto">
          <a:xfrm>
            <a:off x="15393764" y="7070872"/>
            <a:ext cx="1533525" cy="7112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PitSnappable</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Pits that have sprites that snap to each other</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62" name="Connector: Elbow 61">
            <a:extLst>
              <a:ext uri="{FF2B5EF4-FFF2-40B4-BE49-F238E27FC236}">
                <a16:creationId xmlns:a16="http://schemas.microsoft.com/office/drawing/2014/main" id="{05DBCBC5-BCDC-4711-9A21-1555A2B7941F}"/>
              </a:ext>
            </a:extLst>
          </p:cNvPr>
          <p:cNvCxnSpPr>
            <a:cxnSpLocks/>
            <a:stCxn id="7" idx="2"/>
            <a:endCxn id="59" idx="0"/>
          </p:cNvCxnSpPr>
          <p:nvPr/>
        </p:nvCxnSpPr>
        <p:spPr>
          <a:xfrm rot="16200000" flipH="1">
            <a:off x="15593496" y="6503842"/>
            <a:ext cx="239712" cy="8943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 Box 1">
            <a:extLst>
              <a:ext uri="{FF2B5EF4-FFF2-40B4-BE49-F238E27FC236}">
                <a16:creationId xmlns:a16="http://schemas.microsoft.com/office/drawing/2014/main" id="{228ACAEE-0497-40A7-A0E3-920D949AD19D}"/>
              </a:ext>
            </a:extLst>
          </p:cNvPr>
          <p:cNvSpPr txBox="1">
            <a:spLocks noChangeArrowheads="1"/>
          </p:cNvSpPr>
          <p:nvPr/>
        </p:nvSpPr>
        <p:spPr bwMode="auto">
          <a:xfrm>
            <a:off x="15706726" y="3120626"/>
            <a:ext cx="2331984" cy="9883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FenceSnappable</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Walls that have sprites that snap to each other but in a fence fashion.</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71" name="Connector: Elbow 70">
            <a:extLst>
              <a:ext uri="{FF2B5EF4-FFF2-40B4-BE49-F238E27FC236}">
                <a16:creationId xmlns:a16="http://schemas.microsoft.com/office/drawing/2014/main" id="{23DA0303-62E1-4AB7-88B1-9A2CA4D16A5C}"/>
              </a:ext>
            </a:extLst>
          </p:cNvPr>
          <p:cNvCxnSpPr>
            <a:cxnSpLocks/>
            <a:stCxn id="6" idx="2"/>
            <a:endCxn id="70" idx="0"/>
          </p:cNvCxnSpPr>
          <p:nvPr/>
        </p:nvCxnSpPr>
        <p:spPr>
          <a:xfrm rot="16200000" flipH="1">
            <a:off x="15642271" y="1890179"/>
            <a:ext cx="853352" cy="16075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 Box 8">
            <a:extLst>
              <a:ext uri="{FF2B5EF4-FFF2-40B4-BE49-F238E27FC236}">
                <a16:creationId xmlns:a16="http://schemas.microsoft.com/office/drawing/2014/main" id="{E4947114-1F88-4047-9094-DD1417F12627}"/>
              </a:ext>
            </a:extLst>
          </p:cNvPr>
          <p:cNvSpPr txBox="1">
            <a:spLocks noChangeArrowheads="1"/>
          </p:cNvSpPr>
          <p:nvPr/>
        </p:nvSpPr>
        <p:spPr bwMode="auto">
          <a:xfrm>
            <a:off x="5825233" y="7572413"/>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Wand</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58" name="Connector: Elbow 57">
            <a:extLst>
              <a:ext uri="{FF2B5EF4-FFF2-40B4-BE49-F238E27FC236}">
                <a16:creationId xmlns:a16="http://schemas.microsoft.com/office/drawing/2014/main" id="{381229F4-0881-4086-AA3B-DD849A79A88C}"/>
              </a:ext>
            </a:extLst>
          </p:cNvPr>
          <p:cNvCxnSpPr>
            <a:cxnSpLocks/>
            <a:stCxn id="4" idx="2"/>
            <a:endCxn id="56" idx="0"/>
          </p:cNvCxnSpPr>
          <p:nvPr/>
        </p:nvCxnSpPr>
        <p:spPr>
          <a:xfrm rot="16200000" flipH="1">
            <a:off x="5154423" y="6528623"/>
            <a:ext cx="951903" cy="11356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 Box 2">
            <a:extLst>
              <a:ext uri="{FF2B5EF4-FFF2-40B4-BE49-F238E27FC236}">
                <a16:creationId xmlns:a16="http://schemas.microsoft.com/office/drawing/2014/main" id="{3677A67A-F659-48F1-B76A-4472B505B111}"/>
              </a:ext>
            </a:extLst>
          </p:cNvPr>
          <p:cNvSpPr txBox="1">
            <a:spLocks noChangeArrowheads="1"/>
          </p:cNvSpPr>
          <p:nvPr/>
        </p:nvSpPr>
        <p:spPr bwMode="auto">
          <a:xfrm>
            <a:off x="138856" y="139084"/>
            <a:ext cx="2712623" cy="135249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ItemSpriteRenderer</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marL="171450" indent="-171450" defTabSz="914400" eaLnBrk="0" fontAlgn="base" hangingPunct="0">
              <a:spcBef>
                <a:spcPct val="0"/>
              </a:spcBef>
              <a:spcAft>
                <a:spcPct val="0"/>
              </a:spcAft>
              <a:buFontTx/>
              <a:buChar char="-"/>
            </a:pPr>
            <a:r>
              <a:rPr lang="en-US" altLang="en-US" sz="1100" dirty="0" err="1">
                <a:ea typeface="Calibri" panose="020F0502020204030204" pitchFamily="34" charset="0"/>
                <a:cs typeface="Times New Roman" panose="02020603050405020304" pitchFamily="18" charset="0"/>
              </a:rPr>
              <a:t>SpriteRenderer</a:t>
            </a: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mySpriteRenderer</a:t>
            </a:r>
            <a:endParaRPr lang="en-US" altLang="en-US" sz="1100" dirty="0">
              <a:ea typeface="Calibri" panose="020F0502020204030204" pitchFamily="34" charset="0"/>
              <a:cs typeface="Times New Roman" panose="02020603050405020304" pitchFamily="18" charset="0"/>
            </a:endParaRPr>
          </a:p>
          <a:p>
            <a:pPr marL="171450" indent="-171450" defTabSz="914400" eaLnBrk="0" fontAlgn="base" hangingPunct="0">
              <a:spcBef>
                <a:spcPct val="0"/>
              </a:spcBef>
              <a:spcAft>
                <a:spcPct val="0"/>
              </a:spcAft>
              <a:buFontTx/>
              <a:buChar char="-"/>
            </a:pPr>
            <a:r>
              <a:rPr lang="en-US" altLang="en-US" sz="1100" dirty="0">
                <a:ea typeface="Calibri" panose="020F0502020204030204" pitchFamily="34" charset="0"/>
                <a:cs typeface="Times New Roman" panose="02020603050405020304" pitchFamily="18" charset="0"/>
              </a:rPr>
              <a:t>Entry </a:t>
            </a:r>
            <a:r>
              <a:rPr lang="en-US" altLang="en-US" sz="1100" dirty="0" err="1">
                <a:ea typeface="Calibri" panose="020F0502020204030204" pitchFamily="34" charset="0"/>
                <a:cs typeface="Times New Roman" panose="02020603050405020304" pitchFamily="18" charset="0"/>
              </a:rPr>
              <a:t>stackNumberEntry</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Sprite </a:t>
            </a:r>
            <a:r>
              <a:rPr lang="en-US" altLang="en-US" sz="1100" dirty="0" err="1">
                <a:ea typeface="Calibri" panose="020F0502020204030204" pitchFamily="34" charset="0"/>
                <a:cs typeface="Times New Roman" panose="02020603050405020304" pitchFamily="18" charset="0"/>
              </a:rPr>
              <a:t>itemSprite</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int </a:t>
            </a:r>
            <a:r>
              <a:rPr lang="en-US" altLang="en-US" sz="1100" dirty="0" err="1">
                <a:ea typeface="Calibri" panose="020F0502020204030204" pitchFamily="34" charset="0"/>
                <a:cs typeface="Times New Roman" panose="02020603050405020304" pitchFamily="18" charset="0"/>
              </a:rPr>
              <a:t>stackSize</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a:t>
            </a:r>
          </a:p>
        </p:txBody>
      </p:sp>
      <p:cxnSp>
        <p:nvCxnSpPr>
          <p:cNvPr id="117" name="Connector: Elbow 116">
            <a:extLst>
              <a:ext uri="{FF2B5EF4-FFF2-40B4-BE49-F238E27FC236}">
                <a16:creationId xmlns:a16="http://schemas.microsoft.com/office/drawing/2014/main" id="{47AC32E2-595F-4439-97F3-E9586ED11B19}"/>
              </a:ext>
            </a:extLst>
          </p:cNvPr>
          <p:cNvCxnSpPr>
            <a:cxnSpLocks/>
            <a:stCxn id="113" idx="2"/>
            <a:endCxn id="4" idx="1"/>
          </p:cNvCxnSpPr>
          <p:nvPr/>
        </p:nvCxnSpPr>
        <p:spPr>
          <a:xfrm rot="16200000" flipH="1">
            <a:off x="609611" y="2377134"/>
            <a:ext cx="3190595" cy="1419481"/>
          </a:xfrm>
          <a:prstGeom prst="bentConnector2">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697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1461</TotalTime>
  <Words>216</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Wyatt Baldree</dc:creator>
  <cp:lastModifiedBy>Wyatt Baldree</cp:lastModifiedBy>
  <cp:revision>19</cp:revision>
  <dcterms:created xsi:type="dcterms:W3CDTF">2019-08-07T04:35:25Z</dcterms:created>
  <dcterms:modified xsi:type="dcterms:W3CDTF">2019-08-10T00:21:51Z</dcterms:modified>
</cp:coreProperties>
</file>