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8288000" cy="1828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232" autoAdjust="0"/>
    <p:restoredTop sz="94660"/>
  </p:normalViewPr>
  <p:slideViewPr>
    <p:cSldViewPr snapToGrid="0">
      <p:cViewPr>
        <p:scale>
          <a:sx n="60" d="100"/>
          <a:sy n="60" d="100"/>
        </p:scale>
        <p:origin x="2154" y="-5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992968"/>
            <a:ext cx="15544800" cy="6366933"/>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2286000" y="9605435"/>
            <a:ext cx="13716000" cy="4415365"/>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A429E4-E4A0-4FCB-B57B-5790209CB571}"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3904265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A429E4-E4A0-4FCB-B57B-5790209CB571}"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1964887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1" y="973667"/>
            <a:ext cx="3943350" cy="154982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1" y="973667"/>
            <a:ext cx="11601450" cy="154982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A429E4-E4A0-4FCB-B57B-5790209CB571}"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4080102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A429E4-E4A0-4FCB-B57B-5790209CB571}"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223359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6" y="4559305"/>
            <a:ext cx="15773400" cy="7607299"/>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247776" y="12238572"/>
            <a:ext cx="15773400" cy="4000499"/>
          </a:xfrm>
        </p:spPr>
        <p:txBody>
          <a:bodyPr/>
          <a:lstStyle>
            <a:lvl1pPr marL="0" indent="0">
              <a:buNone/>
              <a:defRPr sz="4800">
                <a:solidFill>
                  <a:schemeClr val="tx1"/>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A429E4-E4A0-4FCB-B57B-5790209CB571}"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4252471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4868333"/>
            <a:ext cx="77724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4868333"/>
            <a:ext cx="77724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A429E4-E4A0-4FCB-B57B-5790209CB571}" type="datetimeFigureOut">
              <a:rPr lang="en-US" smtClean="0"/>
              <a:t>8/18/2019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1449166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973671"/>
            <a:ext cx="15773400" cy="35348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4" y="4483101"/>
            <a:ext cx="7736680" cy="2197099"/>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259684" y="6680200"/>
            <a:ext cx="7736680"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1" y="4483101"/>
            <a:ext cx="7774782" cy="2197099"/>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9258301" y="6680200"/>
            <a:ext cx="7774782"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A429E4-E4A0-4FCB-B57B-5790209CB571}" type="datetimeFigureOut">
              <a:rPr lang="en-US" smtClean="0"/>
              <a:t>8/18/2019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3274807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A429E4-E4A0-4FCB-B57B-5790209CB571}" type="datetimeFigureOut">
              <a:rPr lang="en-US" smtClean="0"/>
              <a:t>8/18/2019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2213112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429E4-E4A0-4FCB-B57B-5790209CB571}" type="datetimeFigureOut">
              <a:rPr lang="en-US" smtClean="0"/>
              <a:t>8/18/2019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2530503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219200"/>
            <a:ext cx="5898356" cy="42672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7774782" y="2633138"/>
            <a:ext cx="9258300" cy="12996333"/>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2" y="5486400"/>
            <a:ext cx="5898356" cy="10164235"/>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DFA429E4-E4A0-4FCB-B57B-5790209CB571}" type="datetimeFigureOut">
              <a:rPr lang="en-US" smtClean="0"/>
              <a:t>8/18/2019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1336220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219200"/>
            <a:ext cx="5898356" cy="42672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2633138"/>
            <a:ext cx="9258300" cy="12996333"/>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259682" y="5486400"/>
            <a:ext cx="5898356" cy="10164235"/>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DFA429E4-E4A0-4FCB-B57B-5790209CB571}" type="datetimeFigureOut">
              <a:rPr lang="en-US" smtClean="0"/>
              <a:t>8/18/2019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1291755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973671"/>
            <a:ext cx="15773400" cy="35348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4868333"/>
            <a:ext cx="15773400" cy="1160356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16950271"/>
            <a:ext cx="4114800" cy="973667"/>
          </a:xfrm>
          <a:prstGeom prst="rect">
            <a:avLst/>
          </a:prstGeom>
        </p:spPr>
        <p:txBody>
          <a:bodyPr vert="horz" lIns="91440" tIns="45720" rIns="91440" bIns="45720" rtlCol="0" anchor="ctr"/>
          <a:lstStyle>
            <a:lvl1pPr algn="l">
              <a:defRPr sz="2400">
                <a:solidFill>
                  <a:schemeClr val="tx1">
                    <a:tint val="75000"/>
                  </a:schemeClr>
                </a:solidFill>
              </a:defRPr>
            </a:lvl1pPr>
          </a:lstStyle>
          <a:p>
            <a:fld id="{DFA429E4-E4A0-4FCB-B57B-5790209CB571}" type="datetimeFigureOut">
              <a:rPr lang="en-US" smtClean="0"/>
              <a:t>8/18/2019</a:t>
            </a:fld>
            <a:endParaRPr lang="en-US"/>
          </a:p>
        </p:txBody>
      </p:sp>
      <p:sp>
        <p:nvSpPr>
          <p:cNvPr id="5" name="Footer Placeholder 4"/>
          <p:cNvSpPr>
            <a:spLocks noGrp="1"/>
          </p:cNvSpPr>
          <p:nvPr>
            <p:ph type="ftr" sz="quarter" idx="3"/>
          </p:nvPr>
        </p:nvSpPr>
        <p:spPr>
          <a:xfrm>
            <a:off x="6057900" y="16950271"/>
            <a:ext cx="6172200" cy="973667"/>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15900" y="16950271"/>
            <a:ext cx="4114800" cy="973667"/>
          </a:xfrm>
          <a:prstGeom prst="rect">
            <a:avLst/>
          </a:prstGeom>
        </p:spPr>
        <p:txBody>
          <a:bodyPr vert="horz" lIns="91440" tIns="45720" rIns="91440" bIns="45720" rtlCol="0" anchor="ctr"/>
          <a:lstStyle>
            <a:lvl1pPr algn="r">
              <a:defRPr sz="2400">
                <a:solidFill>
                  <a:schemeClr val="tx1">
                    <a:tint val="75000"/>
                  </a:schemeClr>
                </a:solidFill>
              </a:defRPr>
            </a:lvl1pPr>
          </a:lstStyle>
          <a:p>
            <a:fld id="{C7023FD9-6EFA-4BD9-9B84-B263E7E43F4D}" type="slidenum">
              <a:rPr lang="en-US" smtClean="0"/>
              <a:t>‹#›</a:t>
            </a:fld>
            <a:endParaRPr lang="en-US"/>
          </a:p>
        </p:txBody>
      </p:sp>
    </p:spTree>
    <p:extLst>
      <p:ext uri="{BB962C8B-B14F-4D97-AF65-F5344CB8AC3E}">
        <p14:creationId xmlns:p14="http://schemas.microsoft.com/office/powerpoint/2010/main" val="41243374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323EC0C1-13E7-4D47-BE90-FB51169A2297}"/>
              </a:ext>
            </a:extLst>
          </p:cNvPr>
          <p:cNvSpPr txBox="1">
            <a:spLocks noChangeArrowheads="1"/>
          </p:cNvSpPr>
          <p:nvPr/>
        </p:nvSpPr>
        <p:spPr bwMode="auto">
          <a:xfrm>
            <a:off x="1691639" y="2743832"/>
            <a:ext cx="4854005" cy="7555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i="1" dirty="0">
                <a:ea typeface="Calibri" panose="020F0502020204030204" pitchFamily="34" charset="0"/>
                <a:cs typeface="Times New Roman" panose="02020603050405020304" pitchFamily="18" charset="0"/>
              </a:rPr>
              <a:t>RoguelikeObject</a:t>
            </a:r>
          </a:p>
          <a:p>
            <a:pPr defTabSz="914400" eaLnBrk="0" fontAlgn="base" hangingPunct="0">
              <a:spcBef>
                <a:spcPct val="0"/>
              </a:spcBef>
              <a:spcAft>
                <a:spcPct val="0"/>
              </a:spcAft>
            </a:pPr>
            <a:r>
              <a:rPr lang="en-US" altLang="en-US" sz="1100" dirty="0">
                <a:cs typeface="Times New Roman" panose="02020603050405020304" pitchFamily="18" charset="0"/>
              </a:rPr>
              <a: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u="sng" dirty="0" err="1">
                <a:cs typeface="Times New Roman" panose="02020603050405020304" pitchFamily="18" charset="0"/>
              </a:rPr>
              <a:t>roguelikeObjectList</a:t>
            </a:r>
            <a:r>
              <a:rPr lang="en-US" altLang="en-US" sz="1100" u="sng" dirty="0">
                <a:cs typeface="Times New Roman" panose="02020603050405020304" pitchFamily="18" charset="0"/>
              </a:rPr>
              <a:t> : List&lt;</a:t>
            </a:r>
            <a:r>
              <a:rPr lang="en-US" altLang="en-US" sz="1100" u="sng" dirty="0" err="1">
                <a:cs typeface="Times New Roman" panose="02020603050405020304" pitchFamily="18" charset="0"/>
              </a:rPr>
              <a:t>RoguelikeObject</a:t>
            </a:r>
            <a:r>
              <a:rPr lang="en-US" altLang="en-US" sz="1100" u="sng" dirty="0">
                <a:cs typeface="Times New Roman" panose="02020603050405020304" pitchFamily="18" charset="0"/>
              </a:rPr>
              <a:t>&gt;</a:t>
            </a: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a:t>
            </a:r>
            <a:r>
              <a:rPr lang="en-US" altLang="en-US" sz="1100" u="sng" dirty="0" err="1">
                <a:ea typeface="Calibri" panose="020F0502020204030204" pitchFamily="34" charset="0"/>
                <a:cs typeface="Times New Roman" panose="02020603050405020304" pitchFamily="18" charset="0"/>
              </a:rPr>
              <a:t>fireAmountMax</a:t>
            </a:r>
            <a:r>
              <a:rPr lang="en-US" altLang="en-US" sz="1100" u="sng" dirty="0">
                <a:ea typeface="Calibri" panose="020F0502020204030204" pitchFamily="34" charset="0"/>
                <a:cs typeface="Times New Roman" panose="02020603050405020304" pitchFamily="18" charset="0"/>
              </a:rPr>
              <a:t> : int</a:t>
            </a:r>
            <a:endParaRPr lang="en-US" altLang="en-US" sz="1100" u="sng" dirty="0">
              <a:cs typeface="Times New Roman" panose="02020603050405020304" pitchFamily="18" charset="0"/>
            </a:endParaRP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TagEnum</a:t>
            </a:r>
            <a:r>
              <a:rPr lang="en-US" altLang="en-US" sz="1100" dirty="0">
                <a:cs typeface="Times New Roman" panose="02020603050405020304" pitchFamily="18" charset="0"/>
              </a:rPr>
              <a:t> : </a:t>
            </a:r>
            <a:r>
              <a:rPr lang="en-US" altLang="en-US" sz="1100" dirty="0" err="1">
                <a:cs typeface="Times New Roman" panose="02020603050405020304" pitchFamily="18" charset="0"/>
              </a:rPr>
              <a:t>enum</a:t>
            </a:r>
            <a:r>
              <a:rPr lang="en-US" altLang="en-US" sz="1100" dirty="0">
                <a:cs typeface="Times New Roman" panose="02020603050405020304" pitchFamily="18" charset="0"/>
              </a:rPr>
              <a:t> </a:t>
            </a:r>
          </a:p>
          <a:p>
            <a:pPr defTabSz="914400" eaLnBrk="0" fontAlgn="base" hangingPunct="0">
              <a:spcBef>
                <a:spcPct val="0"/>
              </a:spcBef>
              <a:spcAft>
                <a:spcPct val="0"/>
              </a:spcAft>
            </a:pPr>
            <a:r>
              <a:rPr lang="en-US" altLang="en-US" sz="1100" dirty="0">
                <a:cs typeface="Times New Roman" panose="02020603050405020304" pitchFamily="18" charset="0"/>
              </a:rPr>
              <a:t>+ tags : List&lt;</a:t>
            </a:r>
            <a:r>
              <a:rPr lang="en-US" altLang="en-US" sz="1100" dirty="0" err="1">
                <a:cs typeface="Times New Roman" panose="02020603050405020304" pitchFamily="18" charset="0"/>
              </a:rPr>
              <a:t>TagEnum</a:t>
            </a:r>
            <a:r>
              <a:rPr lang="en-US" altLang="en-US" sz="1100" dirty="0">
                <a:cs typeface="Times New Roman" panose="02020603050405020304" pitchFamily="18" charset="0"/>
              </a:rPr>
              <a:t>&gt;+ </a:t>
            </a:r>
            <a:r>
              <a:rPr lang="en-US" altLang="en-US" sz="1100" dirty="0" err="1">
                <a:cs typeface="Times New Roman" panose="02020603050405020304" pitchFamily="18" charset="0"/>
              </a:rPr>
              <a:t>UniqueID</a:t>
            </a:r>
            <a:r>
              <a:rPr lang="en-US" altLang="en-US" sz="1100" dirty="0">
                <a:cs typeface="Times New Roman" panose="02020603050405020304" pitchFamily="18" charset="0"/>
              </a:rPr>
              <a:t> : string </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uniqueID</a:t>
            </a:r>
            <a:r>
              <a:rPr lang="en-US" altLang="en-US" sz="1100" dirty="0">
                <a:cs typeface="Times New Roman" panose="02020603050405020304" pitchFamily="18" charset="0"/>
              </a:rPr>
              <a:t> : string</a:t>
            </a: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a:t>
            </a:r>
            <a:r>
              <a:rPr lang="en-US" altLang="en-US" sz="1100" dirty="0" err="1">
                <a:ea typeface="Calibri" panose="020F0502020204030204" pitchFamily="34" charset="0"/>
                <a:cs typeface="Times New Roman" panose="02020603050405020304" pitchFamily="18" charset="0"/>
              </a:rPr>
              <a:t>objectName</a:t>
            </a:r>
            <a:r>
              <a:rPr lang="en-US" altLang="en-US" sz="1100" dirty="0">
                <a:ea typeface="Calibri" panose="020F0502020204030204" pitchFamily="34" charset="0"/>
                <a:cs typeface="Times New Roman" panose="02020603050405020304" pitchFamily="18" charset="0"/>
              </a:rPr>
              <a:t> : string </a:t>
            </a:r>
            <a:endParaRPr lang="en-US" altLang="en-US" sz="1100" dirty="0"/>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description</a:t>
            </a:r>
            <a:r>
              <a:rPr lang="en-US" altLang="en-US" sz="1100" dirty="0">
                <a:cs typeface="Times New Roman" panose="02020603050405020304" pitchFamily="18" charset="0"/>
              </a:rPr>
              <a:t> : string </a:t>
            </a:r>
            <a:endParaRPr lang="en-US" altLang="en-US" sz="1100"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a:t>
            </a:r>
            <a:r>
              <a:rPr lang="en-US" altLang="en-US" sz="1100" dirty="0" err="1">
                <a:ea typeface="Calibri" panose="020F0502020204030204" pitchFamily="34" charset="0"/>
                <a:cs typeface="Times New Roman" panose="02020603050405020304" pitchFamily="18" charset="0"/>
              </a:rPr>
              <a:t>myRogueSpriteRenderer</a:t>
            </a:r>
            <a:r>
              <a:rPr lang="en-US" altLang="en-US" sz="1100" dirty="0">
                <a:ea typeface="Calibri" panose="020F0502020204030204" pitchFamily="34" charset="0"/>
                <a:cs typeface="Times New Roman" panose="02020603050405020304" pitchFamily="18" charset="0"/>
              </a:rPr>
              <a:t> : </a:t>
            </a:r>
            <a:r>
              <a:rPr lang="en-US" altLang="en-US" sz="1100" dirty="0" err="1">
                <a:ea typeface="Calibri" panose="020F0502020204030204" pitchFamily="34" charset="0"/>
                <a:cs typeface="Times New Roman" panose="02020603050405020304" pitchFamily="18" charset="0"/>
              </a:rPr>
              <a:t>RogueSpriteRenderer</a:t>
            </a:r>
            <a:endParaRPr lang="en-US" altLang="en-US" sz="1100"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itemSprite1 : Sprite</a:t>
            </a: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itemSprite2 : Sprite</a:t>
            </a: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a:t>
            </a:r>
            <a:r>
              <a:rPr lang="en-US" altLang="en-US" sz="1100" dirty="0" err="1">
                <a:ea typeface="Calibri" panose="020F0502020204030204" pitchFamily="34" charset="0"/>
                <a:cs typeface="Times New Roman" panose="02020603050405020304" pitchFamily="18" charset="0"/>
              </a:rPr>
              <a:t>spriteToggle</a:t>
            </a:r>
            <a:r>
              <a:rPr lang="en-US" altLang="en-US" sz="1100" dirty="0">
                <a:ea typeface="Calibri" panose="020F0502020204030204" pitchFamily="34" charset="0"/>
                <a:cs typeface="Times New Roman" panose="02020603050405020304" pitchFamily="18" charset="0"/>
              </a:rPr>
              <a:t> : bool</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animationSpeed</a:t>
            </a:r>
            <a:r>
              <a:rPr lang="en-US" altLang="en-US" sz="1100" dirty="0">
                <a:cs typeface="Times New Roman" panose="02020603050405020304" pitchFamily="18" charset="0"/>
              </a:rPr>
              <a:t> : float</a:t>
            </a: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a:t>
            </a:r>
            <a:r>
              <a:rPr lang="en-US" altLang="en-US" sz="1100" dirty="0" err="1">
                <a:ea typeface="Calibri" panose="020F0502020204030204" pitchFamily="34" charset="0"/>
                <a:cs typeface="Times New Roman" panose="02020603050405020304" pitchFamily="18" charset="0"/>
              </a:rPr>
              <a:t>healthMax</a:t>
            </a:r>
            <a:r>
              <a:rPr lang="en-US" altLang="en-US" sz="1100" dirty="0">
                <a:ea typeface="Calibri" panose="020F0502020204030204" pitchFamily="34" charset="0"/>
                <a:cs typeface="Times New Roman" panose="02020603050405020304" pitchFamily="18" charset="0"/>
              </a:rPr>
              <a:t> : int</a:t>
            </a: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health : int</a:t>
            </a: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a:t>
            </a:r>
            <a:r>
              <a:rPr lang="en-US" altLang="en-US" sz="1100" dirty="0" err="1">
                <a:ea typeface="Calibri" panose="020F0502020204030204" pitchFamily="34" charset="0"/>
                <a:cs typeface="Times New Roman" panose="02020603050405020304" pitchFamily="18" charset="0"/>
              </a:rPr>
              <a:t>stackSize</a:t>
            </a:r>
            <a:r>
              <a:rPr lang="en-US" altLang="en-US" sz="1100" dirty="0">
                <a:ea typeface="Calibri" panose="020F0502020204030204" pitchFamily="34" charset="0"/>
                <a:cs typeface="Times New Roman" panose="02020603050405020304" pitchFamily="18" charset="0"/>
              </a:rPr>
              <a:t> : int</a:t>
            </a:r>
            <a:endParaRPr lang="en-US" altLang="en-US" sz="1100" dirty="0"/>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a:t>
            </a:r>
            <a:r>
              <a:rPr lang="en-US" altLang="en-US" sz="1100" dirty="0" err="1">
                <a:ea typeface="Calibri" panose="020F0502020204030204" pitchFamily="34" charset="0"/>
                <a:cs typeface="Times New Roman" panose="02020603050405020304" pitchFamily="18" charset="0"/>
              </a:rPr>
              <a:t>tackSizeMax</a:t>
            </a:r>
            <a:r>
              <a:rPr lang="en-US" altLang="en-US" sz="1100" dirty="0">
                <a:ea typeface="Calibri" panose="020F0502020204030204" pitchFamily="34" charset="0"/>
                <a:cs typeface="Times New Roman" panose="02020603050405020304" pitchFamily="18" charset="0"/>
              </a:rPr>
              <a:t> : int</a:t>
            </a: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a:t>
            </a:r>
            <a:r>
              <a:rPr lang="en-US" altLang="en-US" sz="1100" dirty="0" err="1">
                <a:ea typeface="Calibri" panose="020F0502020204030204" pitchFamily="34" charset="0"/>
                <a:cs typeface="Times New Roman" panose="02020603050405020304" pitchFamily="18" charset="0"/>
              </a:rPr>
              <a:t>goldValue</a:t>
            </a:r>
            <a:r>
              <a:rPr lang="en-US" altLang="en-US" sz="1100" dirty="0">
                <a:ea typeface="Calibri" panose="020F0502020204030204" pitchFamily="34" charset="0"/>
                <a:cs typeface="Times New Roman" panose="02020603050405020304" pitchFamily="18" charset="0"/>
              </a:rPr>
              <a:t> : int</a:t>
            </a: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weight : int</a:t>
            </a: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flammable : bool</a:t>
            </a: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a:t>
            </a:r>
            <a:r>
              <a:rPr lang="en-US" altLang="en-US" sz="1100" dirty="0" err="1">
                <a:ea typeface="Calibri" panose="020F0502020204030204" pitchFamily="34" charset="0"/>
                <a:cs typeface="Times New Roman" panose="02020603050405020304" pitchFamily="18" charset="0"/>
              </a:rPr>
              <a:t>fireAmount</a:t>
            </a:r>
            <a:r>
              <a:rPr lang="en-US" altLang="en-US" sz="1100" dirty="0">
                <a:ea typeface="Calibri" panose="020F0502020204030204" pitchFamily="34" charset="0"/>
                <a:cs typeface="Times New Roman" panose="02020603050405020304" pitchFamily="18" charset="0"/>
              </a:rPr>
              <a:t> : int</a:t>
            </a: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explosive : int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myInventory</a:t>
            </a:r>
            <a:r>
              <a:rPr lang="en-US" altLang="en-US" sz="1100" dirty="0">
                <a:cs typeface="Times New Roman" panose="02020603050405020304" pitchFamily="18" charset="0"/>
              </a:rPr>
              <a:t> : Inventory</a:t>
            </a:r>
            <a:endParaRPr lang="en-US" altLang="en-US" sz="1100" dirty="0"/>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exposed : bool</a:t>
            </a:r>
          </a:p>
          <a:p>
            <a:pPr defTabSz="914400" eaLnBrk="0" fontAlgn="base" hangingPunct="0">
              <a:spcBef>
                <a:spcPct val="0"/>
              </a:spcBef>
              <a:spcAft>
                <a:spcPct val="0"/>
              </a:spcAft>
            </a:pPr>
            <a:r>
              <a:rPr lang="en-US" altLang="en-US" sz="1100" dirty="0">
                <a:cs typeface="Times New Roman" panose="02020603050405020304" pitchFamily="18" charset="0"/>
              </a:rPr>
              <a:t>--------------------------------------------------------------------------------------------</a:t>
            </a:r>
            <a:endParaRPr lang="en-US" altLang="en-US" sz="1100"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u="sng" dirty="0" err="1">
                <a:cs typeface="Times New Roman" panose="02020603050405020304" pitchFamily="18" charset="0"/>
              </a:rPr>
              <a:t>MakeRoguelikeObject</a:t>
            </a:r>
            <a:r>
              <a:rPr lang="en-US" altLang="en-US" sz="1100" u="sng" dirty="0">
                <a:cs typeface="Times New Roman" panose="02020603050405020304" pitchFamily="18" charset="0"/>
              </a:rPr>
              <a:t> (</a:t>
            </a:r>
            <a:r>
              <a:rPr lang="en-US" altLang="en-US" sz="1100" u="sng" dirty="0" err="1">
                <a:cs typeface="Times New Roman" panose="02020603050405020304" pitchFamily="18" charset="0"/>
              </a:rPr>
              <a:t>RoguelikeObject</a:t>
            </a:r>
            <a:r>
              <a:rPr lang="en-US" altLang="en-US" sz="1100" u="sng" dirty="0">
                <a:cs typeface="Times New Roman" panose="02020603050405020304" pitchFamily="18" charset="0"/>
              </a:rPr>
              <a:t>, int, Inventory, int) : </a:t>
            </a:r>
            <a:r>
              <a:rPr lang="en-US" altLang="en-US" sz="1100" u="sng" dirty="0" err="1">
                <a:cs typeface="Times New Roman" panose="02020603050405020304" pitchFamily="18" charset="0"/>
              </a:rPr>
              <a:t>RoguelikeObject</a:t>
            </a:r>
            <a:endParaRPr lang="en-US" altLang="en-US" sz="1100" u="sng" dirty="0">
              <a:cs typeface="Times New Roman" panose="02020603050405020304" pitchFamily="18" charset="0"/>
            </a:endParaRP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u="sng" dirty="0" err="1">
                <a:cs typeface="Times New Roman" panose="02020603050405020304" pitchFamily="18" charset="0"/>
              </a:rPr>
              <a:t>MakeRoguelikeObjectTemporary</a:t>
            </a:r>
            <a:r>
              <a:rPr lang="en-US" altLang="en-US" sz="1100" u="sng" dirty="0">
                <a:cs typeface="Times New Roman" panose="02020603050405020304" pitchFamily="18" charset="0"/>
              </a:rPr>
              <a:t>(</a:t>
            </a:r>
            <a:r>
              <a:rPr lang="en-US" altLang="en-US" sz="1100" u="sng" dirty="0" err="1">
                <a:cs typeface="Times New Roman" panose="02020603050405020304" pitchFamily="18" charset="0"/>
              </a:rPr>
              <a:t>RoguelikeObject</a:t>
            </a:r>
            <a:r>
              <a:rPr lang="en-US" altLang="en-US" sz="1100" u="sng" dirty="0">
                <a:cs typeface="Times New Roman" panose="02020603050405020304" pitchFamily="18" charset="0"/>
              </a:rPr>
              <a:t>, int) : </a:t>
            </a:r>
            <a:r>
              <a:rPr lang="en-US" altLang="en-US" sz="1100" u="sng" dirty="0" err="1">
                <a:cs typeface="Times New Roman" panose="02020603050405020304" pitchFamily="18" charset="0"/>
              </a:rPr>
              <a:t>RoguelikeObject</a:t>
            </a:r>
            <a:endParaRPr lang="en-US" altLang="en-US" sz="1100" u="sng" dirty="0">
              <a:cs typeface="Times New Roman" panose="02020603050405020304" pitchFamily="18" charset="0"/>
            </a:endParaRP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UpdateRogueSpriteRenderer</a:t>
            </a:r>
            <a:r>
              <a:rPr lang="en-US" altLang="en-US" sz="1100" dirty="0">
                <a:cs typeface="Times New Roman" panose="02020603050405020304" pitchFamily="18" charset="0"/>
              </a:rPr>
              <a:t>() : void</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ToggleRogulikeObjectSprites</a:t>
            </a:r>
            <a:r>
              <a:rPr lang="en-US" altLang="en-US" sz="1100" dirty="0">
                <a:cs typeface="Times New Roman" panose="02020603050405020304" pitchFamily="18" charset="0"/>
              </a:rPr>
              <a:t>() : </a:t>
            </a:r>
            <a:r>
              <a:rPr lang="en-US" altLang="en-US" sz="1100" dirty="0" err="1">
                <a:cs typeface="Times New Roman" panose="02020603050405020304" pitchFamily="18" charset="0"/>
              </a:rPr>
              <a:t>Ienumerator</a:t>
            </a:r>
            <a:endParaRPr lang="en-US" altLang="en-US" sz="1100" dirty="0">
              <a:cs typeface="Times New Roman" panose="02020603050405020304" pitchFamily="18" charset="0"/>
            </a:endParaRP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GetPosition</a:t>
            </a:r>
            <a:r>
              <a:rPr lang="en-US" altLang="en-US" sz="1100" dirty="0">
                <a:cs typeface="Times New Roman" panose="02020603050405020304" pitchFamily="18" charset="0"/>
              </a:rPr>
              <a:t>() : Vector2Int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GetPositionOffset</a:t>
            </a:r>
            <a:r>
              <a:rPr lang="en-US" altLang="en-US" sz="1100" dirty="0">
                <a:cs typeface="Times New Roman" panose="02020603050405020304" pitchFamily="18" charset="0"/>
              </a:rPr>
              <a:t>(Vecotr2Int) : Vector2Int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TakeDamage</a:t>
            </a:r>
            <a:r>
              <a:rPr lang="en-US" altLang="en-US" sz="1100" dirty="0">
                <a:cs typeface="Times New Roman" panose="02020603050405020304" pitchFamily="18" charset="0"/>
              </a:rPr>
              <a:t>(</a:t>
            </a:r>
            <a:r>
              <a:rPr lang="en-US" altLang="en-US" sz="1100" dirty="0" err="1">
                <a:cs typeface="Times New Roman" panose="02020603050405020304" pitchFamily="18" charset="0"/>
              </a:rPr>
              <a:t>RoguelikeObject</a:t>
            </a:r>
            <a:r>
              <a:rPr lang="en-US" altLang="en-US" sz="1100" dirty="0">
                <a:cs typeface="Times New Roman" panose="02020603050405020304" pitchFamily="18" charset="0"/>
              </a:rPr>
              <a:t>, int)</a:t>
            </a:r>
          </a:p>
          <a:p>
            <a:pPr defTabSz="914400" eaLnBrk="0" fontAlgn="base" hangingPunct="0">
              <a:spcBef>
                <a:spcPct val="0"/>
              </a:spcBef>
              <a:spcAft>
                <a:spcPct val="0"/>
              </a:spcAft>
            </a:pPr>
            <a:r>
              <a:rPr lang="en-US" altLang="en-US" sz="1100" i="1" dirty="0">
                <a:ea typeface="Calibri" panose="020F0502020204030204" pitchFamily="34" charset="0"/>
                <a:cs typeface="Times New Roman" panose="02020603050405020304" pitchFamily="18" charset="0"/>
              </a:rPr>
              <a:t>+ Initialize() : void</a:t>
            </a:r>
          </a:p>
          <a:p>
            <a:pPr defTabSz="914400" eaLnBrk="0" fontAlgn="base" hangingPunct="0">
              <a:spcBef>
                <a:spcPct val="0"/>
              </a:spcBef>
              <a:spcAft>
                <a:spcPct val="0"/>
              </a:spcAft>
            </a:pPr>
            <a:r>
              <a:rPr lang="en-US" altLang="en-US" sz="1100" i="1" dirty="0">
                <a:cs typeface="Times New Roman" panose="02020603050405020304" pitchFamily="18" charset="0"/>
              </a:rPr>
              <a:t>+ </a:t>
            </a:r>
            <a:r>
              <a:rPr lang="en-US" altLang="en-US" sz="1100" i="1" dirty="0" err="1">
                <a:cs typeface="Times New Roman" panose="02020603050405020304" pitchFamily="18" charset="0"/>
              </a:rPr>
              <a:t>GetFullName</a:t>
            </a:r>
            <a:r>
              <a:rPr lang="en-US" altLang="en-US" sz="1100" i="1" dirty="0">
                <a:cs typeface="Times New Roman" panose="02020603050405020304" pitchFamily="18" charset="0"/>
              </a:rPr>
              <a:t>() : string</a:t>
            </a:r>
          </a:p>
          <a:p>
            <a:pPr defTabSz="914400" eaLnBrk="0" fontAlgn="base" hangingPunct="0">
              <a:spcBef>
                <a:spcPct val="0"/>
              </a:spcBef>
              <a:spcAft>
                <a:spcPct val="0"/>
              </a:spcAft>
            </a:pPr>
            <a:r>
              <a:rPr lang="en-US" altLang="en-US" sz="1100" i="1" dirty="0">
                <a:cs typeface="Times New Roman" panose="02020603050405020304" pitchFamily="18" charset="0"/>
              </a:rPr>
              <a:t>+ </a:t>
            </a:r>
            <a:r>
              <a:rPr lang="en-US" altLang="en-US" sz="1100" i="1" dirty="0" err="1">
                <a:cs typeface="Times New Roman" panose="02020603050405020304" pitchFamily="18" charset="0"/>
              </a:rPr>
              <a:t>GetCurrentSprite</a:t>
            </a:r>
            <a:r>
              <a:rPr lang="en-US" altLang="en-US" sz="1100" i="1" dirty="0">
                <a:cs typeface="Times New Roman" panose="02020603050405020304" pitchFamily="18" charset="0"/>
              </a:rPr>
              <a:t>() : Sprite</a:t>
            </a:r>
            <a:endParaRPr lang="en-US" altLang="en-US" sz="1100" i="1"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i="1" dirty="0">
                <a:ea typeface="Calibri" panose="020F0502020204030204" pitchFamily="34" charset="0"/>
                <a:cs typeface="Times New Roman" panose="02020603050405020304" pitchFamily="18" charset="0"/>
              </a:rPr>
              <a:t>+ Step() : void</a:t>
            </a:r>
          </a:p>
          <a:p>
            <a:pPr defTabSz="914400" eaLnBrk="0" fontAlgn="base" hangingPunct="0">
              <a:spcBef>
                <a:spcPct val="0"/>
              </a:spcBef>
              <a:spcAft>
                <a:spcPct val="0"/>
              </a:spcAft>
            </a:pPr>
            <a:r>
              <a:rPr lang="en-US" altLang="en-US" sz="1100" i="1" dirty="0">
                <a:ea typeface="Calibri" panose="020F0502020204030204" pitchFamily="34" charset="0"/>
                <a:cs typeface="Times New Roman" panose="02020603050405020304" pitchFamily="18" charset="0"/>
              </a:rPr>
              <a:t>+ Die() : void</a:t>
            </a:r>
          </a:p>
          <a:p>
            <a:pPr defTabSz="914400" eaLnBrk="0" fontAlgn="base" hangingPunct="0">
              <a:spcBef>
                <a:spcPct val="0"/>
              </a:spcBef>
              <a:spcAft>
                <a:spcPct val="0"/>
              </a:spcAft>
            </a:pPr>
            <a:r>
              <a:rPr lang="en-US" altLang="en-US" sz="1100" i="1" dirty="0">
                <a:ea typeface="Calibri" panose="020F0502020204030204" pitchFamily="34" charset="0"/>
                <a:cs typeface="Times New Roman" panose="02020603050405020304" pitchFamily="18" charset="0"/>
              </a:rPr>
              <a:t>+ </a:t>
            </a:r>
            <a:r>
              <a:rPr lang="en-US" altLang="en-US" sz="1100" i="1" dirty="0" err="1">
                <a:ea typeface="Calibri" panose="020F0502020204030204" pitchFamily="34" charset="0"/>
                <a:cs typeface="Times New Roman" panose="02020603050405020304" pitchFamily="18" charset="0"/>
              </a:rPr>
              <a:t>AttemptDodge</a:t>
            </a:r>
            <a:r>
              <a:rPr lang="en-US" altLang="en-US" sz="1100" i="1" dirty="0">
                <a:ea typeface="Calibri" panose="020F0502020204030204" pitchFamily="34" charset="0"/>
                <a:cs typeface="Times New Roman" panose="02020603050405020304" pitchFamily="18" charset="0"/>
              </a:rPr>
              <a:t>(</a:t>
            </a:r>
            <a:r>
              <a:rPr lang="en-US" altLang="en-US" sz="1100" dirty="0" err="1"/>
              <a:t>RoguelikeObject</a:t>
            </a:r>
            <a:r>
              <a:rPr lang="en-US" altLang="en-US" sz="1100" i="1" dirty="0">
                <a:ea typeface="Calibri" panose="020F0502020204030204" pitchFamily="34" charset="0"/>
                <a:cs typeface="Times New Roman" panose="02020603050405020304" pitchFamily="18" charset="0"/>
              </a:rPr>
              <a:t>) : bool</a:t>
            </a:r>
          </a:p>
          <a:p>
            <a:pPr defTabSz="914400" eaLnBrk="0" fontAlgn="base" hangingPunct="0">
              <a:spcBef>
                <a:spcPct val="0"/>
              </a:spcBef>
              <a:spcAft>
                <a:spcPct val="0"/>
              </a:spcAft>
            </a:pPr>
            <a:r>
              <a:rPr lang="en-US" altLang="en-US" sz="1100" i="1" dirty="0">
                <a:ea typeface="Calibri" panose="020F0502020204030204" pitchFamily="34" charset="0"/>
                <a:cs typeface="Times New Roman" panose="02020603050405020304" pitchFamily="18" charset="0"/>
              </a:rPr>
              <a:t>+ Dodge(</a:t>
            </a:r>
            <a:r>
              <a:rPr lang="en-US" altLang="en-US" sz="1100" dirty="0" err="1"/>
              <a:t>RoguelikeObject</a:t>
            </a:r>
            <a:r>
              <a:rPr lang="en-US" altLang="en-US" sz="1100" i="1" dirty="0">
                <a:ea typeface="Calibri" panose="020F0502020204030204" pitchFamily="34" charset="0"/>
                <a:cs typeface="Times New Roman" panose="02020603050405020304" pitchFamily="18" charset="0"/>
              </a:rPr>
              <a:t>) : bool</a:t>
            </a:r>
          </a:p>
          <a:p>
            <a:pPr defTabSz="914400" eaLnBrk="0" fontAlgn="base" hangingPunct="0">
              <a:spcBef>
                <a:spcPct val="0"/>
              </a:spcBef>
              <a:spcAft>
                <a:spcPct val="0"/>
              </a:spcAft>
            </a:pPr>
            <a:r>
              <a:rPr lang="en-US" altLang="en-US" sz="1100" i="1" dirty="0">
                <a:ea typeface="Calibri" panose="020F0502020204030204" pitchFamily="34" charset="0"/>
                <a:cs typeface="Times New Roman" panose="02020603050405020304" pitchFamily="18" charset="0"/>
              </a:rPr>
              <a:t>+ </a:t>
            </a:r>
            <a:r>
              <a:rPr lang="en-US" altLang="en-US" sz="1100" i="1" dirty="0" err="1">
                <a:ea typeface="Calibri" panose="020F0502020204030204" pitchFamily="34" charset="0"/>
                <a:cs typeface="Times New Roman" panose="02020603050405020304" pitchFamily="18" charset="0"/>
              </a:rPr>
              <a:t>OnCreate</a:t>
            </a:r>
            <a:r>
              <a:rPr lang="en-US" altLang="en-US" sz="1100" i="1" dirty="0">
                <a:ea typeface="Calibri" panose="020F0502020204030204" pitchFamily="34" charset="0"/>
                <a:cs typeface="Times New Roman" panose="02020603050405020304" pitchFamily="18" charset="0"/>
              </a:rPr>
              <a:t>() : void</a:t>
            </a:r>
          </a:p>
          <a:p>
            <a:pPr defTabSz="914400" eaLnBrk="0" fontAlgn="base" hangingPunct="0">
              <a:spcBef>
                <a:spcPct val="0"/>
              </a:spcBef>
              <a:spcAft>
                <a:spcPct val="0"/>
              </a:spcAft>
            </a:pPr>
            <a:r>
              <a:rPr lang="en-US" altLang="en-US" sz="1100" i="1" dirty="0">
                <a:cs typeface="Times New Roman" panose="02020603050405020304" pitchFamily="18" charset="0"/>
              </a:rPr>
              <a:t>+ </a:t>
            </a:r>
            <a:r>
              <a:rPr lang="en-US" altLang="en-US" sz="1100" i="1" dirty="0" err="1">
                <a:cs typeface="Times New Roman" panose="02020603050405020304" pitchFamily="18" charset="0"/>
              </a:rPr>
              <a:t>DestroyObject</a:t>
            </a:r>
            <a:r>
              <a:rPr lang="en-US" altLang="en-US" sz="1100" i="1" dirty="0">
                <a:cs typeface="Times New Roman" panose="02020603050405020304" pitchFamily="18" charset="0"/>
              </a:rPr>
              <a:t>() : bool</a:t>
            </a:r>
            <a:endParaRPr lang="en-US" altLang="en-US" sz="1100" dirty="0">
              <a:cs typeface="Times New Roman" panose="02020603050405020304" pitchFamily="18" charset="0"/>
            </a:endParaRPr>
          </a:p>
        </p:txBody>
      </p:sp>
      <p:sp>
        <p:nvSpPr>
          <p:cNvPr id="5" name="Text Box 10">
            <a:extLst>
              <a:ext uri="{FF2B5EF4-FFF2-40B4-BE49-F238E27FC236}">
                <a16:creationId xmlns:a16="http://schemas.microsoft.com/office/drawing/2014/main" id="{BD35FE75-59A1-483B-9A90-501D29D76DDC}"/>
              </a:ext>
            </a:extLst>
          </p:cNvPr>
          <p:cNvSpPr txBox="1">
            <a:spLocks noChangeArrowheads="1"/>
          </p:cNvSpPr>
          <p:nvPr/>
        </p:nvSpPr>
        <p:spPr bwMode="auto">
          <a:xfrm>
            <a:off x="8929596" y="2556668"/>
            <a:ext cx="3619734" cy="352663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i="1" dirty="0" err="1">
                <a:ea typeface="Calibri" panose="020F0502020204030204" pitchFamily="34" charset="0"/>
                <a:cs typeface="Times New Roman" panose="02020603050405020304" pitchFamily="18" charset="0"/>
              </a:rPr>
              <a:t>WorldObject</a:t>
            </a:r>
            <a:endParaRPr lang="en-US" altLang="en-US" sz="1100" i="1"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i="1" dirty="0">
                <a:ea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a:t>
            </a:r>
            <a:r>
              <a:rPr lang="en-US" altLang="en-US" sz="1100" u="sng" dirty="0" err="1">
                <a:ea typeface="Calibri" panose="020F0502020204030204" pitchFamily="34" charset="0"/>
                <a:cs typeface="Times New Roman" panose="02020603050405020304" pitchFamily="18" charset="0"/>
              </a:rPr>
              <a:t>worldObjectList</a:t>
            </a:r>
            <a:r>
              <a:rPr lang="en-US" altLang="en-US" sz="1100" u="sng" dirty="0">
                <a:ea typeface="Calibri" panose="020F0502020204030204" pitchFamily="34" charset="0"/>
                <a:cs typeface="Times New Roman" panose="02020603050405020304" pitchFamily="18" charset="0"/>
              </a:rPr>
              <a:t> : List&lt;</a:t>
            </a:r>
            <a:r>
              <a:rPr lang="en-US" altLang="en-US" sz="1100" u="sng" dirty="0" err="1">
                <a:ea typeface="Calibri" panose="020F0502020204030204" pitchFamily="34" charset="0"/>
                <a:cs typeface="Times New Roman" panose="02020603050405020304" pitchFamily="18" charset="0"/>
              </a:rPr>
              <a:t>WorldObject</a:t>
            </a:r>
            <a:r>
              <a:rPr lang="en-US" altLang="en-US" sz="1100" u="sng" dirty="0">
                <a:ea typeface="Calibri" panose="020F0502020204030204" pitchFamily="34" charset="0"/>
                <a:cs typeface="Times New Roman" panose="02020603050405020304" pitchFamily="18" charset="0"/>
              </a:rPr>
              <a:t>&gt;</a:t>
            </a:r>
          </a:p>
          <a:p>
            <a:pPr defTabSz="914400" eaLnBrk="0" fontAlgn="base" hangingPunct="0">
              <a:spcBef>
                <a:spcPct val="0"/>
              </a:spcBef>
              <a:spcAft>
                <a:spcPct val="0"/>
              </a:spcAft>
            </a:pPr>
            <a:r>
              <a:rPr lang="en-US" altLang="en-US" sz="1100" dirty="0">
                <a:cs typeface="Times New Roman" panose="02020603050405020304" pitchFamily="18" charset="0"/>
              </a:rPr>
              <a:t>+ worldSprite1 : Sprite</a:t>
            </a:r>
          </a:p>
          <a:p>
            <a:pPr defTabSz="914400" eaLnBrk="0" fontAlgn="base" hangingPunct="0">
              <a:spcBef>
                <a:spcPct val="0"/>
              </a:spcBef>
              <a:spcAft>
                <a:spcPct val="0"/>
              </a:spcAft>
            </a:pPr>
            <a:r>
              <a:rPr lang="en-US" altLang="en-US" sz="1100" dirty="0">
                <a:cs typeface="Times New Roman" panose="02020603050405020304" pitchFamily="18" charset="0"/>
              </a:rPr>
              <a:t>+ worldSprite2 : Sprite</a:t>
            </a: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placed : bool</a:t>
            </a:r>
            <a:endParaRPr lang="en-US" altLang="en-US" sz="1100" dirty="0">
              <a:cs typeface="Times New Roman" panose="02020603050405020304" pitchFamily="18" charset="0"/>
            </a:endParaRP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pathfindingCost</a:t>
            </a:r>
            <a:r>
              <a:rPr lang="en-US" altLang="en-US" sz="1100" dirty="0">
                <a:cs typeface="Times New Roman" panose="02020603050405020304" pitchFamily="18" charset="0"/>
              </a:rPr>
              <a:t> : float</a:t>
            </a:r>
            <a:endParaRPr lang="en-US" altLang="en-US" sz="1100" dirty="0"/>
          </a:p>
          <a:p>
            <a:pPr defTabSz="914400" eaLnBrk="0" fontAlgn="base" hangingPunct="0">
              <a:spcBef>
                <a:spcPct val="0"/>
              </a:spcBef>
              <a:spcAft>
                <a:spcPct val="0"/>
              </a:spcAft>
            </a:pPr>
            <a:r>
              <a:rPr lang="en-US" altLang="en-US" sz="1100" i="1" dirty="0">
                <a:ea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u="sng" dirty="0" err="1">
                <a:cs typeface="Times New Roman" panose="02020603050405020304" pitchFamily="18" charset="0"/>
              </a:rPr>
              <a:t>MakeAndPlaceWorldObject</a:t>
            </a:r>
            <a:r>
              <a:rPr lang="en-US" altLang="en-US" sz="1100" u="sng" dirty="0">
                <a:cs typeface="Times New Roman" panose="02020603050405020304" pitchFamily="18" charset="0"/>
              </a:rPr>
              <a:t>() : </a:t>
            </a:r>
            <a:r>
              <a:rPr lang="en-US" altLang="en-US" sz="1100" u="sng" dirty="0" err="1">
                <a:cs typeface="Times New Roman" panose="02020603050405020304" pitchFamily="18" charset="0"/>
              </a:rPr>
              <a:t>WorldObject</a:t>
            </a:r>
            <a:endParaRPr lang="en-US" altLang="en-US" sz="1100" u="sng" dirty="0">
              <a:cs typeface="Times New Roman" panose="02020603050405020304" pitchFamily="18" charset="0"/>
            </a:endParaRPr>
          </a:p>
          <a:p>
            <a:pPr defTabSz="914400" eaLnBrk="0" fontAlgn="base" hangingPunct="0">
              <a:spcBef>
                <a:spcPct val="0"/>
              </a:spcBef>
              <a:spcAft>
                <a:spcPct val="0"/>
              </a:spcAft>
            </a:pPr>
            <a:r>
              <a:rPr lang="en-US" altLang="en-US" sz="1100" dirty="0">
                <a:cs typeface="Times New Roman" panose="02020603050405020304" pitchFamily="18" charset="0"/>
              </a:rPr>
              <a:t>+ Place(Vector2Int) : bool</a:t>
            </a:r>
          </a:p>
          <a:p>
            <a:pPr defTabSz="914400" eaLnBrk="0" fontAlgn="base" hangingPunct="0">
              <a:spcBef>
                <a:spcPct val="0"/>
              </a:spcBef>
              <a:spcAft>
                <a:spcPct val="0"/>
              </a:spcAft>
            </a:pPr>
            <a:r>
              <a:rPr lang="en-US" altLang="en-US" sz="1100" dirty="0">
                <a:cs typeface="Times New Roman" panose="02020603050405020304" pitchFamily="18" charset="0"/>
              </a:rPr>
              <a:t>+ Take(Vector2Int) : bool</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GetInventoryBelow</a:t>
            </a:r>
            <a:r>
              <a:rPr lang="en-US" altLang="en-US" sz="1100" dirty="0">
                <a:cs typeface="Times New Roman" panose="02020603050405020304" pitchFamily="18" charset="0"/>
              </a:rPr>
              <a:t>() : Inventory</a:t>
            </a:r>
          </a:p>
          <a:p>
            <a:pPr defTabSz="914400" eaLnBrk="0" fontAlgn="base" hangingPunct="0">
              <a:spcBef>
                <a:spcPct val="0"/>
              </a:spcBef>
              <a:spcAft>
                <a:spcPct val="0"/>
              </a:spcAft>
            </a:pPr>
            <a:r>
              <a:rPr lang="en-US" altLang="en-US" sz="1100" i="1" dirty="0">
                <a:cs typeface="Times New Roman" panose="02020603050405020304" pitchFamily="18" charset="0"/>
              </a:rPr>
              <a:t>+ </a:t>
            </a:r>
            <a:r>
              <a:rPr lang="en-US" altLang="en-US" sz="1100" i="1" dirty="0" err="1">
                <a:cs typeface="Times New Roman" panose="02020603050405020304" pitchFamily="18" charset="0"/>
              </a:rPr>
              <a:t>GetWorldSprite</a:t>
            </a:r>
            <a:r>
              <a:rPr lang="en-US" altLang="en-US" sz="1100" i="1" dirty="0">
                <a:cs typeface="Times New Roman" panose="02020603050405020304" pitchFamily="18" charset="0"/>
              </a:rPr>
              <a:t>() : Sprite</a:t>
            </a:r>
          </a:p>
          <a:p>
            <a:pPr defTabSz="914400" eaLnBrk="0" fontAlgn="base" hangingPunct="0">
              <a:spcBef>
                <a:spcPct val="0"/>
              </a:spcBef>
              <a:spcAft>
                <a:spcPct val="0"/>
              </a:spcAft>
            </a:pPr>
            <a:r>
              <a:rPr lang="en-US" altLang="en-US" sz="1100" i="1" dirty="0">
                <a:cs typeface="Times New Roman" panose="02020603050405020304" pitchFamily="18" charset="0"/>
              </a:rPr>
              <a:t>+ </a:t>
            </a:r>
            <a:r>
              <a:rPr lang="en-US" altLang="en-US" sz="1100" i="1" dirty="0" err="1">
                <a:cs typeface="Times New Roman" panose="02020603050405020304" pitchFamily="18" charset="0"/>
              </a:rPr>
              <a:t>isSpaceFree</a:t>
            </a:r>
            <a:r>
              <a:rPr lang="en-US" altLang="en-US" sz="1100" i="1" dirty="0">
                <a:cs typeface="Times New Roman" panose="02020603050405020304" pitchFamily="18" charset="0"/>
              </a:rPr>
              <a:t>(Vector2Int): bool</a:t>
            </a:r>
          </a:p>
          <a:p>
            <a:pPr defTabSz="914400" eaLnBrk="0" fontAlgn="base" hangingPunct="0">
              <a:spcBef>
                <a:spcPct val="0"/>
              </a:spcBef>
              <a:spcAft>
                <a:spcPct val="0"/>
              </a:spcAft>
            </a:pPr>
            <a:r>
              <a:rPr lang="en-US" altLang="en-US" sz="1100" i="1" dirty="0">
                <a:cs typeface="Times New Roman" panose="02020603050405020304" pitchFamily="18" charset="0"/>
              </a:rPr>
              <a:t>+ </a:t>
            </a:r>
            <a:r>
              <a:rPr lang="en-US" altLang="en-US" sz="1100" i="1" dirty="0" err="1">
                <a:cs typeface="Times New Roman" panose="02020603050405020304" pitchFamily="18" charset="0"/>
              </a:rPr>
              <a:t>GetWorldObjectInventory</a:t>
            </a:r>
            <a:r>
              <a:rPr lang="en-US" altLang="en-US" sz="1100" i="1" dirty="0">
                <a:cs typeface="Times New Roman" panose="02020603050405020304" pitchFamily="18" charset="0"/>
              </a:rPr>
              <a:t>(Vector2Int) : Inventory</a:t>
            </a:r>
          </a:p>
          <a:p>
            <a:pPr defTabSz="914400" eaLnBrk="0" fontAlgn="base" hangingPunct="0">
              <a:spcBef>
                <a:spcPct val="0"/>
              </a:spcBef>
              <a:spcAft>
                <a:spcPct val="0"/>
              </a:spcAft>
            </a:pPr>
            <a:r>
              <a:rPr lang="en-US" altLang="en-US" sz="1100" i="1" dirty="0">
                <a:cs typeface="Times New Roman" panose="02020603050405020304" pitchFamily="18" charset="0"/>
              </a:rPr>
              <a:t>+ </a:t>
            </a:r>
            <a:r>
              <a:rPr lang="en-US" altLang="en-US" sz="1100" i="1" dirty="0" err="1">
                <a:cs typeface="Times New Roman" panose="02020603050405020304" pitchFamily="18" charset="0"/>
              </a:rPr>
              <a:t>GetPathfindingCost</a:t>
            </a:r>
            <a:r>
              <a:rPr lang="en-US" altLang="en-US" sz="1100" i="1" dirty="0">
                <a:cs typeface="Times New Roman" panose="02020603050405020304" pitchFamily="18" charset="0"/>
              </a:rPr>
              <a:t>() : float</a:t>
            </a:r>
          </a:p>
          <a:p>
            <a:pPr defTabSz="914400" eaLnBrk="0" fontAlgn="base" hangingPunct="0">
              <a:spcBef>
                <a:spcPct val="0"/>
              </a:spcBef>
              <a:spcAft>
                <a:spcPct val="0"/>
              </a:spcAft>
            </a:pPr>
            <a:r>
              <a:rPr lang="en-US" altLang="en-US" sz="1100" i="1" dirty="0">
                <a:cs typeface="Times New Roman" panose="02020603050405020304" pitchFamily="18" charset="0"/>
              </a:rPr>
              <a:t>+ </a:t>
            </a:r>
            <a:r>
              <a:rPr lang="en-US" altLang="en-US" sz="1100" i="1" dirty="0" err="1">
                <a:cs typeface="Times New Roman" panose="02020603050405020304" pitchFamily="18" charset="0"/>
              </a:rPr>
              <a:t>MoveToLocation</a:t>
            </a:r>
            <a:r>
              <a:rPr lang="en-US" altLang="en-US" sz="1100" i="1" dirty="0">
                <a:cs typeface="Times New Roman" panose="02020603050405020304" pitchFamily="18" charset="0"/>
              </a:rPr>
              <a:t>(Vector2Int) : bool</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GetCurrentSprite</a:t>
            </a:r>
            <a:r>
              <a:rPr lang="en-US" altLang="en-US" sz="1100" dirty="0">
                <a:cs typeface="Times New Roman" panose="02020603050405020304" pitchFamily="18" charset="0"/>
              </a:rPr>
              <a:t>() : Sprite &lt;&lt;override&gt;&gt;</a:t>
            </a:r>
            <a:endParaRPr lang="en-US" altLang="en-US" sz="1100" i="1" dirty="0">
              <a:cs typeface="Times New Roman" panose="02020603050405020304" pitchFamily="18" charset="0"/>
            </a:endParaRP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DestroyObject</a:t>
            </a:r>
            <a:r>
              <a:rPr lang="en-US" altLang="en-US" sz="1100" dirty="0">
                <a:cs typeface="Times New Roman" panose="02020603050405020304" pitchFamily="18" charset="0"/>
              </a:rPr>
              <a:t>() : void &lt;&lt;override&gt;&gt;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OnCreate</a:t>
            </a:r>
            <a:r>
              <a:rPr lang="en-US" altLang="en-US" sz="1100" dirty="0">
                <a:cs typeface="Times New Roman" panose="02020603050405020304" pitchFamily="18" charset="0"/>
              </a:rPr>
              <a:t>() : void &lt;&lt;override&gt;&gt;</a:t>
            </a:r>
          </a:p>
          <a:p>
            <a:pPr defTabSz="914400" eaLnBrk="0" fontAlgn="base" hangingPunct="0">
              <a:spcBef>
                <a:spcPct val="0"/>
              </a:spcBef>
              <a:spcAft>
                <a:spcPct val="0"/>
              </a:spcAft>
            </a:pPr>
            <a:endParaRPr lang="en-US" altLang="en-US" sz="1100" i="1" dirty="0">
              <a:highlight>
                <a:srgbClr val="00FF00"/>
              </a:highlight>
              <a:cs typeface="Times New Roman" panose="02020603050405020304" pitchFamily="18" charset="0"/>
            </a:endParaRPr>
          </a:p>
          <a:p>
            <a:pPr defTabSz="914400" eaLnBrk="0" fontAlgn="base" hangingPunct="0">
              <a:spcBef>
                <a:spcPct val="0"/>
              </a:spcBef>
              <a:spcAft>
                <a:spcPct val="0"/>
              </a:spcAft>
            </a:pPr>
            <a:endParaRPr lang="en-US" altLang="en-US" sz="1100" dirty="0">
              <a:cs typeface="Times New Roman" panose="02020603050405020304" pitchFamily="18" charset="0"/>
            </a:endParaRPr>
          </a:p>
          <a:p>
            <a:pPr defTabSz="914400" eaLnBrk="0" fontAlgn="base" hangingPunct="0">
              <a:spcBef>
                <a:spcPct val="0"/>
              </a:spcBef>
              <a:spcAft>
                <a:spcPct val="0"/>
              </a:spcAft>
            </a:pPr>
            <a:endParaRPr lang="en-US" altLang="en-US" sz="1100" dirty="0"/>
          </a:p>
        </p:txBody>
      </p:sp>
      <p:sp>
        <p:nvSpPr>
          <p:cNvPr id="6" name="Text Box 1">
            <a:extLst>
              <a:ext uri="{FF2B5EF4-FFF2-40B4-BE49-F238E27FC236}">
                <a16:creationId xmlns:a16="http://schemas.microsoft.com/office/drawing/2014/main" id="{6124E57C-8A9B-488C-ADB7-90A229ACBFED}"/>
              </a:ext>
            </a:extLst>
          </p:cNvPr>
          <p:cNvSpPr txBox="1">
            <a:spLocks noChangeArrowheads="1"/>
          </p:cNvSpPr>
          <p:nvPr/>
        </p:nvSpPr>
        <p:spPr bwMode="auto">
          <a:xfrm>
            <a:off x="13716818" y="1877696"/>
            <a:ext cx="3976822" cy="16088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i="1" dirty="0">
                <a:ea typeface="Calibri" panose="020F0502020204030204" pitchFamily="34" charset="0"/>
                <a:cs typeface="Times New Roman" panose="02020603050405020304" pitchFamily="18" charset="0"/>
              </a:rPr>
              <a:t>Wall</a:t>
            </a:r>
            <a:endParaRPr lang="en-US" altLang="en-US" sz="1100" i="1" dirty="0"/>
          </a:p>
          <a:p>
            <a:pPr defTabSz="914400" eaLnBrk="0" fontAlgn="base" hangingPunct="0">
              <a:spcBef>
                <a:spcPct val="0"/>
              </a:spcBef>
              <a:spcAft>
                <a:spcPct val="0"/>
              </a:spcAft>
            </a:pPr>
            <a:r>
              <a:rPr lang="en-US" altLang="en-US" sz="1100" dirty="0"/>
              <a:t>---------------------------------------------------------------------------------------</a:t>
            </a:r>
          </a:p>
          <a:p>
            <a:pPr defTabSz="914400" eaLnBrk="0" fontAlgn="base" hangingPunct="0">
              <a:spcBef>
                <a:spcPct val="0"/>
              </a:spcBef>
              <a:spcAft>
                <a:spcPct val="0"/>
              </a:spcAft>
            </a:pPr>
            <a:r>
              <a:rPr lang="en-US" altLang="en-US" sz="1100" dirty="0"/>
              <a:t>+ </a:t>
            </a:r>
            <a:r>
              <a:rPr lang="en-US" altLang="en-US" sz="1100" dirty="0" err="1"/>
              <a:t>blocksUnits</a:t>
            </a:r>
            <a:r>
              <a:rPr lang="en-US" altLang="en-US" sz="1100" dirty="0"/>
              <a:t> : bool</a:t>
            </a:r>
          </a:p>
          <a:p>
            <a:pPr defTabSz="914400" eaLnBrk="0" fontAlgn="base" hangingPunct="0">
              <a:spcBef>
                <a:spcPct val="0"/>
              </a:spcBef>
              <a:spcAft>
                <a:spcPct val="0"/>
              </a:spcAft>
            </a:pPr>
            <a:r>
              <a:rPr lang="en-US" altLang="en-US" sz="1100" dirty="0"/>
              <a:t>+ </a:t>
            </a:r>
            <a:r>
              <a:rPr lang="en-US" altLang="en-US" sz="1100" dirty="0" err="1"/>
              <a:t>influenceFloors</a:t>
            </a:r>
            <a:r>
              <a:rPr lang="en-US" altLang="en-US" sz="1100" dirty="0"/>
              <a:t>: bool</a:t>
            </a:r>
          </a:p>
          <a:p>
            <a:pPr defTabSz="914400" eaLnBrk="0" fontAlgn="base" hangingPunct="0">
              <a:spcBef>
                <a:spcPct val="0"/>
              </a:spcBef>
              <a:spcAft>
                <a:spcPct val="0"/>
              </a:spcAft>
            </a:pPr>
            <a:r>
              <a:rPr lang="en-US" altLang="en-US" sz="1100" dirty="0"/>
              <a: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GetWorldObjectInventory</a:t>
            </a:r>
            <a:r>
              <a:rPr lang="en-US" altLang="en-US" sz="1100" dirty="0">
                <a:cs typeface="Times New Roman" panose="02020603050405020304" pitchFamily="18" charset="0"/>
              </a:rPr>
              <a:t>(Vector2Int) : Inventory &lt;&lt;override&gt;&gt;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isSpaceFree</a:t>
            </a:r>
            <a:r>
              <a:rPr lang="en-US" altLang="en-US" sz="1100" dirty="0">
                <a:cs typeface="Times New Roman" panose="02020603050405020304" pitchFamily="18" charset="0"/>
              </a:rPr>
              <a:t>(Vector2Int): bool &lt;&lt;override&gt;&gt;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OnCreate</a:t>
            </a:r>
            <a:r>
              <a:rPr lang="en-US" altLang="en-US" sz="1100" dirty="0">
                <a:cs typeface="Times New Roman" panose="02020603050405020304" pitchFamily="18" charset="0"/>
              </a:rPr>
              <a:t>() : void &lt;&lt;override&gt;&gt;</a:t>
            </a:r>
            <a:endParaRPr lang="en-US" altLang="en-US" sz="1100" dirty="0"/>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DestroyObject</a:t>
            </a:r>
            <a:r>
              <a:rPr lang="en-US" altLang="en-US" sz="1100" dirty="0">
                <a:cs typeface="Times New Roman" panose="02020603050405020304" pitchFamily="18" charset="0"/>
              </a:rPr>
              <a:t>() : void &lt;&lt;override&gt;&gt;</a:t>
            </a:r>
          </a:p>
          <a:p>
            <a:pPr defTabSz="914400" eaLnBrk="0" fontAlgn="base" hangingPunct="0">
              <a:spcBef>
                <a:spcPct val="0"/>
              </a:spcBef>
              <a:spcAft>
                <a:spcPct val="0"/>
              </a:spcAft>
            </a:pPr>
            <a:endParaRPr lang="en-US" altLang="en-US" sz="1100" dirty="0">
              <a:highlight>
                <a:srgbClr val="00FF00"/>
              </a:highlight>
            </a:endParaRPr>
          </a:p>
        </p:txBody>
      </p:sp>
      <p:sp>
        <p:nvSpPr>
          <p:cNvPr id="7" name="Text Box 3">
            <a:extLst>
              <a:ext uri="{FF2B5EF4-FFF2-40B4-BE49-F238E27FC236}">
                <a16:creationId xmlns:a16="http://schemas.microsoft.com/office/drawing/2014/main" id="{2AAB515F-350A-4B30-A2D5-EEEE3673AAC8}"/>
              </a:ext>
            </a:extLst>
          </p:cNvPr>
          <p:cNvSpPr txBox="1">
            <a:spLocks noChangeArrowheads="1"/>
          </p:cNvSpPr>
          <p:nvPr/>
        </p:nvSpPr>
        <p:spPr bwMode="auto">
          <a:xfrm>
            <a:off x="13604130" y="9131815"/>
            <a:ext cx="3976822" cy="141966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i="1" dirty="0">
                <a:ea typeface="Calibri" panose="020F0502020204030204" pitchFamily="34" charset="0"/>
                <a:cs typeface="Times New Roman" panose="02020603050405020304" pitchFamily="18" charset="0"/>
              </a:rPr>
              <a:t>Floor</a:t>
            </a:r>
            <a:endParaRPr lang="en-US" altLang="en-US" sz="1100" i="1" dirty="0"/>
          </a:p>
          <a:p>
            <a:pPr defTabSz="914400" eaLnBrk="0" fontAlgn="base" hangingPunct="0">
              <a:spcBef>
                <a:spcPct val="0"/>
              </a:spcBef>
              <a:spcAft>
                <a:spcPct val="0"/>
              </a:spcAft>
            </a:pPr>
            <a:r>
              <a:rPr lang="en-US" altLang="en-US" sz="1100" dirty="0"/>
              <a:t>----------------------------------------------------------------------------------------</a:t>
            </a:r>
          </a:p>
          <a:p>
            <a:pPr defTabSz="914400" eaLnBrk="0" fontAlgn="base" hangingPunct="0">
              <a:spcBef>
                <a:spcPct val="0"/>
              </a:spcBef>
              <a:spcAft>
                <a:spcPct val="0"/>
              </a:spcAft>
            </a:pPr>
            <a:r>
              <a:rPr lang="en-US" altLang="en-US" sz="1100" dirty="0"/>
              <a:t>+ </a:t>
            </a:r>
            <a:r>
              <a:rPr lang="en-US" altLang="en-US" sz="1100" dirty="0" err="1"/>
              <a:t>canSupportWall</a:t>
            </a:r>
            <a:r>
              <a:rPr lang="en-US" altLang="en-US" sz="1100" dirty="0"/>
              <a:t> : bool</a:t>
            </a:r>
          </a:p>
          <a:p>
            <a:pPr defTabSz="914400" eaLnBrk="0" fontAlgn="base" hangingPunct="0">
              <a:spcBef>
                <a:spcPct val="0"/>
              </a:spcBef>
              <a:spcAft>
                <a:spcPct val="0"/>
              </a:spcAft>
            </a:pPr>
            <a:r>
              <a:rPr lang="en-US" altLang="en-US" sz="1100" dirty="0"/>
              <a: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GetWorldObjectInventory</a:t>
            </a:r>
            <a:r>
              <a:rPr lang="en-US" altLang="en-US" sz="1100" dirty="0">
                <a:cs typeface="Times New Roman" panose="02020603050405020304" pitchFamily="18" charset="0"/>
              </a:rPr>
              <a:t>(Vector2Int) : Inventory &lt;&lt;override&gt;&gt;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isSpaceFree</a:t>
            </a:r>
            <a:r>
              <a:rPr lang="en-US" altLang="en-US" sz="1100" dirty="0">
                <a:cs typeface="Times New Roman" panose="02020603050405020304" pitchFamily="18" charset="0"/>
              </a:rPr>
              <a:t>(Vector2Int): bool &lt;&lt;override&gt;&gt;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OnCreate</a:t>
            </a:r>
            <a:r>
              <a:rPr lang="en-US" altLang="en-US" sz="1100" dirty="0">
                <a:cs typeface="Times New Roman" panose="02020603050405020304" pitchFamily="18" charset="0"/>
              </a:rPr>
              <a:t>() : void &lt;&lt;override&gt;&gt;</a:t>
            </a:r>
            <a:endParaRPr lang="en-US" altLang="en-US" sz="1100" dirty="0"/>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DestroyObject</a:t>
            </a:r>
            <a:r>
              <a:rPr lang="en-US" altLang="en-US" sz="1100" dirty="0">
                <a:cs typeface="Times New Roman" panose="02020603050405020304" pitchFamily="18" charset="0"/>
              </a:rPr>
              <a:t>() : void &lt;&lt;override&gt;&gt;</a:t>
            </a:r>
          </a:p>
        </p:txBody>
      </p:sp>
      <p:sp>
        <p:nvSpPr>
          <p:cNvPr id="8" name="Text Box 8">
            <a:extLst>
              <a:ext uri="{FF2B5EF4-FFF2-40B4-BE49-F238E27FC236}">
                <a16:creationId xmlns:a16="http://schemas.microsoft.com/office/drawing/2014/main" id="{C71663AB-0878-4477-93C3-A92856C5DEBB}"/>
              </a:ext>
            </a:extLst>
          </p:cNvPr>
          <p:cNvSpPr txBox="1">
            <a:spLocks noChangeArrowheads="1"/>
          </p:cNvSpPr>
          <p:nvPr/>
        </p:nvSpPr>
        <p:spPr bwMode="auto">
          <a:xfrm>
            <a:off x="572254" y="11752405"/>
            <a:ext cx="745958" cy="6000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Armor</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sp>
        <p:nvSpPr>
          <p:cNvPr id="9" name="Text Box 4">
            <a:extLst>
              <a:ext uri="{FF2B5EF4-FFF2-40B4-BE49-F238E27FC236}">
                <a16:creationId xmlns:a16="http://schemas.microsoft.com/office/drawing/2014/main" id="{CDA32D40-8246-4A84-A9E2-030D67354287}"/>
              </a:ext>
            </a:extLst>
          </p:cNvPr>
          <p:cNvSpPr txBox="1">
            <a:spLocks noChangeArrowheads="1"/>
          </p:cNvSpPr>
          <p:nvPr/>
        </p:nvSpPr>
        <p:spPr bwMode="auto">
          <a:xfrm>
            <a:off x="8535553" y="6540262"/>
            <a:ext cx="3976821" cy="38415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i="1" dirty="0">
                <a:ea typeface="Calibri" panose="020F0502020204030204" pitchFamily="34" charset="0"/>
                <a:cs typeface="Times New Roman" panose="02020603050405020304" pitchFamily="18" charset="0"/>
              </a:rPr>
              <a:t>Unit</a:t>
            </a:r>
          </a:p>
          <a:p>
            <a:pPr defTabSz="914400" eaLnBrk="0" fontAlgn="base" hangingPunct="0">
              <a:spcBef>
                <a:spcPct val="0"/>
              </a:spcBef>
              <a:spcAft>
                <a:spcPct val="0"/>
              </a:spcAft>
            </a:pPr>
            <a:r>
              <a:rPr lang="en-US" altLang="en-US" sz="1100" i="1" dirty="0">
                <a:cs typeface="Times New Roman" panose="02020603050405020304" pitchFamily="18" charset="0"/>
              </a:rPr>
              <a:t>----------------------------------------------------------------------------------------</a:t>
            </a:r>
          </a:p>
          <a:p>
            <a:pPr defTabSz="914400" eaLnBrk="0" fontAlgn="base" hangingPunct="0">
              <a:spcBef>
                <a:spcPct val="0"/>
              </a:spcBef>
              <a:spcAft>
                <a:spcPct val="0"/>
              </a:spcAft>
            </a:pPr>
            <a:r>
              <a:rPr lang="en-US" altLang="en-US" sz="1100" i="1" dirty="0">
                <a:cs typeface="Times New Roman" panose="02020603050405020304" pitchFamily="18" charset="0"/>
              </a:rPr>
              <a:t>+ </a:t>
            </a:r>
            <a:r>
              <a:rPr lang="en-US" altLang="en-US" sz="1100" i="1" u="sng" dirty="0" err="1">
                <a:cs typeface="Times New Roman" panose="02020603050405020304" pitchFamily="18" charset="0"/>
              </a:rPr>
              <a:t>unitList</a:t>
            </a:r>
            <a:r>
              <a:rPr lang="en-US" altLang="en-US" sz="1100" i="1" u="sng" dirty="0">
                <a:cs typeface="Times New Roman" panose="02020603050405020304" pitchFamily="18" charset="0"/>
              </a:rPr>
              <a:t> : List&lt;Unit&gt;</a:t>
            </a:r>
          </a:p>
          <a:p>
            <a:pPr defTabSz="914400" eaLnBrk="0" fontAlgn="base" hangingPunct="0">
              <a:spcBef>
                <a:spcPct val="0"/>
              </a:spcBef>
              <a:spcAft>
                <a:spcPct val="0"/>
              </a:spcAft>
            </a:pPr>
            <a:r>
              <a:rPr lang="en-US" altLang="en-US" sz="1100" dirty="0"/>
              <a:t>+ </a:t>
            </a:r>
            <a:r>
              <a:rPr lang="en-US" altLang="en-US" sz="1100" dirty="0" err="1"/>
              <a:t>unitTnventory</a:t>
            </a:r>
            <a:r>
              <a:rPr lang="en-US" altLang="en-US" sz="1100" dirty="0"/>
              <a:t> : Inventory</a:t>
            </a:r>
          </a:p>
          <a:p>
            <a:pPr defTabSz="914400" eaLnBrk="0" fontAlgn="base" hangingPunct="0">
              <a:spcBef>
                <a:spcPct val="0"/>
              </a:spcBef>
              <a:spcAft>
                <a:spcPct val="0"/>
              </a:spcAft>
            </a:pPr>
            <a:r>
              <a:rPr lang="en-US" altLang="en-US" sz="1100" dirty="0"/>
              <a:t>+ burrower : bool</a:t>
            </a:r>
          </a:p>
          <a:p>
            <a:pPr defTabSz="914400" eaLnBrk="0" fontAlgn="base" hangingPunct="0">
              <a:spcBef>
                <a:spcPct val="0"/>
              </a:spcBef>
              <a:spcAft>
                <a:spcPct val="0"/>
              </a:spcAft>
            </a:pPr>
            <a:r>
              <a:rPr lang="en-US" altLang="en-US" sz="1100" dirty="0"/>
              <a:t>+ dead : bool</a:t>
            </a:r>
          </a:p>
          <a:p>
            <a:pPr defTabSz="914400" eaLnBrk="0" fontAlgn="base" hangingPunct="0">
              <a:spcBef>
                <a:spcPct val="0"/>
              </a:spcBef>
              <a:spcAft>
                <a:spcPct val="0"/>
              </a:spcAft>
            </a:pPr>
            <a:r>
              <a:rPr lang="en-US" altLang="en-US" sz="1100" dirty="0"/>
              <a:t>+ speed : int</a:t>
            </a:r>
          </a:p>
          <a:p>
            <a:pPr defTabSz="914400" eaLnBrk="0" fontAlgn="base" hangingPunct="0">
              <a:spcBef>
                <a:spcPct val="0"/>
              </a:spcBef>
              <a:spcAft>
                <a:spcPct val="0"/>
              </a:spcAft>
            </a:pPr>
            <a:r>
              <a:rPr lang="en-US" altLang="en-US" sz="1100" dirty="0"/>
              <a:t>- </a:t>
            </a:r>
            <a:r>
              <a:rPr lang="en-US" altLang="en-US" sz="1100" dirty="0" err="1"/>
              <a:t>speedCounter</a:t>
            </a:r>
            <a:r>
              <a:rPr lang="en-US" altLang="en-US" sz="1100" dirty="0"/>
              <a:t> : int</a:t>
            </a:r>
          </a:p>
          <a:p>
            <a:pPr defTabSz="914400" eaLnBrk="0" fontAlgn="base" hangingPunct="0">
              <a:spcBef>
                <a:spcPct val="0"/>
              </a:spcBef>
              <a:spcAft>
                <a:spcPct val="0"/>
              </a:spcAft>
            </a:pPr>
            <a:r>
              <a:rPr lang="en-US" altLang="en-US" sz="1100" dirty="0"/>
              <a: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GetMoveDirection</a:t>
            </a:r>
            <a:r>
              <a:rPr lang="en-US" altLang="en-US" sz="1100" dirty="0">
                <a:cs typeface="Times New Roman" panose="02020603050405020304" pitchFamily="18" charset="0"/>
              </a:rPr>
              <a:t>() : Vector2Int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GetMoveMap</a:t>
            </a:r>
            <a:r>
              <a:rPr lang="en-US" altLang="en-US" sz="1100" dirty="0">
                <a:cs typeface="Times New Roman" panose="02020603050405020304" pitchFamily="18" charset="0"/>
              </a:rPr>
              <a:t>() : Node[,]</a:t>
            </a:r>
          </a:p>
          <a:p>
            <a:pPr defTabSz="914400" eaLnBrk="0" fontAlgn="base" hangingPunct="0">
              <a:spcBef>
                <a:spcPct val="0"/>
              </a:spcBef>
              <a:spcAft>
                <a:spcPct val="0"/>
              </a:spcAft>
            </a:pPr>
            <a:r>
              <a:rPr lang="en-US" altLang="en-US" sz="1100" dirty="0"/>
              <a:t># </a:t>
            </a:r>
            <a:r>
              <a:rPr lang="en-US" altLang="en-US" sz="1100" dirty="0" err="1"/>
              <a:t>AttackMove</a:t>
            </a:r>
            <a:r>
              <a:rPr lang="en-US" altLang="en-US" sz="1100" dirty="0"/>
              <a:t>(Vecotr2Int) : bool</a:t>
            </a:r>
          </a:p>
          <a:p>
            <a:pPr defTabSz="914400" eaLnBrk="0" fontAlgn="base" hangingPunct="0">
              <a:spcBef>
                <a:spcPct val="0"/>
              </a:spcBef>
              <a:spcAft>
                <a:spcPct val="0"/>
              </a:spcAft>
            </a:pPr>
            <a:r>
              <a:rPr lang="en-US" altLang="en-US" sz="1100" dirty="0"/>
              <a:t>- </a:t>
            </a:r>
            <a:r>
              <a:rPr lang="en-US" altLang="en-US" sz="1100" dirty="0" err="1"/>
              <a:t>MeleeAttack</a:t>
            </a:r>
            <a:r>
              <a:rPr lang="en-US" altLang="en-US" sz="1100" dirty="0"/>
              <a:t>(</a:t>
            </a:r>
            <a:r>
              <a:rPr lang="en-US" altLang="en-US" sz="1100" dirty="0" err="1"/>
              <a:t>RoguelikeObject</a:t>
            </a:r>
            <a:r>
              <a:rPr lang="en-US" altLang="en-US" sz="1100" dirty="0"/>
              <a:t>) : bool</a:t>
            </a:r>
          </a:p>
          <a:p>
            <a:pPr defTabSz="914400" eaLnBrk="0" fontAlgn="base" hangingPunct="0">
              <a:spcBef>
                <a:spcPct val="0"/>
              </a:spcBef>
              <a:spcAft>
                <a:spcPct val="0"/>
              </a:spcAft>
            </a:pPr>
            <a:r>
              <a:rPr lang="en-US" altLang="en-US" sz="1100" i="1" dirty="0"/>
              <a:t># </a:t>
            </a:r>
            <a:r>
              <a:rPr lang="en-US" altLang="en-US" sz="1100" i="1" dirty="0" err="1"/>
              <a:t>TakeTurn</a:t>
            </a:r>
            <a:r>
              <a:rPr lang="en-US" altLang="en-US" sz="1100" i="1" dirty="0"/>
              <a:t>() : void</a:t>
            </a:r>
            <a:endParaRPr lang="en-US" altLang="en-US" sz="1100" dirty="0"/>
          </a:p>
          <a:p>
            <a:pPr defTabSz="914400" eaLnBrk="0" fontAlgn="base" hangingPunct="0">
              <a:spcBef>
                <a:spcPct val="0"/>
              </a:spcBef>
              <a:spcAft>
                <a:spcPct val="0"/>
              </a:spcAft>
            </a:pPr>
            <a:r>
              <a:rPr lang="en-US" altLang="en-US" sz="1100" dirty="0"/>
              <a:t>+ Die() : void &lt;&lt;override&gt;&gt;</a:t>
            </a:r>
          </a:p>
          <a:p>
            <a:pPr defTabSz="914400" eaLnBrk="0" fontAlgn="base" hangingPunct="0">
              <a:spcBef>
                <a:spcPct val="0"/>
              </a:spcBef>
              <a:spcAft>
                <a:spcPct val="0"/>
              </a:spcAft>
            </a:pPr>
            <a:r>
              <a:rPr lang="en-US" altLang="en-US" sz="1100" dirty="0"/>
              <a:t>+ Step() : void &lt;&lt;override&gt;&gt;</a:t>
            </a:r>
          </a:p>
          <a:p>
            <a:pPr defTabSz="914400" eaLnBrk="0" fontAlgn="base" hangingPunct="0">
              <a:spcBef>
                <a:spcPct val="0"/>
              </a:spcBef>
              <a:spcAft>
                <a:spcPct val="0"/>
              </a:spcAft>
            </a:pPr>
            <a:r>
              <a:rPr lang="en-US" altLang="en-US" sz="1100" dirty="0"/>
              <a:t>+ </a:t>
            </a:r>
            <a:r>
              <a:rPr lang="en-US" altLang="en-US" sz="1100" dirty="0" err="1"/>
              <a:t>AttempDodge</a:t>
            </a:r>
            <a:r>
              <a:rPr lang="en-US" altLang="en-US" sz="1100" dirty="0"/>
              <a:t>(</a:t>
            </a:r>
            <a:r>
              <a:rPr lang="en-US" altLang="en-US" sz="1100" dirty="0" err="1"/>
              <a:t>RoguelikeObject</a:t>
            </a:r>
            <a:r>
              <a:rPr lang="en-US" altLang="en-US" sz="1100" dirty="0"/>
              <a:t>) : bool &lt;&lt;override&gt;&gt;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GetWorldObjectInventory</a:t>
            </a:r>
            <a:r>
              <a:rPr lang="en-US" altLang="en-US" sz="1100" dirty="0">
                <a:cs typeface="Times New Roman" panose="02020603050405020304" pitchFamily="18" charset="0"/>
              </a:rPr>
              <a:t>(Vector2Int) : Inventory &lt;&lt;override&gt;&gt;</a:t>
            </a:r>
            <a:endParaRPr lang="en-US" altLang="en-US" sz="1100" dirty="0"/>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isSpaceFree</a:t>
            </a:r>
            <a:r>
              <a:rPr lang="en-US" altLang="en-US" sz="1100" dirty="0">
                <a:cs typeface="Times New Roman" panose="02020603050405020304" pitchFamily="18" charset="0"/>
              </a:rPr>
              <a:t>(Vector2Int): bool &lt;&lt;override&gt;&gt;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OnCreate</a:t>
            </a:r>
            <a:r>
              <a:rPr lang="en-US" altLang="en-US" sz="1100" dirty="0">
                <a:cs typeface="Times New Roman" panose="02020603050405020304" pitchFamily="18" charset="0"/>
              </a:rPr>
              <a:t>() : void &lt;&lt;override&gt;&gt;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DestroyObject</a:t>
            </a:r>
            <a:r>
              <a:rPr lang="en-US" altLang="en-US" sz="1100" dirty="0">
                <a:cs typeface="Times New Roman" panose="02020603050405020304" pitchFamily="18" charset="0"/>
              </a:rPr>
              <a:t>() : void &lt;&lt;override&gt;&gt;</a:t>
            </a:r>
            <a:endParaRPr lang="en-US" altLang="en-US" sz="1100" dirty="0"/>
          </a:p>
          <a:p>
            <a:pPr defTabSz="914400" eaLnBrk="0" fontAlgn="base" hangingPunct="0">
              <a:spcBef>
                <a:spcPct val="0"/>
              </a:spcBef>
              <a:spcAft>
                <a:spcPct val="0"/>
              </a:spcAft>
            </a:pPr>
            <a:endParaRPr lang="en-US" altLang="en-US" sz="1100" dirty="0">
              <a:highlight>
                <a:srgbClr val="00FF00"/>
              </a:highlight>
            </a:endParaRPr>
          </a:p>
          <a:p>
            <a:pPr defTabSz="914400" eaLnBrk="0" fontAlgn="base" hangingPunct="0">
              <a:spcBef>
                <a:spcPct val="0"/>
              </a:spcBef>
              <a:spcAft>
                <a:spcPct val="0"/>
              </a:spcAft>
            </a:pPr>
            <a:endParaRPr lang="en-US" altLang="en-US" sz="1100" i="1" dirty="0"/>
          </a:p>
        </p:txBody>
      </p:sp>
      <p:cxnSp>
        <p:nvCxnSpPr>
          <p:cNvPr id="10" name="Connector: Elbow 9">
            <a:extLst>
              <a:ext uri="{FF2B5EF4-FFF2-40B4-BE49-F238E27FC236}">
                <a16:creationId xmlns:a16="http://schemas.microsoft.com/office/drawing/2014/main" id="{32AF1ABC-EDBE-4A5C-98DC-71ED9DBDF8B4}"/>
              </a:ext>
            </a:extLst>
          </p:cNvPr>
          <p:cNvCxnSpPr>
            <a:cxnSpLocks/>
            <a:stCxn id="4" idx="3"/>
            <a:endCxn id="5" idx="1"/>
          </p:cNvCxnSpPr>
          <p:nvPr/>
        </p:nvCxnSpPr>
        <p:spPr>
          <a:xfrm flipV="1">
            <a:off x="6545644" y="4319984"/>
            <a:ext cx="2383952" cy="22014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87A16776-13EA-497E-BD5B-FD2D508F29DC}"/>
              </a:ext>
            </a:extLst>
          </p:cNvPr>
          <p:cNvCxnSpPr>
            <a:cxnSpLocks/>
            <a:stCxn id="5" idx="3"/>
            <a:endCxn id="7" idx="1"/>
          </p:cNvCxnSpPr>
          <p:nvPr/>
        </p:nvCxnSpPr>
        <p:spPr>
          <a:xfrm>
            <a:off x="12549330" y="4319984"/>
            <a:ext cx="1054800" cy="5521664"/>
          </a:xfrm>
          <a:prstGeom prst="bentConnector3">
            <a:avLst>
              <a:gd name="adj1" fmla="val 3073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B3FD19D5-09B0-425D-9BCE-1F7208F41BC9}"/>
              </a:ext>
            </a:extLst>
          </p:cNvPr>
          <p:cNvCxnSpPr>
            <a:cxnSpLocks/>
            <a:stCxn id="5" idx="3"/>
            <a:endCxn id="6" idx="1"/>
          </p:cNvCxnSpPr>
          <p:nvPr/>
        </p:nvCxnSpPr>
        <p:spPr>
          <a:xfrm flipV="1">
            <a:off x="12549330" y="2682121"/>
            <a:ext cx="1167488" cy="1637863"/>
          </a:xfrm>
          <a:prstGeom prst="bentConnector3">
            <a:avLst>
              <a:gd name="adj1" fmla="val 2824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51EB139B-62C6-4DD8-BE27-504A5D8E558F}"/>
              </a:ext>
            </a:extLst>
          </p:cNvPr>
          <p:cNvCxnSpPr>
            <a:cxnSpLocks/>
            <a:stCxn id="5" idx="2"/>
            <a:endCxn id="9" idx="0"/>
          </p:cNvCxnSpPr>
          <p:nvPr/>
        </p:nvCxnSpPr>
        <p:spPr>
          <a:xfrm rot="5400000">
            <a:off x="10403233" y="6204031"/>
            <a:ext cx="456963" cy="21549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 Box 8">
            <a:extLst>
              <a:ext uri="{FF2B5EF4-FFF2-40B4-BE49-F238E27FC236}">
                <a16:creationId xmlns:a16="http://schemas.microsoft.com/office/drawing/2014/main" id="{8946523E-E8D1-4293-82C1-C48C4C31C455}"/>
              </a:ext>
            </a:extLst>
          </p:cNvPr>
          <p:cNvSpPr txBox="1">
            <a:spLocks noChangeArrowheads="1"/>
          </p:cNvSpPr>
          <p:nvPr/>
        </p:nvSpPr>
        <p:spPr bwMode="auto">
          <a:xfrm>
            <a:off x="1691191" y="11747661"/>
            <a:ext cx="745958" cy="6000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Weapon</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sp>
        <p:nvSpPr>
          <p:cNvPr id="25" name="Text Box 8">
            <a:extLst>
              <a:ext uri="{FF2B5EF4-FFF2-40B4-BE49-F238E27FC236}">
                <a16:creationId xmlns:a16="http://schemas.microsoft.com/office/drawing/2014/main" id="{5C84A2A7-C9EF-46EF-87C8-429B3329E103}"/>
              </a:ext>
            </a:extLst>
          </p:cNvPr>
          <p:cNvSpPr txBox="1">
            <a:spLocks noChangeArrowheads="1"/>
          </p:cNvSpPr>
          <p:nvPr/>
        </p:nvSpPr>
        <p:spPr bwMode="auto">
          <a:xfrm>
            <a:off x="2751854" y="11747660"/>
            <a:ext cx="2599658" cy="284625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a:cs typeface="Times New Roman" panose="02020603050405020304" pitchFamily="18" charset="0"/>
              </a:rPr>
              <a:t>Gold</a:t>
            </a:r>
            <a:endParaRPr lang="en-US" altLang="en-US" sz="1100" dirty="0"/>
          </a:p>
          <a:p>
            <a:pPr defTabSz="914400" eaLnBrk="0" fontAlgn="base" hangingPunct="0">
              <a:spcBef>
                <a:spcPct val="0"/>
              </a:spcBef>
              <a:spcAft>
                <a:spcPct val="0"/>
              </a:spcAft>
            </a:pPr>
            <a:r>
              <a:rPr lang="en-US" altLang="en-US" sz="1100" dirty="0"/>
              <a: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u="sng" dirty="0" err="1">
                <a:cs typeface="Times New Roman" panose="02020603050405020304" pitchFamily="18" charset="0"/>
              </a:rPr>
              <a:t>goldList</a:t>
            </a:r>
            <a:r>
              <a:rPr lang="en-US" altLang="en-US" sz="1100" u="sng" dirty="0">
                <a:cs typeface="Times New Roman" panose="02020603050405020304" pitchFamily="18" charset="0"/>
              </a:rPr>
              <a:t> : List&lt;Gold&gt;</a:t>
            </a:r>
            <a:endParaRPr lang="en-US" altLang="en-US" sz="1100" dirty="0"/>
          </a:p>
          <a:p>
            <a:r>
              <a:rPr lang="en-US" sz="1100" dirty="0"/>
              <a:t>- </a:t>
            </a:r>
            <a:r>
              <a:rPr lang="en-US" sz="1100" dirty="0" err="1"/>
              <a:t>copperSingle</a:t>
            </a:r>
            <a:r>
              <a:rPr lang="en-US" sz="1100" dirty="0"/>
              <a:t> : Sprite</a:t>
            </a:r>
          </a:p>
          <a:p>
            <a:r>
              <a:rPr lang="en-US" sz="1100" dirty="0"/>
              <a:t>- </a:t>
            </a:r>
            <a:r>
              <a:rPr lang="en-US" sz="1100" dirty="0" err="1"/>
              <a:t>copperStack</a:t>
            </a:r>
            <a:r>
              <a:rPr lang="en-US" sz="1100" dirty="0"/>
              <a:t> : Sprite </a:t>
            </a:r>
          </a:p>
          <a:p>
            <a:r>
              <a:rPr lang="en-US" sz="1100" dirty="0"/>
              <a:t>- </a:t>
            </a:r>
            <a:r>
              <a:rPr lang="en-US" sz="1100" dirty="0" err="1"/>
              <a:t>copperPile</a:t>
            </a:r>
            <a:r>
              <a:rPr lang="en-US" sz="1100" dirty="0"/>
              <a:t> : Sprite </a:t>
            </a:r>
          </a:p>
          <a:p>
            <a:r>
              <a:rPr lang="en-US" sz="1100" dirty="0"/>
              <a:t>- </a:t>
            </a:r>
            <a:r>
              <a:rPr lang="en-US" sz="1100" dirty="0" err="1"/>
              <a:t>silverSingle</a:t>
            </a:r>
            <a:r>
              <a:rPr lang="en-US" sz="1100" dirty="0"/>
              <a:t> : Sprite </a:t>
            </a:r>
          </a:p>
          <a:p>
            <a:r>
              <a:rPr lang="en-US" sz="1100" dirty="0"/>
              <a:t>- </a:t>
            </a:r>
            <a:r>
              <a:rPr lang="en-US" sz="1100" dirty="0" err="1"/>
              <a:t>silverStack</a:t>
            </a:r>
            <a:r>
              <a:rPr lang="en-US" sz="1100" dirty="0"/>
              <a:t> : Sprite </a:t>
            </a:r>
          </a:p>
          <a:p>
            <a:r>
              <a:rPr lang="en-US" sz="1100" dirty="0"/>
              <a:t>- </a:t>
            </a:r>
            <a:r>
              <a:rPr lang="en-US" sz="1100" dirty="0" err="1"/>
              <a:t>silverPile</a:t>
            </a:r>
            <a:r>
              <a:rPr lang="en-US" sz="1100" dirty="0"/>
              <a:t> : Sprite </a:t>
            </a:r>
          </a:p>
          <a:p>
            <a:r>
              <a:rPr lang="en-US" sz="1100" dirty="0"/>
              <a:t>- </a:t>
            </a:r>
            <a:r>
              <a:rPr lang="en-US" sz="1100" dirty="0" err="1"/>
              <a:t>goldSingle</a:t>
            </a:r>
            <a:r>
              <a:rPr lang="en-US" sz="1100" dirty="0"/>
              <a:t> : Sprite </a:t>
            </a:r>
          </a:p>
          <a:p>
            <a:r>
              <a:rPr lang="en-US" sz="1100" dirty="0"/>
              <a:t>- </a:t>
            </a:r>
            <a:r>
              <a:rPr lang="en-US" sz="1100" dirty="0" err="1"/>
              <a:t>goldStack</a:t>
            </a:r>
            <a:r>
              <a:rPr lang="en-US" sz="1100" dirty="0"/>
              <a:t> : Sprite </a:t>
            </a:r>
          </a:p>
          <a:p>
            <a:r>
              <a:rPr lang="en-US" sz="1100" dirty="0"/>
              <a:t>- </a:t>
            </a:r>
            <a:r>
              <a:rPr lang="en-US" sz="1100" dirty="0" err="1"/>
              <a:t>goldPile</a:t>
            </a:r>
            <a:r>
              <a:rPr lang="en-US" sz="1100" dirty="0"/>
              <a:t> : Sprite</a:t>
            </a:r>
          </a:p>
          <a:p>
            <a:r>
              <a:rPr lang="en-US" altLang="en-US" sz="1100" dirty="0"/>
              <a:t>--------------------------------------------</a:t>
            </a:r>
          </a:p>
          <a:p>
            <a:r>
              <a:rPr lang="en-US" altLang="en-US" sz="1100" dirty="0">
                <a:cs typeface="Times New Roman" panose="02020603050405020304" pitchFamily="18" charset="0"/>
              </a:rPr>
              <a:t>+ </a:t>
            </a:r>
            <a:r>
              <a:rPr lang="en-US" altLang="en-US" sz="1100" dirty="0" err="1">
                <a:cs typeface="Times New Roman" panose="02020603050405020304" pitchFamily="18" charset="0"/>
              </a:rPr>
              <a:t>GetCurrentSprite</a:t>
            </a:r>
            <a:r>
              <a:rPr lang="en-US" altLang="en-US" sz="1100" dirty="0">
                <a:cs typeface="Times New Roman" panose="02020603050405020304" pitchFamily="18" charset="0"/>
              </a:rPr>
              <a:t>() : Sprite &lt;&lt;override&gt;&gt;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OnCreate</a:t>
            </a:r>
            <a:r>
              <a:rPr lang="en-US" altLang="en-US" sz="1100" dirty="0">
                <a:cs typeface="Times New Roman" panose="02020603050405020304" pitchFamily="18" charset="0"/>
              </a:rPr>
              <a:t>() : void &lt;&lt;override&gt;&gt;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DestroyObject</a:t>
            </a:r>
            <a:r>
              <a:rPr lang="en-US" altLang="en-US" sz="1100" dirty="0">
                <a:cs typeface="Times New Roman" panose="02020603050405020304" pitchFamily="18" charset="0"/>
              </a:rPr>
              <a:t>() : void &lt;&lt;override&gt;&gt;</a:t>
            </a:r>
            <a:endParaRPr lang="en-US" altLang="en-US" sz="1100" dirty="0"/>
          </a:p>
        </p:txBody>
      </p:sp>
      <p:cxnSp>
        <p:nvCxnSpPr>
          <p:cNvPr id="27" name="Connector: Elbow 26">
            <a:extLst>
              <a:ext uri="{FF2B5EF4-FFF2-40B4-BE49-F238E27FC236}">
                <a16:creationId xmlns:a16="http://schemas.microsoft.com/office/drawing/2014/main" id="{2C4E263F-ECCC-486C-B637-3A4EB252772F}"/>
              </a:ext>
            </a:extLst>
          </p:cNvPr>
          <p:cNvCxnSpPr>
            <a:cxnSpLocks/>
            <a:stCxn id="4" idx="2"/>
            <a:endCxn id="8" idx="0"/>
          </p:cNvCxnSpPr>
          <p:nvPr/>
        </p:nvCxnSpPr>
        <p:spPr>
          <a:xfrm rot="5400000">
            <a:off x="1805252" y="9439014"/>
            <a:ext cx="1453373" cy="317340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84A37758-81B5-4A6C-A553-62E7721AB967}"/>
              </a:ext>
            </a:extLst>
          </p:cNvPr>
          <p:cNvCxnSpPr>
            <a:cxnSpLocks/>
            <a:stCxn id="4" idx="2"/>
            <a:endCxn id="24" idx="0"/>
          </p:cNvCxnSpPr>
          <p:nvPr/>
        </p:nvCxnSpPr>
        <p:spPr>
          <a:xfrm rot="5400000">
            <a:off x="2367092" y="9996110"/>
            <a:ext cx="1448629" cy="20544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F4BF0143-E0E0-48BE-9F69-74434EAE83F4}"/>
              </a:ext>
            </a:extLst>
          </p:cNvPr>
          <p:cNvCxnSpPr>
            <a:cxnSpLocks/>
            <a:stCxn id="4" idx="2"/>
            <a:endCxn id="25" idx="0"/>
          </p:cNvCxnSpPr>
          <p:nvPr/>
        </p:nvCxnSpPr>
        <p:spPr>
          <a:xfrm rot="5400000">
            <a:off x="3360849" y="10989867"/>
            <a:ext cx="1448628" cy="6695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 Box 2">
            <a:extLst>
              <a:ext uri="{FF2B5EF4-FFF2-40B4-BE49-F238E27FC236}">
                <a16:creationId xmlns:a16="http://schemas.microsoft.com/office/drawing/2014/main" id="{9078B782-DD66-4171-9BB5-5F1963ACEE96}"/>
              </a:ext>
            </a:extLst>
          </p:cNvPr>
          <p:cNvSpPr txBox="1">
            <a:spLocks noChangeArrowheads="1"/>
          </p:cNvSpPr>
          <p:nvPr/>
        </p:nvSpPr>
        <p:spPr bwMode="auto">
          <a:xfrm>
            <a:off x="4200898" y="234635"/>
            <a:ext cx="2230482" cy="193833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StaticVariables</a:t>
            </a:r>
            <a:endParaRPr lang="en-US" altLang="en-US" sz="11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solidFill>
                  <a:srgbClr val="FF0000"/>
                </a:solidFill>
                <a:latin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solidFill>
                  <a:srgbClr val="FF0000"/>
                </a:solidFill>
                <a:latin typeface="Calibri" panose="020F0502020204030204" pitchFamily="34" charset="0"/>
                <a:cs typeface="Times New Roman" panose="02020603050405020304" pitchFamily="18" charset="0"/>
              </a:rPr>
              <a:t>This class is used to hold all of the static variables in each subclass. For example, it makes no sense for every instance of an iron sword to have its own weight variable if the weight variable is never going to change.</a:t>
            </a:r>
          </a:p>
          <a:p>
            <a:pPr defTabSz="914400" eaLnBrk="0" fontAlgn="base" hangingPunct="0">
              <a:spcBef>
                <a:spcPct val="0"/>
              </a:spcBef>
              <a:spcAft>
                <a:spcPct val="0"/>
              </a:spcAft>
            </a:pPr>
            <a:r>
              <a:rPr lang="en-US" altLang="en-US" sz="800" dirty="0"/>
              <a:t>For now, avoid using this to potentially allow for custom objects to be quickly created.</a:t>
            </a:r>
          </a:p>
          <a:p>
            <a:pPr defTabSz="914400" eaLnBrk="0" fontAlgn="base" hangingPunct="0">
              <a:spcBef>
                <a:spcPct val="0"/>
              </a:spcBef>
              <a:spcAft>
                <a:spcPct val="0"/>
              </a:spcAft>
            </a:pPr>
            <a:endParaRPr lang="en-US" altLang="en-US" sz="1800" dirty="0">
              <a:latin typeface="Arial" panose="020B0604020202020204" pitchFamily="34" charset="0"/>
            </a:endParaRPr>
          </a:p>
        </p:txBody>
      </p:sp>
      <p:sp>
        <p:nvSpPr>
          <p:cNvPr id="51" name="Text Box 1">
            <a:extLst>
              <a:ext uri="{FF2B5EF4-FFF2-40B4-BE49-F238E27FC236}">
                <a16:creationId xmlns:a16="http://schemas.microsoft.com/office/drawing/2014/main" id="{C9ADAFAF-06CC-46B5-8415-DFA08F0A9070}"/>
              </a:ext>
            </a:extLst>
          </p:cNvPr>
          <p:cNvSpPr txBox="1">
            <a:spLocks noChangeArrowheads="1"/>
          </p:cNvSpPr>
          <p:nvPr/>
        </p:nvSpPr>
        <p:spPr bwMode="auto">
          <a:xfrm>
            <a:off x="13042900" y="3765860"/>
            <a:ext cx="2549641" cy="29651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latin typeface="Calibri" panose="020F0502020204030204" pitchFamily="34" charset="0"/>
                <a:ea typeface="Calibri" panose="020F0502020204030204" pitchFamily="34" charset="0"/>
                <a:cs typeface="Times New Roman" panose="02020603050405020304" pitchFamily="18" charset="0"/>
              </a:rPr>
              <a:t>WallConnected</a:t>
            </a: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a:t>
            </a:r>
            <a:r>
              <a:rPr lang="en-US" altLang="en-US" sz="1100" dirty="0" err="1">
                <a:latin typeface="Calibri" panose="020F0502020204030204" pitchFamily="34" charset="0"/>
                <a:cs typeface="Times New Roman" panose="02020603050405020304" pitchFamily="18" charset="0"/>
              </a:rPr>
              <a:t>topLeft</a:t>
            </a:r>
            <a:r>
              <a:rPr lang="en-US" altLang="en-US" sz="1100" dirty="0">
                <a:latin typeface="Calibri" panose="020F0502020204030204" pitchFamily="34" charset="0"/>
                <a:cs typeface="Times New Roman" panose="02020603050405020304" pitchFamily="18" charset="0"/>
              </a:rPr>
              <a:t> : Sprite</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a:t>
            </a:r>
            <a:r>
              <a:rPr lang="en-US" altLang="en-US" sz="1100" dirty="0" err="1">
                <a:latin typeface="Calibri" panose="020F0502020204030204" pitchFamily="34" charset="0"/>
                <a:cs typeface="Times New Roman" panose="02020603050405020304" pitchFamily="18" charset="0"/>
              </a:rPr>
              <a:t>topRight</a:t>
            </a:r>
            <a:r>
              <a:rPr lang="en-US" altLang="en-US" sz="1100" dirty="0">
                <a:latin typeface="Calibri" panose="020F0502020204030204" pitchFamily="34" charset="0"/>
                <a:cs typeface="Times New Roman" panose="02020603050405020304" pitchFamily="18" charset="0"/>
              </a:rPr>
              <a:t> : Sprite</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a:t>
            </a:r>
            <a:r>
              <a:rPr lang="en-US" altLang="en-US" sz="1100" dirty="0" err="1">
                <a:latin typeface="Calibri" panose="020F0502020204030204" pitchFamily="34" charset="0"/>
                <a:cs typeface="Times New Roman" panose="02020603050405020304" pitchFamily="18" charset="0"/>
              </a:rPr>
              <a:t>bottomLeft</a:t>
            </a:r>
            <a:r>
              <a:rPr lang="en-US" altLang="en-US" sz="1100" dirty="0">
                <a:latin typeface="Calibri" panose="020F0502020204030204" pitchFamily="34" charset="0"/>
                <a:cs typeface="Times New Roman" panose="02020603050405020304" pitchFamily="18" charset="0"/>
              </a:rPr>
              <a:t> : Sprite</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a:t>
            </a:r>
            <a:r>
              <a:rPr lang="en-US" altLang="en-US" sz="1100" dirty="0" err="1">
                <a:latin typeface="Calibri" panose="020F0502020204030204" pitchFamily="34" charset="0"/>
                <a:cs typeface="Times New Roman" panose="02020603050405020304" pitchFamily="18" charset="0"/>
              </a:rPr>
              <a:t>bottomRight</a:t>
            </a:r>
            <a:r>
              <a:rPr lang="en-US" altLang="en-US" sz="1100" dirty="0">
                <a:latin typeface="Calibri" panose="020F0502020204030204" pitchFamily="34" charset="0"/>
                <a:cs typeface="Times New Roman" panose="02020603050405020304" pitchFamily="18" charset="0"/>
              </a:rPr>
              <a:t> : Sprite</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horizontal : Sprite</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vertical : Sprite</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a:t>
            </a:r>
            <a:r>
              <a:rPr lang="en-US" altLang="en-US" sz="1100" dirty="0" err="1">
                <a:latin typeface="Calibri" panose="020F0502020204030204" pitchFamily="34" charset="0"/>
                <a:cs typeface="Times New Roman" panose="02020603050405020304" pitchFamily="18" charset="0"/>
              </a:rPr>
              <a:t>bottomCap</a:t>
            </a:r>
            <a:r>
              <a:rPr lang="en-US" altLang="en-US" sz="1100" dirty="0">
                <a:latin typeface="Calibri" panose="020F0502020204030204" pitchFamily="34" charset="0"/>
                <a:cs typeface="Times New Roman" panose="02020603050405020304" pitchFamily="18" charset="0"/>
              </a:rPr>
              <a:t> : Sprite</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surrounded : Sprite</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a:t>
            </a:r>
            <a:r>
              <a:rPr lang="en-US" altLang="en-US" sz="1100" dirty="0" err="1">
                <a:latin typeface="Calibri" panose="020F0502020204030204" pitchFamily="34" charset="0"/>
                <a:cs typeface="Times New Roman" panose="02020603050405020304" pitchFamily="18" charset="0"/>
              </a:rPr>
              <a:t>fourWay</a:t>
            </a:r>
            <a:r>
              <a:rPr lang="en-US" altLang="en-US" sz="1100" dirty="0">
                <a:latin typeface="Calibri" panose="020F0502020204030204" pitchFamily="34" charset="0"/>
                <a:cs typeface="Times New Roman" panose="02020603050405020304" pitchFamily="18" charset="0"/>
              </a:rPr>
              <a:t> : Sprite</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a:t>
            </a:r>
            <a:r>
              <a:rPr lang="en-US" altLang="en-US" sz="1100" dirty="0" err="1">
                <a:latin typeface="Calibri" panose="020F0502020204030204" pitchFamily="34" charset="0"/>
                <a:cs typeface="Times New Roman" panose="02020603050405020304" pitchFamily="18" charset="0"/>
              </a:rPr>
              <a:t>tLeftRightDown</a:t>
            </a:r>
            <a:r>
              <a:rPr lang="en-US" altLang="en-US" sz="1100" dirty="0">
                <a:latin typeface="Calibri" panose="020F0502020204030204" pitchFamily="34" charset="0"/>
                <a:cs typeface="Times New Roman" panose="02020603050405020304" pitchFamily="18" charset="0"/>
              </a:rPr>
              <a:t> : Sprite</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a:t>
            </a:r>
            <a:r>
              <a:rPr lang="en-US" altLang="en-US" sz="1100" dirty="0" err="1">
                <a:latin typeface="Calibri" panose="020F0502020204030204" pitchFamily="34" charset="0"/>
                <a:cs typeface="Times New Roman" panose="02020603050405020304" pitchFamily="18" charset="0"/>
              </a:rPr>
              <a:t>tLeftRightUp</a:t>
            </a:r>
            <a:r>
              <a:rPr lang="en-US" altLang="en-US" sz="1100" dirty="0">
                <a:latin typeface="Calibri" panose="020F0502020204030204" pitchFamily="34" charset="0"/>
                <a:cs typeface="Times New Roman" panose="02020603050405020304" pitchFamily="18" charset="0"/>
              </a:rPr>
              <a:t> : Sprite</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a:t>
            </a:r>
            <a:r>
              <a:rPr lang="en-US" altLang="en-US" sz="1100" dirty="0" err="1">
                <a:latin typeface="Calibri" panose="020F0502020204030204" pitchFamily="34" charset="0"/>
                <a:cs typeface="Times New Roman" panose="02020603050405020304" pitchFamily="18" charset="0"/>
              </a:rPr>
              <a:t>tRightDownUp</a:t>
            </a:r>
            <a:r>
              <a:rPr lang="en-US" altLang="en-US" sz="1100" dirty="0">
                <a:latin typeface="Calibri" panose="020F0502020204030204" pitchFamily="34" charset="0"/>
                <a:cs typeface="Times New Roman" panose="02020603050405020304" pitchFamily="18" charset="0"/>
              </a:rPr>
              <a:t> : Sprite</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a:t>
            </a:r>
            <a:r>
              <a:rPr lang="en-US" altLang="en-US" sz="1100" dirty="0" err="1">
                <a:latin typeface="Calibri" panose="020F0502020204030204" pitchFamily="34" charset="0"/>
                <a:cs typeface="Times New Roman" panose="02020603050405020304" pitchFamily="18" charset="0"/>
              </a:rPr>
              <a:t>tLeftDownUp</a:t>
            </a:r>
            <a:r>
              <a:rPr lang="en-US" altLang="en-US" sz="1100" dirty="0">
                <a:latin typeface="Calibri" panose="020F0502020204030204" pitchFamily="34" charset="0"/>
                <a:cs typeface="Times New Roman" panose="02020603050405020304" pitchFamily="18" charset="0"/>
              </a:rPr>
              <a:t> : Sprite</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a:t>
            </a:r>
            <a:r>
              <a:rPr lang="en-US" altLang="en-US" sz="1100" dirty="0" err="1">
                <a:latin typeface="Calibri" panose="020F0502020204030204" pitchFamily="34" charset="0"/>
                <a:cs typeface="Times New Roman" panose="02020603050405020304" pitchFamily="18" charset="0"/>
              </a:rPr>
              <a:t>GetWorldSprite</a:t>
            </a:r>
            <a:r>
              <a:rPr lang="en-US" altLang="en-US" sz="1100" dirty="0">
                <a:latin typeface="Calibri" panose="020F0502020204030204" pitchFamily="34" charset="0"/>
                <a:cs typeface="Times New Roman" panose="02020603050405020304" pitchFamily="18" charset="0"/>
              </a:rPr>
              <a:t>() : Sprite &lt;&lt;override&gt;&gt;</a:t>
            </a:r>
          </a:p>
        </p:txBody>
      </p:sp>
      <p:cxnSp>
        <p:nvCxnSpPr>
          <p:cNvPr id="53" name="Connector: Elbow 52">
            <a:extLst>
              <a:ext uri="{FF2B5EF4-FFF2-40B4-BE49-F238E27FC236}">
                <a16:creationId xmlns:a16="http://schemas.microsoft.com/office/drawing/2014/main" id="{1E62E30A-61AF-4C85-B810-62E2D00DF92D}"/>
              </a:ext>
            </a:extLst>
          </p:cNvPr>
          <p:cNvCxnSpPr>
            <a:cxnSpLocks/>
            <a:stCxn id="6" idx="2"/>
            <a:endCxn id="51" idx="0"/>
          </p:cNvCxnSpPr>
          <p:nvPr/>
        </p:nvCxnSpPr>
        <p:spPr>
          <a:xfrm rot="5400000">
            <a:off x="14871818" y="2932449"/>
            <a:ext cx="279314" cy="138750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 Box 1">
            <a:extLst>
              <a:ext uri="{FF2B5EF4-FFF2-40B4-BE49-F238E27FC236}">
                <a16:creationId xmlns:a16="http://schemas.microsoft.com/office/drawing/2014/main" id="{2B55F062-370C-4724-BD09-0AFF6A2FAF48}"/>
              </a:ext>
            </a:extLst>
          </p:cNvPr>
          <p:cNvSpPr txBox="1">
            <a:spLocks noChangeArrowheads="1"/>
          </p:cNvSpPr>
          <p:nvPr/>
        </p:nvSpPr>
        <p:spPr bwMode="auto">
          <a:xfrm>
            <a:off x="12839701" y="11087736"/>
            <a:ext cx="2540000" cy="343440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ea typeface="Calibri" panose="020F0502020204030204" pitchFamily="34" charset="0"/>
                <a:cs typeface="Times New Roman" panose="02020603050405020304" pitchFamily="18" charset="0"/>
              </a:rPr>
              <a:t>FloorConnected</a:t>
            </a:r>
            <a:endParaRPr lang="en-US" altLang="en-US" sz="1100"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cs typeface="Times New Roman" panose="02020603050405020304" pitchFamily="18" charset="0"/>
              </a:rPr>
              <a:t>------------------------------------------------------</a:t>
            </a:r>
          </a:p>
          <a:p>
            <a:r>
              <a:rPr lang="en-US" sz="1100" dirty="0"/>
              <a:t>- </a:t>
            </a:r>
            <a:r>
              <a:rPr lang="en-US" sz="1100" dirty="0" err="1"/>
              <a:t>topLeft</a:t>
            </a:r>
            <a:r>
              <a:rPr lang="en-US" sz="1100" dirty="0"/>
              <a:t> : Sprite</a:t>
            </a:r>
          </a:p>
          <a:p>
            <a:r>
              <a:rPr lang="en-US" sz="1100" dirty="0"/>
              <a:t>- </a:t>
            </a:r>
            <a:r>
              <a:rPr lang="en-US" sz="1100" dirty="0" err="1"/>
              <a:t>topRight</a:t>
            </a:r>
            <a:r>
              <a:rPr lang="en-US" sz="1100" dirty="0"/>
              <a:t> : Sprite</a:t>
            </a:r>
          </a:p>
          <a:p>
            <a:r>
              <a:rPr lang="en-US" sz="1100" dirty="0"/>
              <a:t>- </a:t>
            </a:r>
            <a:r>
              <a:rPr lang="en-US" sz="1100" dirty="0" err="1"/>
              <a:t>bottomLeft</a:t>
            </a:r>
            <a:r>
              <a:rPr lang="en-US" sz="1100" dirty="0"/>
              <a:t> : Sprite</a:t>
            </a:r>
          </a:p>
          <a:p>
            <a:r>
              <a:rPr lang="en-US" sz="1100" dirty="0"/>
              <a:t>- </a:t>
            </a:r>
            <a:r>
              <a:rPr lang="en-US" sz="1100" dirty="0" err="1"/>
              <a:t>bottomRight</a:t>
            </a:r>
            <a:r>
              <a:rPr lang="en-US" sz="1100" dirty="0"/>
              <a:t> : Sprite</a:t>
            </a:r>
          </a:p>
          <a:p>
            <a:r>
              <a:rPr lang="en-US" sz="1100" dirty="0"/>
              <a:t>- top : Sprite</a:t>
            </a:r>
          </a:p>
          <a:p>
            <a:r>
              <a:rPr lang="en-US" sz="1100" dirty="0"/>
              <a:t>- left : Sprite</a:t>
            </a:r>
          </a:p>
          <a:p>
            <a:r>
              <a:rPr lang="en-US" sz="1100" dirty="0"/>
              <a:t>- right : Sprite</a:t>
            </a:r>
          </a:p>
          <a:p>
            <a:r>
              <a:rPr lang="en-US" sz="1100" dirty="0"/>
              <a:t>- bottom : Sprite</a:t>
            </a:r>
          </a:p>
          <a:p>
            <a:r>
              <a:rPr lang="en-US" sz="1100" dirty="0"/>
              <a:t>- alone : Sprite</a:t>
            </a:r>
          </a:p>
          <a:p>
            <a:r>
              <a:rPr lang="en-US" sz="1100" dirty="0"/>
              <a:t>- </a:t>
            </a:r>
            <a:r>
              <a:rPr lang="en-US" sz="1100" dirty="0" err="1"/>
              <a:t>topCap</a:t>
            </a:r>
            <a:r>
              <a:rPr lang="en-US" sz="1100" dirty="0"/>
              <a:t> : Sprite</a:t>
            </a:r>
          </a:p>
          <a:p>
            <a:r>
              <a:rPr lang="en-US" sz="1100" dirty="0"/>
              <a:t>- vertical : Sprite</a:t>
            </a:r>
          </a:p>
          <a:p>
            <a:r>
              <a:rPr lang="en-US" sz="1100" dirty="0"/>
              <a:t>- </a:t>
            </a:r>
            <a:r>
              <a:rPr lang="en-US" sz="1100" dirty="0" err="1"/>
              <a:t>bottomCap</a:t>
            </a:r>
            <a:r>
              <a:rPr lang="en-US" sz="1100" dirty="0"/>
              <a:t> : Sprite</a:t>
            </a:r>
          </a:p>
          <a:p>
            <a:r>
              <a:rPr lang="en-US" sz="1100" dirty="0"/>
              <a:t>- </a:t>
            </a:r>
            <a:r>
              <a:rPr lang="en-US" sz="1100" dirty="0" err="1"/>
              <a:t>leftCap</a:t>
            </a:r>
            <a:r>
              <a:rPr lang="en-US" sz="1100" dirty="0"/>
              <a:t> : Sprite</a:t>
            </a:r>
          </a:p>
          <a:p>
            <a:r>
              <a:rPr lang="en-US" sz="1100" dirty="0"/>
              <a:t>- horizontal : Sprite</a:t>
            </a:r>
          </a:p>
          <a:p>
            <a:r>
              <a:rPr lang="en-US" sz="1100" dirty="0"/>
              <a:t>- </a:t>
            </a:r>
            <a:r>
              <a:rPr lang="en-US" sz="1100" dirty="0" err="1"/>
              <a:t>rightCap</a:t>
            </a:r>
            <a:r>
              <a:rPr lang="en-US" sz="1100" dirty="0"/>
              <a:t> : Sprite</a:t>
            </a:r>
          </a:p>
          <a:p>
            <a:r>
              <a:rPr lang="en-US" sz="1100" dirty="0"/>
              <a:t>- surrounded : Sprite</a:t>
            </a:r>
          </a:p>
          <a:p>
            <a:pPr defTabSz="914400" eaLnBrk="0" fontAlgn="base" hangingPunct="0">
              <a:spcBef>
                <a:spcPct val="0"/>
              </a:spcBef>
              <a:spcAft>
                <a:spcPct val="0"/>
              </a:spcAft>
            </a:pPr>
            <a:r>
              <a:rPr lang="en-US" altLang="en-US" sz="1100" dirty="0">
                <a:cs typeface="Times New Roman" panose="02020603050405020304" pitchFamily="18" charset="0"/>
              </a:rPr>
              <a: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GetWorldSprite</a:t>
            </a:r>
            <a:r>
              <a:rPr lang="en-US" altLang="en-US" sz="1100" dirty="0">
                <a:cs typeface="Times New Roman" panose="02020603050405020304" pitchFamily="18" charset="0"/>
              </a:rPr>
              <a:t>() : Sprite &lt;&lt;override&gt;&gt;</a:t>
            </a:r>
          </a:p>
          <a:p>
            <a:pPr marL="171450" indent="-171450">
              <a:buFontTx/>
              <a:buChar char="-"/>
            </a:pPr>
            <a:endParaRPr lang="en-US" altLang="en-US" sz="1100" dirty="0"/>
          </a:p>
        </p:txBody>
      </p:sp>
      <p:cxnSp>
        <p:nvCxnSpPr>
          <p:cNvPr id="57" name="Connector: Elbow 56">
            <a:extLst>
              <a:ext uri="{FF2B5EF4-FFF2-40B4-BE49-F238E27FC236}">
                <a16:creationId xmlns:a16="http://schemas.microsoft.com/office/drawing/2014/main" id="{410F9EC9-1A3D-4A92-8881-A7001F749C21}"/>
              </a:ext>
            </a:extLst>
          </p:cNvPr>
          <p:cNvCxnSpPr>
            <a:cxnSpLocks/>
            <a:stCxn id="7" idx="2"/>
            <a:endCxn id="55" idx="0"/>
          </p:cNvCxnSpPr>
          <p:nvPr/>
        </p:nvCxnSpPr>
        <p:spPr>
          <a:xfrm rot="5400000">
            <a:off x="14582993" y="10078188"/>
            <a:ext cx="536256" cy="148284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 Box 1">
            <a:extLst>
              <a:ext uri="{FF2B5EF4-FFF2-40B4-BE49-F238E27FC236}">
                <a16:creationId xmlns:a16="http://schemas.microsoft.com/office/drawing/2014/main" id="{1EFCB648-148F-467A-86C3-B3C825DB8C4C}"/>
              </a:ext>
            </a:extLst>
          </p:cNvPr>
          <p:cNvSpPr txBox="1">
            <a:spLocks noChangeArrowheads="1"/>
          </p:cNvSpPr>
          <p:nvPr/>
        </p:nvSpPr>
        <p:spPr bwMode="auto">
          <a:xfrm>
            <a:off x="15494000" y="11085028"/>
            <a:ext cx="2540000" cy="260557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ea typeface="Calibri" panose="020F0502020204030204" pitchFamily="34" charset="0"/>
                <a:cs typeface="Times New Roman" panose="02020603050405020304" pitchFamily="18" charset="0"/>
              </a:rPr>
              <a:t>PitConnected</a:t>
            </a:r>
            <a:endParaRPr lang="en-US" altLang="en-US" sz="1100"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cs typeface="Times New Roman" panose="02020603050405020304" pitchFamily="18" charset="0"/>
              </a:rPr>
              <a:t>------------------------------------------------------</a:t>
            </a:r>
          </a:p>
          <a:p>
            <a:r>
              <a:rPr lang="en-US" sz="1100" dirty="0"/>
              <a:t>- </a:t>
            </a:r>
            <a:r>
              <a:rPr lang="en-US" sz="1100" dirty="0" err="1"/>
              <a:t>topLeft</a:t>
            </a:r>
            <a:r>
              <a:rPr lang="en-US" sz="1100" dirty="0"/>
              <a:t> : Sprite</a:t>
            </a:r>
          </a:p>
          <a:p>
            <a:r>
              <a:rPr lang="en-US" sz="1100" dirty="0"/>
              <a:t>- </a:t>
            </a:r>
            <a:r>
              <a:rPr lang="en-US" sz="1100" dirty="0" err="1"/>
              <a:t>topRight</a:t>
            </a:r>
            <a:r>
              <a:rPr lang="en-US" sz="1100" dirty="0"/>
              <a:t> : Sprite</a:t>
            </a:r>
          </a:p>
          <a:p>
            <a:r>
              <a:rPr lang="en-US" sz="1100" dirty="0"/>
              <a:t>- top : Sprite</a:t>
            </a:r>
          </a:p>
          <a:p>
            <a:r>
              <a:rPr lang="en-US" sz="1100" dirty="0"/>
              <a:t>- left : Sprite</a:t>
            </a:r>
          </a:p>
          <a:p>
            <a:r>
              <a:rPr lang="en-US" sz="1100" dirty="0"/>
              <a:t>- right : Sprite</a:t>
            </a:r>
          </a:p>
          <a:p>
            <a:r>
              <a:rPr lang="en-US" sz="1100" dirty="0"/>
              <a:t>- </a:t>
            </a:r>
            <a:r>
              <a:rPr lang="en-US" sz="1100" dirty="0" err="1"/>
              <a:t>topCap</a:t>
            </a:r>
            <a:r>
              <a:rPr lang="en-US" sz="1100" dirty="0"/>
              <a:t> : Sprite</a:t>
            </a:r>
          </a:p>
          <a:p>
            <a:r>
              <a:rPr lang="en-US" sz="1100" dirty="0"/>
              <a:t>- vertical : Sprite</a:t>
            </a:r>
          </a:p>
          <a:p>
            <a:r>
              <a:rPr lang="en-US" sz="1100" dirty="0"/>
              <a:t>- surrounded : Sprite</a:t>
            </a:r>
          </a:p>
          <a:p>
            <a:r>
              <a:rPr lang="en-US" sz="1100" dirty="0"/>
              <a:t>- </a:t>
            </a:r>
            <a:r>
              <a:rPr lang="en-US" sz="1100" dirty="0" err="1"/>
              <a:t>curveLeft</a:t>
            </a:r>
            <a:r>
              <a:rPr lang="en-US" sz="1100" dirty="0"/>
              <a:t> : Sprite</a:t>
            </a:r>
          </a:p>
          <a:p>
            <a:r>
              <a:rPr lang="en-US" sz="1100" dirty="0"/>
              <a:t>- </a:t>
            </a:r>
            <a:r>
              <a:rPr lang="en-US" sz="1100" dirty="0" err="1"/>
              <a:t>curveUp</a:t>
            </a:r>
            <a:r>
              <a:rPr lang="en-US" sz="1100" dirty="0"/>
              <a:t> : Sprite</a:t>
            </a:r>
          </a:p>
          <a:p>
            <a:r>
              <a:rPr lang="en-US" sz="1100" dirty="0"/>
              <a:t>- </a:t>
            </a:r>
            <a:r>
              <a:rPr lang="en-US" sz="1100" dirty="0" err="1"/>
              <a:t>curveRight</a:t>
            </a:r>
            <a:r>
              <a:rPr lang="en-US" sz="1100" dirty="0"/>
              <a:t> : Sprite</a:t>
            </a:r>
          </a:p>
          <a:p>
            <a:r>
              <a:rPr lang="en-US" altLang="en-US" sz="1100" dirty="0">
                <a:cs typeface="Times New Roman" panose="02020603050405020304" pitchFamily="18" charset="0"/>
              </a:rPr>
              <a:t>------------------------------------------------------</a:t>
            </a:r>
          </a:p>
          <a:p>
            <a:r>
              <a:rPr lang="en-US" altLang="en-US" sz="1100" dirty="0">
                <a:cs typeface="Times New Roman" panose="02020603050405020304" pitchFamily="18" charset="0"/>
              </a:rPr>
              <a:t>+ </a:t>
            </a:r>
            <a:r>
              <a:rPr lang="en-US" altLang="en-US" sz="1100" dirty="0" err="1">
                <a:cs typeface="Times New Roman" panose="02020603050405020304" pitchFamily="18" charset="0"/>
              </a:rPr>
              <a:t>GetWorldSprite</a:t>
            </a:r>
            <a:r>
              <a:rPr lang="en-US" altLang="en-US" sz="1100" dirty="0">
                <a:cs typeface="Times New Roman" panose="02020603050405020304" pitchFamily="18" charset="0"/>
              </a:rPr>
              <a:t>() : Sprite &lt;&lt;override&gt;&gt;</a:t>
            </a:r>
          </a:p>
        </p:txBody>
      </p:sp>
      <p:cxnSp>
        <p:nvCxnSpPr>
          <p:cNvPr id="62" name="Connector: Elbow 61">
            <a:extLst>
              <a:ext uri="{FF2B5EF4-FFF2-40B4-BE49-F238E27FC236}">
                <a16:creationId xmlns:a16="http://schemas.microsoft.com/office/drawing/2014/main" id="{05DBCBC5-BCDC-4711-9A21-1555A2B7941F}"/>
              </a:ext>
            </a:extLst>
          </p:cNvPr>
          <p:cNvCxnSpPr>
            <a:cxnSpLocks/>
            <a:stCxn id="7" idx="2"/>
            <a:endCxn id="59" idx="0"/>
          </p:cNvCxnSpPr>
          <p:nvPr/>
        </p:nvCxnSpPr>
        <p:spPr>
          <a:xfrm rot="16200000" flipH="1">
            <a:off x="15911496" y="10232524"/>
            <a:ext cx="533548" cy="117145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 Box 1">
            <a:extLst>
              <a:ext uri="{FF2B5EF4-FFF2-40B4-BE49-F238E27FC236}">
                <a16:creationId xmlns:a16="http://schemas.microsoft.com/office/drawing/2014/main" id="{228ACAEE-0497-40A7-A0E3-920D949AD19D}"/>
              </a:ext>
            </a:extLst>
          </p:cNvPr>
          <p:cNvSpPr txBox="1">
            <a:spLocks noChangeArrowheads="1"/>
          </p:cNvSpPr>
          <p:nvPr/>
        </p:nvSpPr>
        <p:spPr bwMode="auto">
          <a:xfrm>
            <a:off x="15706726" y="3765860"/>
            <a:ext cx="2331984" cy="9883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latin typeface="Calibri" panose="020F0502020204030204" pitchFamily="34" charset="0"/>
                <a:ea typeface="Calibri" panose="020F0502020204030204" pitchFamily="34" charset="0"/>
                <a:cs typeface="Times New Roman" panose="02020603050405020304" pitchFamily="18" charset="0"/>
              </a:rPr>
              <a:t>FenceConnected</a:t>
            </a: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Walls that have sprites that snap to each other but in a fence fashion.</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cxnSp>
        <p:nvCxnSpPr>
          <p:cNvPr id="71" name="Connector: Elbow 70">
            <a:extLst>
              <a:ext uri="{FF2B5EF4-FFF2-40B4-BE49-F238E27FC236}">
                <a16:creationId xmlns:a16="http://schemas.microsoft.com/office/drawing/2014/main" id="{23DA0303-62E1-4AB7-88B1-9A2CA4D16A5C}"/>
              </a:ext>
            </a:extLst>
          </p:cNvPr>
          <p:cNvCxnSpPr>
            <a:cxnSpLocks/>
            <a:stCxn id="6" idx="2"/>
            <a:endCxn id="70" idx="0"/>
          </p:cNvCxnSpPr>
          <p:nvPr/>
        </p:nvCxnSpPr>
        <p:spPr>
          <a:xfrm rot="16200000" flipH="1">
            <a:off x="16149316" y="3042458"/>
            <a:ext cx="279314" cy="11674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 Box 8">
            <a:extLst>
              <a:ext uri="{FF2B5EF4-FFF2-40B4-BE49-F238E27FC236}">
                <a16:creationId xmlns:a16="http://schemas.microsoft.com/office/drawing/2014/main" id="{E4947114-1F88-4047-9094-DD1417F12627}"/>
              </a:ext>
            </a:extLst>
          </p:cNvPr>
          <p:cNvSpPr txBox="1">
            <a:spLocks noChangeArrowheads="1"/>
          </p:cNvSpPr>
          <p:nvPr/>
        </p:nvSpPr>
        <p:spPr bwMode="auto">
          <a:xfrm>
            <a:off x="5648277" y="11747661"/>
            <a:ext cx="745958" cy="6000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Wand</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cxnSp>
        <p:nvCxnSpPr>
          <p:cNvPr id="58" name="Connector: Elbow 57">
            <a:extLst>
              <a:ext uri="{FF2B5EF4-FFF2-40B4-BE49-F238E27FC236}">
                <a16:creationId xmlns:a16="http://schemas.microsoft.com/office/drawing/2014/main" id="{381229F4-0881-4086-AA3B-DD849A79A88C}"/>
              </a:ext>
            </a:extLst>
          </p:cNvPr>
          <p:cNvCxnSpPr>
            <a:cxnSpLocks/>
            <a:stCxn id="4" idx="2"/>
            <a:endCxn id="56" idx="0"/>
          </p:cNvCxnSpPr>
          <p:nvPr/>
        </p:nvCxnSpPr>
        <p:spPr>
          <a:xfrm rot="16200000" flipH="1">
            <a:off x="4345635" y="10072039"/>
            <a:ext cx="1448629" cy="190261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 Box 2">
            <a:extLst>
              <a:ext uri="{FF2B5EF4-FFF2-40B4-BE49-F238E27FC236}">
                <a16:creationId xmlns:a16="http://schemas.microsoft.com/office/drawing/2014/main" id="{3677A67A-F659-48F1-B76A-4472B505B111}"/>
              </a:ext>
            </a:extLst>
          </p:cNvPr>
          <p:cNvSpPr txBox="1">
            <a:spLocks noChangeArrowheads="1"/>
          </p:cNvSpPr>
          <p:nvPr/>
        </p:nvSpPr>
        <p:spPr bwMode="auto">
          <a:xfrm>
            <a:off x="138856" y="139084"/>
            <a:ext cx="2712623" cy="135249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RogueSpriteRenderer</a:t>
            </a: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a:t>
            </a:r>
          </a:p>
          <a:p>
            <a:pPr marL="171450" indent="-171450" defTabSz="914400" eaLnBrk="0" fontAlgn="base" hangingPunct="0">
              <a:spcBef>
                <a:spcPct val="0"/>
              </a:spcBef>
              <a:spcAft>
                <a:spcPct val="0"/>
              </a:spcAft>
              <a:buFontTx/>
              <a:buChar char="-"/>
            </a:pPr>
            <a:r>
              <a:rPr lang="en-US" altLang="en-US" sz="1100" dirty="0" err="1">
                <a:ea typeface="Calibri" panose="020F0502020204030204" pitchFamily="34" charset="0"/>
                <a:cs typeface="Times New Roman" panose="02020603050405020304" pitchFamily="18" charset="0"/>
              </a:rPr>
              <a:t>SpriteRenderer</a:t>
            </a:r>
            <a:r>
              <a:rPr lang="en-US" altLang="en-US" sz="1100" dirty="0">
                <a:ea typeface="Calibri" panose="020F0502020204030204" pitchFamily="34" charset="0"/>
                <a:cs typeface="Times New Roman" panose="02020603050405020304" pitchFamily="18" charset="0"/>
              </a:rPr>
              <a:t> </a:t>
            </a:r>
            <a:r>
              <a:rPr lang="en-US" altLang="en-US" sz="1100" dirty="0" err="1">
                <a:ea typeface="Calibri" panose="020F0502020204030204" pitchFamily="34" charset="0"/>
                <a:cs typeface="Times New Roman" panose="02020603050405020304" pitchFamily="18" charset="0"/>
              </a:rPr>
              <a:t>mySpriteRenderer</a:t>
            </a:r>
            <a:endParaRPr lang="en-US" altLang="en-US" sz="1100" dirty="0">
              <a:ea typeface="Calibri" panose="020F0502020204030204" pitchFamily="34" charset="0"/>
              <a:cs typeface="Times New Roman" panose="02020603050405020304" pitchFamily="18" charset="0"/>
            </a:endParaRPr>
          </a:p>
          <a:p>
            <a:pPr marL="171450" indent="-171450" defTabSz="914400" eaLnBrk="0" fontAlgn="base" hangingPunct="0">
              <a:spcBef>
                <a:spcPct val="0"/>
              </a:spcBef>
              <a:spcAft>
                <a:spcPct val="0"/>
              </a:spcAft>
              <a:buFontTx/>
              <a:buChar char="-"/>
            </a:pPr>
            <a:r>
              <a:rPr lang="en-US" altLang="en-US" sz="1100" dirty="0">
                <a:ea typeface="Calibri" panose="020F0502020204030204" pitchFamily="34" charset="0"/>
                <a:cs typeface="Times New Roman" panose="02020603050405020304" pitchFamily="18" charset="0"/>
              </a:rPr>
              <a:t>Entry </a:t>
            </a:r>
            <a:r>
              <a:rPr lang="en-US" altLang="en-US" sz="1100" dirty="0" err="1">
                <a:ea typeface="Calibri" panose="020F0502020204030204" pitchFamily="34" charset="0"/>
                <a:cs typeface="Times New Roman" panose="02020603050405020304" pitchFamily="18" charset="0"/>
              </a:rPr>
              <a:t>stackNumberEntry</a:t>
            </a:r>
            <a:endParaRPr lang="en-US" altLang="en-US" sz="1100"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Sprite </a:t>
            </a:r>
            <a:r>
              <a:rPr lang="en-US" altLang="en-US" sz="1100" dirty="0" err="1">
                <a:ea typeface="Calibri" panose="020F0502020204030204" pitchFamily="34" charset="0"/>
                <a:cs typeface="Times New Roman" panose="02020603050405020304" pitchFamily="18" charset="0"/>
              </a:rPr>
              <a:t>itemSprite</a:t>
            </a:r>
            <a:endParaRPr lang="en-US" altLang="en-US" sz="1100"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int </a:t>
            </a:r>
            <a:r>
              <a:rPr lang="en-US" altLang="en-US" sz="1100" dirty="0" err="1">
                <a:ea typeface="Calibri" panose="020F0502020204030204" pitchFamily="34" charset="0"/>
                <a:cs typeface="Times New Roman" panose="02020603050405020304" pitchFamily="18" charset="0"/>
              </a:rPr>
              <a:t>stackSize</a:t>
            </a:r>
            <a:endParaRPr lang="en-US" altLang="en-US" sz="1100"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a:t>
            </a:r>
          </a:p>
        </p:txBody>
      </p:sp>
      <p:cxnSp>
        <p:nvCxnSpPr>
          <p:cNvPr id="117" name="Connector: Elbow 116">
            <a:extLst>
              <a:ext uri="{FF2B5EF4-FFF2-40B4-BE49-F238E27FC236}">
                <a16:creationId xmlns:a16="http://schemas.microsoft.com/office/drawing/2014/main" id="{47AC32E2-595F-4439-97F3-E9586ED11B19}"/>
              </a:ext>
            </a:extLst>
          </p:cNvPr>
          <p:cNvCxnSpPr>
            <a:cxnSpLocks/>
            <a:stCxn id="113" idx="2"/>
            <a:endCxn id="4" idx="1"/>
          </p:cNvCxnSpPr>
          <p:nvPr/>
        </p:nvCxnSpPr>
        <p:spPr>
          <a:xfrm rot="16200000" flipH="1">
            <a:off x="-921524" y="3908269"/>
            <a:ext cx="5029854" cy="196471"/>
          </a:xfrm>
          <a:prstGeom prst="bentConnector2">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F6D728E-1CBC-4220-AA6B-66210342536C}"/>
              </a:ext>
            </a:extLst>
          </p:cNvPr>
          <p:cNvSpPr/>
          <p:nvPr/>
        </p:nvSpPr>
        <p:spPr>
          <a:xfrm>
            <a:off x="7717731" y="234635"/>
            <a:ext cx="3060759" cy="144208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Key</a:t>
            </a:r>
          </a:p>
          <a:p>
            <a:r>
              <a:rPr lang="en-US" dirty="0">
                <a:solidFill>
                  <a:schemeClr val="tx1"/>
                </a:solidFill>
                <a:highlight>
                  <a:srgbClr val="00FF00"/>
                </a:highlight>
              </a:rPr>
              <a:t>Implemented</a:t>
            </a:r>
          </a:p>
          <a:p>
            <a:r>
              <a:rPr lang="en-US" dirty="0">
                <a:solidFill>
                  <a:schemeClr val="tx1"/>
                </a:solidFill>
                <a:highlight>
                  <a:srgbClr val="FF0000"/>
                </a:highlight>
              </a:rPr>
              <a:t>Unimplemented</a:t>
            </a:r>
          </a:p>
        </p:txBody>
      </p:sp>
      <p:sp>
        <p:nvSpPr>
          <p:cNvPr id="104" name="Text Box 4">
            <a:extLst>
              <a:ext uri="{FF2B5EF4-FFF2-40B4-BE49-F238E27FC236}">
                <a16:creationId xmlns:a16="http://schemas.microsoft.com/office/drawing/2014/main" id="{EA4314F0-2180-4839-B90D-1B61E2AE3428}"/>
              </a:ext>
            </a:extLst>
          </p:cNvPr>
          <p:cNvSpPr txBox="1">
            <a:spLocks noChangeArrowheads="1"/>
          </p:cNvSpPr>
          <p:nvPr/>
        </p:nvSpPr>
        <p:spPr bwMode="auto">
          <a:xfrm>
            <a:off x="8319653" y="11747660"/>
            <a:ext cx="3976821" cy="19429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i="1" dirty="0">
                <a:ea typeface="Calibri" panose="020F0502020204030204" pitchFamily="34" charset="0"/>
                <a:cs typeface="Times New Roman" panose="02020603050405020304" pitchFamily="18" charset="0"/>
              </a:rPr>
              <a:t>Player</a:t>
            </a:r>
          </a:p>
          <a:p>
            <a:pPr defTabSz="914400" eaLnBrk="0" fontAlgn="base" hangingPunct="0">
              <a:spcBef>
                <a:spcPct val="0"/>
              </a:spcBef>
              <a:spcAft>
                <a:spcPct val="0"/>
              </a:spcAft>
            </a:pPr>
            <a:r>
              <a:rPr lang="en-US" altLang="en-US" sz="1100" i="1" dirty="0">
                <a:cs typeface="Times New Roman" panose="02020603050405020304" pitchFamily="18" charset="0"/>
              </a:rPr>
              <a:t>----------------------------------------------------------------------------------------</a:t>
            </a:r>
          </a:p>
          <a:p>
            <a:pPr defTabSz="914400" eaLnBrk="0" fontAlgn="base" hangingPunct="0">
              <a:spcBef>
                <a:spcPct val="0"/>
              </a:spcBef>
              <a:spcAft>
                <a:spcPct val="0"/>
              </a:spcAft>
            </a:pPr>
            <a:r>
              <a:rPr lang="en-US" altLang="en-US" sz="1100" dirty="0"/>
              <a:t>----------------------------------------------------------------------------------------</a:t>
            </a:r>
          </a:p>
          <a:p>
            <a:pPr defTabSz="914400" eaLnBrk="0" fontAlgn="base" hangingPunct="0">
              <a:spcBef>
                <a:spcPct val="0"/>
              </a:spcBef>
              <a:spcAft>
                <a:spcPct val="0"/>
              </a:spcAft>
            </a:pPr>
            <a:r>
              <a:rPr lang="en-US" altLang="en-US" sz="1100" dirty="0"/>
              <a:t>+ Turn() : void</a:t>
            </a:r>
          </a:p>
          <a:p>
            <a:pPr defTabSz="914400" eaLnBrk="0" fontAlgn="base" hangingPunct="0">
              <a:spcBef>
                <a:spcPct val="0"/>
              </a:spcBef>
              <a:spcAft>
                <a:spcPct val="0"/>
              </a:spcAft>
            </a:pPr>
            <a:r>
              <a:rPr lang="en-US" altLang="en-US" sz="1100" dirty="0"/>
              <a:t>- </a:t>
            </a:r>
            <a:r>
              <a:rPr lang="en-US" altLang="en-US" sz="1100" dirty="0" err="1"/>
              <a:t>EndTurn</a:t>
            </a:r>
            <a:r>
              <a:rPr lang="en-US" altLang="en-US" sz="1100" dirty="0"/>
              <a:t>() : void</a:t>
            </a:r>
          </a:p>
          <a:p>
            <a:pPr defTabSz="914400" eaLnBrk="0" fontAlgn="base" hangingPunct="0">
              <a:spcBef>
                <a:spcPct val="0"/>
              </a:spcBef>
              <a:spcAft>
                <a:spcPct val="0"/>
              </a:spcAft>
            </a:pPr>
            <a:r>
              <a:rPr lang="en-US" altLang="en-US" sz="1100" dirty="0"/>
              <a:t>- Pickup() : void</a:t>
            </a:r>
          </a:p>
          <a:p>
            <a:pPr defTabSz="914400" eaLnBrk="0" fontAlgn="base" hangingPunct="0">
              <a:spcBef>
                <a:spcPct val="0"/>
              </a:spcBef>
              <a:spcAft>
                <a:spcPct val="0"/>
              </a:spcAft>
            </a:pPr>
            <a:r>
              <a:rPr lang="en-US" altLang="en-US" sz="1100" dirty="0"/>
              <a:t>+ Initialize() : void &lt;&lt;override&gt;&gt;</a:t>
            </a:r>
          </a:p>
          <a:p>
            <a:pPr defTabSz="914400" eaLnBrk="0" fontAlgn="base" hangingPunct="0">
              <a:spcBef>
                <a:spcPct val="0"/>
              </a:spcBef>
              <a:spcAft>
                <a:spcPct val="0"/>
              </a:spcAft>
            </a:pPr>
            <a:r>
              <a:rPr lang="en-US" altLang="en-US" sz="1100" dirty="0"/>
              <a:t>+ </a:t>
            </a:r>
            <a:r>
              <a:rPr lang="en-US" altLang="en-US" sz="1100" dirty="0" err="1"/>
              <a:t>MoveToLocation</a:t>
            </a:r>
            <a:r>
              <a:rPr lang="en-US" altLang="en-US" sz="1100" dirty="0"/>
              <a:t>() : bool &lt;&lt;override&gt;&gt;</a:t>
            </a:r>
          </a:p>
          <a:p>
            <a:pPr defTabSz="914400" eaLnBrk="0" fontAlgn="base" hangingPunct="0">
              <a:spcBef>
                <a:spcPct val="0"/>
              </a:spcBef>
              <a:spcAft>
                <a:spcPct val="0"/>
              </a:spcAft>
            </a:pPr>
            <a:r>
              <a:rPr lang="en-US" altLang="en-US" sz="1100" dirty="0"/>
              <a:t># </a:t>
            </a:r>
            <a:r>
              <a:rPr lang="en-US" altLang="en-US" sz="1100" dirty="0" err="1"/>
              <a:t>TakeTurn</a:t>
            </a:r>
            <a:r>
              <a:rPr lang="en-US" altLang="en-US" sz="1100" dirty="0"/>
              <a:t>() : void &lt;&lt;override&gt;&gt;</a:t>
            </a:r>
          </a:p>
          <a:p>
            <a:pPr defTabSz="914400" eaLnBrk="0" fontAlgn="base" hangingPunct="0">
              <a:spcBef>
                <a:spcPct val="0"/>
              </a:spcBef>
              <a:spcAft>
                <a:spcPct val="0"/>
              </a:spcAft>
            </a:pPr>
            <a:r>
              <a:rPr lang="en-US" altLang="en-US" sz="1100" dirty="0"/>
              <a:t>+ </a:t>
            </a:r>
            <a:r>
              <a:rPr lang="en-US" altLang="en-US" sz="1100" dirty="0" err="1"/>
              <a:t>GetFullName</a:t>
            </a:r>
            <a:r>
              <a:rPr lang="en-US" altLang="en-US" sz="1100" dirty="0"/>
              <a:t>() : string &lt;&lt;override&gt;&gt;</a:t>
            </a:r>
          </a:p>
          <a:p>
            <a:pPr defTabSz="914400" eaLnBrk="0" fontAlgn="base" hangingPunct="0">
              <a:spcBef>
                <a:spcPct val="0"/>
              </a:spcBef>
              <a:spcAft>
                <a:spcPct val="0"/>
              </a:spcAft>
            </a:pPr>
            <a:endParaRPr lang="en-US" altLang="en-US" sz="1100" i="1" dirty="0"/>
          </a:p>
        </p:txBody>
      </p:sp>
      <p:cxnSp>
        <p:nvCxnSpPr>
          <p:cNvPr id="103" name="Connector: Elbow 102">
            <a:extLst>
              <a:ext uri="{FF2B5EF4-FFF2-40B4-BE49-F238E27FC236}">
                <a16:creationId xmlns:a16="http://schemas.microsoft.com/office/drawing/2014/main" id="{B6546E52-EF2A-40C6-BBB5-2F766CC4D2CA}"/>
              </a:ext>
            </a:extLst>
          </p:cNvPr>
          <p:cNvCxnSpPr>
            <a:cxnSpLocks/>
            <a:stCxn id="9" idx="2"/>
            <a:endCxn id="104" idx="0"/>
          </p:cNvCxnSpPr>
          <p:nvPr/>
        </p:nvCxnSpPr>
        <p:spPr>
          <a:xfrm rot="5400000">
            <a:off x="9733109" y="10956804"/>
            <a:ext cx="1365811" cy="2159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6979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9731</TotalTime>
  <Words>930</Words>
  <Application>Microsoft Office PowerPoint</Application>
  <PresentationFormat>Custom</PresentationFormat>
  <Paragraphs>199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Wyatt Baldree</dc:creator>
  <cp:lastModifiedBy>Wyatt Baldree</cp:lastModifiedBy>
  <cp:revision>62</cp:revision>
  <dcterms:created xsi:type="dcterms:W3CDTF">2019-08-07T04:35:25Z</dcterms:created>
  <dcterms:modified xsi:type="dcterms:W3CDTF">2019-08-22T00:11:35Z</dcterms:modified>
</cp:coreProperties>
</file>