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18288000" cy="1828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4232" autoAdjust="0"/>
    <p:restoredTop sz="94660"/>
  </p:normalViewPr>
  <p:slideViewPr>
    <p:cSldViewPr snapToGrid="0">
      <p:cViewPr>
        <p:scale>
          <a:sx n="84" d="100"/>
          <a:sy n="84" d="100"/>
        </p:scale>
        <p:origin x="774" y="-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2992968"/>
            <a:ext cx="15544800" cy="6366933"/>
          </a:xfrm>
        </p:spPr>
        <p:txBody>
          <a:bodyPr anchor="b"/>
          <a:lstStyle>
            <a:lvl1pPr algn="ctr">
              <a:defRPr sz="12000"/>
            </a:lvl1pPr>
          </a:lstStyle>
          <a:p>
            <a:r>
              <a:rPr lang="en-US"/>
              <a:t>Click to edit Master title style</a:t>
            </a:r>
            <a:endParaRPr lang="en-US" dirty="0"/>
          </a:p>
        </p:txBody>
      </p:sp>
      <p:sp>
        <p:nvSpPr>
          <p:cNvPr id="3" name="Subtitle 2"/>
          <p:cNvSpPr>
            <a:spLocks noGrp="1"/>
          </p:cNvSpPr>
          <p:nvPr>
            <p:ph type="subTitle" idx="1"/>
          </p:nvPr>
        </p:nvSpPr>
        <p:spPr>
          <a:xfrm>
            <a:off x="2286000" y="9605435"/>
            <a:ext cx="13716000" cy="4415365"/>
          </a:xfrm>
        </p:spPr>
        <p:txBody>
          <a:bodyPr/>
          <a:lstStyle>
            <a:lvl1pPr marL="0" indent="0" algn="ctr">
              <a:buNone/>
              <a:defRPr sz="4800"/>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A429E4-E4A0-4FCB-B57B-5790209CB571}" type="datetimeFigureOut">
              <a:rPr lang="en-US" smtClean="0"/>
              <a:t>8/13/2019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023FD9-6EFA-4BD9-9B84-B263E7E43F4D}" type="slidenum">
              <a:rPr lang="en-US" smtClean="0"/>
              <a:t>‹#›</a:t>
            </a:fld>
            <a:endParaRPr lang="en-US"/>
          </a:p>
        </p:txBody>
      </p:sp>
    </p:spTree>
    <p:extLst>
      <p:ext uri="{BB962C8B-B14F-4D97-AF65-F5344CB8AC3E}">
        <p14:creationId xmlns:p14="http://schemas.microsoft.com/office/powerpoint/2010/main" val="3904265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A429E4-E4A0-4FCB-B57B-5790209CB571}" type="datetimeFigureOut">
              <a:rPr lang="en-US" smtClean="0"/>
              <a:t>8/13/2019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023FD9-6EFA-4BD9-9B84-B263E7E43F4D}" type="slidenum">
              <a:rPr lang="en-US" smtClean="0"/>
              <a:t>‹#›</a:t>
            </a:fld>
            <a:endParaRPr lang="en-US"/>
          </a:p>
        </p:txBody>
      </p:sp>
    </p:spTree>
    <p:extLst>
      <p:ext uri="{BB962C8B-B14F-4D97-AF65-F5344CB8AC3E}">
        <p14:creationId xmlns:p14="http://schemas.microsoft.com/office/powerpoint/2010/main" val="1964887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87351" y="973667"/>
            <a:ext cx="3943350" cy="154982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1" y="973667"/>
            <a:ext cx="11601450" cy="1549823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A429E4-E4A0-4FCB-B57B-5790209CB571}" type="datetimeFigureOut">
              <a:rPr lang="en-US" smtClean="0"/>
              <a:t>8/13/2019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023FD9-6EFA-4BD9-9B84-B263E7E43F4D}" type="slidenum">
              <a:rPr lang="en-US" smtClean="0"/>
              <a:t>‹#›</a:t>
            </a:fld>
            <a:endParaRPr lang="en-US"/>
          </a:p>
        </p:txBody>
      </p:sp>
    </p:spTree>
    <p:extLst>
      <p:ext uri="{BB962C8B-B14F-4D97-AF65-F5344CB8AC3E}">
        <p14:creationId xmlns:p14="http://schemas.microsoft.com/office/powerpoint/2010/main" val="4080102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A429E4-E4A0-4FCB-B57B-5790209CB571}" type="datetimeFigureOut">
              <a:rPr lang="en-US" smtClean="0"/>
              <a:t>8/13/2019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023FD9-6EFA-4BD9-9B84-B263E7E43F4D}" type="slidenum">
              <a:rPr lang="en-US" smtClean="0"/>
              <a:t>‹#›</a:t>
            </a:fld>
            <a:endParaRPr lang="en-US"/>
          </a:p>
        </p:txBody>
      </p:sp>
    </p:spTree>
    <p:extLst>
      <p:ext uri="{BB962C8B-B14F-4D97-AF65-F5344CB8AC3E}">
        <p14:creationId xmlns:p14="http://schemas.microsoft.com/office/powerpoint/2010/main" val="223359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47776" y="4559305"/>
            <a:ext cx="15773400" cy="7607299"/>
          </a:xfrm>
        </p:spPr>
        <p:txBody>
          <a:bodyPr anchor="b"/>
          <a:lstStyle>
            <a:lvl1pPr>
              <a:defRPr sz="12000"/>
            </a:lvl1pPr>
          </a:lstStyle>
          <a:p>
            <a:r>
              <a:rPr lang="en-US"/>
              <a:t>Click to edit Master title style</a:t>
            </a:r>
            <a:endParaRPr lang="en-US" dirty="0"/>
          </a:p>
        </p:txBody>
      </p:sp>
      <p:sp>
        <p:nvSpPr>
          <p:cNvPr id="3" name="Text Placeholder 2"/>
          <p:cNvSpPr>
            <a:spLocks noGrp="1"/>
          </p:cNvSpPr>
          <p:nvPr>
            <p:ph type="body" idx="1"/>
          </p:nvPr>
        </p:nvSpPr>
        <p:spPr>
          <a:xfrm>
            <a:off x="1247776" y="12238572"/>
            <a:ext cx="15773400" cy="4000499"/>
          </a:xfrm>
        </p:spPr>
        <p:txBody>
          <a:bodyPr/>
          <a:lstStyle>
            <a:lvl1pPr marL="0" indent="0">
              <a:buNone/>
              <a:defRPr sz="4800">
                <a:solidFill>
                  <a:schemeClr val="tx1"/>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A429E4-E4A0-4FCB-B57B-5790209CB571}" type="datetimeFigureOut">
              <a:rPr lang="en-US" smtClean="0"/>
              <a:t>8/13/2019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023FD9-6EFA-4BD9-9B84-B263E7E43F4D}" type="slidenum">
              <a:rPr lang="en-US" smtClean="0"/>
              <a:t>‹#›</a:t>
            </a:fld>
            <a:endParaRPr lang="en-US"/>
          </a:p>
        </p:txBody>
      </p:sp>
    </p:spTree>
    <p:extLst>
      <p:ext uri="{BB962C8B-B14F-4D97-AF65-F5344CB8AC3E}">
        <p14:creationId xmlns:p14="http://schemas.microsoft.com/office/powerpoint/2010/main" val="4252471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4868333"/>
            <a:ext cx="7772400" cy="116035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258300" y="4868333"/>
            <a:ext cx="7772400" cy="116035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A429E4-E4A0-4FCB-B57B-5790209CB571}" type="datetimeFigureOut">
              <a:rPr lang="en-US" smtClean="0"/>
              <a:t>8/13/2019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023FD9-6EFA-4BD9-9B84-B263E7E43F4D}" type="slidenum">
              <a:rPr lang="en-US" smtClean="0"/>
              <a:t>‹#›</a:t>
            </a:fld>
            <a:endParaRPr lang="en-US"/>
          </a:p>
        </p:txBody>
      </p:sp>
    </p:spTree>
    <p:extLst>
      <p:ext uri="{BB962C8B-B14F-4D97-AF65-F5344CB8AC3E}">
        <p14:creationId xmlns:p14="http://schemas.microsoft.com/office/powerpoint/2010/main" val="1449166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9682" y="973671"/>
            <a:ext cx="15773400" cy="353483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9684" y="4483101"/>
            <a:ext cx="7736680" cy="2197099"/>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4" name="Content Placeholder 3"/>
          <p:cNvSpPr>
            <a:spLocks noGrp="1"/>
          </p:cNvSpPr>
          <p:nvPr>
            <p:ph sz="half" idx="2"/>
          </p:nvPr>
        </p:nvSpPr>
        <p:spPr>
          <a:xfrm>
            <a:off x="1259684" y="6680200"/>
            <a:ext cx="7736680" cy="98255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258301" y="4483101"/>
            <a:ext cx="7774782" cy="2197099"/>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6" name="Content Placeholder 5"/>
          <p:cNvSpPr>
            <a:spLocks noGrp="1"/>
          </p:cNvSpPr>
          <p:nvPr>
            <p:ph sz="quarter" idx="4"/>
          </p:nvPr>
        </p:nvSpPr>
        <p:spPr>
          <a:xfrm>
            <a:off x="9258301" y="6680200"/>
            <a:ext cx="7774782" cy="98255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A429E4-E4A0-4FCB-B57B-5790209CB571}" type="datetimeFigureOut">
              <a:rPr lang="en-US" smtClean="0"/>
              <a:t>8/13/2019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023FD9-6EFA-4BD9-9B84-B263E7E43F4D}" type="slidenum">
              <a:rPr lang="en-US" smtClean="0"/>
              <a:t>‹#›</a:t>
            </a:fld>
            <a:endParaRPr lang="en-US"/>
          </a:p>
        </p:txBody>
      </p:sp>
    </p:spTree>
    <p:extLst>
      <p:ext uri="{BB962C8B-B14F-4D97-AF65-F5344CB8AC3E}">
        <p14:creationId xmlns:p14="http://schemas.microsoft.com/office/powerpoint/2010/main" val="3274807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A429E4-E4A0-4FCB-B57B-5790209CB571}" type="datetimeFigureOut">
              <a:rPr lang="en-US" smtClean="0"/>
              <a:t>8/13/2019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023FD9-6EFA-4BD9-9B84-B263E7E43F4D}" type="slidenum">
              <a:rPr lang="en-US" smtClean="0"/>
              <a:t>‹#›</a:t>
            </a:fld>
            <a:endParaRPr lang="en-US"/>
          </a:p>
        </p:txBody>
      </p:sp>
    </p:spTree>
    <p:extLst>
      <p:ext uri="{BB962C8B-B14F-4D97-AF65-F5344CB8AC3E}">
        <p14:creationId xmlns:p14="http://schemas.microsoft.com/office/powerpoint/2010/main" val="2213112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A429E4-E4A0-4FCB-B57B-5790209CB571}" type="datetimeFigureOut">
              <a:rPr lang="en-US" smtClean="0"/>
              <a:t>8/13/2019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023FD9-6EFA-4BD9-9B84-B263E7E43F4D}" type="slidenum">
              <a:rPr lang="en-US" smtClean="0"/>
              <a:t>‹#›</a:t>
            </a:fld>
            <a:endParaRPr lang="en-US"/>
          </a:p>
        </p:txBody>
      </p:sp>
    </p:spTree>
    <p:extLst>
      <p:ext uri="{BB962C8B-B14F-4D97-AF65-F5344CB8AC3E}">
        <p14:creationId xmlns:p14="http://schemas.microsoft.com/office/powerpoint/2010/main" val="2530503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2" y="1219200"/>
            <a:ext cx="5898356" cy="4267200"/>
          </a:xfrm>
        </p:spPr>
        <p:txBody>
          <a:bodyPr anchor="b"/>
          <a:lstStyle>
            <a:lvl1pPr>
              <a:defRPr sz="6400"/>
            </a:lvl1pPr>
          </a:lstStyle>
          <a:p>
            <a:r>
              <a:rPr lang="en-US"/>
              <a:t>Click to edit Master title style</a:t>
            </a:r>
            <a:endParaRPr lang="en-US" dirty="0"/>
          </a:p>
        </p:txBody>
      </p:sp>
      <p:sp>
        <p:nvSpPr>
          <p:cNvPr id="3" name="Content Placeholder 2"/>
          <p:cNvSpPr>
            <a:spLocks noGrp="1"/>
          </p:cNvSpPr>
          <p:nvPr>
            <p:ph idx="1"/>
          </p:nvPr>
        </p:nvSpPr>
        <p:spPr>
          <a:xfrm>
            <a:off x="7774782" y="2633138"/>
            <a:ext cx="9258300" cy="12996333"/>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59682" y="5486400"/>
            <a:ext cx="5898356" cy="10164235"/>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DFA429E4-E4A0-4FCB-B57B-5790209CB571}" type="datetimeFigureOut">
              <a:rPr lang="en-US" smtClean="0"/>
              <a:t>8/13/2019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023FD9-6EFA-4BD9-9B84-B263E7E43F4D}" type="slidenum">
              <a:rPr lang="en-US" smtClean="0"/>
              <a:t>‹#›</a:t>
            </a:fld>
            <a:endParaRPr lang="en-US"/>
          </a:p>
        </p:txBody>
      </p:sp>
    </p:spTree>
    <p:extLst>
      <p:ext uri="{BB962C8B-B14F-4D97-AF65-F5344CB8AC3E}">
        <p14:creationId xmlns:p14="http://schemas.microsoft.com/office/powerpoint/2010/main" val="1336220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2" y="1219200"/>
            <a:ext cx="5898356" cy="4267200"/>
          </a:xfrm>
        </p:spPr>
        <p:txBody>
          <a:bodyPr anchor="b"/>
          <a:lstStyle>
            <a:lvl1pPr>
              <a:defRPr sz="6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774782" y="2633138"/>
            <a:ext cx="9258300" cy="12996333"/>
          </a:xfrm>
        </p:spPr>
        <p:txBody>
          <a:bodyPr anchor="t"/>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r>
              <a:rPr lang="en-US"/>
              <a:t>Click icon to add picture</a:t>
            </a:r>
            <a:endParaRPr lang="en-US" dirty="0"/>
          </a:p>
        </p:txBody>
      </p:sp>
      <p:sp>
        <p:nvSpPr>
          <p:cNvPr id="4" name="Text Placeholder 3"/>
          <p:cNvSpPr>
            <a:spLocks noGrp="1"/>
          </p:cNvSpPr>
          <p:nvPr>
            <p:ph type="body" sz="half" idx="2"/>
          </p:nvPr>
        </p:nvSpPr>
        <p:spPr>
          <a:xfrm>
            <a:off x="1259682" y="5486400"/>
            <a:ext cx="5898356" cy="10164235"/>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DFA429E4-E4A0-4FCB-B57B-5790209CB571}" type="datetimeFigureOut">
              <a:rPr lang="en-US" smtClean="0"/>
              <a:t>8/13/2019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023FD9-6EFA-4BD9-9B84-B263E7E43F4D}" type="slidenum">
              <a:rPr lang="en-US" smtClean="0"/>
              <a:t>‹#›</a:t>
            </a:fld>
            <a:endParaRPr lang="en-US"/>
          </a:p>
        </p:txBody>
      </p:sp>
    </p:spTree>
    <p:extLst>
      <p:ext uri="{BB962C8B-B14F-4D97-AF65-F5344CB8AC3E}">
        <p14:creationId xmlns:p14="http://schemas.microsoft.com/office/powerpoint/2010/main" val="1291755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7300" y="973671"/>
            <a:ext cx="15773400" cy="35348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57300" y="4868333"/>
            <a:ext cx="15773400" cy="1160356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7300" y="16950271"/>
            <a:ext cx="4114800" cy="973667"/>
          </a:xfrm>
          <a:prstGeom prst="rect">
            <a:avLst/>
          </a:prstGeom>
        </p:spPr>
        <p:txBody>
          <a:bodyPr vert="horz" lIns="91440" tIns="45720" rIns="91440" bIns="45720" rtlCol="0" anchor="ctr"/>
          <a:lstStyle>
            <a:lvl1pPr algn="l">
              <a:defRPr sz="2400">
                <a:solidFill>
                  <a:schemeClr val="tx1">
                    <a:tint val="75000"/>
                  </a:schemeClr>
                </a:solidFill>
              </a:defRPr>
            </a:lvl1pPr>
          </a:lstStyle>
          <a:p>
            <a:fld id="{DFA429E4-E4A0-4FCB-B57B-5790209CB571}" type="datetimeFigureOut">
              <a:rPr lang="en-US" smtClean="0"/>
              <a:t>8/13/2019</a:t>
            </a:fld>
            <a:endParaRPr lang="en-US"/>
          </a:p>
        </p:txBody>
      </p:sp>
      <p:sp>
        <p:nvSpPr>
          <p:cNvPr id="5" name="Footer Placeholder 4"/>
          <p:cNvSpPr>
            <a:spLocks noGrp="1"/>
          </p:cNvSpPr>
          <p:nvPr>
            <p:ph type="ftr" sz="quarter" idx="3"/>
          </p:nvPr>
        </p:nvSpPr>
        <p:spPr>
          <a:xfrm>
            <a:off x="6057900" y="16950271"/>
            <a:ext cx="6172200" cy="973667"/>
          </a:xfrm>
          <a:prstGeom prst="rect">
            <a:avLst/>
          </a:prstGeom>
        </p:spPr>
        <p:txBody>
          <a:bodyPr vert="horz" lIns="91440" tIns="45720" rIns="91440" bIns="45720" rtlCol="0" anchor="ctr"/>
          <a:lstStyle>
            <a:lvl1pPr algn="ctr">
              <a:defRPr sz="2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2915900" y="16950271"/>
            <a:ext cx="4114800" cy="973667"/>
          </a:xfrm>
          <a:prstGeom prst="rect">
            <a:avLst/>
          </a:prstGeom>
        </p:spPr>
        <p:txBody>
          <a:bodyPr vert="horz" lIns="91440" tIns="45720" rIns="91440" bIns="45720" rtlCol="0" anchor="ctr"/>
          <a:lstStyle>
            <a:lvl1pPr algn="r">
              <a:defRPr sz="2400">
                <a:solidFill>
                  <a:schemeClr val="tx1">
                    <a:tint val="75000"/>
                  </a:schemeClr>
                </a:solidFill>
              </a:defRPr>
            </a:lvl1pPr>
          </a:lstStyle>
          <a:p>
            <a:fld id="{C7023FD9-6EFA-4BD9-9B84-B263E7E43F4D}" type="slidenum">
              <a:rPr lang="en-US" smtClean="0"/>
              <a:t>‹#›</a:t>
            </a:fld>
            <a:endParaRPr lang="en-US"/>
          </a:p>
        </p:txBody>
      </p:sp>
    </p:spTree>
    <p:extLst>
      <p:ext uri="{BB962C8B-B14F-4D97-AF65-F5344CB8AC3E}">
        <p14:creationId xmlns:p14="http://schemas.microsoft.com/office/powerpoint/2010/main" val="41243374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a:extLst>
              <a:ext uri="{FF2B5EF4-FFF2-40B4-BE49-F238E27FC236}">
                <a16:creationId xmlns:a16="http://schemas.microsoft.com/office/drawing/2014/main" id="{323EC0C1-13E7-4D47-BE90-FB51169A2297}"/>
              </a:ext>
            </a:extLst>
          </p:cNvPr>
          <p:cNvSpPr txBox="1">
            <a:spLocks noChangeArrowheads="1"/>
          </p:cNvSpPr>
          <p:nvPr/>
        </p:nvSpPr>
        <p:spPr bwMode="auto">
          <a:xfrm>
            <a:off x="1691640" y="2743835"/>
            <a:ext cx="4133593" cy="485711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defTabSz="914400" eaLnBrk="0" fontAlgn="base" hangingPunct="0">
              <a:spcBef>
                <a:spcPct val="0"/>
              </a:spcBef>
              <a:spcAft>
                <a:spcPct val="0"/>
              </a:spcAft>
            </a:pPr>
            <a:r>
              <a:rPr lang="en-US" altLang="en-US" sz="1100" i="1" dirty="0">
                <a:highlight>
                  <a:srgbClr val="00FF00"/>
                </a:highlight>
                <a:latin typeface="Calibri" panose="020F0502020204030204" pitchFamily="34" charset="0"/>
                <a:ea typeface="Calibri" panose="020F0502020204030204" pitchFamily="34" charset="0"/>
                <a:cs typeface="Times New Roman" panose="02020603050405020304" pitchFamily="18" charset="0"/>
              </a:rPr>
              <a:t>RoguelikeObject</a:t>
            </a:r>
          </a:p>
          <a:p>
            <a:pPr defTabSz="914400" eaLnBrk="0" fontAlgn="base" hangingPunct="0">
              <a:spcBef>
                <a:spcPct val="0"/>
              </a:spcBef>
              <a:spcAft>
                <a:spcPct val="0"/>
              </a:spcAft>
            </a:pPr>
            <a:r>
              <a:rPr lang="en-US" altLang="en-US" sz="1100" dirty="0">
                <a:highlight>
                  <a:srgbClr val="00FF00"/>
                </a:highlight>
                <a:latin typeface="Calibri" panose="020F0502020204030204" pitchFamily="34" charset="0"/>
                <a:cs typeface="Times New Roman" panose="02020603050405020304" pitchFamily="18" charset="0"/>
              </a:rPr>
              <a:t>--------------------------------------------------------------------------------------------</a:t>
            </a:r>
          </a:p>
          <a:p>
            <a:pPr defTabSz="914400" eaLnBrk="0" fontAlgn="base" hangingPunct="0">
              <a:spcBef>
                <a:spcPct val="0"/>
              </a:spcBef>
              <a:spcAft>
                <a:spcPct val="0"/>
              </a:spcAft>
            </a:pPr>
            <a:r>
              <a:rPr lang="en-US" altLang="en-US" sz="1100" dirty="0">
                <a:highlight>
                  <a:srgbClr val="00FF00"/>
                </a:highlight>
                <a:latin typeface="Calibri" panose="020F0502020204030204" pitchFamily="34" charset="0"/>
                <a:cs typeface="Times New Roman" panose="02020603050405020304" pitchFamily="18" charset="0"/>
              </a:rPr>
              <a:t>+ </a:t>
            </a:r>
            <a:r>
              <a:rPr lang="en-US" altLang="en-US" sz="1100" dirty="0" err="1">
                <a:highlight>
                  <a:srgbClr val="00FF00"/>
                </a:highlight>
                <a:latin typeface="Calibri" panose="020F0502020204030204" pitchFamily="34" charset="0"/>
                <a:cs typeface="Times New Roman" panose="02020603050405020304" pitchFamily="18" charset="0"/>
              </a:rPr>
              <a:t>TagEnum</a:t>
            </a:r>
            <a:r>
              <a:rPr lang="en-US" altLang="en-US" sz="1100" dirty="0">
                <a:highlight>
                  <a:srgbClr val="00FF00"/>
                </a:highlight>
                <a:latin typeface="Calibri" panose="020F0502020204030204" pitchFamily="34" charset="0"/>
                <a:cs typeface="Times New Roman" panose="02020603050405020304" pitchFamily="18" charset="0"/>
              </a:rPr>
              <a:t> : </a:t>
            </a:r>
            <a:r>
              <a:rPr lang="en-US" altLang="en-US" sz="1100" dirty="0" err="1">
                <a:highlight>
                  <a:srgbClr val="00FF00"/>
                </a:highlight>
                <a:latin typeface="Calibri" panose="020F0502020204030204" pitchFamily="34" charset="0"/>
                <a:cs typeface="Times New Roman" panose="02020603050405020304" pitchFamily="18" charset="0"/>
              </a:rPr>
              <a:t>enum</a:t>
            </a:r>
            <a:r>
              <a:rPr lang="en-US" altLang="en-US" sz="1100" dirty="0">
                <a:highlight>
                  <a:srgbClr val="00FF00"/>
                </a:highlight>
                <a:latin typeface="Calibri" panose="020F0502020204030204" pitchFamily="34" charset="0"/>
                <a:cs typeface="Times New Roman" panose="02020603050405020304" pitchFamily="18" charset="0"/>
              </a:rPr>
              <a:t> </a:t>
            </a:r>
          </a:p>
          <a:p>
            <a:pPr defTabSz="914400" eaLnBrk="0" fontAlgn="base" hangingPunct="0">
              <a:spcBef>
                <a:spcPct val="0"/>
              </a:spcBef>
              <a:spcAft>
                <a:spcPct val="0"/>
              </a:spcAft>
            </a:pPr>
            <a:r>
              <a:rPr lang="en-US" altLang="en-US" sz="1100" dirty="0">
                <a:highlight>
                  <a:srgbClr val="00FF00"/>
                </a:highlight>
                <a:latin typeface="Calibri" panose="020F0502020204030204" pitchFamily="34" charset="0"/>
                <a:cs typeface="Times New Roman" panose="02020603050405020304" pitchFamily="18" charset="0"/>
              </a:rPr>
              <a:t>+ tags : List&lt;</a:t>
            </a:r>
            <a:r>
              <a:rPr lang="en-US" altLang="en-US" sz="1100" dirty="0" err="1">
                <a:highlight>
                  <a:srgbClr val="00FF00"/>
                </a:highlight>
                <a:latin typeface="Calibri" panose="020F0502020204030204" pitchFamily="34" charset="0"/>
                <a:cs typeface="Times New Roman" panose="02020603050405020304" pitchFamily="18" charset="0"/>
              </a:rPr>
              <a:t>TagEnum</a:t>
            </a:r>
            <a:r>
              <a:rPr lang="en-US" altLang="en-US" sz="1100" dirty="0">
                <a:highlight>
                  <a:srgbClr val="00FF00"/>
                </a:highlight>
                <a:latin typeface="Calibri" panose="020F0502020204030204" pitchFamily="34" charset="0"/>
                <a:cs typeface="Times New Roman" panose="02020603050405020304" pitchFamily="18" charset="0"/>
              </a:rPr>
              <a:t>&gt;</a:t>
            </a:r>
          </a:p>
          <a:p>
            <a:pPr defTabSz="914400" eaLnBrk="0" fontAlgn="base" hangingPunct="0">
              <a:spcBef>
                <a:spcPct val="0"/>
              </a:spcBef>
              <a:spcAft>
                <a:spcPct val="0"/>
              </a:spcAft>
            </a:pPr>
            <a:r>
              <a:rPr lang="en-US" altLang="en-US" sz="1100" dirty="0">
                <a:highlight>
                  <a:srgbClr val="00FF00"/>
                </a:highlight>
                <a:latin typeface="Calibri" panose="020F0502020204030204" pitchFamily="34" charset="0"/>
                <a:cs typeface="Times New Roman" panose="02020603050405020304" pitchFamily="18" charset="0"/>
              </a:rPr>
              <a:t>+ </a:t>
            </a:r>
            <a:r>
              <a:rPr lang="en-US" altLang="en-US" sz="1100" dirty="0" err="1">
                <a:highlight>
                  <a:srgbClr val="00FF00"/>
                </a:highlight>
                <a:latin typeface="Calibri" panose="020F0502020204030204" pitchFamily="34" charset="0"/>
                <a:cs typeface="Times New Roman" panose="02020603050405020304" pitchFamily="18" charset="0"/>
              </a:rPr>
              <a:t>UniqueID</a:t>
            </a:r>
            <a:r>
              <a:rPr lang="en-US" altLang="en-US" sz="1100" dirty="0">
                <a:highlight>
                  <a:srgbClr val="00FF00"/>
                </a:highlight>
                <a:latin typeface="Calibri" panose="020F0502020204030204" pitchFamily="34" charset="0"/>
                <a:cs typeface="Times New Roman" panose="02020603050405020304" pitchFamily="18" charset="0"/>
              </a:rPr>
              <a:t> : string </a:t>
            </a:r>
            <a:endParaRPr lang="en-US" altLang="en-US" sz="800" dirty="0">
              <a:highlight>
                <a:srgbClr val="00FF00"/>
              </a:highlight>
            </a:endParaRPr>
          </a:p>
          <a:p>
            <a:pPr defTabSz="914400" eaLnBrk="0" fontAlgn="base" hangingPunct="0">
              <a:spcBef>
                <a:spcPct val="0"/>
              </a:spcBef>
              <a:spcAft>
                <a:spcPct val="0"/>
              </a:spcAft>
            </a:pPr>
            <a:r>
              <a:rPr lang="en-US" altLang="en-US" sz="1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 </a:t>
            </a:r>
            <a:r>
              <a:rPr lang="en-US" altLang="en-US" sz="1100" dirty="0" err="1">
                <a:highlight>
                  <a:srgbClr val="00FF00"/>
                </a:highlight>
                <a:latin typeface="Calibri" panose="020F0502020204030204" pitchFamily="34" charset="0"/>
                <a:ea typeface="Calibri" panose="020F0502020204030204" pitchFamily="34" charset="0"/>
                <a:cs typeface="Times New Roman" panose="02020603050405020304" pitchFamily="18" charset="0"/>
              </a:rPr>
              <a:t>objectName</a:t>
            </a:r>
            <a:r>
              <a:rPr lang="en-US" altLang="en-US" sz="1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 : string </a:t>
            </a:r>
            <a:endParaRPr lang="en-US" altLang="en-US" sz="800" dirty="0">
              <a:highlight>
                <a:srgbClr val="00FF00"/>
              </a:highlight>
            </a:endParaRPr>
          </a:p>
          <a:p>
            <a:pPr defTabSz="914400" eaLnBrk="0" fontAlgn="base" hangingPunct="0">
              <a:spcBef>
                <a:spcPct val="0"/>
              </a:spcBef>
              <a:spcAft>
                <a:spcPct val="0"/>
              </a:spcAft>
            </a:pPr>
            <a:r>
              <a:rPr lang="en-US" altLang="en-US" sz="1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 description</a:t>
            </a:r>
            <a:r>
              <a:rPr lang="en-US" altLang="en-US" sz="1100" dirty="0">
                <a:highlight>
                  <a:srgbClr val="00FF00"/>
                </a:highlight>
                <a:latin typeface="Calibri" panose="020F0502020204030204" pitchFamily="34" charset="0"/>
                <a:cs typeface="Times New Roman" panose="02020603050405020304" pitchFamily="18" charset="0"/>
              </a:rPr>
              <a:t> : string </a:t>
            </a:r>
            <a:endParaRPr lang="en-US" altLang="en-US" sz="1100" dirty="0">
              <a:highlight>
                <a:srgbClr val="00FF00"/>
              </a:highlight>
              <a:latin typeface="Calibri" panose="020F0502020204030204" pitchFamily="34" charset="0"/>
              <a:ea typeface="Calibri" panose="020F0502020204030204" pitchFamily="34" charset="0"/>
              <a:cs typeface="Times New Roman" panose="02020603050405020304" pitchFamily="18" charset="0"/>
            </a:endParaRPr>
          </a:p>
          <a:p>
            <a:pPr defTabSz="914400" eaLnBrk="0" fontAlgn="base" hangingPunct="0">
              <a:spcBef>
                <a:spcPct val="0"/>
              </a:spcBef>
              <a:spcAft>
                <a:spcPct val="0"/>
              </a:spcAft>
            </a:pPr>
            <a:r>
              <a:rPr lang="en-US" altLang="en-US" sz="1100" dirty="0">
                <a:highlight>
                  <a:srgbClr val="00FF00"/>
                </a:highlight>
                <a:latin typeface="Calibri" panose="020F0502020204030204" pitchFamily="34" charset="0"/>
                <a:cs typeface="Times New Roman" panose="02020603050405020304" pitchFamily="18" charset="0"/>
              </a:rPr>
              <a:t>+ </a:t>
            </a:r>
            <a:r>
              <a:rPr lang="en-US" altLang="en-US" sz="1100" dirty="0" err="1">
                <a:highlight>
                  <a:srgbClr val="00FF00"/>
                </a:highlight>
                <a:latin typeface="Calibri" panose="020F0502020204030204" pitchFamily="34" charset="0"/>
                <a:cs typeface="Times New Roman" panose="02020603050405020304" pitchFamily="18" charset="0"/>
              </a:rPr>
              <a:t>myInventory</a:t>
            </a:r>
            <a:r>
              <a:rPr lang="en-US" altLang="en-US" sz="1100" dirty="0">
                <a:highlight>
                  <a:srgbClr val="00FF00"/>
                </a:highlight>
                <a:latin typeface="Calibri" panose="020F0502020204030204" pitchFamily="34" charset="0"/>
                <a:cs typeface="Times New Roman" panose="02020603050405020304" pitchFamily="18" charset="0"/>
              </a:rPr>
              <a:t> : Inventory</a:t>
            </a:r>
            <a:endParaRPr lang="en-US" altLang="en-US" sz="800" dirty="0">
              <a:highlight>
                <a:srgbClr val="00FF00"/>
              </a:highlight>
            </a:endParaRPr>
          </a:p>
          <a:p>
            <a:pPr defTabSz="914400" eaLnBrk="0" fontAlgn="base" hangingPunct="0">
              <a:spcBef>
                <a:spcPct val="0"/>
              </a:spcBef>
              <a:spcAft>
                <a:spcPct val="0"/>
              </a:spcAft>
            </a:pPr>
            <a:r>
              <a:rPr lang="en-US" altLang="en-US" sz="1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 </a:t>
            </a:r>
            <a:r>
              <a:rPr lang="en-US" altLang="en-US" sz="1100" dirty="0" err="1">
                <a:highlight>
                  <a:srgbClr val="00FF00"/>
                </a:highlight>
                <a:latin typeface="Calibri" panose="020F0502020204030204" pitchFamily="34" charset="0"/>
                <a:ea typeface="Calibri" panose="020F0502020204030204" pitchFamily="34" charset="0"/>
                <a:cs typeface="Times New Roman" panose="02020603050405020304" pitchFamily="18" charset="0"/>
              </a:rPr>
              <a:t>stackSize</a:t>
            </a:r>
            <a:r>
              <a:rPr lang="en-US" altLang="en-US" sz="1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 : int</a:t>
            </a:r>
            <a:endParaRPr lang="en-US" altLang="en-US" sz="800" dirty="0">
              <a:highlight>
                <a:srgbClr val="00FF00"/>
              </a:highlight>
            </a:endParaRPr>
          </a:p>
          <a:p>
            <a:pPr defTabSz="914400" eaLnBrk="0" fontAlgn="base" hangingPunct="0">
              <a:spcBef>
                <a:spcPct val="0"/>
              </a:spcBef>
              <a:spcAft>
                <a:spcPct val="0"/>
              </a:spcAft>
            </a:pPr>
            <a:r>
              <a:rPr lang="en-US" altLang="en-US" sz="1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 </a:t>
            </a:r>
            <a:r>
              <a:rPr lang="en-US" altLang="en-US" sz="1100" dirty="0" err="1">
                <a:highlight>
                  <a:srgbClr val="00FF00"/>
                </a:highlight>
                <a:latin typeface="Calibri" panose="020F0502020204030204" pitchFamily="34" charset="0"/>
                <a:ea typeface="Calibri" panose="020F0502020204030204" pitchFamily="34" charset="0"/>
                <a:cs typeface="Times New Roman" panose="02020603050405020304" pitchFamily="18" charset="0"/>
              </a:rPr>
              <a:t>maxStackSize</a:t>
            </a:r>
            <a:r>
              <a:rPr lang="en-US" altLang="en-US" sz="1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 : int</a:t>
            </a:r>
            <a:endParaRPr lang="en-US" altLang="en-US" sz="800" dirty="0">
              <a:highlight>
                <a:srgbClr val="00FF00"/>
              </a:highlight>
            </a:endParaRPr>
          </a:p>
          <a:p>
            <a:pPr defTabSz="914400" eaLnBrk="0" fontAlgn="base" hangingPunct="0">
              <a:spcBef>
                <a:spcPct val="0"/>
              </a:spcBef>
              <a:spcAft>
                <a:spcPct val="0"/>
              </a:spcAft>
            </a:pPr>
            <a:r>
              <a:rPr lang="en-US" altLang="en-US" sz="1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 </a:t>
            </a:r>
            <a:r>
              <a:rPr lang="en-US" altLang="en-US" sz="1100" dirty="0" err="1">
                <a:highlight>
                  <a:srgbClr val="00FF00"/>
                </a:highlight>
                <a:latin typeface="Calibri" panose="020F0502020204030204" pitchFamily="34" charset="0"/>
                <a:ea typeface="Calibri" panose="020F0502020204030204" pitchFamily="34" charset="0"/>
                <a:cs typeface="Times New Roman" panose="02020603050405020304" pitchFamily="18" charset="0"/>
              </a:rPr>
              <a:t>goldValue</a:t>
            </a:r>
            <a:r>
              <a:rPr lang="en-US" altLang="en-US" sz="1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 : int</a:t>
            </a:r>
          </a:p>
          <a:p>
            <a:pPr defTabSz="914400" eaLnBrk="0" fontAlgn="base" hangingPunct="0">
              <a:spcBef>
                <a:spcPct val="0"/>
              </a:spcBef>
              <a:spcAft>
                <a:spcPct val="0"/>
              </a:spcAft>
            </a:pPr>
            <a:r>
              <a:rPr lang="en-US" altLang="en-US" sz="1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 </a:t>
            </a:r>
            <a:r>
              <a:rPr lang="en-US" altLang="en-US" sz="1100" dirty="0" err="1">
                <a:highlight>
                  <a:srgbClr val="00FF00"/>
                </a:highlight>
                <a:latin typeface="Calibri" panose="020F0502020204030204" pitchFamily="34" charset="0"/>
                <a:ea typeface="Calibri" panose="020F0502020204030204" pitchFamily="34" charset="0"/>
                <a:cs typeface="Times New Roman" panose="02020603050405020304" pitchFamily="18" charset="0"/>
              </a:rPr>
              <a:t>healthMax</a:t>
            </a:r>
            <a:r>
              <a:rPr lang="en-US" altLang="en-US" sz="1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 : int</a:t>
            </a:r>
          </a:p>
          <a:p>
            <a:pPr defTabSz="914400" eaLnBrk="0" fontAlgn="base" hangingPunct="0">
              <a:spcBef>
                <a:spcPct val="0"/>
              </a:spcBef>
              <a:spcAft>
                <a:spcPct val="0"/>
              </a:spcAft>
            </a:pPr>
            <a:r>
              <a:rPr lang="en-US" altLang="en-US" sz="1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 health : int</a:t>
            </a:r>
          </a:p>
          <a:p>
            <a:pPr defTabSz="914400" eaLnBrk="0" fontAlgn="base" hangingPunct="0">
              <a:spcBef>
                <a:spcPct val="0"/>
              </a:spcBef>
              <a:spcAft>
                <a:spcPct val="0"/>
              </a:spcAft>
            </a:pPr>
            <a:r>
              <a:rPr lang="en-US" altLang="en-US" sz="1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 weight : int</a:t>
            </a:r>
          </a:p>
          <a:p>
            <a:pPr defTabSz="914400" eaLnBrk="0" fontAlgn="base" hangingPunct="0">
              <a:spcBef>
                <a:spcPct val="0"/>
              </a:spcBef>
              <a:spcAft>
                <a:spcPct val="0"/>
              </a:spcAft>
            </a:pPr>
            <a:r>
              <a:rPr lang="en-US" altLang="en-US" sz="1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 flammable : bool</a:t>
            </a:r>
          </a:p>
          <a:p>
            <a:pPr defTabSz="914400" eaLnBrk="0" fontAlgn="base" hangingPunct="0">
              <a:spcBef>
                <a:spcPct val="0"/>
              </a:spcBef>
              <a:spcAft>
                <a:spcPct val="0"/>
              </a:spcAft>
            </a:pPr>
            <a:r>
              <a:rPr lang="en-US" altLang="en-US" sz="1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 </a:t>
            </a:r>
            <a:r>
              <a:rPr lang="en-US" altLang="en-US" sz="1100" u="sng" dirty="0" err="1">
                <a:highlight>
                  <a:srgbClr val="00FF00"/>
                </a:highlight>
                <a:latin typeface="Calibri" panose="020F0502020204030204" pitchFamily="34" charset="0"/>
                <a:ea typeface="Calibri" panose="020F0502020204030204" pitchFamily="34" charset="0"/>
                <a:cs typeface="Times New Roman" panose="02020603050405020304" pitchFamily="18" charset="0"/>
              </a:rPr>
              <a:t>fireAmountMax</a:t>
            </a:r>
            <a:r>
              <a:rPr lang="en-US" altLang="en-US" sz="1100" u="sng" dirty="0">
                <a:highlight>
                  <a:srgbClr val="00FF00"/>
                </a:highlight>
                <a:latin typeface="Calibri" panose="020F0502020204030204" pitchFamily="34" charset="0"/>
                <a:ea typeface="Calibri" panose="020F0502020204030204" pitchFamily="34" charset="0"/>
                <a:cs typeface="Times New Roman" panose="02020603050405020304" pitchFamily="18" charset="0"/>
              </a:rPr>
              <a:t> : int</a:t>
            </a:r>
          </a:p>
          <a:p>
            <a:pPr defTabSz="914400" eaLnBrk="0" fontAlgn="base" hangingPunct="0">
              <a:spcBef>
                <a:spcPct val="0"/>
              </a:spcBef>
              <a:spcAft>
                <a:spcPct val="0"/>
              </a:spcAft>
            </a:pPr>
            <a:r>
              <a:rPr lang="en-US" altLang="en-US" sz="1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 </a:t>
            </a:r>
            <a:r>
              <a:rPr lang="en-US" altLang="en-US" sz="1100" dirty="0" err="1">
                <a:highlight>
                  <a:srgbClr val="00FF00"/>
                </a:highlight>
                <a:latin typeface="Calibri" panose="020F0502020204030204" pitchFamily="34" charset="0"/>
                <a:ea typeface="Calibri" panose="020F0502020204030204" pitchFamily="34" charset="0"/>
                <a:cs typeface="Times New Roman" panose="02020603050405020304" pitchFamily="18" charset="0"/>
              </a:rPr>
              <a:t>fireAmount</a:t>
            </a:r>
            <a:r>
              <a:rPr lang="en-US" altLang="en-US" sz="1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 : int</a:t>
            </a:r>
          </a:p>
          <a:p>
            <a:pPr defTabSz="914400" eaLnBrk="0" fontAlgn="base" hangingPunct="0">
              <a:spcBef>
                <a:spcPct val="0"/>
              </a:spcBef>
              <a:spcAft>
                <a:spcPct val="0"/>
              </a:spcAft>
            </a:pPr>
            <a:r>
              <a:rPr lang="en-US" altLang="en-US" sz="1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 explosive : int</a:t>
            </a:r>
          </a:p>
          <a:p>
            <a:pPr defTabSz="914400" eaLnBrk="0" fontAlgn="base" hangingPunct="0">
              <a:spcBef>
                <a:spcPct val="0"/>
              </a:spcBef>
              <a:spcAft>
                <a:spcPct val="0"/>
              </a:spcAft>
            </a:pPr>
            <a:r>
              <a:rPr lang="en-US" altLang="en-US" sz="1100" dirty="0">
                <a:highlight>
                  <a:srgbClr val="00FF00"/>
                </a:highlight>
                <a:ea typeface="Calibri" panose="020F0502020204030204" pitchFamily="34" charset="0"/>
                <a:cs typeface="Times New Roman" panose="02020603050405020304" pitchFamily="18" charset="0"/>
              </a:rPr>
              <a:t>+ exposed : bool</a:t>
            </a:r>
            <a:endParaRPr lang="en-US" altLang="en-US" sz="1100" dirty="0">
              <a:highlight>
                <a:srgbClr val="00FF00"/>
              </a:highlight>
              <a:latin typeface="Calibri" panose="020F0502020204030204" pitchFamily="34" charset="0"/>
              <a:ea typeface="Calibri" panose="020F0502020204030204" pitchFamily="34" charset="0"/>
              <a:cs typeface="Times New Roman" panose="02020603050405020304" pitchFamily="18" charset="0"/>
            </a:endParaRPr>
          </a:p>
          <a:p>
            <a:pPr defTabSz="914400" eaLnBrk="0" fontAlgn="base" hangingPunct="0">
              <a:spcBef>
                <a:spcPct val="0"/>
              </a:spcBef>
              <a:spcAft>
                <a:spcPct val="0"/>
              </a:spcAft>
            </a:pPr>
            <a:r>
              <a:rPr lang="en-US" altLang="en-US" sz="1100" dirty="0">
                <a:highlight>
                  <a:srgbClr val="00FF00"/>
                </a:highlight>
                <a:ea typeface="Calibri" panose="020F0502020204030204" pitchFamily="34" charset="0"/>
                <a:cs typeface="Times New Roman" panose="02020603050405020304" pitchFamily="18" charset="0"/>
              </a:rPr>
              <a:t>+ </a:t>
            </a:r>
            <a:r>
              <a:rPr lang="en-US" altLang="en-US" sz="1100" dirty="0" err="1">
                <a:highlight>
                  <a:srgbClr val="00FF00"/>
                </a:highlight>
                <a:ea typeface="Calibri" panose="020F0502020204030204" pitchFamily="34" charset="0"/>
                <a:cs typeface="Times New Roman" panose="02020603050405020304" pitchFamily="18" charset="0"/>
              </a:rPr>
              <a:t>itemSprite</a:t>
            </a:r>
            <a:r>
              <a:rPr lang="en-US" altLang="en-US" sz="1100" dirty="0">
                <a:highlight>
                  <a:srgbClr val="00FF00"/>
                </a:highlight>
                <a:ea typeface="Calibri" panose="020F0502020204030204" pitchFamily="34" charset="0"/>
                <a:cs typeface="Times New Roman" panose="02020603050405020304" pitchFamily="18" charset="0"/>
              </a:rPr>
              <a:t> : Sprite</a:t>
            </a:r>
          </a:p>
          <a:p>
            <a:pPr defTabSz="914400" eaLnBrk="0" fontAlgn="base" hangingPunct="0">
              <a:spcBef>
                <a:spcPct val="0"/>
              </a:spcBef>
              <a:spcAft>
                <a:spcPct val="0"/>
              </a:spcAft>
            </a:pPr>
            <a:r>
              <a:rPr lang="en-US" altLang="en-US" sz="1100" dirty="0">
                <a:highlight>
                  <a:srgbClr val="00FF00"/>
                </a:highlight>
                <a:ea typeface="Calibri" panose="020F0502020204030204" pitchFamily="34" charset="0"/>
                <a:cs typeface="Times New Roman" panose="02020603050405020304" pitchFamily="18" charset="0"/>
              </a:rPr>
              <a:t># </a:t>
            </a:r>
            <a:r>
              <a:rPr lang="en-US" altLang="en-US" sz="1100" dirty="0" err="1">
                <a:highlight>
                  <a:srgbClr val="00FF00"/>
                </a:highlight>
                <a:latin typeface="Calibri" panose="020F0502020204030204" pitchFamily="34" charset="0"/>
                <a:ea typeface="Calibri" panose="020F0502020204030204" pitchFamily="34" charset="0"/>
                <a:cs typeface="Times New Roman" panose="02020603050405020304" pitchFamily="18" charset="0"/>
              </a:rPr>
              <a:t>myRogueSpriteRenderer</a:t>
            </a:r>
            <a:r>
              <a:rPr lang="en-US" altLang="en-US" sz="1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 : </a:t>
            </a:r>
            <a:r>
              <a:rPr lang="en-US" altLang="en-US" sz="1100" dirty="0" err="1">
                <a:highlight>
                  <a:srgbClr val="00FF00"/>
                </a:highlight>
                <a:latin typeface="Calibri" panose="020F0502020204030204" pitchFamily="34" charset="0"/>
                <a:ea typeface="Calibri" panose="020F0502020204030204" pitchFamily="34" charset="0"/>
                <a:cs typeface="Times New Roman" panose="02020603050405020304" pitchFamily="18" charset="0"/>
              </a:rPr>
              <a:t>RogueSpriteRenderer</a:t>
            </a:r>
            <a:endParaRPr lang="en-US" altLang="en-US" sz="1100" dirty="0">
              <a:highlight>
                <a:srgbClr val="00FF00"/>
              </a:highlight>
              <a:ea typeface="Calibri" panose="020F0502020204030204" pitchFamily="34" charset="0"/>
              <a:cs typeface="Times New Roman" panose="02020603050405020304" pitchFamily="18" charset="0"/>
            </a:endParaRPr>
          </a:p>
          <a:p>
            <a:pPr defTabSz="914400" eaLnBrk="0" fontAlgn="base" hangingPunct="0">
              <a:spcBef>
                <a:spcPct val="0"/>
              </a:spcBef>
              <a:spcAft>
                <a:spcPct val="0"/>
              </a:spcAft>
            </a:pPr>
            <a:r>
              <a:rPr lang="en-US" altLang="en-US" sz="1100" dirty="0">
                <a:highlight>
                  <a:srgbClr val="00FF00"/>
                </a:highlight>
                <a:latin typeface="Calibri" panose="020F0502020204030204" pitchFamily="34" charset="0"/>
                <a:cs typeface="Times New Roman" panose="02020603050405020304" pitchFamily="18" charset="0"/>
              </a:rPr>
              <a:t>--------------------------------------------------------------------------------------------</a:t>
            </a:r>
            <a:endParaRPr lang="en-US" altLang="en-US" sz="1100" dirty="0">
              <a:highlight>
                <a:srgbClr val="00FF00"/>
              </a:highlight>
              <a:latin typeface="Calibri" panose="020F0502020204030204" pitchFamily="34" charset="0"/>
              <a:ea typeface="Calibri" panose="020F0502020204030204" pitchFamily="34" charset="0"/>
              <a:cs typeface="Times New Roman" panose="02020603050405020304" pitchFamily="18" charset="0"/>
            </a:endParaRPr>
          </a:p>
          <a:p>
            <a:pPr defTabSz="914400" eaLnBrk="0" fontAlgn="base" hangingPunct="0">
              <a:spcBef>
                <a:spcPct val="0"/>
              </a:spcBef>
              <a:spcAft>
                <a:spcPct val="0"/>
              </a:spcAft>
            </a:pPr>
            <a:r>
              <a:rPr lang="en-US" altLang="en-US" sz="1100" i="1" dirty="0">
                <a:highlight>
                  <a:srgbClr val="00FF00"/>
                </a:highlight>
                <a:latin typeface="Calibri" panose="020F0502020204030204" pitchFamily="34" charset="0"/>
                <a:ea typeface="Calibri" panose="020F0502020204030204" pitchFamily="34" charset="0"/>
                <a:cs typeface="Times New Roman" panose="02020603050405020304" pitchFamily="18" charset="0"/>
              </a:rPr>
              <a:t>+ Initialize() : void</a:t>
            </a:r>
          </a:p>
          <a:p>
            <a:pPr defTabSz="914400" eaLnBrk="0" fontAlgn="base" hangingPunct="0">
              <a:spcBef>
                <a:spcPct val="0"/>
              </a:spcBef>
              <a:spcAft>
                <a:spcPct val="0"/>
              </a:spcAft>
            </a:pPr>
            <a:r>
              <a:rPr lang="en-US" altLang="en-US" sz="1100" i="1" dirty="0">
                <a:highlight>
                  <a:srgbClr val="00FF00"/>
                </a:highlight>
                <a:latin typeface="Calibri" panose="020F0502020204030204" pitchFamily="34" charset="0"/>
                <a:cs typeface="Times New Roman" panose="02020603050405020304" pitchFamily="18" charset="0"/>
              </a:rPr>
              <a:t>+ </a:t>
            </a:r>
            <a:r>
              <a:rPr lang="en-US" altLang="en-US" sz="1100" i="1" dirty="0" err="1">
                <a:highlight>
                  <a:srgbClr val="00FF00"/>
                </a:highlight>
                <a:latin typeface="Calibri" panose="020F0502020204030204" pitchFamily="34" charset="0"/>
                <a:cs typeface="Times New Roman" panose="02020603050405020304" pitchFamily="18" charset="0"/>
              </a:rPr>
              <a:t>GetFullName</a:t>
            </a:r>
            <a:r>
              <a:rPr lang="en-US" altLang="en-US" sz="1100" i="1" dirty="0">
                <a:highlight>
                  <a:srgbClr val="00FF00"/>
                </a:highlight>
                <a:latin typeface="Calibri" panose="020F0502020204030204" pitchFamily="34" charset="0"/>
                <a:cs typeface="Times New Roman" panose="02020603050405020304" pitchFamily="18" charset="0"/>
              </a:rPr>
              <a:t>() : string</a:t>
            </a:r>
          </a:p>
          <a:p>
            <a:pPr defTabSz="914400" eaLnBrk="0" fontAlgn="base" hangingPunct="0">
              <a:spcBef>
                <a:spcPct val="0"/>
              </a:spcBef>
              <a:spcAft>
                <a:spcPct val="0"/>
              </a:spcAft>
            </a:pPr>
            <a:r>
              <a:rPr lang="en-US" altLang="en-US" sz="1100" dirty="0">
                <a:highlight>
                  <a:srgbClr val="00FF00"/>
                </a:highlight>
                <a:latin typeface="Calibri" panose="020F0502020204030204" pitchFamily="34" charset="0"/>
                <a:cs typeface="Times New Roman" panose="02020603050405020304" pitchFamily="18" charset="0"/>
              </a:rPr>
              <a:t>+ </a:t>
            </a:r>
            <a:r>
              <a:rPr lang="en-US" altLang="en-US" sz="1100" dirty="0" err="1">
                <a:highlight>
                  <a:srgbClr val="00FF00"/>
                </a:highlight>
                <a:latin typeface="Calibri" panose="020F0502020204030204" pitchFamily="34" charset="0"/>
                <a:cs typeface="Times New Roman" panose="02020603050405020304" pitchFamily="18" charset="0"/>
              </a:rPr>
              <a:t>UpdateRogueSpriteRenderer</a:t>
            </a:r>
            <a:r>
              <a:rPr lang="en-US" altLang="en-US" sz="1100" dirty="0">
                <a:highlight>
                  <a:srgbClr val="00FF00"/>
                </a:highlight>
                <a:latin typeface="Calibri" panose="020F0502020204030204" pitchFamily="34" charset="0"/>
                <a:cs typeface="Times New Roman" panose="02020603050405020304" pitchFamily="18" charset="0"/>
              </a:rPr>
              <a:t>() : void</a:t>
            </a:r>
          </a:p>
          <a:p>
            <a:pPr defTabSz="914400" eaLnBrk="0" fontAlgn="base" hangingPunct="0">
              <a:spcBef>
                <a:spcPct val="0"/>
              </a:spcBef>
              <a:spcAft>
                <a:spcPct val="0"/>
              </a:spcAft>
            </a:pPr>
            <a:r>
              <a:rPr lang="en-US" altLang="en-US" sz="1100" i="1" dirty="0">
                <a:highlight>
                  <a:srgbClr val="00FF00"/>
                </a:highlight>
                <a:latin typeface="Calibri" panose="020F0502020204030204" pitchFamily="34" charset="0"/>
                <a:cs typeface="Times New Roman" panose="02020603050405020304" pitchFamily="18" charset="0"/>
              </a:rPr>
              <a:t>+ </a:t>
            </a:r>
            <a:r>
              <a:rPr lang="en-US" altLang="en-US" sz="1100" i="1" dirty="0" err="1">
                <a:highlight>
                  <a:srgbClr val="00FF00"/>
                </a:highlight>
                <a:latin typeface="Calibri" panose="020F0502020204030204" pitchFamily="34" charset="0"/>
                <a:cs typeface="Times New Roman" panose="02020603050405020304" pitchFamily="18" charset="0"/>
              </a:rPr>
              <a:t>GetCurrentSprite</a:t>
            </a:r>
            <a:r>
              <a:rPr lang="en-US" altLang="en-US" sz="1100" i="1" dirty="0">
                <a:highlight>
                  <a:srgbClr val="00FF00"/>
                </a:highlight>
                <a:latin typeface="Calibri" panose="020F0502020204030204" pitchFamily="34" charset="0"/>
                <a:cs typeface="Times New Roman" panose="02020603050405020304" pitchFamily="18" charset="0"/>
              </a:rPr>
              <a:t>() : Sprite</a:t>
            </a:r>
          </a:p>
          <a:p>
            <a:pPr defTabSz="914400" eaLnBrk="0" fontAlgn="base" hangingPunct="0">
              <a:spcBef>
                <a:spcPct val="0"/>
              </a:spcBef>
              <a:spcAft>
                <a:spcPct val="0"/>
              </a:spcAft>
            </a:pPr>
            <a:r>
              <a:rPr lang="en-US" altLang="en-US" sz="1100" i="1" dirty="0">
                <a:highlight>
                  <a:srgbClr val="00FF00"/>
                </a:highlight>
                <a:latin typeface="Calibri" panose="020F0502020204030204" pitchFamily="34" charset="0"/>
                <a:cs typeface="Times New Roman" panose="02020603050405020304" pitchFamily="18" charset="0"/>
              </a:rPr>
              <a:t># </a:t>
            </a:r>
            <a:r>
              <a:rPr lang="en-US" altLang="en-US" sz="1100" i="1" dirty="0" err="1">
                <a:highlight>
                  <a:srgbClr val="00FF00"/>
                </a:highlight>
                <a:latin typeface="Calibri" panose="020F0502020204030204" pitchFamily="34" charset="0"/>
                <a:cs typeface="Times New Roman" panose="02020603050405020304" pitchFamily="18" charset="0"/>
              </a:rPr>
              <a:t>DestroyObject</a:t>
            </a:r>
            <a:r>
              <a:rPr lang="en-US" altLang="en-US" sz="1100" i="1" dirty="0">
                <a:highlight>
                  <a:srgbClr val="00FF00"/>
                </a:highlight>
                <a:latin typeface="Calibri" panose="020F0502020204030204" pitchFamily="34" charset="0"/>
                <a:cs typeface="Times New Roman" panose="02020603050405020304" pitchFamily="18" charset="0"/>
              </a:rPr>
              <a:t>() : bool</a:t>
            </a:r>
          </a:p>
          <a:p>
            <a:pPr defTabSz="914400" eaLnBrk="0" fontAlgn="base" hangingPunct="0">
              <a:spcBef>
                <a:spcPct val="0"/>
              </a:spcBef>
              <a:spcAft>
                <a:spcPct val="0"/>
              </a:spcAft>
            </a:pPr>
            <a:r>
              <a:rPr lang="en-US" altLang="en-US" sz="1100" dirty="0">
                <a:highlight>
                  <a:srgbClr val="00FF00"/>
                </a:highlight>
                <a:latin typeface="Calibri" panose="020F0502020204030204" pitchFamily="34" charset="0"/>
                <a:cs typeface="Times New Roman" panose="02020603050405020304" pitchFamily="18" charset="0"/>
              </a:rPr>
              <a:t>+ </a:t>
            </a:r>
            <a:r>
              <a:rPr lang="en-US" altLang="en-US" sz="1100" dirty="0" err="1">
                <a:highlight>
                  <a:srgbClr val="00FF00"/>
                </a:highlight>
                <a:latin typeface="Calibri" panose="020F0502020204030204" pitchFamily="34" charset="0"/>
                <a:cs typeface="Times New Roman" panose="02020603050405020304" pitchFamily="18" charset="0"/>
              </a:rPr>
              <a:t>MakeItem</a:t>
            </a:r>
            <a:r>
              <a:rPr lang="en-US" altLang="en-US" sz="1100" dirty="0">
                <a:highlight>
                  <a:srgbClr val="00FF00"/>
                </a:highlight>
                <a:latin typeface="Calibri" panose="020F0502020204030204" pitchFamily="34" charset="0"/>
                <a:cs typeface="Times New Roman" panose="02020603050405020304" pitchFamily="18" charset="0"/>
              </a:rPr>
              <a:t>(</a:t>
            </a:r>
            <a:r>
              <a:rPr lang="en-US" altLang="en-US" sz="1100" dirty="0" err="1">
                <a:highlight>
                  <a:srgbClr val="00FF00"/>
                </a:highlight>
                <a:latin typeface="Calibri" panose="020F0502020204030204" pitchFamily="34" charset="0"/>
                <a:cs typeface="Times New Roman" panose="02020603050405020304" pitchFamily="18" charset="0"/>
              </a:rPr>
              <a:t>RoguelikeObject</a:t>
            </a:r>
            <a:r>
              <a:rPr lang="en-US" altLang="en-US" sz="1100" dirty="0">
                <a:highlight>
                  <a:srgbClr val="00FF00"/>
                </a:highlight>
                <a:latin typeface="Calibri" panose="020F0502020204030204" pitchFamily="34" charset="0"/>
                <a:cs typeface="Times New Roman" panose="02020603050405020304" pitchFamily="18" charset="0"/>
              </a:rPr>
              <a:t>, int, Inventory, int) : </a:t>
            </a:r>
            <a:r>
              <a:rPr lang="en-US" altLang="en-US" sz="1100" dirty="0" err="1">
                <a:highlight>
                  <a:srgbClr val="00FF00"/>
                </a:highlight>
                <a:latin typeface="Calibri" panose="020F0502020204030204" pitchFamily="34" charset="0"/>
                <a:cs typeface="Times New Roman" panose="02020603050405020304" pitchFamily="18" charset="0"/>
              </a:rPr>
              <a:t>RoguelikeObject</a:t>
            </a:r>
            <a:endParaRPr lang="en-US" altLang="en-US" sz="800" dirty="0">
              <a:highlight>
                <a:srgbClr val="00FF00"/>
              </a:highlight>
            </a:endParaRPr>
          </a:p>
        </p:txBody>
      </p:sp>
      <p:sp>
        <p:nvSpPr>
          <p:cNvPr id="5" name="Text Box 10">
            <a:extLst>
              <a:ext uri="{FF2B5EF4-FFF2-40B4-BE49-F238E27FC236}">
                <a16:creationId xmlns:a16="http://schemas.microsoft.com/office/drawing/2014/main" id="{BD35FE75-59A1-483B-9A90-501D29D76DDC}"/>
              </a:ext>
            </a:extLst>
          </p:cNvPr>
          <p:cNvSpPr txBox="1">
            <a:spLocks noChangeArrowheads="1"/>
          </p:cNvSpPr>
          <p:nvPr/>
        </p:nvSpPr>
        <p:spPr bwMode="auto">
          <a:xfrm>
            <a:off x="8929596" y="2556669"/>
            <a:ext cx="3164969" cy="219757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defTabSz="914400" eaLnBrk="0" fontAlgn="base" hangingPunct="0">
              <a:spcBef>
                <a:spcPct val="0"/>
              </a:spcBef>
              <a:spcAft>
                <a:spcPct val="0"/>
              </a:spcAft>
            </a:pPr>
            <a:r>
              <a:rPr lang="en-US" altLang="en-US" sz="1100" i="1" dirty="0" err="1">
                <a:highlight>
                  <a:srgbClr val="00FF00"/>
                </a:highlight>
                <a:ea typeface="Calibri" panose="020F0502020204030204" pitchFamily="34" charset="0"/>
                <a:cs typeface="Times New Roman" panose="02020603050405020304" pitchFamily="18" charset="0"/>
              </a:rPr>
              <a:t>WorldObject</a:t>
            </a:r>
            <a:endParaRPr lang="en-US" altLang="en-US" sz="1100" i="1" dirty="0">
              <a:highlight>
                <a:srgbClr val="00FF00"/>
              </a:highlight>
              <a:ea typeface="Calibri" panose="020F0502020204030204" pitchFamily="34" charset="0"/>
              <a:cs typeface="Times New Roman" panose="02020603050405020304" pitchFamily="18" charset="0"/>
            </a:endParaRPr>
          </a:p>
          <a:p>
            <a:pPr defTabSz="914400" eaLnBrk="0" fontAlgn="base" hangingPunct="0">
              <a:spcBef>
                <a:spcPct val="0"/>
              </a:spcBef>
              <a:spcAft>
                <a:spcPct val="0"/>
              </a:spcAft>
            </a:pPr>
            <a:r>
              <a:rPr lang="en-US" altLang="en-US" sz="1100" i="1" dirty="0">
                <a:highlight>
                  <a:srgbClr val="00FF00"/>
                </a:highlight>
                <a:ea typeface="Calibri" panose="020F0502020204030204" pitchFamily="34" charset="0"/>
                <a:cs typeface="Times New Roman" panose="02020603050405020304" pitchFamily="18" charset="0"/>
              </a:rPr>
              <a:t>-----------------------------------------------------------------</a:t>
            </a:r>
          </a:p>
          <a:p>
            <a:pPr defTabSz="914400" eaLnBrk="0" fontAlgn="base" hangingPunct="0">
              <a:spcBef>
                <a:spcPct val="0"/>
              </a:spcBef>
              <a:spcAft>
                <a:spcPct val="0"/>
              </a:spcAft>
            </a:pPr>
            <a:r>
              <a:rPr lang="en-US" altLang="en-US" sz="1100" dirty="0">
                <a:highlight>
                  <a:srgbClr val="00FF00"/>
                </a:highlight>
                <a:cs typeface="Times New Roman" panose="02020603050405020304" pitchFamily="18" charset="0"/>
              </a:rPr>
              <a:t>+ </a:t>
            </a:r>
            <a:r>
              <a:rPr lang="en-US" altLang="en-US" sz="1100" dirty="0" err="1">
                <a:highlight>
                  <a:srgbClr val="00FF00"/>
                </a:highlight>
                <a:cs typeface="Times New Roman" panose="02020603050405020304" pitchFamily="18" charset="0"/>
              </a:rPr>
              <a:t>worldSprite</a:t>
            </a:r>
            <a:r>
              <a:rPr lang="en-US" altLang="en-US" sz="1100" dirty="0">
                <a:highlight>
                  <a:srgbClr val="00FF00"/>
                </a:highlight>
                <a:cs typeface="Times New Roman" panose="02020603050405020304" pitchFamily="18" charset="0"/>
              </a:rPr>
              <a:t> : Sprite</a:t>
            </a:r>
          </a:p>
          <a:p>
            <a:pPr defTabSz="914400" eaLnBrk="0" fontAlgn="base" hangingPunct="0">
              <a:spcBef>
                <a:spcPct val="0"/>
              </a:spcBef>
              <a:spcAft>
                <a:spcPct val="0"/>
              </a:spcAft>
            </a:pPr>
            <a:r>
              <a:rPr lang="en-US" altLang="en-US" sz="1100" dirty="0">
                <a:highlight>
                  <a:srgbClr val="00FF00"/>
                </a:highlight>
                <a:cs typeface="Times New Roman" panose="02020603050405020304" pitchFamily="18" charset="0"/>
              </a:rPr>
              <a:t>- </a:t>
            </a:r>
            <a:r>
              <a:rPr lang="en-US" altLang="en-US" sz="1100" dirty="0" err="1">
                <a:highlight>
                  <a:srgbClr val="00FF00"/>
                </a:highlight>
                <a:cs typeface="Times New Roman" panose="02020603050405020304" pitchFamily="18" charset="0"/>
              </a:rPr>
              <a:t>pathfindingCost</a:t>
            </a:r>
            <a:r>
              <a:rPr lang="en-US" altLang="en-US" sz="1100" dirty="0">
                <a:highlight>
                  <a:srgbClr val="00FF00"/>
                </a:highlight>
                <a:cs typeface="Times New Roman" panose="02020603050405020304" pitchFamily="18" charset="0"/>
              </a:rPr>
              <a:t> : float</a:t>
            </a:r>
            <a:endParaRPr lang="en-US" altLang="en-US" sz="1100" dirty="0">
              <a:highlight>
                <a:srgbClr val="00FF00"/>
              </a:highlight>
            </a:endParaRPr>
          </a:p>
          <a:p>
            <a:pPr defTabSz="914400" eaLnBrk="0" fontAlgn="base" hangingPunct="0">
              <a:spcBef>
                <a:spcPct val="0"/>
              </a:spcBef>
              <a:spcAft>
                <a:spcPct val="0"/>
              </a:spcAft>
            </a:pPr>
            <a:r>
              <a:rPr lang="en-US" altLang="en-US" sz="1100" dirty="0">
                <a:highlight>
                  <a:srgbClr val="00FF00"/>
                </a:highlight>
                <a:ea typeface="Calibri" panose="020F0502020204030204" pitchFamily="34" charset="0"/>
                <a:cs typeface="Times New Roman" panose="02020603050405020304" pitchFamily="18" charset="0"/>
              </a:rPr>
              <a:t>+ placed : bool</a:t>
            </a:r>
            <a:endParaRPr lang="en-US" altLang="en-US" sz="1100" dirty="0">
              <a:highlight>
                <a:srgbClr val="00FF00"/>
              </a:highlight>
            </a:endParaRPr>
          </a:p>
          <a:p>
            <a:pPr defTabSz="914400" eaLnBrk="0" fontAlgn="base" hangingPunct="0">
              <a:spcBef>
                <a:spcPct val="0"/>
              </a:spcBef>
              <a:spcAft>
                <a:spcPct val="0"/>
              </a:spcAft>
            </a:pPr>
            <a:r>
              <a:rPr lang="en-US" altLang="en-US" sz="1100" i="1" dirty="0">
                <a:highlight>
                  <a:srgbClr val="00FF00"/>
                </a:highlight>
                <a:ea typeface="Calibri" panose="020F0502020204030204" pitchFamily="34" charset="0"/>
                <a:cs typeface="Times New Roman" panose="02020603050405020304" pitchFamily="18" charset="0"/>
              </a:rPr>
              <a:t>-----------------------------------------------------------------</a:t>
            </a:r>
            <a:endParaRPr lang="en-US" altLang="en-US" sz="1100" dirty="0">
              <a:highlight>
                <a:srgbClr val="00FF00"/>
              </a:highlight>
              <a:cs typeface="Times New Roman" panose="02020603050405020304" pitchFamily="18" charset="0"/>
            </a:endParaRPr>
          </a:p>
          <a:p>
            <a:pPr defTabSz="914400" eaLnBrk="0" fontAlgn="base" hangingPunct="0">
              <a:spcBef>
                <a:spcPct val="0"/>
              </a:spcBef>
              <a:spcAft>
                <a:spcPct val="0"/>
              </a:spcAft>
            </a:pPr>
            <a:r>
              <a:rPr lang="en-US" altLang="en-US" sz="1100" dirty="0">
                <a:highlight>
                  <a:srgbClr val="00FF00"/>
                </a:highlight>
                <a:cs typeface="Times New Roman" panose="02020603050405020304" pitchFamily="18" charset="0"/>
              </a:rPr>
              <a:t>+ </a:t>
            </a:r>
            <a:r>
              <a:rPr lang="en-US" altLang="en-US" sz="1100" dirty="0" err="1">
                <a:highlight>
                  <a:srgbClr val="00FF00"/>
                </a:highlight>
                <a:cs typeface="Times New Roman" panose="02020603050405020304" pitchFamily="18" charset="0"/>
              </a:rPr>
              <a:t>GetCurrentSprite</a:t>
            </a:r>
            <a:r>
              <a:rPr lang="en-US" altLang="en-US" sz="1100" dirty="0">
                <a:highlight>
                  <a:srgbClr val="00FF00"/>
                </a:highlight>
                <a:cs typeface="Times New Roman" panose="02020603050405020304" pitchFamily="18" charset="0"/>
              </a:rPr>
              <a:t>() : Sprite &lt;&lt;override&gt;&gt;</a:t>
            </a:r>
          </a:p>
          <a:p>
            <a:pPr defTabSz="914400" eaLnBrk="0" fontAlgn="base" hangingPunct="0">
              <a:spcBef>
                <a:spcPct val="0"/>
              </a:spcBef>
              <a:spcAft>
                <a:spcPct val="0"/>
              </a:spcAft>
            </a:pPr>
            <a:r>
              <a:rPr lang="en-US" altLang="en-US" sz="1100" i="1" dirty="0">
                <a:highlight>
                  <a:srgbClr val="00FF00"/>
                </a:highlight>
                <a:cs typeface="Times New Roman" panose="02020603050405020304" pitchFamily="18" charset="0"/>
              </a:rPr>
              <a:t>+ </a:t>
            </a:r>
            <a:r>
              <a:rPr lang="en-US" altLang="en-US" sz="1100" i="1" dirty="0" err="1">
                <a:highlight>
                  <a:srgbClr val="00FF00"/>
                </a:highlight>
                <a:cs typeface="Times New Roman" panose="02020603050405020304" pitchFamily="18" charset="0"/>
              </a:rPr>
              <a:t>isSpaceFree</a:t>
            </a:r>
            <a:r>
              <a:rPr lang="en-US" altLang="en-US" sz="1100" i="1" dirty="0">
                <a:highlight>
                  <a:srgbClr val="00FF00"/>
                </a:highlight>
                <a:cs typeface="Times New Roman" panose="02020603050405020304" pitchFamily="18" charset="0"/>
              </a:rPr>
              <a:t>(Vector2Int): bool</a:t>
            </a:r>
          </a:p>
          <a:p>
            <a:pPr defTabSz="914400" eaLnBrk="0" fontAlgn="base" hangingPunct="0">
              <a:spcBef>
                <a:spcPct val="0"/>
              </a:spcBef>
              <a:spcAft>
                <a:spcPct val="0"/>
              </a:spcAft>
            </a:pPr>
            <a:r>
              <a:rPr lang="en-US" altLang="en-US" sz="1100" i="1" dirty="0">
                <a:highlight>
                  <a:srgbClr val="00FF00"/>
                </a:highlight>
                <a:cs typeface="Times New Roman" panose="02020603050405020304" pitchFamily="18" charset="0"/>
              </a:rPr>
              <a:t>+ </a:t>
            </a:r>
            <a:r>
              <a:rPr lang="en-US" altLang="en-US" sz="1100" i="1" dirty="0" err="1">
                <a:highlight>
                  <a:srgbClr val="00FF00"/>
                </a:highlight>
                <a:cs typeface="Times New Roman" panose="02020603050405020304" pitchFamily="18" charset="0"/>
              </a:rPr>
              <a:t>GetWorldObjectInventory</a:t>
            </a:r>
            <a:r>
              <a:rPr lang="en-US" altLang="en-US" sz="1100" i="1" dirty="0">
                <a:highlight>
                  <a:srgbClr val="00FF00"/>
                </a:highlight>
                <a:cs typeface="Times New Roman" panose="02020603050405020304" pitchFamily="18" charset="0"/>
              </a:rPr>
              <a:t>(Vector2Int) : Inventory</a:t>
            </a:r>
          </a:p>
          <a:p>
            <a:pPr defTabSz="914400" eaLnBrk="0" fontAlgn="base" hangingPunct="0">
              <a:spcBef>
                <a:spcPct val="0"/>
              </a:spcBef>
              <a:spcAft>
                <a:spcPct val="0"/>
              </a:spcAft>
            </a:pPr>
            <a:r>
              <a:rPr lang="en-US" altLang="en-US" sz="1100" dirty="0">
                <a:highlight>
                  <a:srgbClr val="00FF00"/>
                </a:highlight>
                <a:cs typeface="Times New Roman" panose="02020603050405020304" pitchFamily="18" charset="0"/>
              </a:rPr>
              <a:t>+ Place(Vector2Int) : bool</a:t>
            </a:r>
          </a:p>
          <a:p>
            <a:pPr defTabSz="914400" eaLnBrk="0" fontAlgn="base" hangingPunct="0">
              <a:spcBef>
                <a:spcPct val="0"/>
              </a:spcBef>
              <a:spcAft>
                <a:spcPct val="0"/>
              </a:spcAft>
            </a:pPr>
            <a:r>
              <a:rPr lang="en-US" altLang="en-US" sz="1100" dirty="0">
                <a:highlight>
                  <a:srgbClr val="00FF00"/>
                </a:highlight>
                <a:cs typeface="Times New Roman" panose="02020603050405020304" pitchFamily="18" charset="0"/>
              </a:rPr>
              <a:t>+ Take(Vector2Int) : bool</a:t>
            </a:r>
          </a:p>
          <a:p>
            <a:pPr defTabSz="914400" eaLnBrk="0" fontAlgn="base" hangingPunct="0">
              <a:spcBef>
                <a:spcPct val="0"/>
              </a:spcBef>
              <a:spcAft>
                <a:spcPct val="0"/>
              </a:spcAft>
            </a:pPr>
            <a:r>
              <a:rPr lang="en-US" altLang="en-US" sz="1100" i="1" dirty="0">
                <a:highlight>
                  <a:srgbClr val="00FF00"/>
                </a:highlight>
                <a:cs typeface="Times New Roman" panose="02020603050405020304" pitchFamily="18" charset="0"/>
              </a:rPr>
              <a:t>+ </a:t>
            </a:r>
            <a:r>
              <a:rPr lang="en-US" altLang="en-US" sz="1100" i="1" dirty="0" err="1">
                <a:highlight>
                  <a:srgbClr val="00FF00"/>
                </a:highlight>
                <a:cs typeface="Times New Roman" panose="02020603050405020304" pitchFamily="18" charset="0"/>
              </a:rPr>
              <a:t>GetPathfindingCost</a:t>
            </a:r>
            <a:r>
              <a:rPr lang="en-US" altLang="en-US" sz="1100" i="1" dirty="0">
                <a:highlight>
                  <a:srgbClr val="00FF00"/>
                </a:highlight>
                <a:cs typeface="Times New Roman" panose="02020603050405020304" pitchFamily="18" charset="0"/>
              </a:rPr>
              <a:t>() : float</a:t>
            </a:r>
          </a:p>
          <a:p>
            <a:pPr defTabSz="914400" eaLnBrk="0" fontAlgn="base" hangingPunct="0">
              <a:spcBef>
                <a:spcPct val="0"/>
              </a:spcBef>
              <a:spcAft>
                <a:spcPct val="0"/>
              </a:spcAft>
            </a:pPr>
            <a:endParaRPr lang="en-US" altLang="en-US" sz="800" dirty="0">
              <a:latin typeface="Arial" panose="020B0604020202020204" pitchFamily="34" charset="0"/>
              <a:cs typeface="Times New Roman" panose="02020603050405020304" pitchFamily="18" charset="0"/>
            </a:endParaRPr>
          </a:p>
          <a:p>
            <a:pPr defTabSz="914400" eaLnBrk="0" fontAlgn="base" hangingPunct="0">
              <a:spcBef>
                <a:spcPct val="0"/>
              </a:spcBef>
              <a:spcAft>
                <a:spcPct val="0"/>
              </a:spcAft>
            </a:pPr>
            <a:endParaRPr lang="en-US" altLang="en-US" sz="800" dirty="0"/>
          </a:p>
        </p:txBody>
      </p:sp>
      <p:sp>
        <p:nvSpPr>
          <p:cNvPr id="6" name="Text Box 1">
            <a:extLst>
              <a:ext uri="{FF2B5EF4-FFF2-40B4-BE49-F238E27FC236}">
                <a16:creationId xmlns:a16="http://schemas.microsoft.com/office/drawing/2014/main" id="{6124E57C-8A9B-488C-ADB7-90A229ACBFED}"/>
              </a:ext>
            </a:extLst>
          </p:cNvPr>
          <p:cNvSpPr txBox="1">
            <a:spLocks noChangeArrowheads="1"/>
          </p:cNvSpPr>
          <p:nvPr/>
        </p:nvSpPr>
        <p:spPr bwMode="auto">
          <a:xfrm>
            <a:off x="13716818" y="1877696"/>
            <a:ext cx="3976822" cy="117696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defTabSz="914400" eaLnBrk="0" fontAlgn="base" hangingPunct="0">
              <a:spcBef>
                <a:spcPct val="0"/>
              </a:spcBef>
              <a:spcAft>
                <a:spcPct val="0"/>
              </a:spcAft>
            </a:pPr>
            <a:r>
              <a:rPr lang="en-US" altLang="en-US" sz="1100" i="1" dirty="0">
                <a:highlight>
                  <a:srgbClr val="00FF00"/>
                </a:highlight>
                <a:ea typeface="Calibri" panose="020F0502020204030204" pitchFamily="34" charset="0"/>
                <a:cs typeface="Times New Roman" panose="02020603050405020304" pitchFamily="18" charset="0"/>
              </a:rPr>
              <a:t>Wall</a:t>
            </a:r>
            <a:endParaRPr lang="en-US" altLang="en-US" sz="1100" i="1" dirty="0">
              <a:highlight>
                <a:srgbClr val="00FF00"/>
              </a:highlight>
            </a:endParaRPr>
          </a:p>
          <a:p>
            <a:pPr defTabSz="914400" eaLnBrk="0" fontAlgn="base" hangingPunct="0">
              <a:spcBef>
                <a:spcPct val="0"/>
              </a:spcBef>
              <a:spcAft>
                <a:spcPct val="0"/>
              </a:spcAft>
            </a:pPr>
            <a:r>
              <a:rPr lang="en-US" altLang="en-US" sz="1100" dirty="0">
                <a:highlight>
                  <a:srgbClr val="00FF00"/>
                </a:highlight>
              </a:rPr>
              <a:t>---------------------------------------------------------------------------------------</a:t>
            </a:r>
          </a:p>
          <a:p>
            <a:pPr defTabSz="914400" eaLnBrk="0" fontAlgn="base" hangingPunct="0">
              <a:spcBef>
                <a:spcPct val="0"/>
              </a:spcBef>
              <a:spcAft>
                <a:spcPct val="0"/>
              </a:spcAft>
            </a:pPr>
            <a:r>
              <a:rPr lang="en-US" altLang="en-US" sz="1100" dirty="0">
                <a:highlight>
                  <a:srgbClr val="00FF00"/>
                </a:highlight>
              </a:rPr>
              <a:t>+ </a:t>
            </a:r>
            <a:r>
              <a:rPr lang="en-US" altLang="en-US" sz="1100" dirty="0" err="1">
                <a:highlight>
                  <a:srgbClr val="00FF00"/>
                </a:highlight>
              </a:rPr>
              <a:t>blocksUnits</a:t>
            </a:r>
            <a:r>
              <a:rPr lang="en-US" altLang="en-US" sz="1100" dirty="0">
                <a:highlight>
                  <a:srgbClr val="00FF00"/>
                </a:highlight>
              </a:rPr>
              <a:t> : bool</a:t>
            </a:r>
          </a:p>
          <a:p>
            <a:pPr defTabSz="914400" eaLnBrk="0" fontAlgn="base" hangingPunct="0">
              <a:spcBef>
                <a:spcPct val="0"/>
              </a:spcBef>
              <a:spcAft>
                <a:spcPct val="0"/>
              </a:spcAft>
            </a:pPr>
            <a:r>
              <a:rPr lang="en-US" altLang="en-US" sz="1100" dirty="0">
                <a:highlight>
                  <a:srgbClr val="00FF00"/>
                </a:highlight>
              </a:rPr>
              <a:t>---------------------------------------------------------------------------------------</a:t>
            </a:r>
          </a:p>
          <a:p>
            <a:pPr defTabSz="914400" eaLnBrk="0" fontAlgn="base" hangingPunct="0">
              <a:spcBef>
                <a:spcPct val="0"/>
              </a:spcBef>
              <a:spcAft>
                <a:spcPct val="0"/>
              </a:spcAft>
            </a:pPr>
            <a:r>
              <a:rPr lang="en-US" altLang="en-US" sz="1100" dirty="0">
                <a:highlight>
                  <a:srgbClr val="00FF00"/>
                </a:highlight>
                <a:cs typeface="Times New Roman" panose="02020603050405020304" pitchFamily="18" charset="0"/>
              </a:rPr>
              <a:t>+ </a:t>
            </a:r>
            <a:r>
              <a:rPr lang="en-US" altLang="en-US" sz="1100" dirty="0" err="1">
                <a:highlight>
                  <a:srgbClr val="00FF00"/>
                </a:highlight>
                <a:cs typeface="Times New Roman" panose="02020603050405020304" pitchFamily="18" charset="0"/>
              </a:rPr>
              <a:t>isSpaceFree</a:t>
            </a:r>
            <a:r>
              <a:rPr lang="en-US" altLang="en-US" sz="1100" dirty="0">
                <a:highlight>
                  <a:srgbClr val="00FF00"/>
                </a:highlight>
                <a:cs typeface="Times New Roman" panose="02020603050405020304" pitchFamily="18" charset="0"/>
              </a:rPr>
              <a:t>(Vector2Int): bool &lt;&lt;override&gt;&gt;</a:t>
            </a:r>
          </a:p>
          <a:p>
            <a:pPr defTabSz="914400" eaLnBrk="0" fontAlgn="base" hangingPunct="0">
              <a:spcBef>
                <a:spcPct val="0"/>
              </a:spcBef>
              <a:spcAft>
                <a:spcPct val="0"/>
              </a:spcAft>
            </a:pPr>
            <a:r>
              <a:rPr lang="en-US" altLang="en-US" sz="1100" dirty="0">
                <a:highlight>
                  <a:srgbClr val="00FF00"/>
                </a:highlight>
                <a:cs typeface="Times New Roman" panose="02020603050405020304" pitchFamily="18" charset="0"/>
              </a:rPr>
              <a:t>+ </a:t>
            </a:r>
            <a:r>
              <a:rPr lang="en-US" altLang="en-US" sz="1100" dirty="0" err="1">
                <a:highlight>
                  <a:srgbClr val="00FF00"/>
                </a:highlight>
                <a:cs typeface="Times New Roman" panose="02020603050405020304" pitchFamily="18" charset="0"/>
              </a:rPr>
              <a:t>GetWorldObjectInventory</a:t>
            </a:r>
            <a:r>
              <a:rPr lang="en-US" altLang="en-US" sz="1100" dirty="0">
                <a:highlight>
                  <a:srgbClr val="00FF00"/>
                </a:highlight>
                <a:cs typeface="Times New Roman" panose="02020603050405020304" pitchFamily="18" charset="0"/>
              </a:rPr>
              <a:t>(Vector2Int) : Inventory &lt;&lt;override&gt;&gt;</a:t>
            </a:r>
          </a:p>
          <a:p>
            <a:pPr defTabSz="914400" eaLnBrk="0" fontAlgn="base" hangingPunct="0">
              <a:spcBef>
                <a:spcPct val="0"/>
              </a:spcBef>
              <a:spcAft>
                <a:spcPct val="0"/>
              </a:spcAft>
            </a:pPr>
            <a:endParaRPr lang="en-US" altLang="en-US" sz="1100" dirty="0"/>
          </a:p>
        </p:txBody>
      </p:sp>
      <p:sp>
        <p:nvSpPr>
          <p:cNvPr id="7" name="Text Box 3">
            <a:extLst>
              <a:ext uri="{FF2B5EF4-FFF2-40B4-BE49-F238E27FC236}">
                <a16:creationId xmlns:a16="http://schemas.microsoft.com/office/drawing/2014/main" id="{2AAB515F-350A-4B30-A2D5-EEEE3673AAC8}"/>
              </a:ext>
            </a:extLst>
          </p:cNvPr>
          <p:cNvSpPr txBox="1">
            <a:spLocks noChangeArrowheads="1"/>
          </p:cNvSpPr>
          <p:nvPr/>
        </p:nvSpPr>
        <p:spPr bwMode="auto">
          <a:xfrm>
            <a:off x="13716818" y="6240608"/>
            <a:ext cx="3976822" cy="98838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defTabSz="914400" eaLnBrk="0" fontAlgn="base" hangingPunct="0">
              <a:spcBef>
                <a:spcPct val="0"/>
              </a:spcBef>
              <a:spcAft>
                <a:spcPct val="0"/>
              </a:spcAft>
            </a:pPr>
            <a:r>
              <a:rPr lang="en-US" altLang="en-US" sz="1100" i="1" dirty="0">
                <a:highlight>
                  <a:srgbClr val="00FF00"/>
                </a:highlight>
                <a:ea typeface="Calibri" panose="020F0502020204030204" pitchFamily="34" charset="0"/>
                <a:cs typeface="Times New Roman" panose="02020603050405020304" pitchFamily="18" charset="0"/>
              </a:rPr>
              <a:t>Floor</a:t>
            </a:r>
            <a:endParaRPr lang="en-US" altLang="en-US" sz="1100" i="1" dirty="0">
              <a:highlight>
                <a:srgbClr val="00FF00"/>
              </a:highlight>
            </a:endParaRPr>
          </a:p>
          <a:p>
            <a:pPr defTabSz="914400" eaLnBrk="0" fontAlgn="base" hangingPunct="0">
              <a:spcBef>
                <a:spcPct val="0"/>
              </a:spcBef>
              <a:spcAft>
                <a:spcPct val="0"/>
              </a:spcAft>
            </a:pPr>
            <a:r>
              <a:rPr lang="en-US" altLang="en-US" sz="1100" dirty="0">
                <a:highlight>
                  <a:srgbClr val="00FF00"/>
                </a:highlight>
              </a:rPr>
              <a:t>----------------------------------------------------------------------------------------</a:t>
            </a:r>
          </a:p>
          <a:p>
            <a:pPr defTabSz="914400" eaLnBrk="0" fontAlgn="base" hangingPunct="0">
              <a:spcBef>
                <a:spcPct val="0"/>
              </a:spcBef>
              <a:spcAft>
                <a:spcPct val="0"/>
              </a:spcAft>
            </a:pPr>
            <a:r>
              <a:rPr lang="en-US" altLang="en-US" sz="1100" dirty="0">
                <a:highlight>
                  <a:srgbClr val="00FF00"/>
                </a:highlight>
              </a:rPr>
              <a:t>+ </a:t>
            </a:r>
            <a:r>
              <a:rPr lang="en-US" altLang="en-US" sz="1100" dirty="0" err="1">
                <a:highlight>
                  <a:srgbClr val="00FF00"/>
                </a:highlight>
              </a:rPr>
              <a:t>canSupportWall</a:t>
            </a:r>
            <a:r>
              <a:rPr lang="en-US" altLang="en-US" sz="1100" dirty="0">
                <a:highlight>
                  <a:srgbClr val="00FF00"/>
                </a:highlight>
              </a:rPr>
              <a:t> : bool</a:t>
            </a:r>
          </a:p>
          <a:p>
            <a:pPr defTabSz="914400" eaLnBrk="0" fontAlgn="base" hangingPunct="0">
              <a:spcBef>
                <a:spcPct val="0"/>
              </a:spcBef>
              <a:spcAft>
                <a:spcPct val="0"/>
              </a:spcAft>
            </a:pPr>
            <a:r>
              <a:rPr lang="en-US" altLang="en-US" sz="1100" dirty="0">
                <a:highlight>
                  <a:srgbClr val="00FF00"/>
                </a:highlight>
              </a:rPr>
              <a:t>----------------------------------------------------------------------------------------</a:t>
            </a:r>
          </a:p>
          <a:p>
            <a:pPr defTabSz="914400" eaLnBrk="0" fontAlgn="base" hangingPunct="0">
              <a:spcBef>
                <a:spcPct val="0"/>
              </a:spcBef>
              <a:spcAft>
                <a:spcPct val="0"/>
              </a:spcAft>
            </a:pPr>
            <a:endParaRPr lang="en-US" altLang="en-US" sz="1100" dirty="0">
              <a:highlight>
                <a:srgbClr val="00FF00"/>
              </a:highlight>
            </a:endParaRPr>
          </a:p>
        </p:txBody>
      </p:sp>
      <p:sp>
        <p:nvSpPr>
          <p:cNvPr id="8" name="Text Box 8">
            <a:extLst>
              <a:ext uri="{FF2B5EF4-FFF2-40B4-BE49-F238E27FC236}">
                <a16:creationId xmlns:a16="http://schemas.microsoft.com/office/drawing/2014/main" id="{C71663AB-0878-4477-93C3-A92856C5DEBB}"/>
              </a:ext>
            </a:extLst>
          </p:cNvPr>
          <p:cNvSpPr txBox="1">
            <a:spLocks noChangeArrowheads="1"/>
          </p:cNvSpPr>
          <p:nvPr/>
        </p:nvSpPr>
        <p:spPr bwMode="auto">
          <a:xfrm>
            <a:off x="749210" y="8697297"/>
            <a:ext cx="745958" cy="6000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defTabSz="914400" eaLnBrk="0" fontAlgn="base" hangingPunct="0">
              <a:spcBef>
                <a:spcPct val="0"/>
              </a:spcBef>
              <a:spcAft>
                <a:spcPct val="0"/>
              </a:spcAft>
            </a:pPr>
            <a:r>
              <a:rPr lang="en-US" altLang="en-US" sz="1100" dirty="0">
                <a:latin typeface="Calibri" panose="020F0502020204030204" pitchFamily="34" charset="0"/>
                <a:ea typeface="Calibri" panose="020F0502020204030204" pitchFamily="34" charset="0"/>
                <a:cs typeface="Times New Roman" panose="02020603050405020304" pitchFamily="18" charset="0"/>
              </a:rPr>
              <a:t>Armor</a:t>
            </a:r>
            <a:endParaRPr lang="en-US" altLang="en-US" sz="800" dirty="0"/>
          </a:p>
          <a:p>
            <a:pPr defTabSz="914400" eaLnBrk="0" fontAlgn="base" hangingPunct="0">
              <a:spcBef>
                <a:spcPct val="0"/>
              </a:spcBef>
              <a:spcAft>
                <a:spcPct val="0"/>
              </a:spcAft>
            </a:pPr>
            <a:endParaRPr lang="en-US" altLang="en-US" sz="1800" dirty="0">
              <a:latin typeface="Arial" panose="020B0604020202020204" pitchFamily="34" charset="0"/>
            </a:endParaRPr>
          </a:p>
        </p:txBody>
      </p:sp>
      <p:sp>
        <p:nvSpPr>
          <p:cNvPr id="9" name="Text Box 4">
            <a:extLst>
              <a:ext uri="{FF2B5EF4-FFF2-40B4-BE49-F238E27FC236}">
                <a16:creationId xmlns:a16="http://schemas.microsoft.com/office/drawing/2014/main" id="{CDA32D40-8246-4A84-A9E2-030D67354287}"/>
              </a:ext>
            </a:extLst>
          </p:cNvPr>
          <p:cNvSpPr txBox="1">
            <a:spLocks noChangeArrowheads="1"/>
          </p:cNvSpPr>
          <p:nvPr/>
        </p:nvSpPr>
        <p:spPr bwMode="auto">
          <a:xfrm>
            <a:off x="10191599" y="7782074"/>
            <a:ext cx="1695450" cy="7524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defTabSz="914400" eaLnBrk="0" fontAlgn="base" hangingPunct="0">
              <a:spcBef>
                <a:spcPct val="0"/>
              </a:spcBef>
              <a:spcAft>
                <a:spcPct val="0"/>
              </a:spcAft>
            </a:pPr>
            <a:r>
              <a:rPr lang="en-US" altLang="en-US" sz="1100" i="1" dirty="0">
                <a:latin typeface="Calibri" panose="020F0502020204030204" pitchFamily="34" charset="0"/>
                <a:ea typeface="Calibri" panose="020F0502020204030204" pitchFamily="34" charset="0"/>
                <a:cs typeface="Times New Roman" panose="02020603050405020304" pitchFamily="18" charset="0"/>
              </a:rPr>
              <a:t>Unit</a:t>
            </a:r>
            <a:endParaRPr lang="en-US" altLang="en-US" sz="800" i="1" dirty="0"/>
          </a:p>
          <a:p>
            <a:pPr defTabSz="914400" eaLnBrk="0" fontAlgn="base" hangingPunct="0">
              <a:spcBef>
                <a:spcPct val="0"/>
              </a:spcBef>
              <a:spcAft>
                <a:spcPct val="0"/>
              </a:spcAft>
            </a:pPr>
            <a:endParaRPr lang="en-US" altLang="en-US" sz="1800" dirty="0">
              <a:latin typeface="Arial" panose="020B0604020202020204" pitchFamily="34" charset="0"/>
            </a:endParaRPr>
          </a:p>
        </p:txBody>
      </p:sp>
      <p:cxnSp>
        <p:nvCxnSpPr>
          <p:cNvPr id="10" name="Connector: Elbow 9">
            <a:extLst>
              <a:ext uri="{FF2B5EF4-FFF2-40B4-BE49-F238E27FC236}">
                <a16:creationId xmlns:a16="http://schemas.microsoft.com/office/drawing/2014/main" id="{32AF1ABC-EDBE-4A5C-98DC-71ED9DBDF8B4}"/>
              </a:ext>
            </a:extLst>
          </p:cNvPr>
          <p:cNvCxnSpPr>
            <a:cxnSpLocks/>
            <a:stCxn id="4" idx="3"/>
            <a:endCxn id="5" idx="1"/>
          </p:cNvCxnSpPr>
          <p:nvPr/>
        </p:nvCxnSpPr>
        <p:spPr>
          <a:xfrm flipV="1">
            <a:off x="5825233" y="3655455"/>
            <a:ext cx="3104363" cy="151693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87A16776-13EA-497E-BD5B-FD2D508F29DC}"/>
              </a:ext>
            </a:extLst>
          </p:cNvPr>
          <p:cNvCxnSpPr>
            <a:cxnSpLocks/>
            <a:stCxn id="5" idx="3"/>
            <a:endCxn id="7" idx="1"/>
          </p:cNvCxnSpPr>
          <p:nvPr/>
        </p:nvCxnSpPr>
        <p:spPr>
          <a:xfrm>
            <a:off x="12094565" y="3655455"/>
            <a:ext cx="1622253" cy="307934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B3FD19D5-09B0-425D-9BCE-1F7208F41BC9}"/>
              </a:ext>
            </a:extLst>
          </p:cNvPr>
          <p:cNvCxnSpPr>
            <a:cxnSpLocks/>
            <a:stCxn id="5" idx="3"/>
            <a:endCxn id="6" idx="1"/>
          </p:cNvCxnSpPr>
          <p:nvPr/>
        </p:nvCxnSpPr>
        <p:spPr>
          <a:xfrm flipV="1">
            <a:off x="12094565" y="2466178"/>
            <a:ext cx="1622253" cy="118927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51EB139B-62C6-4DD8-BE27-504A5D8E558F}"/>
              </a:ext>
            </a:extLst>
          </p:cNvPr>
          <p:cNvCxnSpPr>
            <a:cxnSpLocks/>
            <a:stCxn id="5" idx="2"/>
            <a:endCxn id="9" idx="0"/>
          </p:cNvCxnSpPr>
          <p:nvPr/>
        </p:nvCxnSpPr>
        <p:spPr>
          <a:xfrm rot="16200000" flipH="1">
            <a:off x="9261785" y="6004535"/>
            <a:ext cx="3027834" cy="52724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 Box 8">
            <a:extLst>
              <a:ext uri="{FF2B5EF4-FFF2-40B4-BE49-F238E27FC236}">
                <a16:creationId xmlns:a16="http://schemas.microsoft.com/office/drawing/2014/main" id="{8946523E-E8D1-4293-82C1-C48C4C31C455}"/>
              </a:ext>
            </a:extLst>
          </p:cNvPr>
          <p:cNvSpPr txBox="1">
            <a:spLocks noChangeArrowheads="1"/>
          </p:cNvSpPr>
          <p:nvPr/>
        </p:nvSpPr>
        <p:spPr bwMode="auto">
          <a:xfrm>
            <a:off x="1868147" y="8692553"/>
            <a:ext cx="745958" cy="6000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defTabSz="914400" eaLnBrk="0" fontAlgn="base" hangingPunct="0">
              <a:spcBef>
                <a:spcPct val="0"/>
              </a:spcBef>
              <a:spcAft>
                <a:spcPct val="0"/>
              </a:spcAft>
            </a:pPr>
            <a:r>
              <a:rPr lang="en-US" altLang="en-US" sz="1100" dirty="0">
                <a:latin typeface="Calibri" panose="020F0502020204030204" pitchFamily="34" charset="0"/>
                <a:ea typeface="Calibri" panose="020F0502020204030204" pitchFamily="34" charset="0"/>
                <a:cs typeface="Times New Roman" panose="02020603050405020304" pitchFamily="18" charset="0"/>
              </a:rPr>
              <a:t>Weapon</a:t>
            </a:r>
            <a:endParaRPr lang="en-US" altLang="en-US" sz="800" dirty="0"/>
          </a:p>
          <a:p>
            <a:pPr defTabSz="914400" eaLnBrk="0" fontAlgn="base" hangingPunct="0">
              <a:spcBef>
                <a:spcPct val="0"/>
              </a:spcBef>
              <a:spcAft>
                <a:spcPct val="0"/>
              </a:spcAft>
            </a:pPr>
            <a:endParaRPr lang="en-US" altLang="en-US" sz="1800" dirty="0">
              <a:latin typeface="Arial" panose="020B0604020202020204" pitchFamily="34" charset="0"/>
            </a:endParaRPr>
          </a:p>
        </p:txBody>
      </p:sp>
      <p:sp>
        <p:nvSpPr>
          <p:cNvPr id="25" name="Text Box 8">
            <a:extLst>
              <a:ext uri="{FF2B5EF4-FFF2-40B4-BE49-F238E27FC236}">
                <a16:creationId xmlns:a16="http://schemas.microsoft.com/office/drawing/2014/main" id="{5C84A2A7-C9EF-46EF-87C8-429B3329E103}"/>
              </a:ext>
            </a:extLst>
          </p:cNvPr>
          <p:cNvSpPr txBox="1">
            <a:spLocks noChangeArrowheads="1"/>
          </p:cNvSpPr>
          <p:nvPr/>
        </p:nvSpPr>
        <p:spPr bwMode="auto">
          <a:xfrm>
            <a:off x="3132907" y="8683066"/>
            <a:ext cx="745958" cy="6000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defTabSz="914400" eaLnBrk="0" fontAlgn="base" hangingPunct="0">
              <a:spcBef>
                <a:spcPct val="0"/>
              </a:spcBef>
              <a:spcAft>
                <a:spcPct val="0"/>
              </a:spcAft>
            </a:pPr>
            <a:r>
              <a:rPr lang="en-US" altLang="en-US" sz="1100" dirty="0">
                <a:latin typeface="Calibri" panose="020F0502020204030204" pitchFamily="34" charset="0"/>
                <a:cs typeface="Times New Roman" panose="02020603050405020304" pitchFamily="18" charset="0"/>
              </a:rPr>
              <a:t>Gold</a:t>
            </a:r>
            <a:endParaRPr lang="en-US" altLang="en-US" sz="800" dirty="0"/>
          </a:p>
          <a:p>
            <a:pPr defTabSz="914400" eaLnBrk="0" fontAlgn="base" hangingPunct="0">
              <a:spcBef>
                <a:spcPct val="0"/>
              </a:spcBef>
              <a:spcAft>
                <a:spcPct val="0"/>
              </a:spcAft>
            </a:pPr>
            <a:endParaRPr lang="en-US" altLang="en-US" sz="1800" dirty="0">
              <a:latin typeface="Arial" panose="020B0604020202020204" pitchFamily="34" charset="0"/>
            </a:endParaRPr>
          </a:p>
        </p:txBody>
      </p:sp>
      <p:cxnSp>
        <p:nvCxnSpPr>
          <p:cNvPr id="27" name="Connector: Elbow 26">
            <a:extLst>
              <a:ext uri="{FF2B5EF4-FFF2-40B4-BE49-F238E27FC236}">
                <a16:creationId xmlns:a16="http://schemas.microsoft.com/office/drawing/2014/main" id="{2C4E263F-ECCC-486C-B637-3A4EB252772F}"/>
              </a:ext>
            </a:extLst>
          </p:cNvPr>
          <p:cNvCxnSpPr>
            <a:cxnSpLocks/>
            <a:stCxn id="4" idx="2"/>
            <a:endCxn id="8" idx="0"/>
          </p:cNvCxnSpPr>
          <p:nvPr/>
        </p:nvCxnSpPr>
        <p:spPr>
          <a:xfrm rot="5400000">
            <a:off x="1892140" y="6831000"/>
            <a:ext cx="1096346" cy="263624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84A37758-81B5-4A6C-A553-62E7721AB967}"/>
              </a:ext>
            </a:extLst>
          </p:cNvPr>
          <p:cNvCxnSpPr>
            <a:cxnSpLocks/>
            <a:stCxn id="4" idx="2"/>
            <a:endCxn id="24" idx="0"/>
          </p:cNvCxnSpPr>
          <p:nvPr/>
        </p:nvCxnSpPr>
        <p:spPr>
          <a:xfrm rot="5400000">
            <a:off x="2453981" y="7388097"/>
            <a:ext cx="1091602" cy="151731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F4BF0143-E0E0-48BE-9F69-74434EAE83F4}"/>
              </a:ext>
            </a:extLst>
          </p:cNvPr>
          <p:cNvCxnSpPr>
            <a:cxnSpLocks/>
            <a:stCxn id="4" idx="2"/>
            <a:endCxn id="25" idx="0"/>
          </p:cNvCxnSpPr>
          <p:nvPr/>
        </p:nvCxnSpPr>
        <p:spPr>
          <a:xfrm rot="5400000">
            <a:off x="3091105" y="8015733"/>
            <a:ext cx="1082115" cy="25255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 Box 2">
            <a:extLst>
              <a:ext uri="{FF2B5EF4-FFF2-40B4-BE49-F238E27FC236}">
                <a16:creationId xmlns:a16="http://schemas.microsoft.com/office/drawing/2014/main" id="{9078B782-DD66-4171-9BB5-5F1963ACEE96}"/>
              </a:ext>
            </a:extLst>
          </p:cNvPr>
          <p:cNvSpPr txBox="1">
            <a:spLocks noChangeArrowheads="1"/>
          </p:cNvSpPr>
          <p:nvPr/>
        </p:nvSpPr>
        <p:spPr bwMode="auto">
          <a:xfrm>
            <a:off x="4200898" y="234635"/>
            <a:ext cx="2230482" cy="193833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defTabSz="914400" eaLnBrk="0" fontAlgn="base" hangingPunct="0">
              <a:spcBef>
                <a:spcPct val="0"/>
              </a:spcBef>
              <a:spcAft>
                <a:spcPct val="0"/>
              </a:spcAft>
            </a:pPr>
            <a:r>
              <a:rPr lang="en-US" altLang="en-US" sz="1100"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StaticVariables</a:t>
            </a:r>
            <a:endParaRPr lang="en-US" altLang="en-US" sz="1100"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defTabSz="914400" eaLnBrk="0" fontAlgn="base" hangingPunct="0">
              <a:spcBef>
                <a:spcPct val="0"/>
              </a:spcBef>
              <a:spcAft>
                <a:spcPct val="0"/>
              </a:spcAft>
            </a:pPr>
            <a:r>
              <a:rPr lang="en-US" altLang="en-US" sz="1100" dirty="0">
                <a:solidFill>
                  <a:srgbClr val="FF0000"/>
                </a:solidFill>
                <a:latin typeface="Calibri" panose="020F0502020204030204" pitchFamily="34" charset="0"/>
                <a:cs typeface="Times New Roman" panose="02020603050405020304" pitchFamily="18" charset="0"/>
              </a:rPr>
              <a:t>-----------------------------------------------</a:t>
            </a:r>
          </a:p>
          <a:p>
            <a:pPr defTabSz="914400" eaLnBrk="0" fontAlgn="base" hangingPunct="0">
              <a:spcBef>
                <a:spcPct val="0"/>
              </a:spcBef>
              <a:spcAft>
                <a:spcPct val="0"/>
              </a:spcAft>
            </a:pPr>
            <a:r>
              <a:rPr lang="en-US" altLang="en-US" sz="1100" dirty="0">
                <a:solidFill>
                  <a:srgbClr val="FF0000"/>
                </a:solidFill>
                <a:latin typeface="Calibri" panose="020F0502020204030204" pitchFamily="34" charset="0"/>
                <a:cs typeface="Times New Roman" panose="02020603050405020304" pitchFamily="18" charset="0"/>
              </a:rPr>
              <a:t>This class is used to hold all of the static variables in each subclass. For example, it makes no sense for every instance of an iron sword to have its own weight variable if the weight variable is never going to change.</a:t>
            </a:r>
          </a:p>
          <a:p>
            <a:pPr defTabSz="914400" eaLnBrk="0" fontAlgn="base" hangingPunct="0">
              <a:spcBef>
                <a:spcPct val="0"/>
              </a:spcBef>
              <a:spcAft>
                <a:spcPct val="0"/>
              </a:spcAft>
            </a:pPr>
            <a:r>
              <a:rPr lang="en-US" altLang="en-US" sz="800" dirty="0"/>
              <a:t>For now, avoid using this to potentially allow for custom objects to be quickly created.</a:t>
            </a:r>
          </a:p>
          <a:p>
            <a:pPr defTabSz="914400" eaLnBrk="0" fontAlgn="base" hangingPunct="0">
              <a:spcBef>
                <a:spcPct val="0"/>
              </a:spcBef>
              <a:spcAft>
                <a:spcPct val="0"/>
              </a:spcAft>
            </a:pPr>
            <a:endParaRPr lang="en-US" altLang="en-US" sz="1800" dirty="0">
              <a:latin typeface="Arial" panose="020B0604020202020204" pitchFamily="34" charset="0"/>
            </a:endParaRPr>
          </a:p>
        </p:txBody>
      </p:sp>
      <p:sp>
        <p:nvSpPr>
          <p:cNvPr id="51" name="Text Box 1">
            <a:extLst>
              <a:ext uri="{FF2B5EF4-FFF2-40B4-BE49-F238E27FC236}">
                <a16:creationId xmlns:a16="http://schemas.microsoft.com/office/drawing/2014/main" id="{C9ADAFAF-06CC-46B5-8415-DFA08F0A9070}"/>
              </a:ext>
            </a:extLst>
          </p:cNvPr>
          <p:cNvSpPr txBox="1">
            <a:spLocks noChangeArrowheads="1"/>
          </p:cNvSpPr>
          <p:nvPr/>
        </p:nvSpPr>
        <p:spPr bwMode="auto">
          <a:xfrm>
            <a:off x="13260557" y="3765860"/>
            <a:ext cx="1846093" cy="71120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defTabSz="914400" eaLnBrk="0" fontAlgn="base" hangingPunct="0">
              <a:spcBef>
                <a:spcPct val="0"/>
              </a:spcBef>
              <a:spcAft>
                <a:spcPct val="0"/>
              </a:spcAft>
            </a:pPr>
            <a:r>
              <a:rPr lang="en-US" altLang="en-US" sz="1100" dirty="0" err="1">
                <a:latin typeface="Calibri" panose="020F0502020204030204" pitchFamily="34" charset="0"/>
                <a:ea typeface="Calibri" panose="020F0502020204030204" pitchFamily="34" charset="0"/>
                <a:cs typeface="Times New Roman" panose="02020603050405020304" pitchFamily="18" charset="0"/>
              </a:rPr>
              <a:t>WallSnappable</a:t>
            </a:r>
            <a:endParaRPr lang="en-US" altLang="en-US" sz="1100" dirty="0">
              <a:latin typeface="Calibri" panose="020F0502020204030204" pitchFamily="34" charset="0"/>
              <a:ea typeface="Calibri" panose="020F0502020204030204" pitchFamily="34" charset="0"/>
              <a:cs typeface="Times New Roman" panose="02020603050405020304" pitchFamily="18" charset="0"/>
            </a:endParaRPr>
          </a:p>
          <a:p>
            <a:pPr defTabSz="914400" eaLnBrk="0" fontAlgn="base" hangingPunct="0">
              <a:spcBef>
                <a:spcPct val="0"/>
              </a:spcBef>
              <a:spcAft>
                <a:spcPct val="0"/>
              </a:spcAft>
            </a:pPr>
            <a:r>
              <a:rPr lang="en-US" altLang="en-US" sz="1100" dirty="0">
                <a:latin typeface="Calibri" panose="020F0502020204030204" pitchFamily="34" charset="0"/>
                <a:cs typeface="Times New Roman" panose="02020603050405020304" pitchFamily="18" charset="0"/>
              </a:rPr>
              <a:t>---------------------------</a:t>
            </a:r>
          </a:p>
          <a:p>
            <a:pPr defTabSz="914400" eaLnBrk="0" fontAlgn="base" hangingPunct="0">
              <a:spcBef>
                <a:spcPct val="0"/>
              </a:spcBef>
              <a:spcAft>
                <a:spcPct val="0"/>
              </a:spcAft>
            </a:pPr>
            <a:r>
              <a:rPr lang="en-US" altLang="en-US" sz="1100" dirty="0">
                <a:latin typeface="Calibri" panose="020F0502020204030204" pitchFamily="34" charset="0"/>
                <a:cs typeface="Times New Roman" panose="02020603050405020304" pitchFamily="18" charset="0"/>
              </a:rPr>
              <a:t>Walls that have sprites that snap to each other</a:t>
            </a:r>
            <a:endParaRPr lang="en-US" altLang="en-US" sz="800" dirty="0"/>
          </a:p>
          <a:p>
            <a:pPr defTabSz="914400" eaLnBrk="0" fontAlgn="base" hangingPunct="0">
              <a:spcBef>
                <a:spcPct val="0"/>
              </a:spcBef>
              <a:spcAft>
                <a:spcPct val="0"/>
              </a:spcAft>
            </a:pPr>
            <a:endParaRPr lang="en-US" altLang="en-US" sz="1800" dirty="0">
              <a:latin typeface="Arial" panose="020B0604020202020204" pitchFamily="34" charset="0"/>
            </a:endParaRPr>
          </a:p>
        </p:txBody>
      </p:sp>
      <p:cxnSp>
        <p:nvCxnSpPr>
          <p:cNvPr id="53" name="Connector: Elbow 52">
            <a:extLst>
              <a:ext uri="{FF2B5EF4-FFF2-40B4-BE49-F238E27FC236}">
                <a16:creationId xmlns:a16="http://schemas.microsoft.com/office/drawing/2014/main" id="{1E62E30A-61AF-4C85-B810-62E2D00DF92D}"/>
              </a:ext>
            </a:extLst>
          </p:cNvPr>
          <p:cNvCxnSpPr>
            <a:cxnSpLocks/>
            <a:stCxn id="6" idx="2"/>
            <a:endCxn id="51" idx="0"/>
          </p:cNvCxnSpPr>
          <p:nvPr/>
        </p:nvCxnSpPr>
        <p:spPr>
          <a:xfrm rot="5400000">
            <a:off x="14588817" y="2649447"/>
            <a:ext cx="711201" cy="152162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 Box 1">
            <a:extLst>
              <a:ext uri="{FF2B5EF4-FFF2-40B4-BE49-F238E27FC236}">
                <a16:creationId xmlns:a16="http://schemas.microsoft.com/office/drawing/2014/main" id="{2B55F062-370C-4724-BD09-0AFF6A2FAF48}"/>
              </a:ext>
            </a:extLst>
          </p:cNvPr>
          <p:cNvSpPr txBox="1">
            <a:spLocks noChangeArrowheads="1"/>
          </p:cNvSpPr>
          <p:nvPr/>
        </p:nvSpPr>
        <p:spPr bwMode="auto">
          <a:xfrm>
            <a:off x="14108240" y="8181656"/>
            <a:ext cx="1533525" cy="71120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defTabSz="914400" eaLnBrk="0" fontAlgn="base" hangingPunct="0">
              <a:spcBef>
                <a:spcPct val="0"/>
              </a:spcBef>
              <a:spcAft>
                <a:spcPct val="0"/>
              </a:spcAft>
            </a:pPr>
            <a:r>
              <a:rPr lang="en-US" altLang="en-US" sz="1100" dirty="0" err="1">
                <a:latin typeface="Calibri" panose="020F0502020204030204" pitchFamily="34" charset="0"/>
                <a:ea typeface="Calibri" panose="020F0502020204030204" pitchFamily="34" charset="0"/>
                <a:cs typeface="Times New Roman" panose="02020603050405020304" pitchFamily="18" charset="0"/>
              </a:rPr>
              <a:t>FloorSnappable</a:t>
            </a:r>
            <a:endParaRPr lang="en-US" altLang="en-US" sz="1100" dirty="0">
              <a:latin typeface="Calibri" panose="020F0502020204030204" pitchFamily="34" charset="0"/>
              <a:ea typeface="Calibri" panose="020F0502020204030204" pitchFamily="34" charset="0"/>
              <a:cs typeface="Times New Roman" panose="02020603050405020304" pitchFamily="18" charset="0"/>
            </a:endParaRPr>
          </a:p>
          <a:p>
            <a:pPr defTabSz="914400" eaLnBrk="0" fontAlgn="base" hangingPunct="0">
              <a:spcBef>
                <a:spcPct val="0"/>
              </a:spcBef>
              <a:spcAft>
                <a:spcPct val="0"/>
              </a:spcAft>
            </a:pPr>
            <a:r>
              <a:rPr lang="en-US" altLang="en-US" sz="1100" dirty="0">
                <a:latin typeface="Calibri" panose="020F0502020204030204" pitchFamily="34" charset="0"/>
                <a:cs typeface="Times New Roman" panose="02020603050405020304" pitchFamily="18" charset="0"/>
              </a:rPr>
              <a:t>---------------------------</a:t>
            </a:r>
          </a:p>
          <a:p>
            <a:pPr defTabSz="914400" eaLnBrk="0" fontAlgn="base" hangingPunct="0">
              <a:spcBef>
                <a:spcPct val="0"/>
              </a:spcBef>
              <a:spcAft>
                <a:spcPct val="0"/>
              </a:spcAft>
            </a:pPr>
            <a:r>
              <a:rPr lang="en-US" altLang="en-US" sz="1100" dirty="0">
                <a:latin typeface="Calibri" panose="020F0502020204030204" pitchFamily="34" charset="0"/>
                <a:cs typeface="Times New Roman" panose="02020603050405020304" pitchFamily="18" charset="0"/>
              </a:rPr>
              <a:t>Floors that have sprites that snap to each other</a:t>
            </a:r>
            <a:endParaRPr lang="en-US" altLang="en-US" sz="800" dirty="0"/>
          </a:p>
          <a:p>
            <a:pPr defTabSz="914400" eaLnBrk="0" fontAlgn="base" hangingPunct="0">
              <a:spcBef>
                <a:spcPct val="0"/>
              </a:spcBef>
              <a:spcAft>
                <a:spcPct val="0"/>
              </a:spcAft>
            </a:pPr>
            <a:endParaRPr lang="en-US" altLang="en-US" sz="1800" dirty="0">
              <a:latin typeface="Arial" panose="020B0604020202020204" pitchFamily="34" charset="0"/>
            </a:endParaRPr>
          </a:p>
        </p:txBody>
      </p:sp>
      <p:cxnSp>
        <p:nvCxnSpPr>
          <p:cNvPr id="57" name="Connector: Elbow 56">
            <a:extLst>
              <a:ext uri="{FF2B5EF4-FFF2-40B4-BE49-F238E27FC236}">
                <a16:creationId xmlns:a16="http://schemas.microsoft.com/office/drawing/2014/main" id="{410F9EC9-1A3D-4A92-8881-A7001F749C21}"/>
              </a:ext>
            </a:extLst>
          </p:cNvPr>
          <p:cNvCxnSpPr>
            <a:cxnSpLocks/>
            <a:stCxn id="7" idx="2"/>
            <a:endCxn id="55" idx="0"/>
          </p:cNvCxnSpPr>
          <p:nvPr/>
        </p:nvCxnSpPr>
        <p:spPr>
          <a:xfrm rot="5400000">
            <a:off x="14813782" y="7290209"/>
            <a:ext cx="952668" cy="83022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Text Box 1">
            <a:extLst>
              <a:ext uri="{FF2B5EF4-FFF2-40B4-BE49-F238E27FC236}">
                <a16:creationId xmlns:a16="http://schemas.microsoft.com/office/drawing/2014/main" id="{1EFCB648-148F-467A-86C3-B3C825DB8C4C}"/>
              </a:ext>
            </a:extLst>
          </p:cNvPr>
          <p:cNvSpPr txBox="1">
            <a:spLocks noChangeArrowheads="1"/>
          </p:cNvSpPr>
          <p:nvPr/>
        </p:nvSpPr>
        <p:spPr bwMode="auto">
          <a:xfrm>
            <a:off x="15880436" y="8178948"/>
            <a:ext cx="1533525" cy="71120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defTabSz="914400" eaLnBrk="0" fontAlgn="base" hangingPunct="0">
              <a:spcBef>
                <a:spcPct val="0"/>
              </a:spcBef>
              <a:spcAft>
                <a:spcPct val="0"/>
              </a:spcAft>
            </a:pPr>
            <a:r>
              <a:rPr lang="en-US" altLang="en-US" sz="1100" dirty="0" err="1">
                <a:latin typeface="Calibri" panose="020F0502020204030204" pitchFamily="34" charset="0"/>
                <a:ea typeface="Calibri" panose="020F0502020204030204" pitchFamily="34" charset="0"/>
                <a:cs typeface="Times New Roman" panose="02020603050405020304" pitchFamily="18" charset="0"/>
              </a:rPr>
              <a:t>PitSnappable</a:t>
            </a:r>
            <a:endParaRPr lang="en-US" altLang="en-US" sz="1100" dirty="0">
              <a:latin typeface="Calibri" panose="020F0502020204030204" pitchFamily="34" charset="0"/>
              <a:ea typeface="Calibri" panose="020F0502020204030204" pitchFamily="34" charset="0"/>
              <a:cs typeface="Times New Roman" panose="02020603050405020304" pitchFamily="18" charset="0"/>
            </a:endParaRPr>
          </a:p>
          <a:p>
            <a:pPr defTabSz="914400" eaLnBrk="0" fontAlgn="base" hangingPunct="0">
              <a:spcBef>
                <a:spcPct val="0"/>
              </a:spcBef>
              <a:spcAft>
                <a:spcPct val="0"/>
              </a:spcAft>
            </a:pPr>
            <a:r>
              <a:rPr lang="en-US" altLang="en-US" sz="1100" dirty="0">
                <a:latin typeface="Calibri" panose="020F0502020204030204" pitchFamily="34" charset="0"/>
                <a:cs typeface="Times New Roman" panose="02020603050405020304" pitchFamily="18" charset="0"/>
              </a:rPr>
              <a:t>---------------------------</a:t>
            </a:r>
          </a:p>
          <a:p>
            <a:pPr defTabSz="914400" eaLnBrk="0" fontAlgn="base" hangingPunct="0">
              <a:spcBef>
                <a:spcPct val="0"/>
              </a:spcBef>
              <a:spcAft>
                <a:spcPct val="0"/>
              </a:spcAft>
            </a:pPr>
            <a:r>
              <a:rPr lang="en-US" altLang="en-US" sz="1100" dirty="0">
                <a:latin typeface="Calibri" panose="020F0502020204030204" pitchFamily="34" charset="0"/>
                <a:cs typeface="Times New Roman" panose="02020603050405020304" pitchFamily="18" charset="0"/>
              </a:rPr>
              <a:t>Pits that have sprites that snap to each other</a:t>
            </a:r>
            <a:endParaRPr lang="en-US" altLang="en-US" sz="800" dirty="0"/>
          </a:p>
          <a:p>
            <a:pPr defTabSz="914400" eaLnBrk="0" fontAlgn="base" hangingPunct="0">
              <a:spcBef>
                <a:spcPct val="0"/>
              </a:spcBef>
              <a:spcAft>
                <a:spcPct val="0"/>
              </a:spcAft>
            </a:pPr>
            <a:endParaRPr lang="en-US" altLang="en-US" sz="1800" dirty="0">
              <a:latin typeface="Arial" panose="020B0604020202020204" pitchFamily="34" charset="0"/>
            </a:endParaRPr>
          </a:p>
        </p:txBody>
      </p:sp>
      <p:cxnSp>
        <p:nvCxnSpPr>
          <p:cNvPr id="62" name="Connector: Elbow 61">
            <a:extLst>
              <a:ext uri="{FF2B5EF4-FFF2-40B4-BE49-F238E27FC236}">
                <a16:creationId xmlns:a16="http://schemas.microsoft.com/office/drawing/2014/main" id="{05DBCBC5-BCDC-4711-9A21-1555A2B7941F}"/>
              </a:ext>
            </a:extLst>
          </p:cNvPr>
          <p:cNvCxnSpPr>
            <a:cxnSpLocks/>
            <a:stCxn id="7" idx="2"/>
            <a:endCxn id="59" idx="0"/>
          </p:cNvCxnSpPr>
          <p:nvPr/>
        </p:nvCxnSpPr>
        <p:spPr>
          <a:xfrm rot="16200000" flipH="1">
            <a:off x="15701234" y="7232983"/>
            <a:ext cx="949960" cy="94197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Text Box 1">
            <a:extLst>
              <a:ext uri="{FF2B5EF4-FFF2-40B4-BE49-F238E27FC236}">
                <a16:creationId xmlns:a16="http://schemas.microsoft.com/office/drawing/2014/main" id="{228ACAEE-0497-40A7-A0E3-920D949AD19D}"/>
              </a:ext>
            </a:extLst>
          </p:cNvPr>
          <p:cNvSpPr txBox="1">
            <a:spLocks noChangeArrowheads="1"/>
          </p:cNvSpPr>
          <p:nvPr/>
        </p:nvSpPr>
        <p:spPr bwMode="auto">
          <a:xfrm>
            <a:off x="15706726" y="3765860"/>
            <a:ext cx="2331984" cy="98838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defTabSz="914400" eaLnBrk="0" fontAlgn="base" hangingPunct="0">
              <a:spcBef>
                <a:spcPct val="0"/>
              </a:spcBef>
              <a:spcAft>
                <a:spcPct val="0"/>
              </a:spcAft>
            </a:pPr>
            <a:r>
              <a:rPr lang="en-US" altLang="en-US" sz="1100" dirty="0" err="1">
                <a:latin typeface="Calibri" panose="020F0502020204030204" pitchFamily="34" charset="0"/>
                <a:ea typeface="Calibri" panose="020F0502020204030204" pitchFamily="34" charset="0"/>
                <a:cs typeface="Times New Roman" panose="02020603050405020304" pitchFamily="18" charset="0"/>
              </a:rPr>
              <a:t>FenceSnappable</a:t>
            </a:r>
            <a:endParaRPr lang="en-US" altLang="en-US" sz="1100" dirty="0">
              <a:latin typeface="Calibri" panose="020F0502020204030204" pitchFamily="34" charset="0"/>
              <a:ea typeface="Calibri" panose="020F0502020204030204" pitchFamily="34" charset="0"/>
              <a:cs typeface="Times New Roman" panose="02020603050405020304" pitchFamily="18" charset="0"/>
            </a:endParaRPr>
          </a:p>
          <a:p>
            <a:pPr defTabSz="914400" eaLnBrk="0" fontAlgn="base" hangingPunct="0">
              <a:spcBef>
                <a:spcPct val="0"/>
              </a:spcBef>
              <a:spcAft>
                <a:spcPct val="0"/>
              </a:spcAft>
            </a:pPr>
            <a:r>
              <a:rPr lang="en-US" altLang="en-US" sz="1100" dirty="0">
                <a:latin typeface="Calibri" panose="020F0502020204030204" pitchFamily="34" charset="0"/>
                <a:cs typeface="Times New Roman" panose="02020603050405020304" pitchFamily="18" charset="0"/>
              </a:rPr>
              <a:t>---------------------------</a:t>
            </a:r>
          </a:p>
          <a:p>
            <a:pPr defTabSz="914400" eaLnBrk="0" fontAlgn="base" hangingPunct="0">
              <a:spcBef>
                <a:spcPct val="0"/>
              </a:spcBef>
              <a:spcAft>
                <a:spcPct val="0"/>
              </a:spcAft>
            </a:pPr>
            <a:r>
              <a:rPr lang="en-US" altLang="en-US" sz="1100" dirty="0">
                <a:latin typeface="Calibri" panose="020F0502020204030204" pitchFamily="34" charset="0"/>
                <a:cs typeface="Times New Roman" panose="02020603050405020304" pitchFamily="18" charset="0"/>
              </a:rPr>
              <a:t>Walls that have sprites that snap to each other but in a fence fashion.</a:t>
            </a:r>
            <a:endParaRPr lang="en-US" altLang="en-US" sz="800" dirty="0"/>
          </a:p>
          <a:p>
            <a:pPr defTabSz="914400" eaLnBrk="0" fontAlgn="base" hangingPunct="0">
              <a:spcBef>
                <a:spcPct val="0"/>
              </a:spcBef>
              <a:spcAft>
                <a:spcPct val="0"/>
              </a:spcAft>
            </a:pPr>
            <a:endParaRPr lang="en-US" altLang="en-US" sz="1800" dirty="0">
              <a:latin typeface="Arial" panose="020B0604020202020204" pitchFamily="34" charset="0"/>
            </a:endParaRPr>
          </a:p>
        </p:txBody>
      </p:sp>
      <p:cxnSp>
        <p:nvCxnSpPr>
          <p:cNvPr id="71" name="Connector: Elbow 70">
            <a:extLst>
              <a:ext uri="{FF2B5EF4-FFF2-40B4-BE49-F238E27FC236}">
                <a16:creationId xmlns:a16="http://schemas.microsoft.com/office/drawing/2014/main" id="{23DA0303-62E1-4AB7-88B1-9A2CA4D16A5C}"/>
              </a:ext>
            </a:extLst>
          </p:cNvPr>
          <p:cNvCxnSpPr>
            <a:cxnSpLocks/>
            <a:stCxn id="6" idx="2"/>
            <a:endCxn id="70" idx="0"/>
          </p:cNvCxnSpPr>
          <p:nvPr/>
        </p:nvCxnSpPr>
        <p:spPr>
          <a:xfrm rot="16200000" flipH="1">
            <a:off x="15933373" y="2826514"/>
            <a:ext cx="711201" cy="116748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 Box 8">
            <a:extLst>
              <a:ext uri="{FF2B5EF4-FFF2-40B4-BE49-F238E27FC236}">
                <a16:creationId xmlns:a16="http://schemas.microsoft.com/office/drawing/2014/main" id="{E4947114-1F88-4047-9094-DD1417F12627}"/>
              </a:ext>
            </a:extLst>
          </p:cNvPr>
          <p:cNvSpPr txBox="1">
            <a:spLocks noChangeArrowheads="1"/>
          </p:cNvSpPr>
          <p:nvPr/>
        </p:nvSpPr>
        <p:spPr bwMode="auto">
          <a:xfrm>
            <a:off x="5825233" y="8692553"/>
            <a:ext cx="745958" cy="6000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defTabSz="914400" eaLnBrk="0" fontAlgn="base" hangingPunct="0">
              <a:spcBef>
                <a:spcPct val="0"/>
              </a:spcBef>
              <a:spcAft>
                <a:spcPct val="0"/>
              </a:spcAft>
            </a:pPr>
            <a:r>
              <a:rPr lang="en-US" altLang="en-US" sz="1100" dirty="0">
                <a:latin typeface="Calibri" panose="020F0502020204030204" pitchFamily="34" charset="0"/>
                <a:cs typeface="Times New Roman" panose="02020603050405020304" pitchFamily="18" charset="0"/>
              </a:rPr>
              <a:t>Wand</a:t>
            </a:r>
            <a:endParaRPr lang="en-US" altLang="en-US" sz="800" dirty="0"/>
          </a:p>
          <a:p>
            <a:pPr defTabSz="914400" eaLnBrk="0" fontAlgn="base" hangingPunct="0">
              <a:spcBef>
                <a:spcPct val="0"/>
              </a:spcBef>
              <a:spcAft>
                <a:spcPct val="0"/>
              </a:spcAft>
            </a:pPr>
            <a:endParaRPr lang="en-US" altLang="en-US" sz="1800" dirty="0">
              <a:latin typeface="Arial" panose="020B0604020202020204" pitchFamily="34" charset="0"/>
            </a:endParaRPr>
          </a:p>
        </p:txBody>
      </p:sp>
      <p:cxnSp>
        <p:nvCxnSpPr>
          <p:cNvPr id="58" name="Connector: Elbow 57">
            <a:extLst>
              <a:ext uri="{FF2B5EF4-FFF2-40B4-BE49-F238E27FC236}">
                <a16:creationId xmlns:a16="http://schemas.microsoft.com/office/drawing/2014/main" id="{381229F4-0881-4086-AA3B-DD849A79A88C}"/>
              </a:ext>
            </a:extLst>
          </p:cNvPr>
          <p:cNvCxnSpPr>
            <a:cxnSpLocks/>
            <a:stCxn id="4" idx="2"/>
            <a:endCxn id="56" idx="0"/>
          </p:cNvCxnSpPr>
          <p:nvPr/>
        </p:nvCxnSpPr>
        <p:spPr>
          <a:xfrm rot="16200000" flipH="1">
            <a:off x="4432523" y="6926864"/>
            <a:ext cx="1091602" cy="243977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13" name="Text Box 2">
            <a:extLst>
              <a:ext uri="{FF2B5EF4-FFF2-40B4-BE49-F238E27FC236}">
                <a16:creationId xmlns:a16="http://schemas.microsoft.com/office/drawing/2014/main" id="{3677A67A-F659-48F1-B76A-4472B505B111}"/>
              </a:ext>
            </a:extLst>
          </p:cNvPr>
          <p:cNvSpPr txBox="1">
            <a:spLocks noChangeArrowheads="1"/>
          </p:cNvSpPr>
          <p:nvPr/>
        </p:nvSpPr>
        <p:spPr bwMode="auto">
          <a:xfrm>
            <a:off x="138856" y="139084"/>
            <a:ext cx="2712623" cy="1352494"/>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defTabSz="914400" eaLnBrk="0" fontAlgn="base" hangingPunct="0">
              <a:spcBef>
                <a:spcPct val="0"/>
              </a:spcBef>
              <a:spcAft>
                <a:spcPct val="0"/>
              </a:spcAft>
            </a:pPr>
            <a:r>
              <a:rPr lang="en-US" altLang="en-US" sz="1100" dirty="0" err="1">
                <a:highlight>
                  <a:srgbClr val="00FF00"/>
                </a:highlight>
                <a:latin typeface="Calibri" panose="020F0502020204030204" pitchFamily="34" charset="0"/>
                <a:ea typeface="Calibri" panose="020F0502020204030204" pitchFamily="34" charset="0"/>
                <a:cs typeface="Times New Roman" panose="02020603050405020304" pitchFamily="18" charset="0"/>
              </a:rPr>
              <a:t>RogueSpriteRenderer</a:t>
            </a:r>
            <a:endParaRPr lang="en-US" altLang="en-US" sz="1100" dirty="0">
              <a:latin typeface="Calibri" panose="020F0502020204030204" pitchFamily="34" charset="0"/>
              <a:ea typeface="Calibri" panose="020F0502020204030204" pitchFamily="34" charset="0"/>
              <a:cs typeface="Times New Roman" panose="02020603050405020304" pitchFamily="18" charset="0"/>
            </a:endParaRPr>
          </a:p>
          <a:p>
            <a:pPr defTabSz="914400" eaLnBrk="0" fontAlgn="base" hangingPunct="0">
              <a:spcBef>
                <a:spcPct val="0"/>
              </a:spcBef>
              <a:spcAft>
                <a:spcPct val="0"/>
              </a:spcAft>
            </a:pPr>
            <a:r>
              <a:rPr lang="en-US" altLang="en-US" sz="1100" dirty="0">
                <a:latin typeface="Calibri" panose="020F0502020204030204" pitchFamily="34" charset="0"/>
                <a:cs typeface="Times New Roman" panose="02020603050405020304" pitchFamily="18" charset="0"/>
              </a:rPr>
              <a:t>---------------------------------------------</a:t>
            </a:r>
          </a:p>
          <a:p>
            <a:pPr marL="171450" indent="-171450" defTabSz="914400" eaLnBrk="0" fontAlgn="base" hangingPunct="0">
              <a:spcBef>
                <a:spcPct val="0"/>
              </a:spcBef>
              <a:spcAft>
                <a:spcPct val="0"/>
              </a:spcAft>
              <a:buFontTx/>
              <a:buChar char="-"/>
            </a:pPr>
            <a:r>
              <a:rPr lang="en-US" altLang="en-US" sz="1100" dirty="0" err="1">
                <a:ea typeface="Calibri" panose="020F0502020204030204" pitchFamily="34" charset="0"/>
                <a:cs typeface="Times New Roman" panose="02020603050405020304" pitchFamily="18" charset="0"/>
              </a:rPr>
              <a:t>SpriteRenderer</a:t>
            </a:r>
            <a:r>
              <a:rPr lang="en-US" altLang="en-US" sz="1100" dirty="0">
                <a:ea typeface="Calibri" panose="020F0502020204030204" pitchFamily="34" charset="0"/>
                <a:cs typeface="Times New Roman" panose="02020603050405020304" pitchFamily="18" charset="0"/>
              </a:rPr>
              <a:t> </a:t>
            </a:r>
            <a:r>
              <a:rPr lang="en-US" altLang="en-US" sz="1100" dirty="0" err="1">
                <a:ea typeface="Calibri" panose="020F0502020204030204" pitchFamily="34" charset="0"/>
                <a:cs typeface="Times New Roman" panose="02020603050405020304" pitchFamily="18" charset="0"/>
              </a:rPr>
              <a:t>mySpriteRenderer</a:t>
            </a:r>
            <a:endParaRPr lang="en-US" altLang="en-US" sz="1100" dirty="0">
              <a:ea typeface="Calibri" panose="020F0502020204030204" pitchFamily="34" charset="0"/>
              <a:cs typeface="Times New Roman" panose="02020603050405020304" pitchFamily="18" charset="0"/>
            </a:endParaRPr>
          </a:p>
          <a:p>
            <a:pPr marL="171450" indent="-171450" defTabSz="914400" eaLnBrk="0" fontAlgn="base" hangingPunct="0">
              <a:spcBef>
                <a:spcPct val="0"/>
              </a:spcBef>
              <a:spcAft>
                <a:spcPct val="0"/>
              </a:spcAft>
              <a:buFontTx/>
              <a:buChar char="-"/>
            </a:pPr>
            <a:r>
              <a:rPr lang="en-US" altLang="en-US" sz="1100" dirty="0">
                <a:ea typeface="Calibri" panose="020F0502020204030204" pitchFamily="34" charset="0"/>
                <a:cs typeface="Times New Roman" panose="02020603050405020304" pitchFamily="18" charset="0"/>
              </a:rPr>
              <a:t>Entry </a:t>
            </a:r>
            <a:r>
              <a:rPr lang="en-US" altLang="en-US" sz="1100" dirty="0" err="1">
                <a:ea typeface="Calibri" panose="020F0502020204030204" pitchFamily="34" charset="0"/>
                <a:cs typeface="Times New Roman" panose="02020603050405020304" pitchFamily="18" charset="0"/>
              </a:rPr>
              <a:t>stackNumberEntry</a:t>
            </a:r>
            <a:endParaRPr lang="en-US" altLang="en-US" sz="1100" dirty="0">
              <a:ea typeface="Calibri" panose="020F0502020204030204" pitchFamily="34" charset="0"/>
              <a:cs typeface="Times New Roman" panose="02020603050405020304" pitchFamily="18" charset="0"/>
            </a:endParaRPr>
          </a:p>
          <a:p>
            <a:pPr defTabSz="914400" eaLnBrk="0" fontAlgn="base" hangingPunct="0">
              <a:spcBef>
                <a:spcPct val="0"/>
              </a:spcBef>
              <a:spcAft>
                <a:spcPct val="0"/>
              </a:spcAft>
            </a:pPr>
            <a:r>
              <a:rPr lang="en-US" altLang="en-US" sz="1100" dirty="0">
                <a:ea typeface="Calibri" panose="020F0502020204030204" pitchFamily="34" charset="0"/>
                <a:cs typeface="Times New Roman" panose="02020603050405020304" pitchFamily="18" charset="0"/>
              </a:rPr>
              <a:t>+ Sprite </a:t>
            </a:r>
            <a:r>
              <a:rPr lang="en-US" altLang="en-US" sz="1100" dirty="0" err="1">
                <a:ea typeface="Calibri" panose="020F0502020204030204" pitchFamily="34" charset="0"/>
                <a:cs typeface="Times New Roman" panose="02020603050405020304" pitchFamily="18" charset="0"/>
              </a:rPr>
              <a:t>itemSprite</a:t>
            </a:r>
            <a:endParaRPr lang="en-US" altLang="en-US" sz="1100" dirty="0">
              <a:ea typeface="Calibri" panose="020F0502020204030204" pitchFamily="34" charset="0"/>
              <a:cs typeface="Times New Roman" panose="02020603050405020304" pitchFamily="18" charset="0"/>
            </a:endParaRPr>
          </a:p>
          <a:p>
            <a:pPr defTabSz="914400" eaLnBrk="0" fontAlgn="base" hangingPunct="0">
              <a:spcBef>
                <a:spcPct val="0"/>
              </a:spcBef>
              <a:spcAft>
                <a:spcPct val="0"/>
              </a:spcAft>
            </a:pPr>
            <a:r>
              <a:rPr lang="en-US" altLang="en-US" sz="1100" dirty="0">
                <a:ea typeface="Calibri" panose="020F0502020204030204" pitchFamily="34" charset="0"/>
                <a:cs typeface="Times New Roman" panose="02020603050405020304" pitchFamily="18" charset="0"/>
              </a:rPr>
              <a:t>+ int </a:t>
            </a:r>
            <a:r>
              <a:rPr lang="en-US" altLang="en-US" sz="1100" dirty="0" err="1">
                <a:ea typeface="Calibri" panose="020F0502020204030204" pitchFamily="34" charset="0"/>
                <a:cs typeface="Times New Roman" panose="02020603050405020304" pitchFamily="18" charset="0"/>
              </a:rPr>
              <a:t>stackSize</a:t>
            </a:r>
            <a:endParaRPr lang="en-US" altLang="en-US" sz="1100" dirty="0">
              <a:ea typeface="Calibri" panose="020F0502020204030204" pitchFamily="34" charset="0"/>
              <a:cs typeface="Times New Roman" panose="02020603050405020304" pitchFamily="18" charset="0"/>
            </a:endParaRPr>
          </a:p>
          <a:p>
            <a:pPr defTabSz="914400" eaLnBrk="0" fontAlgn="base" hangingPunct="0">
              <a:spcBef>
                <a:spcPct val="0"/>
              </a:spcBef>
              <a:spcAft>
                <a:spcPct val="0"/>
              </a:spcAft>
            </a:pPr>
            <a:r>
              <a:rPr lang="en-US" altLang="en-US" sz="1100" dirty="0">
                <a:latin typeface="Calibri" panose="020F0502020204030204" pitchFamily="34" charset="0"/>
                <a:ea typeface="Calibri" panose="020F0502020204030204" pitchFamily="34" charset="0"/>
                <a:cs typeface="Times New Roman" panose="02020603050405020304" pitchFamily="18" charset="0"/>
              </a:rPr>
              <a:t>--------------------------------------------</a:t>
            </a:r>
          </a:p>
        </p:txBody>
      </p:sp>
      <p:cxnSp>
        <p:nvCxnSpPr>
          <p:cNvPr id="117" name="Connector: Elbow 116">
            <a:extLst>
              <a:ext uri="{FF2B5EF4-FFF2-40B4-BE49-F238E27FC236}">
                <a16:creationId xmlns:a16="http://schemas.microsoft.com/office/drawing/2014/main" id="{47AC32E2-595F-4439-97F3-E9586ED11B19}"/>
              </a:ext>
            </a:extLst>
          </p:cNvPr>
          <p:cNvCxnSpPr>
            <a:cxnSpLocks/>
            <a:stCxn id="113" idx="2"/>
            <a:endCxn id="4" idx="1"/>
          </p:cNvCxnSpPr>
          <p:nvPr/>
        </p:nvCxnSpPr>
        <p:spPr>
          <a:xfrm rot="16200000" flipH="1">
            <a:off x="-247003" y="3233749"/>
            <a:ext cx="3680815" cy="196472"/>
          </a:xfrm>
          <a:prstGeom prst="bentConnector2">
            <a:avLst/>
          </a:prstGeom>
          <a:ln w="12700">
            <a:prstDash val="lgDash"/>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0F6D728E-1CBC-4220-AA6B-66210342536C}"/>
              </a:ext>
            </a:extLst>
          </p:cNvPr>
          <p:cNvSpPr/>
          <p:nvPr/>
        </p:nvSpPr>
        <p:spPr>
          <a:xfrm>
            <a:off x="7717731" y="234635"/>
            <a:ext cx="3060759" cy="1442089"/>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Key</a:t>
            </a:r>
          </a:p>
          <a:p>
            <a:r>
              <a:rPr lang="en-US" dirty="0">
                <a:solidFill>
                  <a:schemeClr val="tx1"/>
                </a:solidFill>
                <a:highlight>
                  <a:srgbClr val="00FF00"/>
                </a:highlight>
              </a:rPr>
              <a:t>Implemented</a:t>
            </a:r>
          </a:p>
          <a:p>
            <a:r>
              <a:rPr lang="en-US" dirty="0">
                <a:solidFill>
                  <a:schemeClr val="tx1"/>
                </a:solidFill>
                <a:highlight>
                  <a:srgbClr val="FF0000"/>
                </a:highlight>
              </a:rPr>
              <a:t>Unimplemented</a:t>
            </a:r>
          </a:p>
        </p:txBody>
      </p:sp>
    </p:spTree>
    <p:extLst>
      <p:ext uri="{BB962C8B-B14F-4D97-AF65-F5344CB8AC3E}">
        <p14:creationId xmlns:p14="http://schemas.microsoft.com/office/powerpoint/2010/main" val="49969793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4996</TotalTime>
  <Words>343</Words>
  <Application>Microsoft Office PowerPoint</Application>
  <PresentationFormat>Custom</PresentationFormat>
  <Paragraphs>81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Wyatt Baldree</dc:creator>
  <cp:lastModifiedBy>Wyatt Baldree</cp:lastModifiedBy>
  <cp:revision>37</cp:revision>
  <dcterms:created xsi:type="dcterms:W3CDTF">2019-08-07T04:35:25Z</dcterms:created>
  <dcterms:modified xsi:type="dcterms:W3CDTF">2019-08-15T04:47:52Z</dcterms:modified>
</cp:coreProperties>
</file>