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3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4D10-1C6A-694A-8322-5F57B5577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9184-56A3-E74F-B35E-71AE235F6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5C00D-6B7D-6749-A66C-FF682BA4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998B-DFFA-5F4E-9B33-F09AB757E56B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E3770-42AE-6D48-A44B-B7E44191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C8B8D-45AA-F349-A33E-47346887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634D-9332-D549-9A39-9986A52E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0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49D0-B0E4-624F-AB75-8DF410D8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D24BA-5125-0F49-914D-7721F5D6C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7010A-C643-FF42-8130-F15F266B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998B-DFFA-5F4E-9B33-F09AB757E56B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547B4-7D38-FB44-885A-8B48017A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7FA58-462C-A140-86D2-5A4EC53F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634D-9332-D549-9A39-9986A52E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7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0D3FC-608B-934F-8BD8-A1340F523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0E096-E397-D641-BC2D-DF7F18E5C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2C66-AA63-514D-927E-E451E010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998B-DFFA-5F4E-9B33-F09AB757E56B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D0C0B-F858-5C4E-BB9B-E0DD08B6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6FE2-53B2-7944-9F95-2A13838C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634D-9332-D549-9A39-9986A52E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5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E23-85E7-644D-9FDB-609E3579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FE936-6E52-344D-ABDF-EB21D87F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700" baseline="0"/>
            </a:lvl1pPr>
            <a:lvl2pPr>
              <a:defRPr sz="1500" baseline="0"/>
            </a:lvl2pPr>
            <a:lvl3pPr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0A5B9-165B-4F43-94E8-2150A459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998B-DFFA-5F4E-9B33-F09AB757E56B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77C1F-6245-5C4C-ADE0-9CB1447C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D719D-497C-BA47-8A74-C4E5FA9C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634D-9332-D549-9A39-9986A52E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9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4C92-5329-6540-9024-01703655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E5062-BF9D-0940-B9F4-BB424860F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0E14C-BACD-FD47-A2CD-1350FEC4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998B-DFFA-5F4E-9B33-F09AB757E56B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8FDFA-2E3D-8846-A730-25EDFCBF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C8EA2-44E7-0E43-98D8-A962CE06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634D-9332-D549-9A39-9986A52E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1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3E94-25BA-3A4F-A596-870E5B62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7F968-43E2-9D4F-ADC6-1B9919847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333DC-7B7D-2A47-BCB7-5A0C21B0E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FFF1B-8812-2A44-A5A8-E3A697A7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998B-DFFA-5F4E-9B33-F09AB757E56B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B5E40-440E-DA48-A1D2-4327AB52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B54A7-BD36-2F46-B860-96E3C930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634D-9332-D549-9A39-9986A52E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6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D80B-CCB8-8B4A-AF03-3C3203369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D514C-82A4-EB47-AFDA-B12B12D9E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1A3E0-9D86-4047-8133-07E98479D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99EBA-77CB-BC4D-829E-9A8A17212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D5194-61CF-284C-92BF-13E61B271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B9E6E-EEB7-8F42-B16C-1765BB4C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998B-DFFA-5F4E-9B33-F09AB757E56B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A17AF-4E91-0346-BA45-050D8D3E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C9D78-2B06-7546-B876-811C8A97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634D-9332-D549-9A39-9986A52E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DBA8-96E4-BD41-AFBC-1D937B0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1222B-964B-8941-ACF7-181F10D9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998B-DFFA-5F4E-9B33-F09AB757E56B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033EC-9927-CE47-90A5-A8A3535C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B2256-0C6C-9744-9693-3A7569B0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634D-9332-D549-9A39-9986A52E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D21BD-4B4E-D743-B33D-8FA90FDB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998B-DFFA-5F4E-9B33-F09AB757E56B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FCF1-6AAE-C34B-A82D-A5923F5C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4F954-1928-2641-AA9D-BF7DB0D4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634D-9332-D549-9A39-9986A52E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1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D3E5-D2C6-4A4A-A71E-C75AD385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EC94-1C77-1141-80B0-A362161D3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90993-1350-E246-A3DB-6E849D0A6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C725E-3D0D-4D4B-A2D4-46A36AA4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998B-DFFA-5F4E-9B33-F09AB757E56B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36C0F-33BA-B04E-8D36-727330A7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036C8-F00B-4245-A2D7-0A82EA2F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634D-9332-D549-9A39-9986A52E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3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CD73-8E29-3847-8B0E-1EDB2F02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50BAE-BF68-7148-99DD-310D8FF8A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93F47-081E-FC45-9878-42DC6EE90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42CA0-1C2B-E647-B3ED-4625A991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998B-DFFA-5F4E-9B33-F09AB757E56B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08794-915A-C649-9E72-0DDC604F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49F12-7B38-3944-BB6A-FD38EFD9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634D-9332-D549-9A39-9986A52E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7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38595-7EF9-F54C-B11D-BDDA663C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37964-EF12-784F-8C6D-3A1332C98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4F02B-94B0-BF44-86C1-FB36AF8E9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B998B-DFFA-5F4E-9B33-F09AB757E56B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6CBD4-479F-5848-9104-EA54FA78F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7B8AB-D8DD-7548-A34B-D7E143875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8634D-9332-D549-9A39-9986A52E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9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4D10-1C6A-694A-8322-5F57B5577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Compartmental</a:t>
            </a:r>
            <a:r>
              <a:rPr/>
              <a:t> </a:t>
            </a:r>
            <a:r>
              <a:rPr/>
              <a:t>Models:</a:t>
            </a:r>
            <a:r>
              <a:rPr/>
              <a:t> </a:t>
            </a:r>
            <a:r>
              <a:rPr/>
              <a:t>Deterministic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Approaches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9184-56A3-E74F-B35E-71AE235F6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Wyatt</a:t>
            </a:r>
            <a:r>
              <a:rPr/>
              <a:t> </a:t>
            </a:r>
            <a:r>
              <a:rPr/>
              <a:t>Madden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Rogers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5C00D-6B7D-6749-A66C-FF682BA4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11/10/2020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E23-85E7-644D-9FDB-609E3579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SIR</a:t>
            </a:r>
            <a:r>
              <a:rPr/>
              <a:t> </a:t>
            </a:r>
            <a:r>
              <a:rPr/>
              <a:t>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FE936-6E52-344D-ABDF-EB21D87F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Variations include:</a:t>
            </a:r>
          </a:p>
          <a:p>
            <a:pPr lvl="0" marL="0" indent="0">
              <a:buNone/>
            </a:pPr>
          </a:p>
          <a:p>
            <a:pPr lvl="1"/>
            <a:r>
              <a:rPr/>
              <a:t>SEIR: Exposed compartment (disease onset latency)</a:t>
            </a:r>
          </a:p>
          <a:p>
            <a:pPr lvl="0" marL="0" indent="0">
              <a:buNone/>
            </a:pPr>
          </a:p>
          <a:p>
            <a:pPr lvl="1"/>
            <a:r>
              <a:rPr/>
              <a:t>SIRS: Temporary immunity</a:t>
            </a:r>
          </a:p>
          <a:p>
            <a:pPr lvl="0" marL="0" indent="0">
              <a:buNone/>
            </a:pPr>
          </a:p>
          <a:p>
            <a:pPr lvl="1"/>
            <a:r>
              <a:rPr/>
              <a:t>MSIR: Temporary maternal immunity</a:t>
            </a:r>
          </a:p>
          <a:p>
            <a:pPr lvl="0" marL="0" indent="0">
              <a:buNone/>
            </a:pPr>
          </a:p>
          <a:p>
            <a:pPr lvl="1"/>
            <a:r>
              <a:rPr/>
              <a:t>SILI: Latent non-infectious period (for bats)</a:t>
            </a:r>
          </a:p>
          <a:p>
            <a:pPr lvl="0" marL="0" indent="0">
              <a:buNone/>
            </a:pPr>
          </a:p>
          <a:p>
            <a:pPr lvl="1"/>
            <a:r>
              <a:rPr/>
              <a:t>Incorporating birth/death rates etc</a:t>
            </a:r>
          </a:p>
          <a:p>
            <a:pPr lvl="0" marL="0" indent="0">
              <a:buNone/>
            </a:pP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E23-85E7-644D-9FDB-609E3579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Epidemics</a:t>
            </a:r>
            <a:r>
              <a:rPr/>
              <a:t> </a:t>
            </a:r>
            <a:r>
              <a:rPr/>
              <a:t>Vs.</a:t>
            </a:r>
            <a:r>
              <a:rPr/>
              <a:t> </a:t>
            </a:r>
            <a:r>
              <a:rPr/>
              <a:t>Seasonal</a:t>
            </a:r>
            <a:r>
              <a:rPr/>
              <a:t> </a:t>
            </a:r>
            <a:r>
              <a:rPr/>
              <a:t>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FE936-6E52-344D-ABDF-EB21D87F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Often goal is predicting spread of epidemics given certain parameters</a:t>
            </a:r>
          </a:p>
          <a:p>
            <a:pPr lvl="0" marL="0" indent="0">
              <a:buNone/>
            </a:pPr>
          </a:p>
          <a:p>
            <a:pPr lvl="1"/>
            <a:r>
              <a:rPr/>
              <a:t>New strain of Flu</a:t>
            </a:r>
          </a:p>
          <a:p>
            <a:pPr lvl="1"/>
            <a:r>
              <a:rPr/>
              <a:t>COVID-19</a:t>
            </a:r>
          </a:p>
          <a:p>
            <a:pPr lvl="0" marL="0" indent="0">
              <a:buNone/>
            </a:pPr>
            <a:r>
              <a:rPr/>
              <a:t>Can also be used to study dynamics of endemic diseases</a:t>
            </a:r>
          </a:p>
          <a:p>
            <a:pPr lvl="0" marL="0" indent="0">
              <a:buNone/>
            </a:pPr>
          </a:p>
          <a:p>
            <a:pPr lvl="1"/>
            <a:r>
              <a:rPr/>
              <a:t>Measles</a:t>
            </a:r>
          </a:p>
          <a:p>
            <a:pPr lvl="1"/>
            <a:r>
              <a:rPr/>
              <a:t>Rabies in animal populations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E23-85E7-644D-9FDB-609E3579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Derministic</a:t>
            </a:r>
            <a:r>
              <a:rPr/>
              <a:t> </a:t>
            </a:r>
            <a:r>
              <a:rPr/>
              <a:t>SIR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FE936-6E52-344D-ABDF-EB21D87FD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If estimates of 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γ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are obtained, models can be use deterministically to propogate uncertainty</a:t>
                </a:r>
              </a:p>
              <a:p>
                <a:pPr lvl="0" marL="0" indent="0">
                  <a:buNone/>
                </a:pPr>
              </a:p>
              <a:p>
                <a:pPr lvl="1"/>
                <a:r>
                  <a:rPr/>
                  <a:t>There are many methods to estimating these parameters early in an epidemic, some more simple than others, especially when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can be assumed high. These can provide “reasonable” trajectories.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E23-85E7-644D-9FDB-609E3579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State-Space</a:t>
            </a:r>
            <a:r>
              <a:rPr/>
              <a:t> </a:t>
            </a:r>
            <a:r>
              <a:rPr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FE936-6E52-344D-ABDF-EB21D87F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Long tradition of frequentist methods to estimating compartamental models.</a:t>
            </a:r>
          </a:p>
          <a:p>
            <a:pPr lvl="1"/>
            <a:r>
              <a:rPr/>
              <a:t>With advent of MCMC methods in the last few decades, Bayesian methods have gained more traction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E23-85E7-644D-9FDB-609E3579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FE936-6E52-344D-ABDF-EB21D87FD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Want to approximate posterior distribution: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|</m:t>
                    </m:r>
                    <m:r>
                      <m:t>X</m:t>
                    </m:r>
                    <m:r>
                      <m:t>)</m:t>
                    </m:r>
                  </m:oMath>
                </a14:m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|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  <m:r>
                          <m:t>(</m:t>
                        </m:r>
                        <m:r>
                          <m:t>X</m:t>
                        </m:r>
                        <m:r>
                          <m:t>|</m:t>
                        </m:r>
                        <m:r>
                          <m:t>θ</m:t>
                        </m:r>
                        <m:r>
                          <m:t>)</m:t>
                        </m:r>
                        <m:r>
                          <m:t>p</m:t>
                        </m:r>
                        <m:r>
                          <m:t>(</m:t>
                        </m:r>
                        <m:r>
                          <m:t>θ</m:t>
                        </m:r>
                        <m:r>
                          <m:t>)</m:t>
                        </m:r>
                      </m:num>
                      <m:den>
                        <m:r>
                          <m:t>p</m:t>
                        </m:r>
                        <m:r>
                          <m:t>(</m:t>
                        </m:r>
                        <m:r>
                          <m:t>X</m:t>
                        </m:r>
                        <m:r>
                          <m:t>)</m:t>
                        </m:r>
                      </m:den>
                    </m:f>
                    <m:r>
                      <m:t>∝</m:t>
                    </m:r>
                    <m:r>
                      <m:t>p</m:t>
                    </m:r>
                    <m:r>
                      <m:t>(</m:t>
                    </m:r>
                    <m:r>
                      <m:t>X</m:t>
                    </m:r>
                    <m:r>
                      <m:t>|</m:t>
                    </m:r>
                    <m:r>
                      <m:t>θ</m:t>
                    </m:r>
                    <m:r>
                      <m:t>)</m:t>
                    </m:r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)</m:t>
                    </m:r>
                  </m:oMath>
                </a14:m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X</m:t>
                    </m:r>
                    <m:r>
                      <m:t>|</m:t>
                    </m:r>
                    <m:r>
                      <m:t>θ</m:t>
                    </m:r>
                    <m:r>
                      <m:t>)</m:t>
                    </m:r>
                  </m:oMath>
                </a14:m>
                <a:r>
                  <a:rPr/>
                  <a:t>: Likelihood</a:t>
                </a:r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)</m:t>
                    </m:r>
                  </m:oMath>
                </a14:m>
                <a:r>
                  <a:rPr/>
                  <a:t>: Prior, encodes a priori beliefs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E23-85E7-644D-9FDB-609E3579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State-Space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(Prado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2010)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FE936-6E52-344D-ABDF-EB21D87FD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State-space model can be formulated with </a:t>
                </a:r>
                <a:r>
                  <a:rPr b="1"/>
                  <a:t>evolution</a:t>
                </a:r>
                <a:r>
                  <a:rPr/>
                  <a:t> and </a:t>
                </a:r>
                <a:r>
                  <a:rPr b="1"/>
                  <a:t>observation</a:t>
                </a:r>
                <a:r>
                  <a:rPr/>
                  <a:t> equations.</a:t>
                </a:r>
              </a:p>
              <a:p>
                <a:pPr lvl="0" marL="0" indent="0">
                  <a:buNone/>
                </a:pPr>
              </a:p>
              <a:p>
                <a:pPr lvl="1"/>
                <a:r>
                  <a:rPr b="1"/>
                  <a:t>observation</a:t>
                </a:r>
                <a:r>
                  <a:rPr/>
                  <a:t>: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∼</m:t>
                    </m:r>
                    <m:r>
                      <m:t>p</m:t>
                    </m:r>
                    <m:r>
                      <m:t>(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|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,</m:t>
                    </m:r>
                    <m:r>
                      <m:t>ϕ</m:t>
                    </m:r>
                    <m:r>
                      <m:t>)</m:t>
                    </m:r>
                  </m:oMath>
                </a14:m>
              </a:p>
              <a:p>
                <a:pPr lvl="0" marL="0" indent="0">
                  <a:buNone/>
                </a:pPr>
              </a:p>
              <a:p>
                <a:pPr lvl="1"/>
                <a:r>
                  <a:rPr b="1"/>
                  <a:t>evolution</a:t>
                </a:r>
                <a:r>
                  <a:rPr/>
                  <a:t>: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∼</m:t>
                    </m:r>
                    <m:r>
                      <m:t>p</m:t>
                    </m:r>
                    <m:r>
                      <m:t>(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|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ϕ</m:t>
                    </m:r>
                    <m:r>
                      <m:t>)</m:t>
                    </m:r>
                  </m:oMath>
                </a14:m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:r>
                  <a:rPr/>
                  <a:t>State-Space SIR models typically treat compartment proportions as latent “state” parameters, with observations often being some version of case counts.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E23-85E7-644D-9FDB-609E3579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(Dukic,</a:t>
            </a:r>
            <a:r>
              <a:rPr/>
              <a:t> </a:t>
            </a:r>
            <a:r>
              <a:rPr/>
              <a:t>Lopes,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Polson</a:t>
            </a:r>
            <a:r>
              <a:rPr/>
              <a:t> </a:t>
            </a:r>
            <a:r>
              <a:rPr/>
              <a:t>2012)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FE936-6E52-344D-ABDF-EB21D87FD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Use state-space SEIR model to track ILI (influenza-like-illness) from google flu trends.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̃"/>
                          </m:accPr>
                          <m:e>
                            <m:r>
                              <m:t>I</m:t>
                            </m:r>
                          </m:e>
                        </m:acc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(observed weekly ILI) treated as noisy approximation of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</a:p>
              <a:p>
                <a:pPr lvl="1"/>
                <a:r>
                  <a:rPr/>
                  <a:t>work with observed growth rate,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(</m:t>
                        </m:r>
                        <m:sSub>
                          <m:e>
                            <m:acc>
                              <m:accPr>
                                <m:chr m:val="̃"/>
                              </m:accPr>
                              <m:e>
                                <m:r>
                                  <m:t>I</m:t>
                                </m:r>
                              </m:e>
                            </m:acc>
                          </m:e>
                          <m:sub>
                            <m:r>
                              <m:t>t</m:t>
                            </m:r>
                          </m:sub>
                        </m:sSub>
                        <m:r>
                          <m:t>−</m:t>
                        </m:r>
                        <m:sSub>
                          <m:e>
                            <m:acc>
                              <m:accPr>
                                <m:chr m:val="̃"/>
                              </m:accPr>
                              <m:e>
                                <m:r>
                                  <m:t>I</m:t>
                                </m:r>
                              </m:e>
                            </m:acc>
                          </m:e>
                          <m:sub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t>)</m:t>
                        </m:r>
                      </m:num>
                      <m:den>
                        <m:sSub>
                          <m:e>
                            <m:acc>
                              <m:accPr>
                                <m:chr m:val="̃"/>
                              </m:accPr>
                              <m:e>
                                <m:r>
                                  <m:t>I</m:t>
                                </m:r>
                              </m:e>
                            </m:acc>
                          </m:e>
                          <m:sub>
                            <m:r>
                              <m:t>t</m:t>
                            </m:r>
                            <m: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</m:den>
                    </m:f>
                  </m:oMath>
                </a14:m>
              </a:p>
              <a:p>
                <a:pPr lvl="0" marL="0" indent="0">
                  <a:buNone/>
                </a:pPr>
              </a:p>
              <a:p>
                <a:pPr lvl="1"/>
                <a:r>
                  <a:rPr b="1"/>
                  <a:t>observation</a:t>
                </a:r>
                <a:r>
                  <a:rPr/>
                  <a:t> equation: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g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+</m:t>
                    </m:r>
                    <m:sSubSup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  <m:sup>
                        <m:r>
                          <m:t>y</m:t>
                        </m:r>
                      </m:sup>
                    </m:sSubSup>
                    <m:r>
                      <m:t> </m:t>
                    </m:r>
                    <m:sSubSup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  <m:sup>
                        <m:r>
                          <m:t>y</m:t>
                        </m:r>
                      </m:sup>
                    </m:sSubSup>
                    <m:r>
                      <m:t>∼</m:t>
                    </m:r>
                    <m:r>
                      <m:t>N</m:t>
                    </m:r>
                    <m:r>
                      <m:t>(</m:t>
                    </m:r>
                    <m:r>
                      <m:t>0</m:t>
                    </m:r>
                    <m:r>
                      <m:t>,</m:t>
                    </m:r>
                    <m:sSubSup>
                      <m:e>
                        <m:r>
                          <m:t>σ</m:t>
                        </m:r>
                      </m:e>
                      <m:sub>
                        <m:r>
                          <m:t>y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t>)</m:t>
                    </m:r>
                  </m:oMath>
                </a14:m>
              </a:p>
              <a:p>
                <a:pPr lvl="0" marL="0" indent="0">
                  <a:buNone/>
                </a:pPr>
              </a:p>
              <a:p>
                <a:pPr lvl="1"/>
                <a:r>
                  <a:rPr b="1"/>
                  <a:t>evolution</a:t>
                </a:r>
                <a:r>
                  <a:rPr/>
                  <a:t> equation (growth rate): </a:t>
                </a:r>
                <a14:m>
                  <m:oMath xmlns:m="http://schemas.openxmlformats.org/officeDocument/2006/math">
                    <m:sSub>
                      <m:e>
                        <m:r>
                          <m:t>g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r>
                      <m:t>−</m:t>
                    </m:r>
                    <m:r>
                      <m:t>γ</m:t>
                    </m:r>
                    <m:r>
                      <m:t>+</m:t>
                    </m:r>
                    <m:r>
                      <m:t>α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E</m:t>
                            </m:r>
                          </m:e>
                          <m:sub>
                            <m:r>
                              <m:t>t</m:t>
                            </m:r>
                            <m: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>I</m:t>
                            </m:r>
                          </m:e>
                          <m:sub>
                            <m:r>
                              <m:t>t</m:t>
                            </m:r>
                            <m: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</m:den>
                    </m:f>
                    <m:r>
                      <m:t>+</m:t>
                    </m:r>
                    <m:sSubSup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  <m:sup>
                        <m:r>
                          <m:t>g</m:t>
                        </m:r>
                      </m:sup>
                    </m:sSubSup>
                    <m:r>
                      <m:t> </m:t>
                    </m:r>
                    <m:sSubSup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  <m:sup>
                        <m:r>
                          <m:t>g</m:t>
                        </m:r>
                      </m:sup>
                    </m:sSubSup>
                    <m:r>
                      <m:t>∼</m:t>
                    </m:r>
                    <m:r>
                      <m:t>N</m:t>
                    </m:r>
                    <m:r>
                      <m:t>(</m:t>
                    </m:r>
                    <m:r>
                      <m:t>0</m:t>
                    </m:r>
                    <m:r>
                      <m:t>,</m:t>
                    </m:r>
                    <m:sSubSup>
                      <m:e>
                        <m:r>
                          <m:t>σ</m:t>
                        </m:r>
                      </m:e>
                      <m:sub>
                        <m:r>
                          <m:t>g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t>)</m:t>
                    </m:r>
                  </m:oMath>
                </a14:m>
              </a:p>
              <a:p>
                <a:pPr lvl="0" marL="0" indent="0">
                  <a:buNone/>
                </a:pPr>
              </a:p>
              <a:p>
                <a:pPr lvl="1"/>
                <a:r>
                  <a:rPr b="1"/>
                  <a:t>evolution</a:t>
                </a:r>
                <a:r>
                  <a:rPr/>
                  <a:t> equation (other states):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S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E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R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S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E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R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t>+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−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β</m:t>
                                    </m:r>
                                    <m:sSub>
                                      <m:e>
                                        <m: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m:t>t</m:t>
                                        </m:r>
                                        <m: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t>N</m:t>
                                    </m:r>
                                  </m:den>
                                </m:f>
                              </m:e>
                              <m:e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β</m:t>
                                    </m:r>
                                    <m:sSub>
                                      <m:e>
                                        <m: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m:t>t</m:t>
                                        </m:r>
                                        <m: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t>N</m:t>
                                    </m:r>
                                  </m:den>
                                </m:f>
                              </m:e>
                              <m:e>
                                <m:r>
                                  <m:t>α</m:t>
                                </m:r>
                              </m:e>
                            </m:mr>
                            <m:mr>
                              <m:e>
                                <m:r>
                                  <m:t>γ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I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E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E23-85E7-644D-9FDB-609E3579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(Osthus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al.</a:t>
            </a:r>
            <a:r>
              <a:rPr/>
              <a:t> </a:t>
            </a:r>
            <a:r>
              <a:rPr/>
              <a:t>2017)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FE936-6E52-344D-ABDF-EB21D87FD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Use Dirichlet-Beta state-space model motivated by SIR model to forecast estimate of influenza prevalence(combination of weekly CDC ILInet data with NREVSS virologic surveillance data)</a:t>
                </a:r>
              </a:p>
              <a:p>
                <a:pPr lvl="0" marL="0" indent="0">
                  <a:buNone/>
                </a:pPr>
              </a:p>
              <a:p>
                <a:pPr lvl="1"/>
                <a:r>
                  <a:rPr b="1"/>
                  <a:t>observation</a:t>
                </a:r>
                <a:r>
                  <a:rPr/>
                  <a:t> equation: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|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,</m:t>
                    </m:r>
                    <m:r>
                      <m:t>ϕ</m:t>
                    </m:r>
                    <m:r>
                      <m:t>∼</m:t>
                    </m:r>
                    <m:r>
                      <m:t>B</m:t>
                    </m:r>
                    <m:r>
                      <m:t>e</m:t>
                    </m:r>
                    <m:r>
                      <m:t>t</m:t>
                    </m:r>
                    <m:r>
                      <m:t>a</m:t>
                    </m:r>
                    <m:r>
                      <m:t>(</m:t>
                    </m:r>
                    <m:r>
                      <m:t>λ</m:t>
                    </m:r>
                    <m:sSubSup>
                      <m:e>
                        <m:r>
                          <m:t>θ</m:t>
                        </m:r>
                      </m:e>
                      <m:sub>
                        <m:r>
                          <m:t>t</m:t>
                        </m:r>
                      </m:sub>
                      <m:sup>
                        <m:r>
                          <m:t>I</m:t>
                        </m:r>
                      </m:sup>
                    </m:sSubSup>
                    <m:r>
                      <m:t>,</m:t>
                    </m:r>
                    <m:r>
                      <m:t>λ</m:t>
                    </m:r>
                    <m:r>
                      <m:t>(</m:t>
                    </m:r>
                    <m:r>
                      <m:t>1</m:t>
                    </m:r>
                    <m:r>
                      <m:t>−</m:t>
                    </m:r>
                    <m:sSubSup>
                      <m:e>
                        <m:r>
                          <m:t>θ</m:t>
                        </m:r>
                      </m:e>
                      <m:sub>
                        <m:r>
                          <m:t>t</m:t>
                        </m:r>
                      </m:sub>
                      <m:sup>
                        <m:r>
                          <m:t>I</m:t>
                        </m:r>
                      </m:sup>
                    </m:sSubSup>
                    <m:r>
                      <m:t>)</m:t>
                    </m:r>
                    <m:r>
                      <m:t>)</m:t>
                    </m:r>
                  </m:oMath>
                </a14:m>
              </a:p>
              <a:p>
                <a:pPr lvl="0" marL="0" indent="0">
                  <a:buNone/>
                </a:pPr>
              </a:p>
              <a:p>
                <a:pPr lvl="1"/>
                <a:r>
                  <a:rPr b="1"/>
                  <a:t>evolution</a:t>
                </a:r>
                <a:r>
                  <a:rPr/>
                  <a:t> equation: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|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ϕ</m:t>
                    </m:r>
                    <m:r>
                      <m:t>∼</m:t>
                    </m:r>
                    <m:r>
                      <m:t>D</m:t>
                    </m:r>
                    <m:r>
                      <m:t>i</m:t>
                    </m:r>
                    <m:r>
                      <m:t>r</m:t>
                    </m:r>
                    <m:r>
                      <m:t>i</m:t>
                    </m:r>
                    <m:r>
                      <m:t>c</m:t>
                    </m:r>
                    <m:r>
                      <m:t>h</m:t>
                    </m:r>
                    <m:r>
                      <m:t>l</m:t>
                    </m:r>
                    <m:r>
                      <m:t>e</m:t>
                    </m:r>
                    <m:r>
                      <m:t>t</m:t>
                    </m:r>
                    <m:r>
                      <m:t>(</m:t>
                    </m:r>
                    <m:r>
                      <m:t>κ</m:t>
                    </m:r>
                    <m:r>
                      <m:t>f</m:t>
                    </m:r>
                    <m:r>
                      <m:t>(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β</m:t>
                    </m:r>
                    <m:r>
                      <m:t>,</m:t>
                    </m:r>
                    <m:r>
                      <m:t>γ</m:t>
                    </m:r>
                    <m:r>
                      <m:t>)</m:t>
                    </m:r>
                    <m:r>
                      <m:t>)</m:t>
                    </m:r>
                  </m:oMath>
                </a14:m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r>
                      <m:t>(</m:t>
                    </m:r>
                    <m:sSubSup>
                      <m:e>
                        <m:r>
                          <m:t>θ</m:t>
                        </m:r>
                      </m:e>
                      <m:sub>
                        <m:r>
                          <m:t>t</m:t>
                        </m:r>
                      </m:sub>
                      <m:sup>
                        <m:r>
                          <m:t>S</m:t>
                        </m:r>
                      </m:sup>
                    </m:sSubSup>
                    <m:r>
                      <m:t>,</m:t>
                    </m:r>
                    <m:sSubSup>
                      <m:e>
                        <m:r>
                          <m:t>θ</m:t>
                        </m:r>
                      </m:e>
                      <m:sub>
                        <m:r>
                          <m:t>t</m:t>
                        </m:r>
                      </m:sub>
                      <m:sup>
                        <m:r>
                          <m:t>I</m:t>
                        </m:r>
                      </m:sup>
                    </m:sSubSup>
                    <m:r>
                      <m:t>,</m:t>
                    </m:r>
                    <m:sSubSup>
                      <m:e>
                        <m:r>
                          <m:t>θ</m:t>
                        </m:r>
                      </m:e>
                      <m:sub>
                        <m:r>
                          <m:t>t</m:t>
                        </m:r>
                      </m:sub>
                      <m:sup>
                        <m:r>
                          <m:t>R</m:t>
                        </m:r>
                      </m:sup>
                    </m:sSubSup>
                    <m:r>
                      <m:t>)</m:t>
                    </m:r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β</m:t>
                    </m:r>
                    <m:r>
                      <m:t>,</m:t>
                    </m:r>
                    <m:r>
                      <m:t>γ</m:t>
                    </m:r>
                    <m:r>
                      <m:t>)</m:t>
                    </m:r>
                  </m:oMath>
                </a14:m>
                <a:r>
                  <a:rPr/>
                  <a:t> is defined as previous SIR differential equations:</a:t>
                </a:r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t>S</m:t>
                          </m:r>
                        </m:num>
                        <m:den>
                          <m:r>
                            <m:t>d</m:t>
                          </m:r>
                          <m:r>
                            <m:t>t</m:t>
                          </m:r>
                        </m:den>
                      </m:f>
                      <m:r>
                        <m:t>=</m:t>
                      </m:r>
                      <m:r>
                        <m:t>−</m:t>
                      </m:r>
                      <m:r>
                        <m:t>β</m:t>
                      </m:r>
                      <m:sSup>
                        <m:e>
                          <m:r>
                            <m:t>θ</m:t>
                          </m:r>
                        </m:e>
                        <m:sup>
                          <m:r>
                            <m:t>S</m:t>
                          </m:r>
                        </m:sup>
                      </m:sSup>
                      <m:sSup>
                        <m:e>
                          <m:r>
                            <m:t>θ</m:t>
                          </m:r>
                        </m:e>
                        <m:sup>
                          <m:r>
                            <m:t>I</m:t>
                          </m:r>
                        </m:sup>
                      </m:sSup>
                      <m:r>
                        <m:t> </m:t>
                      </m:r>
                      <m:r>
                        <m:t> 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t>I</m:t>
                          </m:r>
                        </m:num>
                        <m:den>
                          <m:r>
                            <m:t>d</m:t>
                          </m:r>
                          <m:r>
                            <m:t>t</m:t>
                          </m:r>
                        </m:den>
                      </m:f>
                      <m:r>
                        <m:t>=</m:t>
                      </m:r>
                      <m:r>
                        <m:t>β</m:t>
                      </m:r>
                      <m:sSup>
                        <m:e>
                          <m:r>
                            <m:t>θ</m:t>
                          </m:r>
                        </m:e>
                        <m:sup>
                          <m:r>
                            <m:t>S</m:t>
                          </m:r>
                        </m:sup>
                      </m:sSup>
                      <m:sSup>
                        <m:e>
                          <m:r>
                            <m:t>θ</m:t>
                          </m:r>
                        </m:e>
                        <m:sup>
                          <m:r>
                            <m:t>I</m:t>
                          </m:r>
                        </m:sup>
                      </m:sSup>
                      <m:r>
                        <m:t>−</m:t>
                      </m:r>
                      <m:r>
                        <m:t>γ</m:t>
                      </m:r>
                      <m:r>
                        <m:t>I</m:t>
                      </m:r>
                      <m:r>
                        <m:t> </m:t>
                      </m:r>
                      <m:r>
                        <m:t> 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t>R</m:t>
                          </m:r>
                        </m:num>
                        <m:den>
                          <m:r>
                            <m:t>d</m:t>
                          </m:r>
                          <m:r>
                            <m:t>t</m:t>
                          </m:r>
                        </m:den>
                      </m:f>
                      <m:r>
                        <m:t>=</m:t>
                      </m:r>
                      <m:r>
                        <m:t>γ</m:t>
                      </m:r>
                      <m:sSup>
                        <m:e>
                          <m:r>
                            <m:t>θ</m:t>
                          </m:r>
                        </m:e>
                        <m:sup>
                          <m:r>
                            <m:t>I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E23-85E7-644D-9FDB-609E3579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(Osthus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al.</a:t>
            </a:r>
            <a:r>
              <a:rPr/>
              <a:t> </a:t>
            </a:r>
            <a:r>
              <a:rPr/>
              <a:t>2017)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FE936-6E52-344D-ABDF-EB21D87FD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posterior</a:t>
                </a:r>
                <a:r>
                  <a:rPr/>
                  <a:t> distribution: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  <m:r>
                          <m:t>:</m:t>
                        </m:r>
                        <m:r>
                          <m:t>t</m:t>
                        </m:r>
                        <m:r>
                          <m:t>′</m:t>
                        </m:r>
                      </m:sub>
                    </m:sSub>
                    <m:r>
                      <m:t>,</m:t>
                    </m:r>
                    <m:r>
                      <m:t>ϕ</m:t>
                    </m:r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  <m:r>
                          <m:t>:</m:t>
                        </m:r>
                        <m:r>
                          <m:t>t</m:t>
                        </m:r>
                        <m:r>
                          <m:t>′</m:t>
                        </m:r>
                      </m:sub>
                    </m:sSub>
                    <m:r>
                      <m:t>)</m:t>
                    </m:r>
                    <m:r>
                      <m:t>∝</m:t>
                    </m:r>
                    <m:r>
                      <m:t>p</m:t>
                    </m:r>
                    <m:r>
                      <m:t>(</m:t>
                    </m:r>
                    <m:r>
                      <m:t>ϕ</m:t>
                    </m:r>
                    <m:r>
                      <m:t>)</m:t>
                    </m:r>
                    <m:r>
                      <m:t>p</m:t>
                    </m:r>
                    <m:r>
                      <m:t>(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  <m:r>
                          <m:t>:</m:t>
                        </m:r>
                        <m:r>
                          <m:t>t</m:t>
                        </m:r>
                        <m:r>
                          <m:t>′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  <m:r>
                          <m:t>:</m:t>
                        </m:r>
                        <m:r>
                          <m:t>t</m:t>
                        </m:r>
                        <m:r>
                          <m:t>′</m:t>
                        </m:r>
                      </m:sub>
                    </m:sSub>
                    <m:r>
                      <m:t>|</m:t>
                    </m:r>
                    <m:r>
                      <m:t>ϕ</m:t>
                    </m:r>
                    <m:r>
                      <m:t>)</m:t>
                    </m:r>
                    <m:r>
                      <m:t>=</m:t>
                    </m:r>
                    <m:r>
                      <m:t>p</m:t>
                    </m:r>
                    <m:r>
                      <m:t>(</m:t>
                    </m:r>
                    <m:r>
                      <m:t>ϕ</m:t>
                    </m:r>
                    <m:r>
                      <m:t>)</m:t>
                    </m:r>
                    <m:nary>
                      <m:naryPr>
                        <m:chr m:val="∏"/>
                        <m:limLoc m:val="undOvr"/>
                        <m:subHide m:val="0"/>
                        <m:supHide m:val="0"/>
                      </m:naryPr>
                      <m:sub>
                        <m:r>
                          <m:t>t</m:t>
                        </m:r>
                        <m: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t</m:t>
                        </m:r>
                        <m:r>
                          <m:t>′</m:t>
                        </m:r>
                      </m:sup>
                      <m:e>
                        <m:r>
                          <m:t>p</m:t>
                        </m:r>
                      </m:e>
                    </m:nary>
                    <m:r>
                      <m:t>(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|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,</m:t>
                    </m:r>
                    <m:r>
                      <m:t>ϕ</m:t>
                    </m:r>
                    <m:r>
                      <m:t>)</m:t>
                    </m:r>
                    <m:r>
                      <m:t>p</m:t>
                    </m:r>
                    <m:r>
                      <m:t>(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|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ϕ</m:t>
                    </m:r>
                    <m:r>
                      <m:t>)</m:t>
                    </m:r>
                  </m:oMath>
                </a14:m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ϕ</m:t>
                    </m:r>
                    <m:r>
                      <m:t>=</m:t>
                    </m:r>
                    <m:r>
                      <m:t>[</m:t>
                    </m:r>
                    <m:r>
                      <m:t>κ</m:t>
                    </m:r>
                    <m:r>
                      <m:t>,</m:t>
                    </m:r>
                    <m:r>
                      <m:t>λ</m:t>
                    </m:r>
                    <m:r>
                      <m:t>,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,</m:t>
                    </m:r>
                    <m:r>
                      <m:t>ρ</m:t>
                    </m:r>
                    <m:r>
                      <m:t>,</m:t>
                    </m:r>
                    <m:r>
                      <m:t>β</m:t>
                    </m:r>
                    <m:r>
                      <m:t>]</m:t>
                    </m:r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ρ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γ</m:t>
                        </m:r>
                      </m:num>
                      <m:den>
                        <m:r>
                          <m:t>β</m:t>
                        </m:r>
                      </m:den>
                    </m:f>
                  </m:oMath>
                </a14:m>
              </a:p>
              <a:p>
                <a:pPr lvl="0" marL="0" indent="0">
                  <a:buNone/>
                </a:pPr>
              </a:p>
              <a:p>
                <a:pPr lvl="1"/>
                <a:r>
                  <a:rPr/>
                  <a:t>Fitting of this model (in jags) is enabled with a clever introduction of latent variable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t>=</m:t>
                    </m:r>
                    <m:r>
                      <m:t>[</m:t>
                    </m:r>
                    <m:r>
                      <m:t>P</m:t>
                    </m:r>
                    <m:r>
                      <m:t>I</m:t>
                    </m:r>
                    <m:r>
                      <m:t>,</m:t>
                    </m:r>
                    <m:r>
                      <m:t>P</m:t>
                    </m:r>
                    <m:r>
                      <m:t>T</m:t>
                    </m:r>
                    <m:r>
                      <m:t>]</m:t>
                    </m:r>
                  </m:oMath>
                </a14:m>
                <a:r>
                  <a:rPr/>
                  <a:t>, and specification of informative prior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E23-85E7-644D-9FDB-609E3579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(Osthus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al.</a:t>
            </a:r>
            <a:r>
              <a:rPr/>
              <a:t> </a:t>
            </a:r>
            <a:r>
              <a:rPr/>
              <a:t>2017)</a:t>
            </a:r>
          </a:p>
        </p:txBody>
      </p:sp>
      <p:pic>
        <p:nvPicPr>
          <p:cNvPr descr="figures/prior_param_forecas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816100"/>
            <a:ext cx="6896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E23-85E7-644D-9FDB-609E3579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FE936-6E52-344D-ABDF-EB21D87F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 mathematical model formulated model spread of a disease through a population by tracking change in compartments (Kermack and McKendrick 1927)</a:t>
            </a:r>
          </a:p>
          <a:p>
            <a:pPr lvl="0" marL="0" indent="0">
              <a:buNone/>
            </a:pPr>
          </a:p>
          <a:p>
            <a:pPr lvl="1"/>
            <a:r>
              <a:rPr/>
              <a:t>S: Susceptible Proportion/Size</a:t>
            </a:r>
          </a:p>
          <a:p>
            <a:pPr lvl="0" marL="0" indent="0">
              <a:buNone/>
            </a:pPr>
          </a:p>
          <a:p>
            <a:pPr lvl="1"/>
            <a:r>
              <a:rPr/>
              <a:t>I: Infected Proportion/Size</a:t>
            </a:r>
          </a:p>
          <a:p>
            <a:pPr lvl="0" marL="0" indent="0">
              <a:buNone/>
            </a:pPr>
          </a:p>
          <a:p>
            <a:pPr lvl="1"/>
            <a:r>
              <a:rPr/>
              <a:t>R: Recovered Proportion/Size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E23-85E7-644D-9FDB-609E3579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Informative</a:t>
            </a:r>
            <a:r>
              <a:rPr/>
              <a:t> </a:t>
            </a:r>
            <a:r>
              <a:rPr/>
              <a:t>Priors</a:t>
            </a:r>
            <a:r>
              <a:rPr/>
              <a:t> </a:t>
            </a:r>
            <a:r>
              <a:rPr/>
              <a:t>(Osthus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al.</a:t>
            </a:r>
            <a:r>
              <a:rPr/>
              <a:t> </a:t>
            </a:r>
            <a:r>
              <a:rPr/>
              <a:t>2017)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FE936-6E52-344D-ABDF-EB21D87FD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Decompose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ϕ</m:t>
                    </m:r>
                    <m:r>
                      <m:t>,</m:t>
                    </m:r>
                    <m:r>
                      <m:t>z</m:t>
                    </m:r>
                    <m:r>
                      <m:t>)</m:t>
                    </m:r>
                  </m:oMath>
                </a14:m>
                <a:r>
                  <a:rPr/>
                  <a:t> as follows:</a:t>
                </a:r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κ</m:t>
                      </m:r>
                      <m:r>
                        <m:t>,</m:t>
                      </m:r>
                      <m:r>
                        <m:t>λ</m:t>
                      </m:r>
                      <m:r>
                        <m:t>,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,</m:t>
                      </m:r>
                      <m:r>
                        <m:t>z</m:t>
                      </m:r>
                      <m:r>
                        <m:t>,</m:t>
                      </m:r>
                      <m:r>
                        <m:t>ρ</m:t>
                      </m:r>
                      <m:r>
                        <m:t>,</m:t>
                      </m:r>
                      <m:r>
                        <m:t>β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κ</m:t>
                      </m:r>
                      <m:r>
                        <m:t>)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λ</m:t>
                      </m:r>
                      <m:r>
                        <m:t>|</m:t>
                      </m:r>
                      <m:r>
                        <m:t>κ</m:t>
                      </m:r>
                      <m:r>
                        <m:t>)</m:t>
                      </m:r>
                      <m:r>
                        <m:t>p</m:t>
                      </m:r>
                      <m:r>
                        <m:t>(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|</m:t>
                      </m:r>
                      <m:r>
                        <m:t>λ</m:t>
                      </m:r>
                      <m:r>
                        <m:t>,</m:t>
                      </m:r>
                      <m:r>
                        <m:t>κ</m:t>
                      </m:r>
                      <m:r>
                        <m:t>)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z</m:t>
                      </m:r>
                      <m:r>
                        <m:t>|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,</m:t>
                      </m:r>
                      <m:r>
                        <m:t>λ</m:t>
                      </m:r>
                      <m:r>
                        <m:t>,</m:t>
                      </m:r>
                      <m:r>
                        <m:t>κ</m:t>
                      </m:r>
                      <m:r>
                        <m:t>)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ρ</m:t>
                      </m:r>
                      <m:r>
                        <m:t>|</m:t>
                      </m:r>
                      <m:r>
                        <m:t>z</m:t>
                      </m:r>
                      <m:r>
                        <m:t>,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,</m:t>
                      </m:r>
                      <m:r>
                        <m:t>λ</m:t>
                      </m:r>
                      <m:r>
                        <m:t>,</m:t>
                      </m:r>
                      <m:r>
                        <m:t>κ</m:t>
                      </m:r>
                      <m:r>
                        <m:t>)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β</m:t>
                      </m:r>
                      <m:r>
                        <m:t>|</m:t>
                      </m:r>
                      <m:r>
                        <m:t>ρ</m:t>
                      </m:r>
                      <m:r>
                        <m:t>,</m:t>
                      </m:r>
                      <m:r>
                        <m:t>z</m:t>
                      </m:r>
                      <m:r>
                        <m:t>,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,</m:t>
                      </m:r>
                      <m:r>
                        <m:t>λ</m:t>
                      </m:r>
                      <m:r>
                        <m:t>,</m:t>
                      </m:r>
                      <m:r>
                        <m:t>κ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=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κ</m:t>
                      </m:r>
                      <m:r>
                        <m:t>)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λ</m:t>
                      </m:r>
                      <m:r>
                        <m:t>)</m:t>
                      </m:r>
                      <m:r>
                        <m:t>p</m:t>
                      </m:r>
                      <m:r>
                        <m:t>(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)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z</m:t>
                      </m:r>
                      <m:r>
                        <m:t>|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)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ρ</m:t>
                      </m:r>
                      <m:r>
                        <m:t>|</m:t>
                      </m:r>
                      <m:r>
                        <m:t>z</m:t>
                      </m:r>
                      <m:r>
                        <m:t>,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)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β</m:t>
                      </m:r>
                      <m:r>
                        <m:t>|</m:t>
                      </m:r>
                      <m:r>
                        <m:t>ρ</m:t>
                      </m:r>
                      <m:r>
                        <m:t>,</m:t>
                      </m:r>
                      <m:r>
                        <m:t>z</m:t>
                      </m:r>
                      <m:r>
                        <m:t>,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sSubSup>
                      <m:e>
                        <m:r>
                          <m:t>θ</m:t>
                        </m:r>
                      </m:e>
                      <m:sub>
                        <m:r>
                          <m:t>0</m:t>
                        </m:r>
                      </m:sub>
                      <m:sup>
                        <m:r>
                          <m:t>S</m:t>
                        </m:r>
                      </m:sup>
                    </m:sSubSup>
                    <m:r>
                      <m:t>)</m:t>
                    </m:r>
                    <m:r>
                      <m:t>∼</m:t>
                    </m:r>
                    <m:r>
                      <m:t>δ</m:t>
                    </m:r>
                    <m:r>
                      <m:t>(</m:t>
                    </m:r>
                    <m:sSubSup>
                      <m:e>
                        <m:r>
                          <m:t>θ</m:t>
                        </m:r>
                      </m:e>
                      <m:sub>
                        <m:r>
                          <m:t>0</m:t>
                        </m:r>
                      </m:sub>
                      <m:sup>
                        <m:r>
                          <m:t>S</m:t>
                        </m:r>
                      </m:sup>
                    </m:sSubSup>
                    <m:r>
                      <m:t>−</m:t>
                    </m:r>
                    <m:r>
                      <m:t>0.9</m:t>
                    </m:r>
                    <m:r>
                      <m:t>)</m:t>
                    </m:r>
                    <m:r>
                      <m:t> </m:t>
                    </m:r>
                    <m:r>
                      <m:t>p</m:t>
                    </m:r>
                    <m:r>
                      <m:t>(</m:t>
                    </m:r>
                    <m:sSubSup>
                      <m:e>
                        <m:r>
                          <m:t>θ</m:t>
                        </m:r>
                      </m:e>
                      <m:sub>
                        <m:r>
                          <m:t>0</m:t>
                        </m:r>
                      </m:sub>
                      <m:sup>
                        <m:r>
                          <m:t>I</m:t>
                        </m:r>
                      </m:sup>
                    </m:sSubSup>
                    <m:r>
                      <m:t>)</m:t>
                    </m:r>
                    <m:r>
                      <m:t>∼</m:t>
                    </m:r>
                    <m:r>
                      <m:t>B</m:t>
                    </m:r>
                    <m:r>
                      <m:t>e</m:t>
                    </m:r>
                    <m:r>
                      <m:t>t</m:t>
                    </m:r>
                    <m:r>
                      <m:t>a</m:t>
                    </m:r>
                    <m:r>
                      <m:t>(</m:t>
                    </m:r>
                    <m:r>
                      <m:t>1.62</m:t>
                    </m:r>
                    <m:r>
                      <m:t>,</m:t>
                    </m:r>
                    <m:r>
                      <m:rPr>
                        <m:nor/>
                        <m:sty m:val="p"/>
                      </m:rPr>
                      <m:t> </m:t>
                    </m:r>
                    <m:r>
                      <m:t>7084.1</m:t>
                    </m:r>
                    <m:r>
                      <m:t>)</m:t>
                    </m:r>
                  </m:oMath>
                </a14:m>
                <a:r>
                  <a:rPr/>
                  <a:t> i.e. small but large enough to cause epidemic.</a:t>
                </a:r>
              </a:p>
              <a:p>
                <a:pPr lvl="0" marL="0" indent="0">
                  <a:buNone/>
                </a:p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z</m:t>
                      </m:r>
                      <m:r>
                        <m:t>|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)</m:t>
                      </m:r>
                      <m:r>
                        <m:t>=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P</m:t>
                      </m:r>
                      <m:r>
                        <m:t>I</m:t>
                      </m:r>
                      <m:r>
                        <m:t>,</m:t>
                      </m:r>
                      <m:r>
                        <m:t>P</m:t>
                      </m:r>
                      <m:r>
                        <m:t>T</m:t>
                      </m:r>
                      <m:r>
                        <m:t>)</m:t>
                      </m:r>
                      <m:r>
                        <m:t>∼</m:t>
                      </m:r>
                      <m:r>
                        <m:t>T</m:t>
                      </m:r>
                      <m:r>
                        <m:t>N</m:t>
                      </m:r>
                      <m:r>
                        <m:t>(</m:t>
                      </m:r>
                      <m:r>
                        <m:t>μ</m:t>
                      </m:r>
                      <m:r>
                        <m:t>=</m:t>
                      </m:r>
                      <m:r>
                        <m:t>(</m:t>
                      </m:r>
                      <m:r>
                        <m:t>0.0144</m:t>
                      </m:r>
                      <m:r>
                        <m:t>,</m:t>
                      </m:r>
                      <m:r>
                        <m:t>17.9</m:t>
                      </m:r>
                      <m:r>
                        <m:t>)</m:t>
                      </m:r>
                      <m:r>
                        <m:t> </m:t>
                      </m:r>
                      <m:r>
                        <m:t>Σ</m:t>
                      </m:r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0.000036</m:t>
                                </m:r>
                              </m:e>
                              <m:e>
                                <m:r>
                                  <m:t>−</m:t>
                                </m:r>
                                <m:r>
                                  <m:t>0.0187</m:t>
                                </m:r>
                              </m:e>
                            </m:mr>
                            <m:mr>
                              <m:e>
                                <m:r>
                                  <m:t>−</m:t>
                                </m:r>
                                <m:r>
                                  <m:t>0.0187</m:t>
                                </m:r>
                              </m:e>
                              <m:e>
                                <m:r>
                                  <m:t>16.09</m:t>
                                </m:r>
                              </m:e>
                            </m:mr>
                          </m:m>
                        </m:e>
                      </m:d>
                      <m:r>
                        <m:t>,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w</m:t>
                      </m:r>
                      <m:r>
                        <m:t>e</m:t>
                      </m:r>
                      <m:r>
                        <m:t>r</m:t>
                      </m:r>
                      <m:r>
                        <m:t>=</m:t>
                      </m:r>
                      <m:r>
                        <m:t>(</m:t>
                      </m:r>
                      <m:sSubSup>
                        <m:e>
                          <m:r>
                            <m:t>θ</m:t>
                          </m:r>
                        </m:e>
                        <m:sub>
                          <m:r>
                            <m:t>0</m:t>
                          </m:r>
                        </m:sub>
                        <m:sup>
                          <m:r>
                            <m:t>I</m:t>
                          </m:r>
                        </m:sup>
                      </m:sSubSup>
                      <m:r>
                        <m:t>,</m:t>
                      </m:r>
                      <m:r>
                        <m:t>1</m:t>
                      </m:r>
                      <m:r>
                        <m:t>)</m:t>
                      </m:r>
                      <m:r>
                        <m:t>,</m:t>
                      </m:r>
                      <m:r>
                        <m:t>u</m:t>
                      </m:r>
                      <m:r>
                        <m:t>p</m:t>
                      </m:r>
                      <m:r>
                        <m:t>p</m:t>
                      </m:r>
                      <m:r>
                        <m:t>e</m:t>
                      </m:r>
                      <m:r>
                        <m:t>r</m:t>
                      </m:r>
                      <m:r>
                        <m:t>=</m:t>
                      </m:r>
                      <m:r>
                        <m:t>(</m:t>
                      </m:r>
                      <m:r>
                        <m:t>1</m:t>
                      </m:r>
                      <m:r>
                        <m:t>,</m:t>
                      </m:r>
                      <m:r>
                        <m:t>35</m:t>
                      </m:r>
                      <m:r>
                        <m:t>)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ρ</m:t>
                    </m:r>
                    <m:r>
                      <m:t>|</m:t>
                    </m:r>
                    <m:r>
                      <m:t>z</m:t>
                    </m:r>
                    <m:r>
                      <m:t>,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  <m:r>
                      <m:t>∼</m:t>
                    </m:r>
                    <m:r>
                      <m:t>δ</m:t>
                    </m:r>
                    <m:r>
                      <m:t>(</m:t>
                    </m:r>
                    <m:r>
                      <m:t>ρ</m:t>
                    </m:r>
                    <m:r>
                      <m:t>−</m:t>
                    </m:r>
                    <m:sSup>
                      <m:e>
                        <m:r>
                          <m:t>g</m:t>
                        </m:r>
                      </m:e>
                      <m:sup>
                        <m:r>
                          <m:t>−</m:t>
                        </m:r>
                        <m:r>
                          <m:t>1</m:t>
                        </m:r>
                      </m:sup>
                    </m:sSup>
                    <m:r>
                      <m:t>(</m:t>
                    </m:r>
                    <m:r>
                      <m:t>P</m:t>
                    </m:r>
                    <m:r>
                      <m:t>I</m:t>
                    </m:r>
                    <m:r>
                      <m:t>,</m:t>
                    </m:r>
                    <m:sSubSup>
                      <m:e>
                        <m:r>
                          <m:t>θ</m:t>
                        </m:r>
                      </m:e>
                      <m:sub>
                        <m:r>
                          <m:t>0</m:t>
                        </m:r>
                      </m:sub>
                      <m:sup>
                        <m:r>
                          <m:t>S</m:t>
                        </m:r>
                      </m:sup>
                    </m:sSubSup>
                    <m:r>
                      <m:t>,</m:t>
                    </m:r>
                    <m:sSubSup>
                      <m:e>
                        <m:r>
                          <m:t>θ</m:t>
                        </m:r>
                      </m:e>
                      <m:sub>
                        <m:r>
                          <m:t>0</m:t>
                        </m:r>
                      </m:sub>
                      <m:sup>
                        <m:r>
                          <m:t>I</m:t>
                        </m:r>
                      </m:sup>
                    </m:sSubSup>
                    <m:r>
                      <m:t>)</m:t>
                    </m:r>
                    <m:r>
                      <m:t>)</m:t>
                    </m:r>
                    <m:r>
                      <m:t> </m:t>
                    </m:r>
                    <m:r>
                      <m:rPr>
                        <m:nor/>
                        <m:sty m:val="p"/>
                      </m:rPr>
                      <m:t> where </m:t>
                    </m:r>
                    <m:r>
                      <m:t> </m:t>
                    </m:r>
                    <m:r>
                      <m:t>P</m:t>
                    </m:r>
                    <m:r>
                      <m:t>I</m:t>
                    </m:r>
                    <m:r>
                      <m:t>=</m:t>
                    </m:r>
                    <m:r>
                      <m:t>g</m:t>
                    </m:r>
                    <m:r>
                      <m:t>(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,</m:t>
                    </m:r>
                    <m:r>
                      <m:t>ρ</m:t>
                    </m:r>
                    <m:r>
                      <m:t>)</m:t>
                    </m:r>
                    <m:r>
                      <m:t>=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−</m:t>
                    </m:r>
                    <m:r>
                      <m:t>ρ</m:t>
                    </m:r>
                    <m:r>
                      <m:t>[</m:t>
                    </m:r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r>
                      <m:t>(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  <m:r>
                      <m:t>+</m:t>
                    </m:r>
                    <m:r>
                      <m:t>1</m:t>
                    </m:r>
                    <m:r>
                      <m:t>−</m:t>
                    </m:r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r>
                      <m:t>(</m:t>
                    </m:r>
                    <m:r>
                      <m:t>ρ</m:t>
                    </m:r>
                    <m:r>
                      <m:t>)</m:t>
                    </m:r>
                    <m:r>
                      <m:t>]</m:t>
                    </m:r>
                  </m:oMath>
                </a14:m>
                <a:r>
                  <a:rPr/>
                  <a:t> i.e. </a:t>
                </a:r>
                <a14:m>
                  <m:oMath xmlns:m="http://schemas.openxmlformats.org/officeDocument/2006/math">
                    <m:r>
                      <m:t>ρ</m:t>
                    </m:r>
                  </m:oMath>
                </a14:m>
                <a:r>
                  <a:rPr/>
                  <a:t> deterministic given initial conditions and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I</m:t>
                    </m:r>
                  </m:oMath>
                </a14:m>
              </a:p>
              <a:p>
                <a:pPr lvl="0" marL="0" indent="0">
                  <a:buNone/>
                </a:pP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β</m:t>
                    </m:r>
                    <m:r>
                      <m:t>|</m:t>
                    </m:r>
                    <m:r>
                      <m:t>ρ</m:t>
                    </m:r>
                    <m:r>
                      <m:t>,</m:t>
                    </m:r>
                    <m:r>
                      <m:t>z</m:t>
                    </m:r>
                    <m:r>
                      <m:t>,</m:t>
                    </m:r>
                    <m:r>
                      <m:t>,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is estimated by simulating SIR curves or a range of reasonable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T</m:t>
                    </m:r>
                  </m:oMath>
                </a14:m>
                <a:r>
                  <a:rPr/>
                  <a:t> values.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E23-85E7-644D-9FDB-609E3579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(Osthus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al.</a:t>
            </a:r>
            <a:r>
              <a:rPr/>
              <a:t> </a:t>
            </a:r>
            <a:r>
              <a:rPr/>
              <a:t>2017)</a:t>
            </a:r>
          </a:p>
        </p:txBody>
      </p:sp>
      <p:pic>
        <p:nvPicPr>
          <p:cNvPr descr="figures/prior_predictive_distribu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816100"/>
            <a:ext cx="848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E23-85E7-644D-9FDB-609E3579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95%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Prediction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(Osthus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al.</a:t>
            </a:r>
            <a:r>
              <a:rPr/>
              <a:t> </a:t>
            </a:r>
            <a:r>
              <a:rPr/>
              <a:t>2017)</a:t>
            </a:r>
          </a:p>
        </p:txBody>
      </p:sp>
      <p:pic>
        <p:nvPicPr>
          <p:cNvPr descr="figures/forecas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9169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E23-85E7-644D-9FDB-609E3579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Extending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COVID-19</a:t>
            </a:r>
            <a:r>
              <a:rPr/>
              <a:t> </a:t>
            </a:r>
            <a:r>
              <a:rPr/>
              <a:t>(Song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al.</a:t>
            </a:r>
            <a:r>
              <a:rPr/>
              <a:t> </a:t>
            </a:r>
            <a:r>
              <a:rPr/>
              <a:t>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FE936-6E52-344D-ABDF-EB21D87F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Song et al. extend Osthus’ state-space formulation to COVID-19 in march 2020, introducing:</a:t>
            </a:r>
          </a:p>
          <a:p>
            <a:pPr lvl="0" marL="0" indent="0">
              <a:buNone/>
            </a:pPr>
          </a:p>
          <a:p>
            <a:pPr lvl="1"/>
            <a:r>
              <a:rPr/>
              <a:t>SIR model with time varying transmission rate to account for government responses</a:t>
            </a:r>
          </a:p>
          <a:p>
            <a:pPr lvl="0" marL="0" indent="0">
              <a:buNone/>
            </a:pPr>
          </a:p>
          <a:p>
            <a:pPr lvl="1"/>
            <a:r>
              <a:rPr/>
              <a:t>SIR model with time varying quarantine rate to account for changes in enforced quarantine</a:t>
            </a:r>
          </a:p>
          <a:p>
            <a:pPr lvl="0" marL="0" indent="0">
              <a:buNone/>
            </a:pPr>
          </a:p>
          <a:p>
            <a:pPr lvl="1"/>
            <a:r>
              <a:rPr/>
              <a:t>SIR with time-varying subset of population immunized with antibody positivity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E23-85E7-644D-9FDB-609E3579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transmission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(Song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al.</a:t>
            </a:r>
            <a:r>
              <a:rPr/>
              <a:t> </a:t>
            </a:r>
            <a:r>
              <a:rPr/>
              <a:t>2020)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FE936-6E52-344D-ABDF-EB21D87FD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Introduce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</m:oMath>
                </a14:m>
                <a:r>
                  <a:rPr/>
                  <a:t> tramsmission parameter to SIR model, where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∈</m:t>
                    </m:r>
                    <m:r>
                      <m:t>[</m:t>
                    </m:r>
                    <m:r>
                      <m:t>0</m:t>
                    </m:r>
                    <m:r>
                      <m:t>,</m:t>
                    </m:r>
                    <m:r>
                      <m:t>1</m:t>
                    </m:r>
                    <m:r>
                      <m:t>]</m:t>
                    </m:r>
                  </m:oMath>
                </a14:m>
                <a:r>
                  <a:rPr/>
                  <a:t>, such that</a:t>
                </a:r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sSubSup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  <m:sup>
                              <m:r>
                                <m:t>S</m:t>
                              </m:r>
                            </m:sup>
                          </m:sSubSup>
                        </m:num>
                        <m:den>
                          <m:r>
                            <m:t>d</m:t>
                          </m:r>
                          <m:r>
                            <m:t>t</m:t>
                          </m:r>
                        </m:den>
                      </m:f>
                      <m:r>
                        <m:t>=</m:t>
                      </m:r>
                      <m:r>
                        <m:t>−</m:t>
                      </m:r>
                      <m:r>
                        <m:t>β</m:t>
                      </m:r>
                      <m:r>
                        <m:t>π</m:t>
                      </m:r>
                      <m:r>
                        <m:t>(</m:t>
                      </m:r>
                      <m:r>
                        <m:t>t</m:t>
                      </m:r>
                      <m:r>
                        <m:t>)</m:t>
                      </m:r>
                      <m:sSubSup>
                        <m:e>
                          <m:r>
                            <m:t>θ</m:t>
                          </m:r>
                        </m:e>
                        <m:sub>
                          <m:r>
                            <m:t>t</m:t>
                          </m:r>
                        </m:sub>
                        <m:sup>
                          <m:r>
                            <m:t>S</m:t>
                          </m:r>
                        </m:sup>
                      </m:sSubSup>
                      <m:sSubSup>
                        <m:e>
                          <m:r>
                            <m:t>θ</m:t>
                          </m:r>
                        </m:e>
                        <m:sub>
                          <m:r>
                            <m:t>t</m:t>
                          </m:r>
                        </m:sub>
                        <m:sup>
                          <m:r>
                            <m:t>I</m:t>
                          </m:r>
                        </m:sup>
                      </m:sSubSup>
                      <m:r>
                        <m:t> 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sSubSup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  <m:sup>
                              <m:r>
                                <m:t>I</m:t>
                              </m:r>
                            </m:sup>
                          </m:sSubSup>
                        </m:num>
                        <m:den>
                          <m:r>
                            <m:t>d</m:t>
                          </m:r>
                          <m:r>
                            <m:t>t</m:t>
                          </m:r>
                        </m:den>
                      </m:f>
                      <m:r>
                        <m:t>=</m:t>
                      </m:r>
                      <m:r>
                        <m:t>β</m:t>
                      </m:r>
                      <m:r>
                        <m:t>π</m:t>
                      </m:r>
                      <m:r>
                        <m:t>(</m:t>
                      </m:r>
                      <m:r>
                        <m:t>t</m:t>
                      </m:r>
                      <m:r>
                        <m:t>)</m:t>
                      </m:r>
                      <m:sSubSup>
                        <m:e>
                          <m:r>
                            <m:t>θ</m:t>
                          </m:r>
                        </m:e>
                        <m:sub>
                          <m:r>
                            <m:t>t</m:t>
                          </m:r>
                        </m:sub>
                        <m:sup>
                          <m:r>
                            <m:t>S</m:t>
                          </m:r>
                        </m:sup>
                      </m:sSubSup>
                      <m:sSubSup>
                        <m:e>
                          <m:r>
                            <m:t>θ</m:t>
                          </m:r>
                        </m:e>
                        <m:sub>
                          <m:r>
                            <m:t>t</m:t>
                          </m:r>
                        </m:sub>
                        <m:sup>
                          <m:r>
                            <m:t>I</m:t>
                          </m:r>
                        </m:sup>
                      </m:sSubSup>
                      <m:r>
                        <m:t>−</m:t>
                      </m:r>
                      <m:r>
                        <m:t>γ</m:t>
                      </m:r>
                      <m:sSubSup>
                        <m:e>
                          <m:r>
                            <m:t>θ</m:t>
                          </m:r>
                        </m:e>
                        <m:sub>
                          <m:r>
                            <m:t>t</m:t>
                          </m:r>
                        </m:sub>
                        <m:sup>
                          <m:r>
                            <m:t>I</m:t>
                          </m:r>
                        </m:sup>
                      </m:sSubSup>
                      <m:r>
                        <m:t> 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sSubSup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  <m:sup>
                              <m:r>
                                <m:t>R</m:t>
                              </m:r>
                            </m:sup>
                          </m:sSubSup>
                        </m:num>
                        <m:den>
                          <m:r>
                            <m:t>d</m:t>
                          </m:r>
                          <m:r>
                            <m:t>t</m:t>
                          </m:r>
                        </m:den>
                      </m:f>
                      <m:r>
                        <m:t>=</m:t>
                      </m:r>
                      <m:r>
                        <m:t>γ</m:t>
                      </m:r>
                      <m:sSubSup>
                        <m:e>
                          <m:r>
                            <m:t>θ</m:t>
                          </m:r>
                        </m:e>
                        <m:sub>
                          <m:r>
                            <m:t>t</m:t>
                          </m:r>
                        </m:sub>
                        <m:sup>
                          <m:r>
                            <m:t>I</m:t>
                          </m:r>
                        </m:sup>
                      </m:sSubSup>
                    </m:oMath>
                  </m:oMathPara>
                </a14:m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:r>
                  <a:rPr/>
                  <a:t>where,</a:t>
                </a:r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π</m:t>
                      </m:r>
                      <m:r>
                        <m:t>(</m:t>
                      </m:r>
                      <m:r>
                        <m:t>t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1.0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  <m:r>
                                  <m:t> </m:t>
                                </m:r>
                                <m:r>
                                  <m:t>t</m:t>
                                </m:r>
                                <m:r>
                                  <m:t>≤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Jan 23</m:t>
                                </m:r>
                              </m:e>
                            </m:mr>
                            <m:mr>
                              <m:e>
                                <m:r>
                                  <m:t>0.9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  <m:r>
                                  <m:t> </m:t>
                                </m:r>
                                <m:r>
                                  <m:t>t</m:t>
                                </m:r>
                                <m:r>
                                  <m:t>∈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(Jan 23, Feb 4) city blockade</m:t>
                                </m:r>
                              </m:e>
                            </m:mr>
                            <m:mr>
                              <m:e>
                                <m:r>
                                  <m:t>0.5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  <m:r>
                                  <m:t> </m:t>
                                </m:r>
                                <m:r>
                                  <m:t>t</m:t>
                                </m:r>
                                <m:r>
                                  <m:t>∈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(Feb 4, Feb 8) enhanced quarantine</m:t>
                                </m:r>
                              </m:e>
                            </m:mr>
                            <m:mr>
                              <m:e>
                                <m:r>
                                  <m:t>0.1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  <m:r>
                                  <m:t> </m:t>
                                </m:r>
                                <m:r>
                                  <m:t>t</m:t>
                                </m:r>
                                <m:r>
                                  <m:t>∈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t &gt; Feb 8 use of new hospitals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E23-85E7-644D-9FDB-609E3579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transmission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(Song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al.</a:t>
            </a:r>
            <a:r>
              <a:rPr/>
              <a:t> </a:t>
            </a:r>
            <a:r>
              <a:rPr/>
              <a:t>2020)</a:t>
            </a:r>
          </a:p>
        </p:txBody>
      </p:sp>
      <p:pic>
        <p:nvPicPr>
          <p:cNvPr descr="compartmental_models_presentation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76500" y="1816100"/>
            <a:ext cx="723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E23-85E7-644D-9FDB-609E3579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Without</a:t>
            </a:r>
            <a:r>
              <a:rPr/>
              <a:t> </a:t>
            </a:r>
            <a:r>
              <a:rPr/>
              <a:t>Intevention</a:t>
            </a:r>
            <a:r>
              <a:rPr/>
              <a:t> </a:t>
            </a:r>
            <a:r>
              <a:rPr/>
              <a:t>(Song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al.</a:t>
            </a:r>
            <a:r>
              <a:rPr/>
              <a:t> </a:t>
            </a:r>
            <a:r>
              <a:rPr/>
              <a:t>2020)</a:t>
            </a:r>
          </a:p>
        </p:txBody>
      </p:sp>
      <p:pic>
        <p:nvPicPr>
          <p:cNvPr descr="compartmental_models_presentation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76500" y="1816100"/>
            <a:ext cx="723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E23-85E7-644D-9FDB-609E3579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SQIR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quarantine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(Song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al.</a:t>
            </a:r>
            <a:r>
              <a:rPr/>
              <a:t> </a:t>
            </a:r>
            <a:r>
              <a:rPr/>
              <a:t>2020)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FE936-6E52-344D-ABDF-EB21D87FD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Again, introduce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</m:oMath>
                </a14:m>
                <a:r>
                  <a:rPr/>
                  <a:t> tramsmission parameter to SIR model, where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∈</m:t>
                    </m:r>
                    <m:r>
                      <m:t>[</m:t>
                    </m:r>
                    <m:r>
                      <m:t>0</m:t>
                    </m:r>
                    <m:r>
                      <m:t>,</m:t>
                    </m:r>
                    <m:r>
                      <m:t>1</m:t>
                    </m:r>
                    <m:r>
                      <m:t>]</m:t>
                    </m:r>
                  </m:oMath>
                </a14:m>
                <a:r>
                  <a:rPr/>
                  <a:t>, but also introduce new Q compartment</a:t>
                </a:r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sSubSup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  <m:sup>
                              <m:r>
                                <m:t>S</m:t>
                              </m:r>
                            </m:sup>
                          </m:sSubSup>
                        </m:num>
                        <m:den>
                          <m:r>
                            <m:t>d</m:t>
                          </m:r>
                          <m:r>
                            <m:t>t</m:t>
                          </m:r>
                        </m:den>
                      </m:f>
                      <m:r>
                        <m:t>=</m:t>
                      </m:r>
                      <m:r>
                        <m:t>−</m:t>
                      </m:r>
                      <m:r>
                        <m:t>β</m:t>
                      </m:r>
                      <m:r>
                        <m:t>π</m:t>
                      </m:r>
                      <m:r>
                        <m:t>(</m:t>
                      </m:r>
                      <m:r>
                        <m:t>t</m:t>
                      </m:r>
                      <m:r>
                        <m:t>)</m:t>
                      </m:r>
                      <m:sSubSup>
                        <m:e>
                          <m:r>
                            <m:t>θ</m:t>
                          </m:r>
                        </m:e>
                        <m:sub>
                          <m:r>
                            <m:t>t</m:t>
                          </m:r>
                        </m:sub>
                        <m:sup>
                          <m:r>
                            <m:t>S</m:t>
                          </m:r>
                        </m:sup>
                      </m:sSubSup>
                      <m:sSubSup>
                        <m:e>
                          <m:r>
                            <m:t>θ</m:t>
                          </m:r>
                        </m:e>
                        <m:sub>
                          <m:r>
                            <m:t>t</m:t>
                          </m:r>
                        </m:sub>
                        <m:sup>
                          <m:r>
                            <m:t>I</m:t>
                          </m:r>
                        </m:sup>
                      </m:sSubSup>
                      <m:r>
                        <m:t>−</m:t>
                      </m:r>
                      <m:r>
                        <m:t>ϕ</m:t>
                      </m:r>
                      <m:r>
                        <m:t>(</m:t>
                      </m:r>
                      <m:r>
                        <m:t>t</m:t>
                      </m:r>
                      <m:r>
                        <m:t>)</m:t>
                      </m:r>
                      <m:f>
                        <m:fPr>
                          <m:type m:val="bar"/>
                        </m:fPr>
                        <m:num>
                          <m:sSubSup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  <m:sup>
                              <m:r>
                                <m:t>Q</m:t>
                              </m:r>
                            </m:sup>
                          </m:sSubSup>
                        </m:num>
                        <m:den>
                          <m:r>
                            <m:t>d</m:t>
                          </m:r>
                          <m:r>
                            <m:t>t</m:t>
                          </m:r>
                        </m:den>
                      </m:f>
                      <m:r>
                        <m:t>=</m:t>
                      </m:r>
                      <m:r>
                        <m:t>π</m:t>
                      </m:r>
                      <m:r>
                        <m:t>(</m:t>
                      </m:r>
                      <m:r>
                        <m:t>t</m:t>
                      </m:r>
                      <m:r>
                        <m:t>)</m:t>
                      </m:r>
                      <m:sSubSup>
                        <m:e>
                          <m:r>
                            <m:t>θ</m:t>
                          </m:r>
                        </m:e>
                        <m:sub>
                          <m:r>
                            <m:t>t</m:t>
                          </m:r>
                        </m:sub>
                        <m:sup>
                          <m:r>
                            <m:t>S</m:t>
                          </m:r>
                        </m:sup>
                      </m:sSubSup>
                      <m:r>
                        <m:t> </m:t>
                      </m:r>
                      <m:sSubSup>
                        <m:e>
                          <m:r>
                            <m:t>θ</m:t>
                          </m:r>
                        </m:e>
                        <m:sub>
                          <m:r>
                            <m:t>t</m:t>
                          </m:r>
                        </m:sub>
                        <m:sup>
                          <m:r>
                            <m:t>S</m:t>
                          </m:r>
                        </m:sup>
                      </m:sSubSup>
                      <m:r>
                        <m:t> 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sSubSup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  <m:sup>
                              <m:r>
                                <m:t>I</m:t>
                              </m:r>
                            </m:sup>
                          </m:sSubSup>
                        </m:num>
                        <m:den>
                          <m:r>
                            <m:t>d</m:t>
                          </m:r>
                          <m:r>
                            <m:t>t</m:t>
                          </m:r>
                        </m:den>
                      </m:f>
                      <m:r>
                        <m:t>=</m:t>
                      </m:r>
                      <m:r>
                        <m:t>β</m:t>
                      </m:r>
                      <m:r>
                        <m:t>π</m:t>
                      </m:r>
                      <m:r>
                        <m:t>(</m:t>
                      </m:r>
                      <m:r>
                        <m:t>t</m:t>
                      </m:r>
                      <m:r>
                        <m:t>)</m:t>
                      </m:r>
                      <m:sSubSup>
                        <m:e>
                          <m:r>
                            <m:t>θ</m:t>
                          </m:r>
                        </m:e>
                        <m:sub>
                          <m:r>
                            <m:t>t</m:t>
                          </m:r>
                        </m:sub>
                        <m:sup>
                          <m:r>
                            <m:t>S</m:t>
                          </m:r>
                        </m:sup>
                      </m:sSubSup>
                      <m:sSubSup>
                        <m:e>
                          <m:r>
                            <m:t>θ</m:t>
                          </m:r>
                        </m:e>
                        <m:sub>
                          <m:r>
                            <m:t>t</m:t>
                          </m:r>
                        </m:sub>
                        <m:sup>
                          <m:r>
                            <m:t>I</m:t>
                          </m:r>
                        </m:sup>
                      </m:sSubSup>
                      <m:r>
                        <m:t>−</m:t>
                      </m:r>
                      <m:r>
                        <m:t>γ</m:t>
                      </m:r>
                      <m:sSubSup>
                        <m:e>
                          <m:r>
                            <m:t>θ</m:t>
                          </m:r>
                        </m:e>
                        <m:sub>
                          <m:r>
                            <m:t>t</m:t>
                          </m:r>
                        </m:sub>
                        <m:sup>
                          <m:r>
                            <m:t>I</m:t>
                          </m:r>
                        </m:sup>
                      </m:sSubSup>
                      <m:r>
                        <m:t> 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sSubSup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  <m:sup>
                              <m:r>
                                <m:t>R</m:t>
                              </m:r>
                            </m:sup>
                          </m:sSubSup>
                        </m:num>
                        <m:den>
                          <m:r>
                            <m:t>d</m:t>
                          </m:r>
                          <m:r>
                            <m:t>t</m:t>
                          </m:r>
                        </m:den>
                      </m:f>
                      <m:r>
                        <m:t>=</m:t>
                      </m:r>
                      <m:r>
                        <m:t>γ</m:t>
                      </m:r>
                      <m:sSubSup>
                        <m:e>
                          <m:r>
                            <m:t>θ</m:t>
                          </m:r>
                        </m:e>
                        <m:sub>
                          <m:r>
                            <m:t>t</m:t>
                          </m:r>
                        </m:sub>
                        <m:sup>
                          <m:r>
                            <m:t>I</m:t>
                          </m:r>
                        </m:sup>
                      </m:sSubSup>
                    </m:oMath>
                  </m:oMathPara>
                </a14:m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:r>
                  <a:rPr/>
                  <a:t>where,</a:t>
                </a:r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π</m:t>
                      </m:r>
                      <m:r>
                        <m:t>(</m:t>
                      </m:r>
                      <m:r>
                        <m:t>t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0.1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  <m:r>
                                  <m:t> </m:t>
                                </m:r>
                                <m:r>
                                  <m:t>t</m:t>
                                </m:r>
                                <m:r>
                                  <m:t>=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Jan 23 city blockade</m:t>
                                </m:r>
                              </m:e>
                            </m:mr>
                            <m:mr>
                              <m:e>
                                <m:r>
                                  <m:t>0.4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  <m:r>
                                  <m:t> </m:t>
                                </m:r>
                                <m:r>
                                  <m:t>t</m:t>
                                </m:r>
                                <m:r>
                                  <m:t>=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Feb 4 enhanced quarantine</m:t>
                                </m:r>
                              </m:e>
                            </m:mr>
                            <m:mr>
                              <m:e>
                                <m:r>
                                  <m:t>0.4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  <m:r>
                                  <m:t> </m:t>
                                </m:r>
                                <m:r>
                                  <m:t>t</m:t>
                                </m:r>
                                <m:r>
                                  <m:t>=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Feb 8 use of new hospitals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else</m:t>
                                </m:r>
                                <m:r>
                                  <m:t>,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E23-85E7-644D-9FDB-609E3579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SAIR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quarantine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(Song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al.</a:t>
            </a:r>
            <a:r>
              <a:rPr/>
              <a:t> </a:t>
            </a:r>
            <a:r>
              <a:rPr/>
              <a:t>2020)</a:t>
            </a:r>
          </a:p>
        </p:txBody>
      </p:sp>
      <p:pic>
        <p:nvPicPr>
          <p:cNvPr descr="compartmental_models_presentation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76500" y="1816100"/>
            <a:ext cx="723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E23-85E7-644D-9FDB-609E3579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time-varying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immunized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antibody</a:t>
            </a:r>
            <a:r>
              <a:rPr/>
              <a:t> </a:t>
            </a:r>
            <a:r>
              <a:rPr/>
              <a:t>positivity</a:t>
            </a:r>
            <a:r>
              <a:rPr/>
              <a:t> </a:t>
            </a:r>
            <a:r>
              <a:rPr/>
              <a:t>(Song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al.</a:t>
            </a:r>
            <a:r>
              <a:rPr/>
              <a:t> </a:t>
            </a:r>
            <a:r>
              <a:rPr/>
              <a:t>2020)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FE936-6E52-344D-ABDF-EB21D87FD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Introduce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“unreported infection” parameter to account for those who develop antibodies (either due to self-care following infection or asymptomatic cases) to SIR model, where 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t>∈</m:t>
                    </m:r>
                    <m:r>
                      <m:t>[</m:t>
                    </m:r>
                    <m:r>
                      <m:t>0</m:t>
                    </m:r>
                    <m:r>
                      <m:t>,</m:t>
                    </m:r>
                    <m:r>
                      <m:t>1</m:t>
                    </m:r>
                    <m:r>
                      <m:t>]</m:t>
                    </m:r>
                  </m:oMath>
                </a14:m>
                <a:r>
                  <a:rPr/>
                  <a:t>, as well as new A compartment. Here we assume </a:t>
                </a:r>
                <a14:m>
                  <m:oMath xmlns:m="http://schemas.openxmlformats.org/officeDocument/2006/math">
                    <m:r>
                      <m:t>20</m:t>
                    </m:r>
                    <m:r>
                      <m:t>%</m:t>
                    </m:r>
                  </m:oMath>
                </a14:m>
                <a:r>
                  <a:rPr/>
                  <a:t> of cases go unreported.</a:t>
                </a:r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sSubSup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  <m:sup>
                              <m:r>
                                <m:t>S</m:t>
                              </m:r>
                            </m:sup>
                          </m:sSubSup>
                        </m:num>
                        <m:den>
                          <m:r>
                            <m:t>d</m:t>
                          </m:r>
                          <m:r>
                            <m:t>t</m:t>
                          </m:r>
                        </m:den>
                      </m:f>
                      <m:r>
                        <m:t>=</m:t>
                      </m:r>
                      <m:r>
                        <m:t>−</m:t>
                      </m:r>
                      <m:r>
                        <m:t>α</m:t>
                      </m:r>
                      <m:sSubSup>
                        <m:e>
                          <m:r>
                            <m:t>θ</m:t>
                          </m:r>
                        </m:e>
                        <m:sub>
                          <m:r>
                            <m:t>t</m:t>
                          </m:r>
                        </m:sub>
                        <m:sup>
                          <m:r>
                            <m:t>S</m:t>
                          </m:r>
                        </m:sup>
                      </m:sSubSup>
                      <m:sSubSup>
                        <m:e>
                          <m:r>
                            <m:t>θ</m:t>
                          </m:r>
                        </m:e>
                        <m:sub>
                          <m:r>
                            <m:t>t</m:t>
                          </m:r>
                        </m:sub>
                        <m:sup>
                          <m:r>
                            <m:t>I</m:t>
                          </m:r>
                        </m:sup>
                      </m:sSubSup>
                      <m:r>
                        <m:t>−</m:t>
                      </m:r>
                      <m:r>
                        <m:t>β</m:t>
                      </m:r>
                      <m:sSubSup>
                        <m:e>
                          <m:r>
                            <m:t>θ</m:t>
                          </m:r>
                        </m:e>
                        <m:sub>
                          <m:r>
                            <m:t>t</m:t>
                          </m:r>
                        </m:sub>
                        <m:sup>
                          <m:r>
                            <m:t>S</m:t>
                          </m:r>
                        </m:sup>
                      </m:sSubSup>
                      <m:sSubSup>
                        <m:e>
                          <m:r>
                            <m:t>θ</m:t>
                          </m:r>
                        </m:e>
                        <m:sub>
                          <m:r>
                            <m:t>t</m:t>
                          </m:r>
                        </m:sub>
                        <m:sup>
                          <m:r>
                            <m:t>I</m:t>
                          </m:r>
                        </m:sup>
                      </m:sSubSup>
                      <m:r>
                        <m:t> </m:t>
                      </m:r>
                      <m:f>
                        <m:fPr>
                          <m:type m:val="bar"/>
                        </m:fPr>
                        <m:num>
                          <m:sSubSup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  <m:sup>
                              <m:r>
                                <m:t>A</m:t>
                              </m:r>
                            </m:sup>
                          </m:sSubSup>
                        </m:num>
                        <m:den>
                          <m:r>
                            <m:t>d</m:t>
                          </m:r>
                          <m:r>
                            <m:t>t</m:t>
                          </m:r>
                        </m:den>
                      </m:f>
                      <m:r>
                        <m:t>=</m:t>
                      </m:r>
                      <m:r>
                        <m:t>α</m:t>
                      </m:r>
                      <m:sSubSup>
                        <m:e>
                          <m:r>
                            <m:t>θ</m:t>
                          </m:r>
                        </m:e>
                        <m:sub>
                          <m:r>
                            <m:t>t</m:t>
                          </m:r>
                        </m:sub>
                        <m:sup>
                          <m:r>
                            <m:t>S</m:t>
                          </m:r>
                        </m:sup>
                      </m:sSubSup>
                      <m:sSubSup>
                        <m:e>
                          <m:r>
                            <m:t>θ</m:t>
                          </m:r>
                        </m:e>
                        <m:sub>
                          <m:r>
                            <m:t>t</m:t>
                          </m:r>
                        </m:sub>
                        <m:sup>
                          <m:r>
                            <m:t>I</m:t>
                          </m:r>
                        </m:sup>
                      </m:sSubSup>
                      <m:r>
                        <m:t> 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sSubSup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  <m:sup>
                              <m:r>
                                <m:t>I</m:t>
                              </m:r>
                            </m:sup>
                          </m:sSubSup>
                        </m:num>
                        <m:den>
                          <m:r>
                            <m:t>d</m:t>
                          </m:r>
                          <m:r>
                            <m:t>t</m:t>
                          </m:r>
                        </m:den>
                      </m:f>
                      <m:r>
                        <m:t>=</m:t>
                      </m:r>
                      <m:r>
                        <m:t>β</m:t>
                      </m:r>
                      <m:sSubSup>
                        <m:e>
                          <m:r>
                            <m:t>θ</m:t>
                          </m:r>
                        </m:e>
                        <m:sub>
                          <m:r>
                            <m:t>t</m:t>
                          </m:r>
                        </m:sub>
                        <m:sup>
                          <m:r>
                            <m:t>S</m:t>
                          </m:r>
                        </m:sup>
                      </m:sSubSup>
                      <m:sSubSup>
                        <m:e>
                          <m:r>
                            <m:t>θ</m:t>
                          </m:r>
                        </m:e>
                        <m:sub>
                          <m:r>
                            <m:t>t</m:t>
                          </m:r>
                        </m:sub>
                        <m:sup>
                          <m:r>
                            <m:t>I</m:t>
                          </m:r>
                        </m:sup>
                      </m:sSubSup>
                      <m:r>
                        <m:t>−</m:t>
                      </m:r>
                      <m:r>
                        <m:t>γ</m:t>
                      </m:r>
                      <m:sSubSup>
                        <m:e>
                          <m:r>
                            <m:t>θ</m:t>
                          </m:r>
                        </m:e>
                        <m:sub>
                          <m:r>
                            <m:t>t</m:t>
                          </m:r>
                        </m:sub>
                        <m:sup>
                          <m:r>
                            <m:t>I</m:t>
                          </m:r>
                        </m:sup>
                      </m:sSubSup>
                      <m:r>
                        <m:t> 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sSubSup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  <m:sup>
                              <m:r>
                                <m:t>R</m:t>
                              </m:r>
                            </m:sup>
                          </m:sSubSup>
                        </m:num>
                        <m:den>
                          <m:r>
                            <m:t>d</m:t>
                          </m:r>
                          <m:r>
                            <m:t>t</m:t>
                          </m:r>
                        </m:den>
                      </m:f>
                      <m:r>
                        <m:t>=</m:t>
                      </m:r>
                      <m:r>
                        <m:t>γ</m:t>
                      </m:r>
                      <m:sSubSup>
                        <m:e>
                          <m:r>
                            <m:t>θ</m:t>
                          </m:r>
                        </m:e>
                        <m:sub>
                          <m:r>
                            <m:t>t</m:t>
                          </m:r>
                        </m:sub>
                        <m:sup>
                          <m:r>
                            <m:t>I</m:t>
                          </m:r>
                        </m:sup>
                      </m:sSub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s/si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11400"/>
            <a:ext cx="10515600" cy="335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E23-85E7-644D-9FDB-609E3579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time-varying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immunized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antibody</a:t>
            </a:r>
            <a:r>
              <a:rPr/>
              <a:t> </a:t>
            </a:r>
            <a:r>
              <a:rPr/>
              <a:t>positivity</a:t>
            </a:r>
            <a:r>
              <a:rPr/>
              <a:t> </a:t>
            </a:r>
            <a:r>
              <a:rPr/>
              <a:t>(Song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al.</a:t>
            </a:r>
            <a:r>
              <a:rPr/>
              <a:t> </a:t>
            </a:r>
            <a:r>
              <a:rPr/>
              <a:t>2020)</a:t>
            </a:r>
          </a:p>
        </p:txBody>
      </p:sp>
      <p:pic>
        <p:nvPicPr>
          <p:cNvPr descr="compartmental_models_presentation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76500" y="1816100"/>
            <a:ext cx="723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E23-85E7-644D-9FDB-609E3579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FE936-6E52-344D-ABDF-EB21D87F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Bjørnstad, Ottar N. 2018. “Epidemics.” </a:t>
            </a:r>
            <a:r>
              <a:rPr i="1"/>
              <a:t>Models and Data Using R: Springer International Publishing</a:t>
            </a:r>
            <a:r>
              <a:rPr/>
              <a:t>, 318.</a:t>
            </a:r>
          </a:p>
          <a:p>
            <a:pPr lvl="0" marL="0" indent="0">
              <a:buNone/>
            </a:pPr>
            <a:r>
              <a:rPr/>
              <a:t>Dukic, Vanja, Hedibert F Lopes, and Nicholas G Polson. 2012. “Tracking Epidemics with Google Flu Trends Data and a State-Space Seir Model.” </a:t>
            </a:r>
            <a:r>
              <a:rPr i="1"/>
              <a:t>Journal of the American Statistical Association</a:t>
            </a:r>
            <a:r>
              <a:rPr/>
              <a:t> 107 (500): 1410–26.</a:t>
            </a:r>
          </a:p>
          <a:p>
            <a:pPr lvl="0" marL="0" indent="0">
              <a:buNone/>
            </a:pPr>
            <a:r>
              <a:rPr/>
              <a:t>Kermack, William Ogilvy, and Anderson G McKendrick. 1927. “A Contribution to the Mathematical Theory of Epidemics.” </a:t>
            </a:r>
            <a:r>
              <a:rPr i="1"/>
              <a:t>Proceedings of the Royal Society of London. Series A, Containing Papers of a Mathematical and Physical Character</a:t>
            </a:r>
            <a:r>
              <a:rPr/>
              <a:t> 115 (772): 700–721.</a:t>
            </a:r>
          </a:p>
          <a:p>
            <a:pPr lvl="0" marL="0" indent="0">
              <a:buNone/>
            </a:pPr>
            <a:r>
              <a:rPr/>
              <a:t>Osthus, Dave, Kyle S Hickmann, Petruţa C Caragea, Dave Higdon, and Sara Y Del Valle. 2017. “Forecasting Seasonal Influenza with a State-Space Sir Model.” </a:t>
            </a:r>
            <a:r>
              <a:rPr i="1"/>
              <a:t>The Annals of Applied Statistics</a:t>
            </a:r>
            <a:r>
              <a:rPr/>
              <a:t> 11 (1): 202.</a:t>
            </a:r>
          </a:p>
          <a:p>
            <a:pPr lvl="0" marL="0" indent="0">
              <a:buNone/>
            </a:pPr>
            <a:r>
              <a:rPr/>
              <a:t>Prado, Raquel, and Mike West. 2010. </a:t>
            </a:r>
            <a:r>
              <a:rPr i="1"/>
              <a:t>Time Series: Modeling, Computation, and Inference</a:t>
            </a:r>
            <a:r>
              <a:rPr/>
              <a:t>. CRC Press.</a:t>
            </a:r>
          </a:p>
          <a:p>
            <a:pPr lvl="0" marL="0" indent="0">
              <a:buNone/>
            </a:pPr>
            <a:r>
              <a:rPr/>
              <a:t>Song, Peter X, Lili Wang, Yiwang Zhou, Jie He, Bin Zhu, Fei Wang, Lu Tang, and Marisa Eisenberg. 2020. “An Epidemiological Forecast Model and Software Assessing Interventions on Covid-19 Epidemic in China.” </a:t>
            </a:r>
            <a:r>
              <a:rPr i="1"/>
              <a:t>MedRxiv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E23-85E7-644D-9FDB-609E3579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FE936-6E52-344D-ABDF-EB21D87FD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t>S</m:t>
                          </m:r>
                        </m:num>
                        <m:den>
                          <m:r>
                            <m:t>d</m:t>
                          </m:r>
                          <m:r>
                            <m:t>t</m:t>
                          </m:r>
                        </m:den>
                      </m:f>
                      <m:r>
                        <m:t>=</m:t>
                      </m:r>
                      <m:r>
                        <m:t>−</m:t>
                      </m:r>
                      <m:r>
                        <m:t>β</m:t>
                      </m:r>
                      <m:r>
                        <m:t>S</m:t>
                      </m:r>
                      <m:r>
                        <m:t>I</m:t>
                      </m:r>
                      <m:r>
                        <m:t> </m:t>
                      </m:r>
                      <m:r>
                        <m:t> 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t>I</m:t>
                          </m:r>
                        </m:num>
                        <m:den>
                          <m:r>
                            <m:t>d</m:t>
                          </m:r>
                          <m:r>
                            <m:t>t</m:t>
                          </m:r>
                        </m:den>
                      </m:f>
                      <m:r>
                        <m:t>=</m:t>
                      </m:r>
                      <m:r>
                        <m:t>β</m:t>
                      </m:r>
                      <m:r>
                        <m:t>S</m:t>
                      </m:r>
                      <m:r>
                        <m:t>I</m:t>
                      </m:r>
                      <m:r>
                        <m:t>−</m:t>
                      </m:r>
                      <m:r>
                        <m:t>γ</m:t>
                      </m:r>
                      <m:r>
                        <m:t>I</m:t>
                      </m:r>
                      <m:r>
                        <m:t> </m:t>
                      </m:r>
                      <m:r>
                        <m:t> 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t>R</m:t>
                          </m:r>
                        </m:num>
                        <m:den>
                          <m:r>
                            <m:t>d</m:t>
                          </m:r>
                          <m:r>
                            <m:t>t</m:t>
                          </m:r>
                        </m:den>
                      </m:f>
                      <m:r>
                        <m:t>=</m:t>
                      </m:r>
                      <m:r>
                        <m:t>γ</m:t>
                      </m:r>
                      <m:r>
                        <m:t>I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: disease transmission rate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γ</m:t>
                    </m:r>
                  </m:oMath>
                </a14:m>
                <a:r>
                  <a:rPr/>
                  <a:t>: recovery rate (reciprocal is average recovery rate)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r>
                      <m:t>+</m:t>
                    </m:r>
                    <m:r>
                      <m:t>I</m:t>
                    </m:r>
                    <m:r>
                      <m:t>+</m:t>
                    </m:r>
                    <m:r>
                      <m:t>R</m:t>
                    </m:r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for all time points.</a:t>
                </a:r>
              </a:p>
              <a:p>
                <a:pPr lvl="0" marL="0" indent="0">
                  <a:buNone/>
                </a:pPr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&lt;</m:t>
                    </m:r>
                    <m:f>
                      <m:fPr>
                        <m:type m:val="bar"/>
                      </m:fPr>
                      <m:num>
                        <m:r>
                          <m:t>γ</m:t>
                        </m:r>
                      </m:num>
                      <m:den>
                        <m:r>
                          <m:t>β</m:t>
                        </m:r>
                      </m:den>
                    </m:f>
                  </m:oMath>
                </a14:m>
                <a:r>
                  <a:rPr/>
                  <a:t>, infections decrease monotonically</a:t>
                </a:r>
              </a:p>
              <a:p>
                <a:pPr lvl="0" marL="0" indent="0">
                  <a:buNone/>
                </a:pPr>
                <a:r>
                  <a:rPr/>
                  <a:t>Basic Reproductive Ratio (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β</m:t>
                        </m:r>
                      </m:num>
                      <m:den>
                        <m:r>
                          <m:t>γ</m:t>
                        </m:r>
                      </m:den>
                    </m:f>
                  </m:oMath>
                </a14:m>
              </a:p>
              <a:p>
                <a:pPr lvl="1"/>
                <a:r>
                  <a:rPr/>
                  <a:t>For more basic results, see (Bjørnstad 2018)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E23-85E7-644D-9FDB-609E3579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Simulating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FE936-6E52-344D-ABDF-EB21D87F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Due to numerical instabilities common in nonlinear ordinary differential equations, often must use numerical solvers such as Euler’s method, or other Runge-Kutta methods.</a:t>
            </a:r>
          </a:p>
          <a:p>
            <a:pPr lvl="0" marL="0" indent="0">
              <a:buNone/>
            </a:pPr>
          </a:p>
          <a:p>
            <a:pPr lvl="1"/>
            <a:r>
              <a:rPr/>
              <a:t>In practice, many ODE solvers available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E23-85E7-644D-9FDB-609E3579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SIR</a:t>
            </a:r>
            <a:r>
              <a:rPr/>
              <a:t> </a:t>
            </a:r>
            <a:r>
              <a:rPr/>
              <a:t>Simulation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(Bj</a:t>
            </a:r>
            <a:r>
              <a:rPr/>
              <a:t>ørnstad</a:t>
            </a:r>
            <a:r>
              <a:rPr/>
              <a:t> </a:t>
            </a:r>
            <a:r>
              <a:rPr/>
              <a:t>2018)</a:t>
            </a:r>
          </a:p>
        </p:txBody>
      </p:sp>
      <p:pic>
        <p:nvPicPr>
          <p:cNvPr descr="compartmental_models_presentat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E23-85E7-644D-9FDB-609E3579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SIR</a:t>
            </a:r>
            <a:r>
              <a:rPr/>
              <a:t> </a:t>
            </a:r>
            <a:r>
              <a:rPr/>
              <a:t>Simulation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Discrete</a:t>
            </a:r>
          </a:p>
        </p:txBody>
      </p:sp>
      <p:pic>
        <p:nvPicPr>
          <p:cNvPr descr="compartmental_models_presentat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E23-85E7-644D-9FDB-609E3579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SIR</a:t>
            </a:r>
            <a:r>
              <a:rPr/>
              <a:t> </a:t>
            </a:r>
            <a:r>
              <a:rPr/>
              <a:t>Simulation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Numerical</a:t>
            </a:r>
          </a:p>
        </p:txBody>
      </p:sp>
      <p:pic>
        <p:nvPicPr>
          <p:cNvPr descr="compartmental_models_presentat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E23-85E7-644D-9FDB-609E3579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SIR</a:t>
            </a:r>
            <a:r>
              <a:rPr/>
              <a:t> </a:t>
            </a:r>
            <a:r>
              <a:rPr/>
              <a:t>Simulation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Numerical</a:t>
            </a:r>
          </a:p>
        </p:txBody>
      </p:sp>
      <p:pic>
        <p:nvPicPr>
          <p:cNvPr descr="compartmental_models_presentati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Compartmental Models: Deterministic &amp; Bayesian Approaches</dc:title>
  <dc:creator>Wyatt Madden &amp; Will Rogers</dc:creator>
  <cp:keywords/>
  <dcterms:created xsi:type="dcterms:W3CDTF">2020-11-16T03:55:39Z</dcterms:created>
  <dcterms:modified xsi:type="dcterms:W3CDTF">2020-11-16T03:55:39Z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bibliography.bib</vt:lpwstr>
  </property>
  <property fmtid="{D5CDD505-2E9C-101B-9397-08002B2CF9AE}" pid="3" name="date">
    <vt:lpwstr>11/10/2020</vt:lpwstr>
  </property>
  <property fmtid="{D5CDD505-2E9C-101B-9397-08002B2CF9AE}" pid="4" name="output">
    <vt:lpwstr/>
  </property>
</Properties>
</file>