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1" d="100"/>
          <a:sy n="41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1F61-D47F-40FA-857E-B03A0BC50A00}" type="datetimeFigureOut">
              <a:rPr lang="zh-TW" altLang="en-US" smtClean="0"/>
              <a:t>2023/6/28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5619-7BD1-4A9B-8C83-9DE5621CD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8178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1F61-D47F-40FA-857E-B03A0BC50A00}" type="datetimeFigureOut">
              <a:rPr lang="zh-TW" altLang="en-US" smtClean="0"/>
              <a:t>2023/6/28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5619-7BD1-4A9B-8C83-9DE5621CD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9412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1F61-D47F-40FA-857E-B03A0BC50A00}" type="datetimeFigureOut">
              <a:rPr lang="zh-TW" altLang="en-US" smtClean="0"/>
              <a:t>2023/6/28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5619-7BD1-4A9B-8C83-9DE5621CD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3945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1F61-D47F-40FA-857E-B03A0BC50A00}" type="datetimeFigureOut">
              <a:rPr lang="zh-TW" altLang="en-US" smtClean="0"/>
              <a:t>2023/6/28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5619-7BD1-4A9B-8C83-9DE5621CD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1660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1F61-D47F-40FA-857E-B03A0BC50A00}" type="datetimeFigureOut">
              <a:rPr lang="zh-TW" altLang="en-US" smtClean="0"/>
              <a:t>2023/6/28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5619-7BD1-4A9B-8C83-9DE5621CD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8783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1F61-D47F-40FA-857E-B03A0BC50A00}" type="datetimeFigureOut">
              <a:rPr lang="zh-TW" altLang="en-US" smtClean="0"/>
              <a:t>2023/6/28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5619-7BD1-4A9B-8C83-9DE5621CD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670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1F61-D47F-40FA-857E-B03A0BC50A00}" type="datetimeFigureOut">
              <a:rPr lang="zh-TW" altLang="en-US" smtClean="0"/>
              <a:t>2023/6/28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5619-7BD1-4A9B-8C83-9DE5621CD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611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1F61-D47F-40FA-857E-B03A0BC50A00}" type="datetimeFigureOut">
              <a:rPr lang="zh-TW" altLang="en-US" smtClean="0"/>
              <a:t>2023/6/28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5619-7BD1-4A9B-8C83-9DE5621CD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437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1F61-D47F-40FA-857E-B03A0BC50A00}" type="datetimeFigureOut">
              <a:rPr lang="zh-TW" altLang="en-US" smtClean="0"/>
              <a:t>2023/6/28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5619-7BD1-4A9B-8C83-9DE5621CD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0967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1F61-D47F-40FA-857E-B03A0BC50A00}" type="datetimeFigureOut">
              <a:rPr lang="zh-TW" altLang="en-US" smtClean="0"/>
              <a:t>2023/6/28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5619-7BD1-4A9B-8C83-9DE5621CD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0766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1F61-D47F-40FA-857E-B03A0BC50A00}" type="datetimeFigureOut">
              <a:rPr lang="zh-TW" altLang="en-US" smtClean="0"/>
              <a:t>2023/6/28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5619-7BD1-4A9B-8C83-9DE5621CD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388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41F61-D47F-40FA-857E-B03A0BC50A00}" type="datetimeFigureOut">
              <a:rPr lang="zh-TW" altLang="en-US" smtClean="0"/>
              <a:t>2023/6/28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B5619-7BD1-4A9B-8C83-9DE5621CD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769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矩形: 圓角 105">
            <a:extLst>
              <a:ext uri="{FF2B5EF4-FFF2-40B4-BE49-F238E27FC236}">
                <a16:creationId xmlns:a16="http://schemas.microsoft.com/office/drawing/2014/main" id="{63A7C450-A75C-7CC3-D315-D9256D5533E8}"/>
              </a:ext>
            </a:extLst>
          </p:cNvPr>
          <p:cNvSpPr/>
          <p:nvPr/>
        </p:nvSpPr>
        <p:spPr>
          <a:xfrm>
            <a:off x="498475" y="3008652"/>
            <a:ext cx="23387051" cy="9685546"/>
          </a:xfrm>
          <a:prstGeom prst="roundRect">
            <a:avLst/>
          </a:prstGeom>
          <a:solidFill>
            <a:srgbClr val="80CDEE">
              <a:lumMod val="20000"/>
              <a:lumOff val="80000"/>
            </a:srgbClr>
          </a:solidFill>
          <a:ln w="12700" cap="flat">
            <a:solidFill>
              <a:srgbClr val="000000"/>
            </a:solidFill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07" name="矩形: 圓角 106">
            <a:extLst>
              <a:ext uri="{FF2B5EF4-FFF2-40B4-BE49-F238E27FC236}">
                <a16:creationId xmlns:a16="http://schemas.microsoft.com/office/drawing/2014/main" id="{B01682A7-57CB-32CA-D7F1-E30D201EEBC2}"/>
              </a:ext>
            </a:extLst>
          </p:cNvPr>
          <p:cNvSpPr/>
          <p:nvPr/>
        </p:nvSpPr>
        <p:spPr>
          <a:xfrm>
            <a:off x="704850" y="4202450"/>
            <a:ext cx="22993350" cy="8173392"/>
          </a:xfrm>
          <a:prstGeom prst="roundRect">
            <a:avLst/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000000"/>
            </a:solidFill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08" name="矩形: 圓角 107">
            <a:extLst>
              <a:ext uri="{FF2B5EF4-FFF2-40B4-BE49-F238E27FC236}">
                <a16:creationId xmlns:a16="http://schemas.microsoft.com/office/drawing/2014/main" id="{9A74AF69-5B84-3DDB-72E5-CE4CB3B1FFE2}"/>
              </a:ext>
            </a:extLst>
          </p:cNvPr>
          <p:cNvSpPr/>
          <p:nvPr/>
        </p:nvSpPr>
        <p:spPr>
          <a:xfrm>
            <a:off x="929640" y="7112285"/>
            <a:ext cx="2011680" cy="568240"/>
          </a:xfrm>
          <a:prstGeom prst="round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rPr>
              <a:t>Part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09" name="矩形: 圓角 108">
            <a:extLst>
              <a:ext uri="{FF2B5EF4-FFF2-40B4-BE49-F238E27FC236}">
                <a16:creationId xmlns:a16="http://schemas.microsoft.com/office/drawing/2014/main" id="{7427DECA-7615-0F79-571A-392935625027}"/>
              </a:ext>
            </a:extLst>
          </p:cNvPr>
          <p:cNvSpPr/>
          <p:nvPr/>
        </p:nvSpPr>
        <p:spPr>
          <a:xfrm>
            <a:off x="3488531" y="7112285"/>
            <a:ext cx="2011680" cy="568240"/>
          </a:xfrm>
          <a:prstGeom prst="round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rPr>
              <a:t>Property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10" name="矩形: 圓角 109">
            <a:extLst>
              <a:ext uri="{FF2B5EF4-FFF2-40B4-BE49-F238E27FC236}">
                <a16:creationId xmlns:a16="http://schemas.microsoft.com/office/drawing/2014/main" id="{5821D339-1C17-4D16-7F15-DA37C2361E01}"/>
              </a:ext>
            </a:extLst>
          </p:cNvPr>
          <p:cNvSpPr/>
          <p:nvPr/>
        </p:nvSpPr>
        <p:spPr>
          <a:xfrm>
            <a:off x="6047422" y="7112285"/>
            <a:ext cx="2011680" cy="568240"/>
          </a:xfrm>
          <a:prstGeom prst="round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rPr>
              <a:t>Assembly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11" name="矩形: 圓角 110">
            <a:extLst>
              <a:ext uri="{FF2B5EF4-FFF2-40B4-BE49-F238E27FC236}">
                <a16:creationId xmlns:a16="http://schemas.microsoft.com/office/drawing/2014/main" id="{9534178F-FA1D-2E2E-BF99-7BC08C5D317A}"/>
              </a:ext>
            </a:extLst>
          </p:cNvPr>
          <p:cNvSpPr/>
          <p:nvPr/>
        </p:nvSpPr>
        <p:spPr>
          <a:xfrm>
            <a:off x="8606313" y="7112285"/>
            <a:ext cx="2011680" cy="568240"/>
          </a:xfrm>
          <a:prstGeom prst="round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rPr>
              <a:t>Step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12" name="矩形: 圓角 111">
            <a:extLst>
              <a:ext uri="{FF2B5EF4-FFF2-40B4-BE49-F238E27FC236}">
                <a16:creationId xmlns:a16="http://schemas.microsoft.com/office/drawing/2014/main" id="{3F3DDFC9-1591-E1EF-89FB-F483DB0C8181}"/>
              </a:ext>
            </a:extLst>
          </p:cNvPr>
          <p:cNvSpPr/>
          <p:nvPr/>
        </p:nvSpPr>
        <p:spPr>
          <a:xfrm>
            <a:off x="11165204" y="7112285"/>
            <a:ext cx="2011680" cy="568240"/>
          </a:xfrm>
          <a:prstGeom prst="round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rPr>
              <a:t>Interaction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13" name="矩形: 圓角 112">
            <a:extLst>
              <a:ext uri="{FF2B5EF4-FFF2-40B4-BE49-F238E27FC236}">
                <a16:creationId xmlns:a16="http://schemas.microsoft.com/office/drawing/2014/main" id="{1AA0761D-F9AA-0CEB-E0AE-8D811B69A768}"/>
              </a:ext>
            </a:extLst>
          </p:cNvPr>
          <p:cNvSpPr/>
          <p:nvPr/>
        </p:nvSpPr>
        <p:spPr>
          <a:xfrm>
            <a:off x="13724095" y="7112285"/>
            <a:ext cx="2011680" cy="568240"/>
          </a:xfrm>
          <a:prstGeom prst="round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rPr>
              <a:t>Load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14" name="矩形: 圓角 113">
            <a:extLst>
              <a:ext uri="{FF2B5EF4-FFF2-40B4-BE49-F238E27FC236}">
                <a16:creationId xmlns:a16="http://schemas.microsoft.com/office/drawing/2014/main" id="{DF205715-931C-08D1-2AEA-87B658B8A77E}"/>
              </a:ext>
            </a:extLst>
          </p:cNvPr>
          <p:cNvSpPr/>
          <p:nvPr/>
        </p:nvSpPr>
        <p:spPr>
          <a:xfrm>
            <a:off x="16282986" y="7112285"/>
            <a:ext cx="2011680" cy="568240"/>
          </a:xfrm>
          <a:prstGeom prst="round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rPr>
              <a:t>Mesh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15" name="矩形: 圓角 114">
            <a:extLst>
              <a:ext uri="{FF2B5EF4-FFF2-40B4-BE49-F238E27FC236}">
                <a16:creationId xmlns:a16="http://schemas.microsoft.com/office/drawing/2014/main" id="{7BD6CB7A-C637-95A4-EF3B-C4FC7CCCFB56}"/>
              </a:ext>
            </a:extLst>
          </p:cNvPr>
          <p:cNvSpPr/>
          <p:nvPr/>
        </p:nvSpPr>
        <p:spPr>
          <a:xfrm>
            <a:off x="18841877" y="7112285"/>
            <a:ext cx="2011680" cy="568240"/>
          </a:xfrm>
          <a:prstGeom prst="round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rPr>
              <a:t>Job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16" name="矩形: 圓角 115">
            <a:extLst>
              <a:ext uri="{FF2B5EF4-FFF2-40B4-BE49-F238E27FC236}">
                <a16:creationId xmlns:a16="http://schemas.microsoft.com/office/drawing/2014/main" id="{0471D9C5-E2B7-E03C-CFBB-3DDE0C1F0A13}"/>
              </a:ext>
            </a:extLst>
          </p:cNvPr>
          <p:cNvSpPr/>
          <p:nvPr/>
        </p:nvSpPr>
        <p:spPr>
          <a:xfrm>
            <a:off x="21400770" y="7112285"/>
            <a:ext cx="2011680" cy="568240"/>
          </a:xfrm>
          <a:prstGeom prst="round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rPr>
              <a:t>Visualization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cxnSp>
        <p:nvCxnSpPr>
          <p:cNvPr id="117" name="直線單箭頭接點 116">
            <a:extLst>
              <a:ext uri="{FF2B5EF4-FFF2-40B4-BE49-F238E27FC236}">
                <a16:creationId xmlns:a16="http://schemas.microsoft.com/office/drawing/2014/main" id="{6D020637-091D-B450-60A3-314A12144246}"/>
              </a:ext>
            </a:extLst>
          </p:cNvPr>
          <p:cNvCxnSpPr>
            <a:stCxn id="108" idx="3"/>
            <a:endCxn id="109" idx="1"/>
          </p:cNvCxnSpPr>
          <p:nvPr/>
        </p:nvCxnSpPr>
        <p:spPr>
          <a:xfrm>
            <a:off x="2941320" y="7396405"/>
            <a:ext cx="547211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</p:cxnSp>
      <p:cxnSp>
        <p:nvCxnSpPr>
          <p:cNvPr id="118" name="直線單箭頭接點 117">
            <a:extLst>
              <a:ext uri="{FF2B5EF4-FFF2-40B4-BE49-F238E27FC236}">
                <a16:creationId xmlns:a16="http://schemas.microsoft.com/office/drawing/2014/main" id="{AF01EE86-07E0-6DA0-B692-94264D35FB41}"/>
              </a:ext>
            </a:extLst>
          </p:cNvPr>
          <p:cNvCxnSpPr>
            <a:cxnSpLocks/>
            <a:stCxn id="109" idx="3"/>
            <a:endCxn id="110" idx="1"/>
          </p:cNvCxnSpPr>
          <p:nvPr/>
        </p:nvCxnSpPr>
        <p:spPr>
          <a:xfrm>
            <a:off x="5500211" y="7396405"/>
            <a:ext cx="547211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</p:cxnSp>
      <p:cxnSp>
        <p:nvCxnSpPr>
          <p:cNvPr id="119" name="直線單箭頭接點 118">
            <a:extLst>
              <a:ext uri="{FF2B5EF4-FFF2-40B4-BE49-F238E27FC236}">
                <a16:creationId xmlns:a16="http://schemas.microsoft.com/office/drawing/2014/main" id="{6F98E03D-5AB9-DC31-C7EB-2D502F438590}"/>
              </a:ext>
            </a:extLst>
          </p:cNvPr>
          <p:cNvCxnSpPr>
            <a:cxnSpLocks/>
            <a:stCxn id="110" idx="3"/>
            <a:endCxn id="111" idx="1"/>
          </p:cNvCxnSpPr>
          <p:nvPr/>
        </p:nvCxnSpPr>
        <p:spPr>
          <a:xfrm>
            <a:off x="8059102" y="7396405"/>
            <a:ext cx="547211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</p:cxnSp>
      <p:cxnSp>
        <p:nvCxnSpPr>
          <p:cNvPr id="120" name="直線單箭頭接點 119">
            <a:extLst>
              <a:ext uri="{FF2B5EF4-FFF2-40B4-BE49-F238E27FC236}">
                <a16:creationId xmlns:a16="http://schemas.microsoft.com/office/drawing/2014/main" id="{806E5D97-F7C6-A8DE-8D45-69DFBC5D5CCA}"/>
              </a:ext>
            </a:extLst>
          </p:cNvPr>
          <p:cNvCxnSpPr>
            <a:cxnSpLocks/>
            <a:stCxn id="111" idx="3"/>
            <a:endCxn id="112" idx="1"/>
          </p:cNvCxnSpPr>
          <p:nvPr/>
        </p:nvCxnSpPr>
        <p:spPr>
          <a:xfrm>
            <a:off x="10617993" y="7396405"/>
            <a:ext cx="547211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</p:cxnSp>
      <p:cxnSp>
        <p:nvCxnSpPr>
          <p:cNvPr id="121" name="直線單箭頭接點 120">
            <a:extLst>
              <a:ext uri="{FF2B5EF4-FFF2-40B4-BE49-F238E27FC236}">
                <a16:creationId xmlns:a16="http://schemas.microsoft.com/office/drawing/2014/main" id="{B7466E06-9072-5254-AAAE-9A1E56C455B6}"/>
              </a:ext>
            </a:extLst>
          </p:cNvPr>
          <p:cNvCxnSpPr>
            <a:cxnSpLocks/>
            <a:stCxn id="112" idx="3"/>
            <a:endCxn id="113" idx="1"/>
          </p:cNvCxnSpPr>
          <p:nvPr/>
        </p:nvCxnSpPr>
        <p:spPr>
          <a:xfrm>
            <a:off x="13176884" y="7396405"/>
            <a:ext cx="547211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</p:cxnSp>
      <p:cxnSp>
        <p:nvCxnSpPr>
          <p:cNvPr id="122" name="直線單箭頭接點 121">
            <a:extLst>
              <a:ext uri="{FF2B5EF4-FFF2-40B4-BE49-F238E27FC236}">
                <a16:creationId xmlns:a16="http://schemas.microsoft.com/office/drawing/2014/main" id="{2DABC627-C594-4464-0CBA-238816D85ADB}"/>
              </a:ext>
            </a:extLst>
          </p:cNvPr>
          <p:cNvCxnSpPr>
            <a:cxnSpLocks/>
            <a:stCxn id="113" idx="3"/>
            <a:endCxn id="114" idx="1"/>
          </p:cNvCxnSpPr>
          <p:nvPr/>
        </p:nvCxnSpPr>
        <p:spPr>
          <a:xfrm>
            <a:off x="15735775" y="7396405"/>
            <a:ext cx="547211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</p:cxnSp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id="{95BB89F2-30CA-7431-9989-29CEECB6A55B}"/>
              </a:ext>
            </a:extLst>
          </p:cNvPr>
          <p:cNvCxnSpPr>
            <a:cxnSpLocks/>
            <a:stCxn id="114" idx="3"/>
            <a:endCxn id="115" idx="1"/>
          </p:cNvCxnSpPr>
          <p:nvPr/>
        </p:nvCxnSpPr>
        <p:spPr>
          <a:xfrm>
            <a:off x="18294666" y="7396405"/>
            <a:ext cx="547211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</p:cxnSp>
      <p:cxnSp>
        <p:nvCxnSpPr>
          <p:cNvPr id="124" name="直線單箭頭接點 123">
            <a:extLst>
              <a:ext uri="{FF2B5EF4-FFF2-40B4-BE49-F238E27FC236}">
                <a16:creationId xmlns:a16="http://schemas.microsoft.com/office/drawing/2014/main" id="{9B22CE37-84B8-CFF3-AB4E-9D99C27CBC02}"/>
              </a:ext>
            </a:extLst>
          </p:cNvPr>
          <p:cNvCxnSpPr>
            <a:cxnSpLocks/>
          </p:cNvCxnSpPr>
          <p:nvPr/>
        </p:nvCxnSpPr>
        <p:spPr>
          <a:xfrm>
            <a:off x="20853557" y="7396405"/>
            <a:ext cx="547213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</p:cxnSp>
      <p:sp>
        <p:nvSpPr>
          <p:cNvPr id="125" name="矩形 124">
            <a:extLst>
              <a:ext uri="{FF2B5EF4-FFF2-40B4-BE49-F238E27FC236}">
                <a16:creationId xmlns:a16="http://schemas.microsoft.com/office/drawing/2014/main" id="{42A42091-C998-E07B-085C-F9F4DAB01007}"/>
              </a:ext>
            </a:extLst>
          </p:cNvPr>
          <p:cNvSpPr/>
          <p:nvPr/>
        </p:nvSpPr>
        <p:spPr>
          <a:xfrm>
            <a:off x="11407140" y="4328644"/>
            <a:ext cx="1569720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Light"/>
              </a:rPr>
              <a:t>Model</a:t>
            </a: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3FBFB67D-189A-3EC6-884B-3F0CCDE7EA71}"/>
              </a:ext>
            </a:extLst>
          </p:cNvPr>
          <p:cNvSpPr/>
          <p:nvPr/>
        </p:nvSpPr>
        <p:spPr>
          <a:xfrm>
            <a:off x="9269264" y="5204297"/>
            <a:ext cx="1929209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Light"/>
              </a:rPr>
              <a:t>Part Level</a:t>
            </a: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DA8B33F6-7D31-E98C-5232-E7ADE523A367}"/>
              </a:ext>
            </a:extLst>
          </p:cNvPr>
          <p:cNvSpPr/>
          <p:nvPr/>
        </p:nvSpPr>
        <p:spPr>
          <a:xfrm>
            <a:off x="10738973" y="3092408"/>
            <a:ext cx="2906054" cy="100604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Light"/>
              </a:rPr>
              <a:t>Abaqus/CAE File</a:t>
            </a:r>
          </a:p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Light"/>
              </a:rPr>
              <a:t>*</a:t>
            </a: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Light"/>
              </a:rPr>
              <a:t>.</a:t>
            </a:r>
            <a:r>
              <a:rPr kumimoji="0" lang="en-US" altLang="zh-TW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Light"/>
              </a:rPr>
              <a:t>cae</a:t>
            </a: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28" name="橢圓 127">
            <a:extLst>
              <a:ext uri="{FF2B5EF4-FFF2-40B4-BE49-F238E27FC236}">
                <a16:creationId xmlns:a16="http://schemas.microsoft.com/office/drawing/2014/main" id="{E933ACD2-9E75-C55A-C810-E7372DE4BCD9}"/>
              </a:ext>
            </a:extLst>
          </p:cNvPr>
          <p:cNvSpPr/>
          <p:nvPr/>
        </p:nvSpPr>
        <p:spPr>
          <a:xfrm>
            <a:off x="20853557" y="7216405"/>
            <a:ext cx="540000" cy="360000"/>
          </a:xfrm>
          <a:prstGeom prst="ellipse">
            <a:avLst/>
          </a:prstGeom>
          <a:noFill/>
          <a:ln w="12700" cap="flat">
            <a:solidFill>
              <a:srgbClr val="000000"/>
            </a:solidFill>
            <a:prstDash val="dash"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29" name="矩形: 圓角 128">
            <a:extLst>
              <a:ext uri="{FF2B5EF4-FFF2-40B4-BE49-F238E27FC236}">
                <a16:creationId xmlns:a16="http://schemas.microsoft.com/office/drawing/2014/main" id="{A6F6B670-9825-7119-4F5E-AC48E27F2D64}"/>
              </a:ext>
            </a:extLst>
          </p:cNvPr>
          <p:cNvSpPr/>
          <p:nvPr/>
        </p:nvSpPr>
        <p:spPr>
          <a:xfrm>
            <a:off x="844548" y="6405812"/>
            <a:ext cx="4697575" cy="1986976"/>
          </a:xfrm>
          <a:prstGeom prst="roundRect">
            <a:avLst/>
          </a:prstGeom>
          <a:noFill/>
          <a:ln w="12700" cap="flat">
            <a:solidFill>
              <a:srgbClr val="000000"/>
            </a:solidFill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30" name="矩形: 圓角 129">
            <a:extLst>
              <a:ext uri="{FF2B5EF4-FFF2-40B4-BE49-F238E27FC236}">
                <a16:creationId xmlns:a16="http://schemas.microsoft.com/office/drawing/2014/main" id="{27CCB7D6-62C5-B0D3-3CA5-660C5ACAE113}"/>
              </a:ext>
            </a:extLst>
          </p:cNvPr>
          <p:cNvSpPr/>
          <p:nvPr/>
        </p:nvSpPr>
        <p:spPr>
          <a:xfrm>
            <a:off x="16127373" y="6405812"/>
            <a:ext cx="2250876" cy="1986974"/>
          </a:xfrm>
          <a:prstGeom prst="roundRect">
            <a:avLst/>
          </a:prstGeom>
          <a:noFill/>
          <a:ln w="12700" cap="flat">
            <a:solidFill>
              <a:srgbClr val="000000"/>
            </a:solidFill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31" name="矩形: 圓角 130">
            <a:extLst>
              <a:ext uri="{FF2B5EF4-FFF2-40B4-BE49-F238E27FC236}">
                <a16:creationId xmlns:a16="http://schemas.microsoft.com/office/drawing/2014/main" id="{F5574288-35CD-D5AE-C784-744650DFD60B}"/>
              </a:ext>
            </a:extLst>
          </p:cNvPr>
          <p:cNvSpPr/>
          <p:nvPr/>
        </p:nvSpPr>
        <p:spPr>
          <a:xfrm>
            <a:off x="5918913" y="6405812"/>
            <a:ext cx="9911637" cy="1986976"/>
          </a:xfrm>
          <a:prstGeom prst="roundRect">
            <a:avLst/>
          </a:prstGeom>
          <a:noFill/>
          <a:ln w="12700" cap="flat">
            <a:solidFill>
              <a:srgbClr val="000000"/>
            </a:solidFill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32" name="矩形: 圓角 131">
            <a:extLst>
              <a:ext uri="{FF2B5EF4-FFF2-40B4-BE49-F238E27FC236}">
                <a16:creationId xmlns:a16="http://schemas.microsoft.com/office/drawing/2014/main" id="{32DF13BC-F233-168D-F4B3-C9CFE8286810}"/>
              </a:ext>
            </a:extLst>
          </p:cNvPr>
          <p:cNvSpPr/>
          <p:nvPr/>
        </p:nvSpPr>
        <p:spPr>
          <a:xfrm>
            <a:off x="18663999" y="6405812"/>
            <a:ext cx="4860090" cy="1986976"/>
          </a:xfrm>
          <a:prstGeom prst="roundRect">
            <a:avLst/>
          </a:prstGeom>
          <a:noFill/>
          <a:ln w="12700" cap="flat">
            <a:solidFill>
              <a:srgbClr val="000000"/>
            </a:solidFill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B227F648-E425-AF1E-7CB2-139343EDE0FC}"/>
              </a:ext>
            </a:extLst>
          </p:cNvPr>
          <p:cNvSpPr/>
          <p:nvPr/>
        </p:nvSpPr>
        <p:spPr>
          <a:xfrm>
            <a:off x="14671516" y="5194334"/>
            <a:ext cx="2697242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Light"/>
              </a:rPr>
              <a:t>Assembly Level</a:t>
            </a: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DFEF96D7-9164-E988-2AD9-A4A70CC68CF7}"/>
              </a:ext>
            </a:extLst>
          </p:cNvPr>
          <p:cNvSpPr/>
          <p:nvPr/>
        </p:nvSpPr>
        <p:spPr>
          <a:xfrm>
            <a:off x="3015863" y="8641976"/>
            <a:ext cx="2960188" cy="1067599"/>
          </a:xfrm>
          <a:prstGeom prst="rect">
            <a:avLst/>
          </a:prstGeom>
          <a:noFill/>
          <a:ln w="12700" cap="flat">
            <a:solidFill>
              <a:srgbClr val="000000"/>
            </a:solidFill>
            <a:prstDash val="dash"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t">
            <a:spAutoFit/>
          </a:bodyPr>
          <a:lstStyle/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Material</a:t>
            </a:r>
          </a:p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Section</a:t>
            </a:r>
          </a:p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Section Assignment</a:t>
            </a: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F154FD23-0A5C-C53A-B6F1-52F3D3E379F4}"/>
              </a:ext>
            </a:extLst>
          </p:cNvPr>
          <p:cNvSpPr/>
          <p:nvPr/>
        </p:nvSpPr>
        <p:spPr>
          <a:xfrm>
            <a:off x="6176479" y="8641976"/>
            <a:ext cx="1749899" cy="454988"/>
          </a:xfrm>
          <a:prstGeom prst="rect">
            <a:avLst/>
          </a:prstGeom>
          <a:noFill/>
          <a:ln w="12700" cap="flat">
            <a:solidFill>
              <a:srgbClr val="000000"/>
            </a:solidFill>
            <a:prstDash val="dash"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t">
            <a:noAutofit/>
          </a:bodyPr>
          <a:lstStyle/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Instance</a:t>
            </a: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36" name="弧形 135">
            <a:extLst>
              <a:ext uri="{FF2B5EF4-FFF2-40B4-BE49-F238E27FC236}">
                <a16:creationId xmlns:a16="http://schemas.microsoft.com/office/drawing/2014/main" id="{1CD9FBD0-647D-584B-F01C-DA95D956BE96}"/>
              </a:ext>
            </a:extLst>
          </p:cNvPr>
          <p:cNvSpPr/>
          <p:nvPr/>
        </p:nvSpPr>
        <p:spPr>
          <a:xfrm>
            <a:off x="3214925" y="5824305"/>
            <a:ext cx="14037886" cy="1170119"/>
          </a:xfrm>
          <a:prstGeom prst="arc">
            <a:avLst>
              <a:gd name="adj1" fmla="val 10806578"/>
              <a:gd name="adj2" fmla="val 0"/>
            </a:avLst>
          </a:prstGeom>
          <a:noFill/>
          <a:ln w="12700" cap="flat">
            <a:solidFill>
              <a:srgbClr val="000000"/>
            </a:solidFill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37" name="弧形 136">
            <a:extLst>
              <a:ext uri="{FF2B5EF4-FFF2-40B4-BE49-F238E27FC236}">
                <a16:creationId xmlns:a16="http://schemas.microsoft.com/office/drawing/2014/main" id="{2759A2BF-2024-B7B5-1B22-1424DBD9BA4C}"/>
              </a:ext>
            </a:extLst>
          </p:cNvPr>
          <p:cNvSpPr/>
          <p:nvPr/>
        </p:nvSpPr>
        <p:spPr>
          <a:xfrm>
            <a:off x="10871200" y="5824305"/>
            <a:ext cx="10297875" cy="1170119"/>
          </a:xfrm>
          <a:prstGeom prst="arc">
            <a:avLst>
              <a:gd name="adj1" fmla="val 10806578"/>
              <a:gd name="adj2" fmla="val 0"/>
            </a:avLst>
          </a:prstGeom>
          <a:noFill/>
          <a:ln w="12700" cap="flat">
            <a:solidFill>
              <a:srgbClr val="000000"/>
            </a:solidFill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4A6A6AEA-2C5E-106D-81D2-5ED047F24FD8}"/>
              </a:ext>
            </a:extLst>
          </p:cNvPr>
          <p:cNvSpPr/>
          <p:nvPr/>
        </p:nvSpPr>
        <p:spPr>
          <a:xfrm>
            <a:off x="11064925" y="8641976"/>
            <a:ext cx="2205819" cy="2544926"/>
          </a:xfrm>
          <a:prstGeom prst="rect">
            <a:avLst/>
          </a:prstGeom>
          <a:noFill/>
          <a:ln w="12700" cap="flat">
            <a:solidFill>
              <a:srgbClr val="000000"/>
            </a:solidFill>
            <a:prstDash val="dash"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t">
            <a:spAutoFit/>
          </a:bodyPr>
          <a:lstStyle/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Contact</a:t>
            </a:r>
          </a:p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Constraint</a:t>
            </a:r>
          </a:p>
          <a:p>
            <a:pPr marL="7200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Tie</a:t>
            </a:r>
          </a:p>
          <a:p>
            <a:pPr marL="7200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Rigid Body</a:t>
            </a:r>
          </a:p>
          <a:p>
            <a:pPr marL="7200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Coupling</a:t>
            </a:r>
          </a:p>
          <a:p>
            <a:pPr marL="7200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Embedded Region</a:t>
            </a:r>
          </a:p>
          <a:p>
            <a:pPr marL="7200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…</a:t>
            </a:r>
          </a:p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Connector</a:t>
            </a: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2F500CCE-1EBA-D6F1-EEFC-01CBF9C9C0E4}"/>
              </a:ext>
            </a:extLst>
          </p:cNvPr>
          <p:cNvSpPr/>
          <p:nvPr/>
        </p:nvSpPr>
        <p:spPr>
          <a:xfrm>
            <a:off x="13513347" y="8641976"/>
            <a:ext cx="2983952" cy="1067599"/>
          </a:xfrm>
          <a:prstGeom prst="rect">
            <a:avLst/>
          </a:prstGeom>
          <a:noFill/>
          <a:ln w="12700" cap="flat">
            <a:solidFill>
              <a:srgbClr val="000000"/>
            </a:solidFill>
            <a:prstDash val="dash"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t">
            <a:spAutoFit/>
          </a:bodyPr>
          <a:lstStyle/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Load</a:t>
            </a:r>
          </a:p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Boundary Condition</a:t>
            </a:r>
          </a:p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Predefined Field</a:t>
            </a: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FF49DDC2-1F7C-ED58-07F3-02A59F5FC657}"/>
              </a:ext>
            </a:extLst>
          </p:cNvPr>
          <p:cNvSpPr/>
          <p:nvPr/>
        </p:nvSpPr>
        <p:spPr>
          <a:xfrm>
            <a:off x="8409122" y="8641976"/>
            <a:ext cx="2402852" cy="1067599"/>
          </a:xfrm>
          <a:prstGeom prst="rect">
            <a:avLst/>
          </a:prstGeom>
          <a:noFill/>
          <a:ln w="12700" cap="flat">
            <a:solidFill>
              <a:srgbClr val="000000"/>
            </a:solidFill>
            <a:prstDash val="dash"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t">
            <a:spAutoFit/>
          </a:bodyPr>
          <a:lstStyle/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Step</a:t>
            </a:r>
          </a:p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Field Output</a:t>
            </a:r>
          </a:p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History Output</a:t>
            </a:r>
          </a:p>
        </p:txBody>
      </p:sp>
      <p:cxnSp>
        <p:nvCxnSpPr>
          <p:cNvPr id="141" name="直線接點 140">
            <a:extLst>
              <a:ext uri="{FF2B5EF4-FFF2-40B4-BE49-F238E27FC236}">
                <a16:creationId xmlns:a16="http://schemas.microsoft.com/office/drawing/2014/main" id="{51D2984F-1D37-5E91-EE69-DA7D404C024D}"/>
              </a:ext>
            </a:extLst>
          </p:cNvPr>
          <p:cNvCxnSpPr>
            <a:cxnSpLocks/>
            <a:stCxn id="109" idx="2"/>
            <a:endCxn id="134" idx="0"/>
          </p:cNvCxnSpPr>
          <p:nvPr/>
        </p:nvCxnSpPr>
        <p:spPr>
          <a:xfrm>
            <a:off x="4494371" y="7680525"/>
            <a:ext cx="1586" cy="961451"/>
          </a:xfrm>
          <a:prstGeom prst="line">
            <a:avLst/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000000"/>
            </a:solidFill>
            <a:miter lim="400000"/>
          </a:ln>
          <a:effectLst/>
        </p:spPr>
      </p:cxn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94D4E328-C031-1228-0FED-6408B2447C5C}"/>
              </a:ext>
            </a:extLst>
          </p:cNvPr>
          <p:cNvCxnSpPr>
            <a:cxnSpLocks/>
            <a:stCxn id="110" idx="2"/>
            <a:endCxn id="135" idx="0"/>
          </p:cNvCxnSpPr>
          <p:nvPr/>
        </p:nvCxnSpPr>
        <p:spPr>
          <a:xfrm flipH="1">
            <a:off x="7051429" y="7680525"/>
            <a:ext cx="1833" cy="961451"/>
          </a:xfrm>
          <a:prstGeom prst="line">
            <a:avLst/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000000"/>
            </a:solidFill>
            <a:miter lim="400000"/>
          </a:ln>
          <a:effectLst/>
        </p:spPr>
      </p:cxnSp>
      <p:cxnSp>
        <p:nvCxnSpPr>
          <p:cNvPr id="143" name="直線接點 142">
            <a:extLst>
              <a:ext uri="{FF2B5EF4-FFF2-40B4-BE49-F238E27FC236}">
                <a16:creationId xmlns:a16="http://schemas.microsoft.com/office/drawing/2014/main" id="{F340BB1F-D780-B881-99EA-CE2952CBE1D2}"/>
              </a:ext>
            </a:extLst>
          </p:cNvPr>
          <p:cNvCxnSpPr>
            <a:cxnSpLocks/>
            <a:stCxn id="111" idx="2"/>
            <a:endCxn id="140" idx="0"/>
          </p:cNvCxnSpPr>
          <p:nvPr/>
        </p:nvCxnSpPr>
        <p:spPr>
          <a:xfrm flipH="1">
            <a:off x="9610548" y="7680525"/>
            <a:ext cx="1605" cy="961451"/>
          </a:xfrm>
          <a:prstGeom prst="line">
            <a:avLst/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000000"/>
            </a:solidFill>
            <a:miter lim="400000"/>
          </a:ln>
          <a:effectLst/>
        </p:spPr>
      </p:cxnSp>
      <p:cxnSp>
        <p:nvCxnSpPr>
          <p:cNvPr id="144" name="直線接點 143">
            <a:extLst>
              <a:ext uri="{FF2B5EF4-FFF2-40B4-BE49-F238E27FC236}">
                <a16:creationId xmlns:a16="http://schemas.microsoft.com/office/drawing/2014/main" id="{2F68904D-5A42-1C33-9627-9F27BF0891F3}"/>
              </a:ext>
            </a:extLst>
          </p:cNvPr>
          <p:cNvCxnSpPr>
            <a:cxnSpLocks/>
            <a:stCxn id="112" idx="2"/>
            <a:endCxn id="138" idx="0"/>
          </p:cNvCxnSpPr>
          <p:nvPr/>
        </p:nvCxnSpPr>
        <p:spPr>
          <a:xfrm flipH="1">
            <a:off x="12167835" y="7680525"/>
            <a:ext cx="3209" cy="961451"/>
          </a:xfrm>
          <a:prstGeom prst="line">
            <a:avLst/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000000"/>
            </a:solidFill>
            <a:miter lim="400000"/>
          </a:ln>
          <a:effectLst/>
        </p:spPr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577C8FD4-325B-01F2-A535-7CEB67F0660C}"/>
              </a:ext>
            </a:extLst>
          </p:cNvPr>
          <p:cNvCxnSpPr>
            <a:cxnSpLocks/>
            <a:stCxn id="113" idx="2"/>
            <a:endCxn id="139" idx="0"/>
          </p:cNvCxnSpPr>
          <p:nvPr/>
        </p:nvCxnSpPr>
        <p:spPr>
          <a:xfrm>
            <a:off x="14729935" y="7680525"/>
            <a:ext cx="275388" cy="961451"/>
          </a:xfrm>
          <a:prstGeom prst="line">
            <a:avLst/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000000"/>
            </a:solidFill>
            <a:miter lim="400000"/>
          </a:ln>
          <a:effectLst/>
        </p:spPr>
      </p:cxnSp>
      <p:grpSp>
        <p:nvGrpSpPr>
          <p:cNvPr id="146" name="群組 145">
            <a:extLst>
              <a:ext uri="{FF2B5EF4-FFF2-40B4-BE49-F238E27FC236}">
                <a16:creationId xmlns:a16="http://schemas.microsoft.com/office/drawing/2014/main" id="{CF79A8C5-0AEA-B6D1-31F8-38E5DC6C36C5}"/>
              </a:ext>
            </a:extLst>
          </p:cNvPr>
          <p:cNvGrpSpPr/>
          <p:nvPr/>
        </p:nvGrpSpPr>
        <p:grpSpPr>
          <a:xfrm>
            <a:off x="15651202" y="10374662"/>
            <a:ext cx="7242628" cy="1811889"/>
            <a:chOff x="14388535" y="11025572"/>
            <a:chExt cx="7242628" cy="1811889"/>
          </a:xfrm>
        </p:grpSpPr>
        <p:sp>
          <p:nvSpPr>
            <p:cNvPr id="147" name="矩形: 圓角 146">
              <a:extLst>
                <a:ext uri="{FF2B5EF4-FFF2-40B4-BE49-F238E27FC236}">
                  <a16:creationId xmlns:a16="http://schemas.microsoft.com/office/drawing/2014/main" id="{A63C42AB-D6CE-38A2-CB42-A2B21B886C03}"/>
                </a:ext>
              </a:extLst>
            </p:cNvPr>
            <p:cNvSpPr/>
            <p:nvPr/>
          </p:nvSpPr>
          <p:spPr>
            <a:xfrm>
              <a:off x="16889124" y="11378480"/>
              <a:ext cx="2011680" cy="568240"/>
            </a:xfrm>
            <a:prstGeom prst="round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Solver</a:t>
              </a:r>
              <a:endParaRPr kumimoji="0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endParaRPr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8EBA325D-16F6-ECFC-2122-A02FEA876C7C}"/>
                </a:ext>
              </a:extLst>
            </p:cNvPr>
            <p:cNvSpPr/>
            <p:nvPr/>
          </p:nvSpPr>
          <p:spPr>
            <a:xfrm>
              <a:off x="14554200" y="11221133"/>
              <a:ext cx="1704660" cy="8829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Input File</a:t>
              </a:r>
            </a:p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*</a:t>
              </a:r>
              <a:r>
                <a:rPr kumimoji="0" lang="en-US" altLang="zh-TW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.</a:t>
              </a:r>
              <a:r>
                <a:rPr kumimoji="0" lang="en-US" altLang="zh-TW" sz="2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inp</a:t>
              </a:r>
              <a:endParaRPr kumimoji="0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Light"/>
              </a:endParaRPr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1B343EE7-9E82-8DEF-7341-F0E2F72B218D}"/>
                </a:ext>
              </a:extLst>
            </p:cNvPr>
            <p:cNvSpPr/>
            <p:nvPr/>
          </p:nvSpPr>
          <p:spPr>
            <a:xfrm>
              <a:off x="19392845" y="11221133"/>
              <a:ext cx="2011680" cy="8829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Output File</a:t>
              </a:r>
            </a:p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*</a:t>
              </a:r>
              <a:r>
                <a:rPr kumimoji="0" lang="en-US" altLang="zh-TW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.</a:t>
              </a:r>
              <a:r>
                <a:rPr kumimoji="0" lang="en-US" altLang="zh-TW" sz="2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odb</a:t>
              </a:r>
              <a:endParaRPr kumimoji="0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Light"/>
              </a:endParaRPr>
            </a:p>
          </p:txBody>
        </p:sp>
        <p:sp>
          <p:nvSpPr>
            <p:cNvPr id="150" name="箭號: 向右 149">
              <a:extLst>
                <a:ext uri="{FF2B5EF4-FFF2-40B4-BE49-F238E27FC236}">
                  <a16:creationId xmlns:a16="http://schemas.microsoft.com/office/drawing/2014/main" id="{356A0AE1-CBEE-53DC-F90D-1F4FAFD95048}"/>
                </a:ext>
              </a:extLst>
            </p:cNvPr>
            <p:cNvSpPr/>
            <p:nvPr/>
          </p:nvSpPr>
          <p:spPr>
            <a:xfrm>
              <a:off x="16258860" y="11584857"/>
              <a:ext cx="768487" cy="155487"/>
            </a:xfrm>
            <a:prstGeom prst="rightArrow">
              <a:avLst>
                <a:gd name="adj1" fmla="val 50000"/>
                <a:gd name="adj2" fmla="val 253599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</p:spPr>
          <p:txBody>
            <a:bodyPr rot="0" spcFirstLastPara="1" vertOverflow="overflow" horzOverflow="overflow" vert="horz" wrap="square" lIns="71437" tIns="71437" rIns="71437" bIns="71437" numCol="1" spcCol="38100" rtlCol="0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endParaRPr>
            </a:p>
          </p:txBody>
        </p:sp>
        <p:sp>
          <p:nvSpPr>
            <p:cNvPr id="151" name="箭號: 向右 150">
              <a:extLst>
                <a:ext uri="{FF2B5EF4-FFF2-40B4-BE49-F238E27FC236}">
                  <a16:creationId xmlns:a16="http://schemas.microsoft.com/office/drawing/2014/main" id="{B1D60B47-4106-016A-2D27-DE152D492DBB}"/>
                </a:ext>
              </a:extLst>
            </p:cNvPr>
            <p:cNvSpPr/>
            <p:nvPr/>
          </p:nvSpPr>
          <p:spPr>
            <a:xfrm>
              <a:off x="18762581" y="11584857"/>
              <a:ext cx="768487" cy="155487"/>
            </a:xfrm>
            <a:prstGeom prst="rightArrow">
              <a:avLst>
                <a:gd name="adj1" fmla="val 50000"/>
                <a:gd name="adj2" fmla="val 253599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</p:spPr>
          <p:txBody>
            <a:bodyPr rot="0" spcFirstLastPara="1" vertOverflow="overflow" horzOverflow="overflow" vert="horz" wrap="square" lIns="71437" tIns="71437" rIns="71437" bIns="71437" numCol="1" spcCol="38100" rtlCol="0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endParaRPr>
            </a:p>
          </p:txBody>
        </p:sp>
        <p:sp>
          <p:nvSpPr>
            <p:cNvPr id="152" name="矩形: 圓角 151">
              <a:extLst>
                <a:ext uri="{FF2B5EF4-FFF2-40B4-BE49-F238E27FC236}">
                  <a16:creationId xmlns:a16="http://schemas.microsoft.com/office/drawing/2014/main" id="{66639670-0E1D-2A23-ED1F-C58C966F4ED1}"/>
                </a:ext>
              </a:extLst>
            </p:cNvPr>
            <p:cNvSpPr/>
            <p:nvPr/>
          </p:nvSpPr>
          <p:spPr>
            <a:xfrm>
              <a:off x="14388535" y="11025572"/>
              <a:ext cx="7242628" cy="1811889"/>
            </a:xfrm>
            <a:prstGeom prst="roundRect">
              <a:avLst/>
            </a:prstGeom>
            <a:noFill/>
            <a:ln w="12700" cap="flat">
              <a:solidFill>
                <a:srgbClr val="000000"/>
              </a:solidFill>
              <a:prstDash val="dash"/>
              <a:miter lim="400000"/>
            </a:ln>
            <a:effectLst/>
          </p:spPr>
          <p:txBody>
            <a:bodyPr rot="0" spcFirstLastPara="1" vertOverflow="overflow" horzOverflow="overflow" vert="horz" wrap="square" lIns="71437" tIns="71437" rIns="71437" bIns="71437" numCol="1" spcCol="38100" rtlCol="0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endParaRPr>
            </a:p>
          </p:txBody>
        </p: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F2ED41FA-006B-AE9F-0567-9BB7B5F863D7}"/>
                </a:ext>
              </a:extLst>
            </p:cNvPr>
            <p:cNvSpPr/>
            <p:nvPr/>
          </p:nvSpPr>
          <p:spPr>
            <a:xfrm>
              <a:off x="17013047" y="12057486"/>
              <a:ext cx="1763833" cy="6367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Abaqus/Standard</a:t>
              </a:r>
            </a:p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Abaqus/Explicit</a:t>
              </a:r>
              <a:endParaRPr kumimoji="0" lang="zh-TW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Light"/>
              </a:endParaRPr>
            </a:p>
          </p:txBody>
        </p:sp>
      </p:grpSp>
      <p:sp>
        <p:nvSpPr>
          <p:cNvPr id="154" name="矩形 153">
            <a:extLst>
              <a:ext uri="{FF2B5EF4-FFF2-40B4-BE49-F238E27FC236}">
                <a16:creationId xmlns:a16="http://schemas.microsoft.com/office/drawing/2014/main" id="{0D6C8A34-9990-A577-6B5F-658AD9044838}"/>
              </a:ext>
            </a:extLst>
          </p:cNvPr>
          <p:cNvSpPr/>
          <p:nvPr/>
        </p:nvSpPr>
        <p:spPr>
          <a:xfrm>
            <a:off x="1246546" y="8641976"/>
            <a:ext cx="1377869" cy="454988"/>
          </a:xfrm>
          <a:prstGeom prst="rect">
            <a:avLst/>
          </a:prstGeom>
          <a:noFill/>
          <a:ln w="12700" cap="flat">
            <a:solidFill>
              <a:srgbClr val="000000"/>
            </a:solidFill>
            <a:prstDash val="dash"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t">
            <a:noAutofit/>
          </a:bodyPr>
          <a:lstStyle/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Part</a:t>
            </a: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cxnSp>
        <p:nvCxnSpPr>
          <p:cNvPr id="155" name="直線接點 154">
            <a:extLst>
              <a:ext uri="{FF2B5EF4-FFF2-40B4-BE49-F238E27FC236}">
                <a16:creationId xmlns:a16="http://schemas.microsoft.com/office/drawing/2014/main" id="{369621C3-5BF8-3554-A753-1E3DF243CC9B}"/>
              </a:ext>
            </a:extLst>
          </p:cNvPr>
          <p:cNvCxnSpPr>
            <a:cxnSpLocks/>
            <a:stCxn id="108" idx="2"/>
            <a:endCxn id="154" idx="0"/>
          </p:cNvCxnSpPr>
          <p:nvPr/>
        </p:nvCxnSpPr>
        <p:spPr>
          <a:xfrm>
            <a:off x="1935480" y="7680525"/>
            <a:ext cx="1" cy="961451"/>
          </a:xfrm>
          <a:prstGeom prst="line">
            <a:avLst/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000000"/>
            </a:solidFill>
            <a:miter lim="400000"/>
          </a:ln>
          <a:effectLst/>
        </p:spPr>
      </p:cxnSp>
      <p:cxnSp>
        <p:nvCxnSpPr>
          <p:cNvPr id="156" name="接點: 肘形 155">
            <a:extLst>
              <a:ext uri="{FF2B5EF4-FFF2-40B4-BE49-F238E27FC236}">
                <a16:creationId xmlns:a16="http://schemas.microsoft.com/office/drawing/2014/main" id="{5AB9D192-B4BD-45C0-2715-69FAEADE3331}"/>
              </a:ext>
            </a:extLst>
          </p:cNvPr>
          <p:cNvCxnSpPr>
            <a:cxnSpLocks/>
            <a:stCxn id="128" idx="4"/>
            <a:endCxn id="152" idx="3"/>
          </p:cNvCxnSpPr>
          <p:nvPr/>
        </p:nvCxnSpPr>
        <p:spPr>
          <a:xfrm rot="16200000" flipH="1">
            <a:off x="20156592" y="8543369"/>
            <a:ext cx="3704202" cy="1770273"/>
          </a:xfrm>
          <a:prstGeom prst="bentConnector4">
            <a:avLst>
              <a:gd name="adj1" fmla="val 37771"/>
              <a:gd name="adj2" fmla="val 112913"/>
            </a:avLst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000000"/>
            </a:solidFill>
            <a:miter lim="400000"/>
          </a:ln>
          <a:effectLst/>
        </p:spPr>
      </p:cxnSp>
    </p:spTree>
    <p:extLst>
      <p:ext uri="{BB962C8B-B14F-4D97-AF65-F5344CB8AC3E}">
        <p14:creationId xmlns:p14="http://schemas.microsoft.com/office/powerpoint/2010/main" val="424270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D1C6DCC3-8F3F-51A8-2F91-FE4C60EE2015}"/>
              </a:ext>
            </a:extLst>
          </p:cNvPr>
          <p:cNvSpPr/>
          <p:nvPr/>
        </p:nvSpPr>
        <p:spPr>
          <a:xfrm>
            <a:off x="498475" y="3008652"/>
            <a:ext cx="23387051" cy="9685546"/>
          </a:xfrm>
          <a:prstGeom prst="roundRect">
            <a:avLst/>
          </a:prstGeom>
          <a:solidFill>
            <a:srgbClr val="80CDEE">
              <a:lumMod val="20000"/>
              <a:lumOff val="80000"/>
            </a:srgbClr>
          </a:solidFill>
          <a:ln w="12700" cap="flat">
            <a:solidFill>
              <a:srgbClr val="000000"/>
            </a:solidFill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625AA7A3-B2AD-E73B-FF12-60876088EB7D}"/>
              </a:ext>
            </a:extLst>
          </p:cNvPr>
          <p:cNvSpPr/>
          <p:nvPr/>
        </p:nvSpPr>
        <p:spPr>
          <a:xfrm>
            <a:off x="704850" y="4202450"/>
            <a:ext cx="22993350" cy="8173392"/>
          </a:xfrm>
          <a:prstGeom prst="roundRect">
            <a:avLst/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000000"/>
            </a:solidFill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cxnSp>
        <p:nvCxnSpPr>
          <p:cNvPr id="4" name="接點: 肘形 3">
            <a:extLst>
              <a:ext uri="{FF2B5EF4-FFF2-40B4-BE49-F238E27FC236}">
                <a16:creationId xmlns:a16="http://schemas.microsoft.com/office/drawing/2014/main" id="{C47B3B13-EA4D-12F2-8F9C-31FDB49994A6}"/>
              </a:ext>
            </a:extLst>
          </p:cNvPr>
          <p:cNvCxnSpPr>
            <a:cxnSpLocks/>
            <a:stCxn id="72" idx="1"/>
            <a:endCxn id="74" idx="0"/>
          </p:cNvCxnSpPr>
          <p:nvPr/>
        </p:nvCxnSpPr>
        <p:spPr>
          <a:xfrm rot="10800000" flipV="1">
            <a:off x="7761164" y="9351759"/>
            <a:ext cx="700247" cy="1058805"/>
          </a:xfrm>
          <a:prstGeom prst="bentConnector2">
            <a:avLst/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FF0000"/>
            </a:solidFill>
            <a:miter lim="400000"/>
            <a:headEnd type="none"/>
            <a:tailEnd type="arrow"/>
          </a:ln>
          <a:effectLst/>
        </p:spPr>
      </p:cxn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5BE9BA19-9516-9A93-88C1-BE1F0FC1FAB9}"/>
              </a:ext>
            </a:extLst>
          </p:cNvPr>
          <p:cNvSpPr/>
          <p:nvPr/>
        </p:nvSpPr>
        <p:spPr>
          <a:xfrm>
            <a:off x="929640" y="7112285"/>
            <a:ext cx="2011680" cy="568240"/>
          </a:xfrm>
          <a:prstGeom prst="round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rPr>
              <a:t>Part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4861D9B6-705E-8198-E2F9-88456D9B89EA}"/>
              </a:ext>
            </a:extLst>
          </p:cNvPr>
          <p:cNvSpPr/>
          <p:nvPr/>
        </p:nvSpPr>
        <p:spPr>
          <a:xfrm>
            <a:off x="3488531" y="7112285"/>
            <a:ext cx="2011680" cy="568240"/>
          </a:xfrm>
          <a:prstGeom prst="round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rPr>
              <a:t>Property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153DC389-5364-F036-2A62-928CD6980312}"/>
              </a:ext>
            </a:extLst>
          </p:cNvPr>
          <p:cNvSpPr/>
          <p:nvPr/>
        </p:nvSpPr>
        <p:spPr>
          <a:xfrm>
            <a:off x="6047422" y="7112285"/>
            <a:ext cx="2011680" cy="568240"/>
          </a:xfrm>
          <a:prstGeom prst="roundRect">
            <a:avLst/>
          </a:prstGeom>
          <a:solidFill>
            <a:srgbClr val="FFFFFF">
              <a:lumMod val="75000"/>
            </a:srgbClr>
          </a:solid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rPr>
              <a:t>Assembly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6E7F7792-9804-7618-9A89-2D986F8BD484}"/>
              </a:ext>
            </a:extLst>
          </p:cNvPr>
          <p:cNvSpPr/>
          <p:nvPr/>
        </p:nvSpPr>
        <p:spPr>
          <a:xfrm>
            <a:off x="8606313" y="7112285"/>
            <a:ext cx="2011680" cy="568240"/>
          </a:xfrm>
          <a:prstGeom prst="round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rPr>
              <a:t>Step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447C8B5B-6C3F-E95F-6E24-4D20BDA60F41}"/>
              </a:ext>
            </a:extLst>
          </p:cNvPr>
          <p:cNvSpPr/>
          <p:nvPr/>
        </p:nvSpPr>
        <p:spPr>
          <a:xfrm>
            <a:off x="11165204" y="7112285"/>
            <a:ext cx="2011680" cy="568240"/>
          </a:xfrm>
          <a:prstGeom prst="round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rPr>
              <a:t>Interaction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656D4B06-F738-085E-5E5F-5706F7513165}"/>
              </a:ext>
            </a:extLst>
          </p:cNvPr>
          <p:cNvSpPr/>
          <p:nvPr/>
        </p:nvSpPr>
        <p:spPr>
          <a:xfrm>
            <a:off x="13724095" y="7112285"/>
            <a:ext cx="2011680" cy="568240"/>
          </a:xfrm>
          <a:prstGeom prst="round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rPr>
              <a:t>Load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3699B52E-BF2C-357B-3711-CFC5EC8EBCEE}"/>
              </a:ext>
            </a:extLst>
          </p:cNvPr>
          <p:cNvSpPr/>
          <p:nvPr/>
        </p:nvSpPr>
        <p:spPr>
          <a:xfrm>
            <a:off x="16282986" y="7112285"/>
            <a:ext cx="2011680" cy="568240"/>
          </a:xfrm>
          <a:prstGeom prst="round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rPr>
              <a:t>Mesh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C29A7143-DEE9-F31C-5F0D-845CA9192695}"/>
              </a:ext>
            </a:extLst>
          </p:cNvPr>
          <p:cNvSpPr/>
          <p:nvPr/>
        </p:nvSpPr>
        <p:spPr>
          <a:xfrm>
            <a:off x="18841877" y="7112285"/>
            <a:ext cx="2011680" cy="568240"/>
          </a:xfrm>
          <a:prstGeom prst="round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rPr>
              <a:t>Job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ED76645C-42D7-734A-9F09-A63E90F36E52}"/>
              </a:ext>
            </a:extLst>
          </p:cNvPr>
          <p:cNvSpPr/>
          <p:nvPr/>
        </p:nvSpPr>
        <p:spPr>
          <a:xfrm>
            <a:off x="21400770" y="7112285"/>
            <a:ext cx="2011680" cy="568240"/>
          </a:xfrm>
          <a:prstGeom prst="round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rPr>
              <a:t>Visualization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8EE6EC1-FA66-0D3A-B169-AEB7D06B88E0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941320" y="7396405"/>
            <a:ext cx="547211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829B349C-9C3D-DBDD-BE2C-36BDE3E30FF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500211" y="7396405"/>
            <a:ext cx="547211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F6C4D512-1895-B337-80E7-60E31C89E1F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8059102" y="7396405"/>
            <a:ext cx="547211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7CBC1C11-6218-05AF-F0F6-CDAEEE24A1B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10617993" y="7396405"/>
            <a:ext cx="547211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1930EF6C-2461-8DE0-D69A-9CAD4E9F087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13176884" y="7396405"/>
            <a:ext cx="547211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FDF3E0C6-0347-C258-E1CC-8B3481516BC5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15735775" y="7396405"/>
            <a:ext cx="547211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3B252B29-CE4A-A438-FC4A-ED643262B438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18294666" y="7396405"/>
            <a:ext cx="547211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58051D31-D5C0-B0DB-B851-8A52ED8FC73A}"/>
              </a:ext>
            </a:extLst>
          </p:cNvPr>
          <p:cNvCxnSpPr>
            <a:cxnSpLocks/>
          </p:cNvCxnSpPr>
          <p:nvPr/>
        </p:nvCxnSpPr>
        <p:spPr>
          <a:xfrm>
            <a:off x="20853557" y="7396405"/>
            <a:ext cx="547213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2FF5F52C-012C-06F5-2E93-6DC3D91CE549}"/>
              </a:ext>
            </a:extLst>
          </p:cNvPr>
          <p:cNvSpPr/>
          <p:nvPr/>
        </p:nvSpPr>
        <p:spPr>
          <a:xfrm>
            <a:off x="11407140" y="4328644"/>
            <a:ext cx="1569720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Light"/>
              </a:rPr>
              <a:t>Model</a:t>
            </a: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F818050-2D3B-3F9A-8E95-947C92FBF4E8}"/>
              </a:ext>
            </a:extLst>
          </p:cNvPr>
          <p:cNvSpPr/>
          <p:nvPr/>
        </p:nvSpPr>
        <p:spPr>
          <a:xfrm>
            <a:off x="10738973" y="3092408"/>
            <a:ext cx="2906054" cy="100604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Light"/>
              </a:rPr>
              <a:t>Abaqus/CAE File</a:t>
            </a:r>
          </a:p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Light"/>
              </a:rPr>
              <a:t>*</a:t>
            </a: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Light"/>
              </a:rPr>
              <a:t>.</a:t>
            </a:r>
            <a:r>
              <a:rPr kumimoji="0" lang="en-US" altLang="zh-TW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Light"/>
              </a:rPr>
              <a:t>cae</a:t>
            </a: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DECC4432-9FD9-BC56-4152-A38C10A413BC}"/>
              </a:ext>
            </a:extLst>
          </p:cNvPr>
          <p:cNvSpPr/>
          <p:nvPr/>
        </p:nvSpPr>
        <p:spPr>
          <a:xfrm>
            <a:off x="20853557" y="7216405"/>
            <a:ext cx="540000" cy="360000"/>
          </a:xfrm>
          <a:prstGeom prst="ellipse">
            <a:avLst/>
          </a:prstGeom>
          <a:noFill/>
          <a:ln w="12700" cap="flat">
            <a:solidFill>
              <a:srgbClr val="000000"/>
            </a:solidFill>
            <a:prstDash val="dash"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F6448DF4-7C42-D7D7-F7AB-D4E399ECF7CF}"/>
              </a:ext>
            </a:extLst>
          </p:cNvPr>
          <p:cNvSpPr/>
          <p:nvPr/>
        </p:nvSpPr>
        <p:spPr>
          <a:xfrm>
            <a:off x="844548" y="6405812"/>
            <a:ext cx="4697575" cy="1986976"/>
          </a:xfrm>
          <a:prstGeom prst="roundRect">
            <a:avLst/>
          </a:prstGeom>
          <a:noFill/>
          <a:ln w="12700" cap="flat">
            <a:solidFill>
              <a:srgbClr val="FFFFFF">
                <a:lumMod val="75000"/>
              </a:srgbClr>
            </a:solidFill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9B5C08B3-2537-8B80-2B98-34A401250280}"/>
              </a:ext>
            </a:extLst>
          </p:cNvPr>
          <p:cNvSpPr/>
          <p:nvPr/>
        </p:nvSpPr>
        <p:spPr>
          <a:xfrm>
            <a:off x="16127373" y="6405812"/>
            <a:ext cx="2250876" cy="1986974"/>
          </a:xfrm>
          <a:prstGeom prst="roundRect">
            <a:avLst/>
          </a:prstGeom>
          <a:noFill/>
          <a:ln w="12700" cap="flat">
            <a:solidFill>
              <a:srgbClr val="FFFFFF">
                <a:lumMod val="75000"/>
              </a:srgbClr>
            </a:solidFill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FCEBFD32-2A8B-BAE7-B35D-FD6FDBAD72D3}"/>
              </a:ext>
            </a:extLst>
          </p:cNvPr>
          <p:cNvSpPr/>
          <p:nvPr/>
        </p:nvSpPr>
        <p:spPr>
          <a:xfrm>
            <a:off x="5918913" y="6405812"/>
            <a:ext cx="9911637" cy="1986976"/>
          </a:xfrm>
          <a:prstGeom prst="roundRect">
            <a:avLst/>
          </a:prstGeom>
          <a:noFill/>
          <a:ln w="12700" cap="flat">
            <a:solidFill>
              <a:srgbClr val="FFFFFF">
                <a:lumMod val="75000"/>
              </a:srgbClr>
            </a:solidFill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057371D2-515B-F43A-F484-1846914DEFCF}"/>
              </a:ext>
            </a:extLst>
          </p:cNvPr>
          <p:cNvSpPr/>
          <p:nvPr/>
        </p:nvSpPr>
        <p:spPr>
          <a:xfrm>
            <a:off x="18663999" y="6405812"/>
            <a:ext cx="4860090" cy="1986976"/>
          </a:xfrm>
          <a:prstGeom prst="roundRect">
            <a:avLst/>
          </a:prstGeom>
          <a:noFill/>
          <a:ln w="12700" cap="flat">
            <a:solidFill>
              <a:srgbClr val="FFFFFF">
                <a:lumMod val="75000"/>
              </a:srgbClr>
            </a:solidFill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3340BDA-524B-62C4-CE01-F67136B8BDC8}"/>
              </a:ext>
            </a:extLst>
          </p:cNvPr>
          <p:cNvSpPr/>
          <p:nvPr/>
        </p:nvSpPr>
        <p:spPr>
          <a:xfrm>
            <a:off x="3015863" y="8641976"/>
            <a:ext cx="2960188" cy="1067599"/>
          </a:xfrm>
          <a:prstGeom prst="rect">
            <a:avLst/>
          </a:prstGeom>
          <a:noFill/>
          <a:ln w="12700" cap="flat">
            <a:solidFill>
              <a:srgbClr val="000000"/>
            </a:solidFill>
            <a:prstDash val="dash"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t">
            <a:spAutoFit/>
          </a:bodyPr>
          <a:lstStyle/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Material</a:t>
            </a:r>
          </a:p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Section</a:t>
            </a:r>
          </a:p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Section Assignment</a:t>
            </a: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AB9E4E0-32D5-418F-66D1-4CD8955B45AF}"/>
              </a:ext>
            </a:extLst>
          </p:cNvPr>
          <p:cNvSpPr/>
          <p:nvPr/>
        </p:nvSpPr>
        <p:spPr>
          <a:xfrm>
            <a:off x="6176479" y="8641976"/>
            <a:ext cx="1749899" cy="454988"/>
          </a:xfrm>
          <a:prstGeom prst="rect">
            <a:avLst/>
          </a:prstGeom>
          <a:noFill/>
          <a:ln w="12700" cap="flat">
            <a:solidFill>
              <a:srgbClr val="FFFFFF">
                <a:lumMod val="75000"/>
              </a:srgbClr>
            </a:solidFill>
            <a:prstDash val="dash"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t">
            <a:noAutofit/>
          </a:bodyPr>
          <a:lstStyle/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Instance</a:t>
            </a: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31" name="弧形 30">
            <a:extLst>
              <a:ext uri="{FF2B5EF4-FFF2-40B4-BE49-F238E27FC236}">
                <a16:creationId xmlns:a16="http://schemas.microsoft.com/office/drawing/2014/main" id="{DC8062DF-368B-0098-D403-C6021BE9D87C}"/>
              </a:ext>
            </a:extLst>
          </p:cNvPr>
          <p:cNvSpPr/>
          <p:nvPr/>
        </p:nvSpPr>
        <p:spPr>
          <a:xfrm>
            <a:off x="3214925" y="5824305"/>
            <a:ext cx="14037886" cy="1170119"/>
          </a:xfrm>
          <a:prstGeom prst="arc">
            <a:avLst>
              <a:gd name="adj1" fmla="val 10806578"/>
              <a:gd name="adj2" fmla="val 0"/>
            </a:avLst>
          </a:prstGeom>
          <a:noFill/>
          <a:ln w="12700" cap="flat">
            <a:solidFill>
              <a:srgbClr val="FFFFFF">
                <a:lumMod val="75000"/>
              </a:srgbClr>
            </a:solidFill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32" name="弧形 31">
            <a:extLst>
              <a:ext uri="{FF2B5EF4-FFF2-40B4-BE49-F238E27FC236}">
                <a16:creationId xmlns:a16="http://schemas.microsoft.com/office/drawing/2014/main" id="{D757468F-5A6B-B948-A408-3664DCA3448B}"/>
              </a:ext>
            </a:extLst>
          </p:cNvPr>
          <p:cNvSpPr/>
          <p:nvPr/>
        </p:nvSpPr>
        <p:spPr>
          <a:xfrm>
            <a:off x="10871200" y="5824305"/>
            <a:ext cx="10297875" cy="1170119"/>
          </a:xfrm>
          <a:prstGeom prst="arc">
            <a:avLst>
              <a:gd name="adj1" fmla="val 10806578"/>
              <a:gd name="adj2" fmla="val 0"/>
            </a:avLst>
          </a:prstGeom>
          <a:noFill/>
          <a:ln w="12700" cap="flat">
            <a:solidFill>
              <a:srgbClr val="FFFFFF">
                <a:lumMod val="75000"/>
              </a:srgbClr>
            </a:solidFill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3285D34-26CF-6FFF-9188-6C21212897B8}"/>
              </a:ext>
            </a:extLst>
          </p:cNvPr>
          <p:cNvSpPr/>
          <p:nvPr/>
        </p:nvSpPr>
        <p:spPr>
          <a:xfrm>
            <a:off x="11064925" y="8641976"/>
            <a:ext cx="2205819" cy="2544926"/>
          </a:xfrm>
          <a:prstGeom prst="rect">
            <a:avLst/>
          </a:prstGeom>
          <a:noFill/>
          <a:ln w="12700" cap="flat">
            <a:solidFill>
              <a:srgbClr val="000000"/>
            </a:solidFill>
            <a:prstDash val="dash"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t">
            <a:spAutoFit/>
          </a:bodyPr>
          <a:lstStyle/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Contact</a:t>
            </a:r>
          </a:p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Constraint</a:t>
            </a:r>
          </a:p>
          <a:p>
            <a:pPr marL="7200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Tie</a:t>
            </a:r>
          </a:p>
          <a:p>
            <a:pPr marL="7200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Rigid Body</a:t>
            </a:r>
          </a:p>
          <a:p>
            <a:pPr marL="7200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Coupling</a:t>
            </a:r>
          </a:p>
          <a:p>
            <a:pPr marL="7200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Embedded Region</a:t>
            </a:r>
          </a:p>
          <a:p>
            <a:pPr marL="7200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…</a:t>
            </a:r>
          </a:p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Connector</a:t>
            </a: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C4C8A0E-A84D-3ACF-E69C-E42580EAC4A6}"/>
              </a:ext>
            </a:extLst>
          </p:cNvPr>
          <p:cNvSpPr/>
          <p:nvPr/>
        </p:nvSpPr>
        <p:spPr>
          <a:xfrm>
            <a:off x="13513347" y="8641976"/>
            <a:ext cx="2983952" cy="1067599"/>
          </a:xfrm>
          <a:prstGeom prst="rect">
            <a:avLst/>
          </a:prstGeom>
          <a:noFill/>
          <a:ln w="12700" cap="flat">
            <a:solidFill>
              <a:srgbClr val="000000"/>
            </a:solidFill>
            <a:prstDash val="dash"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t">
            <a:spAutoFit/>
          </a:bodyPr>
          <a:lstStyle/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Load</a:t>
            </a:r>
          </a:p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Boundary Condition</a:t>
            </a:r>
          </a:p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Predefined Field</a:t>
            </a: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0476C88-4652-9F51-E76E-6C130BE814B7}"/>
              </a:ext>
            </a:extLst>
          </p:cNvPr>
          <p:cNvSpPr/>
          <p:nvPr/>
        </p:nvSpPr>
        <p:spPr>
          <a:xfrm>
            <a:off x="8409122" y="8641976"/>
            <a:ext cx="2402852" cy="1067599"/>
          </a:xfrm>
          <a:prstGeom prst="rect">
            <a:avLst/>
          </a:prstGeom>
          <a:noFill/>
          <a:ln w="12700" cap="flat">
            <a:solidFill>
              <a:srgbClr val="000000"/>
            </a:solidFill>
            <a:prstDash val="dash"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t">
            <a:spAutoFit/>
          </a:bodyPr>
          <a:lstStyle/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Step</a:t>
            </a:r>
          </a:p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Field Output</a:t>
            </a:r>
          </a:p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History Output</a:t>
            </a:r>
          </a:p>
        </p:txBody>
      </p: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4AF4B67B-54A3-83A6-055C-44FDA047A2C5}"/>
              </a:ext>
            </a:extLst>
          </p:cNvPr>
          <p:cNvCxnSpPr>
            <a:cxnSpLocks/>
            <a:stCxn id="6" idx="2"/>
            <a:endCxn id="29" idx="0"/>
          </p:cNvCxnSpPr>
          <p:nvPr/>
        </p:nvCxnSpPr>
        <p:spPr>
          <a:xfrm>
            <a:off x="4494371" y="7680525"/>
            <a:ext cx="1586" cy="961451"/>
          </a:xfrm>
          <a:prstGeom prst="line">
            <a:avLst/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000000"/>
            </a:solidFill>
            <a:miter lim="400000"/>
          </a:ln>
          <a:effectLst/>
        </p:spPr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3D9CF21-96B2-B841-DC4A-89FF4C5E15DA}"/>
              </a:ext>
            </a:extLst>
          </p:cNvPr>
          <p:cNvCxnSpPr>
            <a:cxnSpLocks/>
            <a:stCxn id="7" idx="2"/>
            <a:endCxn id="30" idx="0"/>
          </p:cNvCxnSpPr>
          <p:nvPr/>
        </p:nvCxnSpPr>
        <p:spPr>
          <a:xfrm flipH="1">
            <a:off x="7051429" y="7680525"/>
            <a:ext cx="1833" cy="961451"/>
          </a:xfrm>
          <a:prstGeom prst="line">
            <a:avLst/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FFFFFF">
                <a:lumMod val="75000"/>
              </a:srgbClr>
            </a:solidFill>
            <a:miter lim="400000"/>
          </a:ln>
          <a:effectLst/>
        </p:spPr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17B60DDC-11E5-A152-5D23-AD7410C222E7}"/>
              </a:ext>
            </a:extLst>
          </p:cNvPr>
          <p:cNvCxnSpPr>
            <a:cxnSpLocks/>
            <a:stCxn id="8" idx="2"/>
            <a:endCxn id="35" idx="0"/>
          </p:cNvCxnSpPr>
          <p:nvPr/>
        </p:nvCxnSpPr>
        <p:spPr>
          <a:xfrm flipH="1">
            <a:off x="9610548" y="7680525"/>
            <a:ext cx="1605" cy="961451"/>
          </a:xfrm>
          <a:prstGeom prst="line">
            <a:avLst/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000000"/>
            </a:solidFill>
            <a:miter lim="400000"/>
          </a:ln>
          <a:effectLst/>
        </p:spPr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B1FA07DC-19F0-FE51-EC59-6A8A19FD861B}"/>
              </a:ext>
            </a:extLst>
          </p:cNvPr>
          <p:cNvCxnSpPr>
            <a:cxnSpLocks/>
            <a:stCxn id="9" idx="2"/>
            <a:endCxn id="33" idx="0"/>
          </p:cNvCxnSpPr>
          <p:nvPr/>
        </p:nvCxnSpPr>
        <p:spPr>
          <a:xfrm flipH="1">
            <a:off x="12167835" y="7680525"/>
            <a:ext cx="3209" cy="961451"/>
          </a:xfrm>
          <a:prstGeom prst="line">
            <a:avLst/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000000"/>
            </a:solidFill>
            <a:miter lim="400000"/>
          </a:ln>
          <a:effectLst/>
        </p:spPr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F76A351-8246-42C7-3729-0E7BE30AB161}"/>
              </a:ext>
            </a:extLst>
          </p:cNvPr>
          <p:cNvCxnSpPr>
            <a:cxnSpLocks/>
            <a:stCxn id="10" idx="2"/>
            <a:endCxn id="34" idx="0"/>
          </p:cNvCxnSpPr>
          <p:nvPr/>
        </p:nvCxnSpPr>
        <p:spPr>
          <a:xfrm>
            <a:off x="14729935" y="7680525"/>
            <a:ext cx="275388" cy="961451"/>
          </a:xfrm>
          <a:prstGeom prst="line">
            <a:avLst/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000000"/>
            </a:solidFill>
            <a:miter lim="400000"/>
          </a:ln>
          <a:effectLst/>
        </p:spPr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81D6DEA6-50A4-ABAC-F0BC-0CC90C976175}"/>
              </a:ext>
            </a:extLst>
          </p:cNvPr>
          <p:cNvSpPr/>
          <p:nvPr/>
        </p:nvSpPr>
        <p:spPr>
          <a:xfrm>
            <a:off x="13991920" y="3279950"/>
            <a:ext cx="1939183" cy="636712"/>
          </a:xfrm>
          <a:prstGeom prst="rect">
            <a:avLst/>
          </a:prstGeom>
          <a:solidFill>
            <a:srgbClr val="000000">
              <a:alpha val="20000"/>
            </a:srgbClr>
          </a:solid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rPr>
              <a:t>HyperMesh</a:t>
            </a: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rPr>
              <a:t> File</a:t>
            </a:r>
          </a:p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rPr>
              <a:t>*.hm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58C2F558-147C-8D09-6DDC-370C1482F02A}"/>
              </a:ext>
            </a:extLst>
          </p:cNvPr>
          <p:cNvCxnSpPr>
            <a:cxnSpLocks/>
          </p:cNvCxnSpPr>
          <p:nvPr/>
        </p:nvCxnSpPr>
        <p:spPr>
          <a:xfrm flipV="1">
            <a:off x="21127163" y="4903800"/>
            <a:ext cx="0" cy="2090624"/>
          </a:xfrm>
          <a:prstGeom prst="line">
            <a:avLst/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000000"/>
            </a:solidFill>
            <a:prstDash val="lgDash"/>
            <a:miter lim="400000"/>
          </a:ln>
          <a:effectLst/>
        </p:spPr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813B843B-7015-1D5A-3369-55C739E4BB42}"/>
              </a:ext>
            </a:extLst>
          </p:cNvPr>
          <p:cNvCxnSpPr/>
          <p:nvPr/>
        </p:nvCxnSpPr>
        <p:spPr>
          <a:xfrm>
            <a:off x="20686507" y="5213521"/>
            <a:ext cx="847613" cy="0"/>
          </a:xfrm>
          <a:prstGeom prst="straightConnector1">
            <a:avLst/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000000"/>
            </a:solidFill>
            <a:miter lim="400000"/>
            <a:headEnd type="arrow"/>
            <a:tailEnd type="arrow"/>
          </a:ln>
          <a:effectLst/>
        </p:spPr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9906B56B-B615-7E04-85B6-8433D75DB3DB}"/>
              </a:ext>
            </a:extLst>
          </p:cNvPr>
          <p:cNvSpPr/>
          <p:nvPr/>
        </p:nvSpPr>
        <p:spPr>
          <a:xfrm>
            <a:off x="18900804" y="5018276"/>
            <a:ext cx="1757124" cy="390491"/>
          </a:xfrm>
          <a:prstGeom prst="rect">
            <a:avLst/>
          </a:prstGeom>
          <a:solidFill>
            <a:srgbClr val="000000">
              <a:alpha val="20000"/>
            </a:srgbClr>
          </a:solid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rPr>
              <a:t>HyperMesh</a:t>
            </a:r>
            <a:endParaRPr kumimoji="0" lang="en-US" altLang="zh-TW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C96DE70-E8E3-6F8D-E2FC-23FBD91F1250}"/>
              </a:ext>
            </a:extLst>
          </p:cNvPr>
          <p:cNvSpPr/>
          <p:nvPr/>
        </p:nvSpPr>
        <p:spPr>
          <a:xfrm>
            <a:off x="21565069" y="4895166"/>
            <a:ext cx="1757124" cy="636712"/>
          </a:xfrm>
          <a:prstGeom prst="rect">
            <a:avLst/>
          </a:prstGeom>
          <a:solidFill>
            <a:srgbClr val="000000">
              <a:alpha val="20000"/>
            </a:srgbClr>
          </a:solid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rPr>
              <a:t>HyperView</a:t>
            </a:r>
          </a:p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rPr>
              <a:t>HyperGraph</a:t>
            </a:r>
            <a:endParaRPr kumimoji="0" lang="en-US" altLang="zh-TW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498A9508-F44F-57D1-B904-533E77AB3C11}"/>
              </a:ext>
            </a:extLst>
          </p:cNvPr>
          <p:cNvGrpSpPr/>
          <p:nvPr/>
        </p:nvGrpSpPr>
        <p:grpSpPr>
          <a:xfrm rot="5400000">
            <a:off x="5868720" y="7164153"/>
            <a:ext cx="2362204" cy="1749898"/>
            <a:chOff x="15055533" y="5314950"/>
            <a:chExt cx="1929209" cy="308198"/>
          </a:xfrm>
        </p:grpSpPr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C2E3D41C-07A1-AAF7-3B90-0F341F41C5F7}"/>
                </a:ext>
              </a:extLst>
            </p:cNvPr>
            <p:cNvCxnSpPr>
              <a:cxnSpLocks/>
            </p:cNvCxnSpPr>
            <p:nvPr/>
          </p:nvCxnSpPr>
          <p:spPr>
            <a:xfrm>
              <a:off x="15055533" y="5314950"/>
              <a:ext cx="1929209" cy="308198"/>
            </a:xfrm>
            <a:prstGeom prst="line">
              <a:avLst/>
            </a:prstGeom>
            <a:solidFill>
              <a:srgbClr val="F68C50">
                <a:lumMod val="20000"/>
                <a:lumOff val="80000"/>
              </a:srgbClr>
            </a:solidFill>
            <a:ln w="12700" cap="flat">
              <a:solidFill>
                <a:srgbClr val="FF0000"/>
              </a:solidFill>
              <a:miter lim="400000"/>
            </a:ln>
            <a:effectLst/>
          </p:spPr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9BAB2DD7-DE13-42EE-B085-295CAB0708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55533" y="5314950"/>
              <a:ext cx="1929209" cy="308198"/>
            </a:xfrm>
            <a:prstGeom prst="line">
              <a:avLst/>
            </a:prstGeom>
            <a:solidFill>
              <a:srgbClr val="F68C50">
                <a:lumMod val="20000"/>
                <a:lumOff val="80000"/>
              </a:srgbClr>
            </a:solidFill>
            <a:ln w="12700" cap="flat">
              <a:solidFill>
                <a:srgbClr val="FF0000"/>
              </a:solidFill>
              <a:miter lim="400000"/>
            </a:ln>
            <a:effectLst/>
          </p:spPr>
        </p:cxnSp>
      </p:grp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15A6EBED-DAE6-A85B-2AAC-504A1B2FF9DF}"/>
              </a:ext>
            </a:extLst>
          </p:cNvPr>
          <p:cNvCxnSpPr>
            <a:cxnSpLocks/>
            <a:stCxn id="41" idx="1"/>
            <a:endCxn id="23" idx="3"/>
          </p:cNvCxnSpPr>
          <p:nvPr/>
        </p:nvCxnSpPr>
        <p:spPr>
          <a:xfrm flipH="1" flipV="1">
            <a:off x="13645027" y="3595430"/>
            <a:ext cx="346893" cy="2876"/>
          </a:xfrm>
          <a:prstGeom prst="line">
            <a:avLst/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FF0000"/>
            </a:solidFill>
            <a:miter lim="400000"/>
            <a:headEnd type="arrow"/>
            <a:tailEnd type="none"/>
          </a:ln>
          <a:effectLst/>
        </p:spPr>
      </p:cxn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21891A33-74E7-E890-1848-6AD0A6B85C7F}"/>
              </a:ext>
            </a:extLst>
          </p:cNvPr>
          <p:cNvGrpSpPr/>
          <p:nvPr/>
        </p:nvGrpSpPr>
        <p:grpSpPr>
          <a:xfrm>
            <a:off x="15651202" y="10374662"/>
            <a:ext cx="7242628" cy="1811889"/>
            <a:chOff x="14388535" y="11025572"/>
            <a:chExt cx="7242628" cy="1811889"/>
          </a:xfrm>
        </p:grpSpPr>
        <p:sp>
          <p:nvSpPr>
            <p:cNvPr id="51" name="矩形: 圓角 50">
              <a:extLst>
                <a:ext uri="{FF2B5EF4-FFF2-40B4-BE49-F238E27FC236}">
                  <a16:creationId xmlns:a16="http://schemas.microsoft.com/office/drawing/2014/main" id="{1351A20E-E486-7B9F-1475-57AC5C4F9FF1}"/>
                </a:ext>
              </a:extLst>
            </p:cNvPr>
            <p:cNvSpPr/>
            <p:nvPr/>
          </p:nvSpPr>
          <p:spPr>
            <a:xfrm>
              <a:off x="16889124" y="11378480"/>
              <a:ext cx="2011680" cy="568240"/>
            </a:xfrm>
            <a:prstGeom prst="round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Solver</a:t>
              </a:r>
              <a:endParaRPr kumimoji="0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CCDF6AA2-3368-DE3F-DF5C-0CE9D7A07FE2}"/>
                </a:ext>
              </a:extLst>
            </p:cNvPr>
            <p:cNvSpPr/>
            <p:nvPr/>
          </p:nvSpPr>
          <p:spPr>
            <a:xfrm>
              <a:off x="14554200" y="11221133"/>
              <a:ext cx="1704660" cy="8829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Input File</a:t>
              </a:r>
            </a:p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*</a:t>
              </a:r>
              <a:r>
                <a:rPr kumimoji="0" lang="en-US" altLang="zh-TW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.</a:t>
              </a:r>
              <a:r>
                <a:rPr kumimoji="0" lang="en-US" altLang="zh-TW" sz="2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inp</a:t>
              </a:r>
              <a:endParaRPr kumimoji="0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Light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4B805A27-DB7E-7AF3-5151-F2F6F63EFC4E}"/>
                </a:ext>
              </a:extLst>
            </p:cNvPr>
            <p:cNvSpPr/>
            <p:nvPr/>
          </p:nvSpPr>
          <p:spPr>
            <a:xfrm>
              <a:off x="19392845" y="11221133"/>
              <a:ext cx="2011680" cy="8829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Output File</a:t>
              </a:r>
            </a:p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*</a:t>
              </a:r>
              <a:r>
                <a:rPr kumimoji="0" lang="en-US" altLang="zh-TW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.</a:t>
              </a:r>
              <a:r>
                <a:rPr kumimoji="0" lang="en-US" altLang="zh-TW" sz="2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odb</a:t>
              </a:r>
              <a:endParaRPr kumimoji="0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Light"/>
              </a:endParaRPr>
            </a:p>
          </p:txBody>
        </p:sp>
        <p:sp>
          <p:nvSpPr>
            <p:cNvPr id="54" name="箭號: 向右 53">
              <a:extLst>
                <a:ext uri="{FF2B5EF4-FFF2-40B4-BE49-F238E27FC236}">
                  <a16:creationId xmlns:a16="http://schemas.microsoft.com/office/drawing/2014/main" id="{7B24D00D-E069-5ECE-5B6C-54EE2C460915}"/>
                </a:ext>
              </a:extLst>
            </p:cNvPr>
            <p:cNvSpPr/>
            <p:nvPr/>
          </p:nvSpPr>
          <p:spPr>
            <a:xfrm>
              <a:off x="16258860" y="11584857"/>
              <a:ext cx="768487" cy="155487"/>
            </a:xfrm>
            <a:prstGeom prst="rightArrow">
              <a:avLst>
                <a:gd name="adj1" fmla="val 50000"/>
                <a:gd name="adj2" fmla="val 253599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</p:spPr>
          <p:txBody>
            <a:bodyPr rot="0" spcFirstLastPara="1" vertOverflow="overflow" horzOverflow="overflow" vert="horz" wrap="square" lIns="71437" tIns="71437" rIns="71437" bIns="71437" numCol="1" spcCol="38100" rtlCol="0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endParaRPr>
            </a:p>
          </p:txBody>
        </p:sp>
        <p:sp>
          <p:nvSpPr>
            <p:cNvPr id="55" name="箭號: 向右 54">
              <a:extLst>
                <a:ext uri="{FF2B5EF4-FFF2-40B4-BE49-F238E27FC236}">
                  <a16:creationId xmlns:a16="http://schemas.microsoft.com/office/drawing/2014/main" id="{A47D41B4-D8EC-F876-A473-DF99C90928F1}"/>
                </a:ext>
              </a:extLst>
            </p:cNvPr>
            <p:cNvSpPr/>
            <p:nvPr/>
          </p:nvSpPr>
          <p:spPr>
            <a:xfrm>
              <a:off x="18762581" y="11584857"/>
              <a:ext cx="768487" cy="155487"/>
            </a:xfrm>
            <a:prstGeom prst="rightArrow">
              <a:avLst>
                <a:gd name="adj1" fmla="val 50000"/>
                <a:gd name="adj2" fmla="val 253599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</p:spPr>
          <p:txBody>
            <a:bodyPr rot="0" spcFirstLastPara="1" vertOverflow="overflow" horzOverflow="overflow" vert="horz" wrap="square" lIns="71437" tIns="71437" rIns="71437" bIns="71437" numCol="1" spcCol="38100" rtlCol="0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endParaRPr>
            </a:p>
          </p:txBody>
        </p:sp>
        <p:sp>
          <p:nvSpPr>
            <p:cNvPr id="56" name="矩形: 圓角 55">
              <a:extLst>
                <a:ext uri="{FF2B5EF4-FFF2-40B4-BE49-F238E27FC236}">
                  <a16:creationId xmlns:a16="http://schemas.microsoft.com/office/drawing/2014/main" id="{CF2DDE3D-5A36-0F41-EB69-4F70F4D3DC21}"/>
                </a:ext>
              </a:extLst>
            </p:cNvPr>
            <p:cNvSpPr/>
            <p:nvPr/>
          </p:nvSpPr>
          <p:spPr>
            <a:xfrm>
              <a:off x="14388535" y="11025572"/>
              <a:ext cx="7242628" cy="1811889"/>
            </a:xfrm>
            <a:prstGeom prst="roundRect">
              <a:avLst/>
            </a:prstGeom>
            <a:noFill/>
            <a:ln w="12700" cap="flat">
              <a:solidFill>
                <a:srgbClr val="000000"/>
              </a:solidFill>
              <a:prstDash val="dash"/>
              <a:miter lim="400000"/>
            </a:ln>
            <a:effectLst/>
          </p:spPr>
          <p:txBody>
            <a:bodyPr rot="0" spcFirstLastPara="1" vertOverflow="overflow" horzOverflow="overflow" vert="horz" wrap="square" lIns="71437" tIns="71437" rIns="71437" bIns="71437" numCol="1" spcCol="38100" rtlCol="0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E0251794-FAC1-9645-C1F3-75DFD676907F}"/>
                </a:ext>
              </a:extLst>
            </p:cNvPr>
            <p:cNvSpPr/>
            <p:nvPr/>
          </p:nvSpPr>
          <p:spPr>
            <a:xfrm>
              <a:off x="16423144" y="12057486"/>
              <a:ext cx="1763833" cy="6367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Abaqus/Standard</a:t>
              </a:r>
            </a:p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Abaqus/Explicit</a:t>
              </a:r>
              <a:endParaRPr kumimoji="0" lang="zh-TW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Light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3482405B-0610-B3C4-A267-51E07E2AFCFC}"/>
                </a:ext>
              </a:extLst>
            </p:cNvPr>
            <p:cNvSpPr/>
            <p:nvPr/>
          </p:nvSpPr>
          <p:spPr>
            <a:xfrm>
              <a:off x="14881955" y="12314740"/>
              <a:ext cx="1049148" cy="390491"/>
            </a:xfrm>
            <a:prstGeom prst="rect">
              <a:avLst/>
            </a:pr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*.fem</a:t>
              </a: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DF54C927-A074-F347-17E1-EB84FBEECEB8}"/>
                </a:ext>
              </a:extLst>
            </p:cNvPr>
            <p:cNvSpPr/>
            <p:nvPr/>
          </p:nvSpPr>
          <p:spPr>
            <a:xfrm>
              <a:off x="19874111" y="12314740"/>
              <a:ext cx="1049148" cy="390491"/>
            </a:xfrm>
            <a:prstGeom prst="rect">
              <a:avLst/>
            </a:pr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*.h3d</a:t>
              </a: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52EEB790-C438-1B8B-5FEE-7EE64EFF33B5}"/>
                </a:ext>
              </a:extLst>
            </p:cNvPr>
            <p:cNvSpPr/>
            <p:nvPr/>
          </p:nvSpPr>
          <p:spPr>
            <a:xfrm>
              <a:off x="18408894" y="12057486"/>
              <a:ext cx="1049148" cy="636712"/>
            </a:xfrm>
            <a:prstGeom prst="rect">
              <a:avLst/>
            </a:pr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Optistruct</a:t>
              </a:r>
              <a:endPara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endParaRPr>
            </a:p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Radioss</a:t>
              </a:r>
              <a:endPara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endParaRPr>
            </a:p>
          </p:txBody>
        </p: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9F62079C-5E74-616B-D489-5681F1B511E9}"/>
                </a:ext>
              </a:extLst>
            </p:cNvPr>
            <p:cNvCxnSpPr>
              <a:cxnSpLocks/>
              <a:stCxn id="58" idx="0"/>
              <a:endCxn id="52" idx="2"/>
            </p:cNvCxnSpPr>
            <p:nvPr/>
          </p:nvCxnSpPr>
          <p:spPr>
            <a:xfrm flipV="1">
              <a:off x="15406529" y="12104066"/>
              <a:ext cx="1" cy="210674"/>
            </a:xfrm>
            <a:prstGeom prst="line">
              <a:avLst/>
            </a:prstGeom>
            <a:solidFill>
              <a:srgbClr val="F68C50">
                <a:lumMod val="20000"/>
                <a:lumOff val="80000"/>
              </a:srgbClr>
            </a:solidFill>
            <a:ln w="12700" cap="flat">
              <a:solidFill>
                <a:srgbClr val="FF0000"/>
              </a:solidFill>
              <a:miter lim="400000"/>
              <a:headEnd type="arrow"/>
              <a:tailEnd type="none"/>
            </a:ln>
            <a:effectLst/>
          </p:spPr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1A7E6335-45BE-672C-1A1A-5544B16A5494}"/>
                </a:ext>
              </a:extLst>
            </p:cNvPr>
            <p:cNvCxnSpPr>
              <a:cxnSpLocks/>
              <a:stCxn id="59" idx="0"/>
              <a:endCxn id="53" idx="2"/>
            </p:cNvCxnSpPr>
            <p:nvPr/>
          </p:nvCxnSpPr>
          <p:spPr>
            <a:xfrm flipV="1">
              <a:off x="20398685" y="12104066"/>
              <a:ext cx="0" cy="210674"/>
            </a:xfrm>
            <a:prstGeom prst="line">
              <a:avLst/>
            </a:prstGeom>
            <a:solidFill>
              <a:srgbClr val="F68C50">
                <a:lumMod val="20000"/>
                <a:lumOff val="80000"/>
              </a:srgbClr>
            </a:solidFill>
            <a:ln w="12700" cap="flat">
              <a:solidFill>
                <a:srgbClr val="FF0000"/>
              </a:solidFill>
              <a:miter lim="400000"/>
              <a:headEnd type="arrow"/>
              <a:tailEnd type="none"/>
            </a:ln>
            <a:effectLst/>
          </p:spPr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5B022B3D-EDC6-74F7-DD05-D6F838FCD9DA}"/>
                </a:ext>
              </a:extLst>
            </p:cNvPr>
            <p:cNvCxnSpPr>
              <a:cxnSpLocks/>
              <a:stCxn id="60" idx="1"/>
              <a:endCxn id="57" idx="3"/>
            </p:cNvCxnSpPr>
            <p:nvPr/>
          </p:nvCxnSpPr>
          <p:spPr>
            <a:xfrm flipH="1">
              <a:off x="18186977" y="12375842"/>
              <a:ext cx="221917" cy="0"/>
            </a:xfrm>
            <a:prstGeom prst="line">
              <a:avLst/>
            </a:prstGeom>
            <a:solidFill>
              <a:srgbClr val="F68C50">
                <a:lumMod val="20000"/>
                <a:lumOff val="80000"/>
              </a:srgbClr>
            </a:solidFill>
            <a:ln w="12700" cap="flat">
              <a:solidFill>
                <a:srgbClr val="FF0000"/>
              </a:solidFill>
              <a:miter lim="400000"/>
              <a:headEnd type="arrow"/>
              <a:tailEnd type="none"/>
            </a:ln>
            <a:effectLst/>
          </p:spPr>
        </p:cxnSp>
      </p:grpSp>
      <p:sp>
        <p:nvSpPr>
          <p:cNvPr id="64" name="矩形 63">
            <a:extLst>
              <a:ext uri="{FF2B5EF4-FFF2-40B4-BE49-F238E27FC236}">
                <a16:creationId xmlns:a16="http://schemas.microsoft.com/office/drawing/2014/main" id="{303A843C-B7EA-1795-583A-2D6BEBA483E0}"/>
              </a:ext>
            </a:extLst>
          </p:cNvPr>
          <p:cNvSpPr/>
          <p:nvPr/>
        </p:nvSpPr>
        <p:spPr>
          <a:xfrm>
            <a:off x="1246546" y="8641976"/>
            <a:ext cx="1377869" cy="454988"/>
          </a:xfrm>
          <a:prstGeom prst="rect">
            <a:avLst/>
          </a:prstGeom>
          <a:noFill/>
          <a:ln w="12700" cap="flat">
            <a:solidFill>
              <a:srgbClr val="000000"/>
            </a:solidFill>
            <a:prstDash val="dash"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t">
            <a:noAutofit/>
          </a:bodyPr>
          <a:lstStyle/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Part</a:t>
            </a: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E736A1FE-A57F-C5BF-1F4E-FBDD5A21D3BC}"/>
              </a:ext>
            </a:extLst>
          </p:cNvPr>
          <p:cNvCxnSpPr>
            <a:cxnSpLocks/>
            <a:stCxn id="5" idx="2"/>
            <a:endCxn id="64" idx="0"/>
          </p:cNvCxnSpPr>
          <p:nvPr/>
        </p:nvCxnSpPr>
        <p:spPr>
          <a:xfrm>
            <a:off x="1935480" y="7680525"/>
            <a:ext cx="1" cy="961451"/>
          </a:xfrm>
          <a:prstGeom prst="line">
            <a:avLst/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000000"/>
            </a:solidFill>
            <a:miter lim="400000"/>
          </a:ln>
          <a:effectLst/>
        </p:spPr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94FEF368-DBEF-ABEB-E2D8-D370C7EEF0F7}"/>
              </a:ext>
            </a:extLst>
          </p:cNvPr>
          <p:cNvSpPr/>
          <p:nvPr/>
        </p:nvSpPr>
        <p:spPr>
          <a:xfrm>
            <a:off x="1030042" y="9346152"/>
            <a:ext cx="1810877" cy="882933"/>
          </a:xfrm>
          <a:prstGeom prst="rect">
            <a:avLst/>
          </a:prstGeom>
          <a:solidFill>
            <a:srgbClr val="000000">
              <a:alpha val="20000"/>
            </a:srgbClr>
          </a:solid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285750" marR="0" lvl="0" indent="-28575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rPr>
              <a:t>Component</a:t>
            </a:r>
          </a:p>
          <a:p>
            <a:pPr marL="285750" marR="0" lvl="0" indent="-28575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rPr>
              <a:t>Part</a:t>
            </a:r>
          </a:p>
          <a:p>
            <a:pPr marL="285750" marR="0" lvl="0" indent="-28575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rPr>
              <a:t>Part Assembly</a:t>
            </a:r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28E12FE6-77BC-C609-770D-CC958376D0D2}"/>
              </a:ext>
            </a:extLst>
          </p:cNvPr>
          <p:cNvCxnSpPr>
            <a:cxnSpLocks/>
            <a:stCxn id="66" idx="0"/>
            <a:endCxn id="64" idx="2"/>
          </p:cNvCxnSpPr>
          <p:nvPr/>
        </p:nvCxnSpPr>
        <p:spPr>
          <a:xfrm flipV="1">
            <a:off x="1935481" y="9096964"/>
            <a:ext cx="0" cy="249188"/>
          </a:xfrm>
          <a:prstGeom prst="line">
            <a:avLst/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FF0000"/>
            </a:solidFill>
            <a:miter lim="400000"/>
            <a:headEnd type="arrow"/>
            <a:tailEnd type="none"/>
          </a:ln>
          <a:effectLst/>
        </p:spPr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06AB465E-BBE9-82E0-6496-35242ED510C4}"/>
              </a:ext>
            </a:extLst>
          </p:cNvPr>
          <p:cNvSpPr/>
          <p:nvPr/>
        </p:nvSpPr>
        <p:spPr>
          <a:xfrm>
            <a:off x="12848881" y="4420976"/>
            <a:ext cx="3648417" cy="390491"/>
          </a:xfrm>
          <a:prstGeom prst="rect">
            <a:avLst/>
          </a:prstGeom>
          <a:solidFill>
            <a:srgbClr val="000000">
              <a:alpha val="20000"/>
            </a:srgbClr>
          </a:solid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rPr>
              <a:t>Contain only one model for each *.</a:t>
            </a: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rPr>
              <a:t>hw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9665DCC3-E9BA-D2FE-8A1D-FD3D18700288}"/>
              </a:ext>
            </a:extLst>
          </p:cNvPr>
          <p:cNvSpPr/>
          <p:nvPr/>
        </p:nvSpPr>
        <p:spPr>
          <a:xfrm>
            <a:off x="3066784" y="9047937"/>
            <a:ext cx="2790850" cy="593359"/>
          </a:xfrm>
          <a:prstGeom prst="rect">
            <a:avLst/>
          </a:prstGeom>
          <a:noFill/>
          <a:ln w="12700" cap="flat">
            <a:solidFill>
              <a:srgbClr val="FF0000"/>
            </a:solidFill>
            <a:prstDash val="dash"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6F6326B-03AE-137B-EB45-2C8211AAFD3D}"/>
              </a:ext>
            </a:extLst>
          </p:cNvPr>
          <p:cNvSpPr/>
          <p:nvPr/>
        </p:nvSpPr>
        <p:spPr>
          <a:xfrm>
            <a:off x="3811720" y="9835774"/>
            <a:ext cx="1300979" cy="390491"/>
          </a:xfrm>
          <a:prstGeom prst="rect">
            <a:avLst/>
          </a:prstGeom>
          <a:solidFill>
            <a:srgbClr val="000000">
              <a:alpha val="20000"/>
            </a:srgbClr>
          </a:solid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285750" marR="0" lvl="0" indent="-28575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rPr>
              <a:t>Property</a:t>
            </a:r>
          </a:p>
        </p:txBody>
      </p: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0D2525B7-6845-77B5-582A-DC460356BC1C}"/>
              </a:ext>
            </a:extLst>
          </p:cNvPr>
          <p:cNvCxnSpPr>
            <a:cxnSpLocks/>
            <a:stCxn id="70" idx="0"/>
            <a:endCxn id="69" idx="2"/>
          </p:cNvCxnSpPr>
          <p:nvPr/>
        </p:nvCxnSpPr>
        <p:spPr>
          <a:xfrm flipH="1" flipV="1">
            <a:off x="4462209" y="9641296"/>
            <a:ext cx="1" cy="194478"/>
          </a:xfrm>
          <a:prstGeom prst="line">
            <a:avLst/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FF0000"/>
            </a:solidFill>
            <a:miter lim="400000"/>
            <a:headEnd type="arrow"/>
            <a:tailEnd type="none"/>
          </a:ln>
          <a:effectLst/>
        </p:spPr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5B66DBB5-3C17-EA59-CE1C-43888BFB17DA}"/>
              </a:ext>
            </a:extLst>
          </p:cNvPr>
          <p:cNvSpPr/>
          <p:nvPr/>
        </p:nvSpPr>
        <p:spPr>
          <a:xfrm>
            <a:off x="8461410" y="9060926"/>
            <a:ext cx="2196559" cy="581667"/>
          </a:xfrm>
          <a:prstGeom prst="rect">
            <a:avLst/>
          </a:prstGeom>
          <a:noFill/>
          <a:ln w="12700" cap="flat">
            <a:solidFill>
              <a:srgbClr val="FF0000"/>
            </a:solidFill>
            <a:prstDash val="dash"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lvl="0" indent="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4317F5CB-DD40-8F05-77E5-61293ACE9CEA}"/>
              </a:ext>
            </a:extLst>
          </p:cNvPr>
          <p:cNvSpPr/>
          <p:nvPr/>
        </p:nvSpPr>
        <p:spPr>
          <a:xfrm>
            <a:off x="8461410" y="8738076"/>
            <a:ext cx="2196559" cy="280794"/>
          </a:xfrm>
          <a:prstGeom prst="rect">
            <a:avLst/>
          </a:prstGeom>
          <a:noFill/>
          <a:ln w="12700" cap="flat">
            <a:solidFill>
              <a:srgbClr val="FF0000"/>
            </a:solidFill>
            <a:prstDash val="dash"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lvl="0" indent="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D670E980-7F7A-20CD-C56E-4770E2CC45F4}"/>
              </a:ext>
            </a:extLst>
          </p:cNvPr>
          <p:cNvSpPr/>
          <p:nvPr/>
        </p:nvSpPr>
        <p:spPr>
          <a:xfrm>
            <a:off x="6795778" y="10410565"/>
            <a:ext cx="1930770" cy="390491"/>
          </a:xfrm>
          <a:prstGeom prst="rect">
            <a:avLst/>
          </a:prstGeom>
          <a:solidFill>
            <a:srgbClr val="000000">
              <a:alpha val="20000"/>
            </a:srgbClr>
          </a:solid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285750" marR="0" lvl="0" indent="-28575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rPr>
              <a:t>Cards/OUTPUT</a:t>
            </a:r>
          </a:p>
        </p:txBody>
      </p:sp>
      <p:cxnSp>
        <p:nvCxnSpPr>
          <p:cNvPr id="75" name="接點: 肘形 74">
            <a:extLst>
              <a:ext uri="{FF2B5EF4-FFF2-40B4-BE49-F238E27FC236}">
                <a16:creationId xmlns:a16="http://schemas.microsoft.com/office/drawing/2014/main" id="{9B48C118-B7B2-670B-56EF-8C404BFC6D13}"/>
              </a:ext>
            </a:extLst>
          </p:cNvPr>
          <p:cNvCxnSpPr>
            <a:cxnSpLocks/>
            <a:stCxn id="73" idx="1"/>
            <a:endCxn id="86" idx="0"/>
          </p:cNvCxnSpPr>
          <p:nvPr/>
        </p:nvCxnSpPr>
        <p:spPr>
          <a:xfrm rot="10800000" flipV="1">
            <a:off x="8098616" y="8878472"/>
            <a:ext cx="362794" cy="945875"/>
          </a:xfrm>
          <a:prstGeom prst="bentConnector2">
            <a:avLst/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FF0000"/>
            </a:solidFill>
            <a:miter lim="400000"/>
            <a:headEnd type="none"/>
            <a:tailEnd type="arrow"/>
          </a:ln>
          <a:effectLst/>
        </p:spPr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2E84CA56-02B8-8F75-311A-3D23CBA19E57}"/>
              </a:ext>
            </a:extLst>
          </p:cNvPr>
          <p:cNvSpPr/>
          <p:nvPr/>
        </p:nvSpPr>
        <p:spPr>
          <a:xfrm>
            <a:off x="13563400" y="9059210"/>
            <a:ext cx="2796342" cy="267166"/>
          </a:xfrm>
          <a:prstGeom prst="rect">
            <a:avLst/>
          </a:prstGeom>
          <a:noFill/>
          <a:ln w="12700" cap="flat">
            <a:solidFill>
              <a:srgbClr val="FF0000"/>
            </a:solidFill>
            <a:prstDash val="dash"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lvl="0" indent="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EE17DA8E-4E16-4352-649C-DF64669411FD}"/>
              </a:ext>
            </a:extLst>
          </p:cNvPr>
          <p:cNvSpPr/>
          <p:nvPr/>
        </p:nvSpPr>
        <p:spPr>
          <a:xfrm>
            <a:off x="13563400" y="8723313"/>
            <a:ext cx="2796342" cy="267166"/>
          </a:xfrm>
          <a:prstGeom prst="rect">
            <a:avLst/>
          </a:prstGeom>
          <a:noFill/>
          <a:ln w="12700" cap="flat">
            <a:solidFill>
              <a:srgbClr val="FF0000"/>
            </a:solidFill>
            <a:prstDash val="dash"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lvl="0" indent="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grpSp>
        <p:nvGrpSpPr>
          <p:cNvPr id="78" name="群組 77">
            <a:extLst>
              <a:ext uri="{FF2B5EF4-FFF2-40B4-BE49-F238E27FC236}">
                <a16:creationId xmlns:a16="http://schemas.microsoft.com/office/drawing/2014/main" id="{2106723D-7379-02B3-2311-227958E055B9}"/>
              </a:ext>
            </a:extLst>
          </p:cNvPr>
          <p:cNvGrpSpPr/>
          <p:nvPr/>
        </p:nvGrpSpPr>
        <p:grpSpPr>
          <a:xfrm>
            <a:off x="16984742" y="8466464"/>
            <a:ext cx="4083135" cy="753740"/>
            <a:chOff x="17023055" y="8380731"/>
            <a:chExt cx="4083135" cy="753740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94B28751-0879-F993-5DCD-7C6748F0462E}"/>
                </a:ext>
              </a:extLst>
            </p:cNvPr>
            <p:cNvSpPr/>
            <p:nvPr/>
          </p:nvSpPr>
          <p:spPr>
            <a:xfrm>
              <a:off x="17027348" y="8743980"/>
              <a:ext cx="4078842" cy="390491"/>
            </a:xfrm>
            <a:prstGeom prst="rect">
              <a:avLst/>
            </a:pr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285750" marR="0" lvl="0" indent="-285750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zh-TW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Load (PLOAD4, FORCE, MOMENT, …)</a:t>
              </a: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B2444CA3-EAC7-2F3F-F6F3-F9EFDF273C9D}"/>
                </a:ext>
              </a:extLst>
            </p:cNvPr>
            <p:cNvSpPr/>
            <p:nvPr/>
          </p:nvSpPr>
          <p:spPr>
            <a:xfrm>
              <a:off x="17023055" y="8380731"/>
              <a:ext cx="1619971" cy="3904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lvl="0" indent="0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Load Collector</a:t>
              </a:r>
              <a:endParaRPr kumimoji="0" lang="zh-TW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endParaRPr>
            </a:p>
          </p:txBody>
        </p:sp>
      </p:grp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AA426944-DFA1-FE8B-0CD5-10112B7D653C}"/>
              </a:ext>
            </a:extLst>
          </p:cNvPr>
          <p:cNvGrpSpPr/>
          <p:nvPr/>
        </p:nvGrpSpPr>
        <p:grpSpPr>
          <a:xfrm>
            <a:off x="16986887" y="9383379"/>
            <a:ext cx="2462757" cy="753740"/>
            <a:chOff x="17023055" y="8380731"/>
            <a:chExt cx="2462757" cy="753740"/>
          </a:xfrm>
        </p:grpSpPr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6C51A327-68A9-CB5E-3B06-64A11DE3A8DE}"/>
                </a:ext>
              </a:extLst>
            </p:cNvPr>
            <p:cNvSpPr/>
            <p:nvPr/>
          </p:nvSpPr>
          <p:spPr>
            <a:xfrm>
              <a:off x="17027348" y="8743980"/>
              <a:ext cx="2458464" cy="390491"/>
            </a:xfrm>
            <a:prstGeom prst="rect">
              <a:avLst/>
            </a:pr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285750" marR="0" lvl="0" indent="-285750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zh-TW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Constraint (SPC, …)</a:t>
              </a: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0CC7A5A5-4BF4-3022-371F-F7204DD516A3}"/>
                </a:ext>
              </a:extLst>
            </p:cNvPr>
            <p:cNvSpPr/>
            <p:nvPr/>
          </p:nvSpPr>
          <p:spPr>
            <a:xfrm>
              <a:off x="17023055" y="8380731"/>
              <a:ext cx="1619971" cy="3904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lvl="0" indent="0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Load Collector</a:t>
              </a:r>
              <a:endParaRPr kumimoji="0" lang="zh-TW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endParaRPr>
            </a:p>
          </p:txBody>
        </p:sp>
      </p:grpSp>
      <p:cxnSp>
        <p:nvCxnSpPr>
          <p:cNvPr id="84" name="接點: 肘形 83">
            <a:extLst>
              <a:ext uri="{FF2B5EF4-FFF2-40B4-BE49-F238E27FC236}">
                <a16:creationId xmlns:a16="http://schemas.microsoft.com/office/drawing/2014/main" id="{6BAF2EC0-F3EA-DC3F-65AA-65A31340EF68}"/>
              </a:ext>
            </a:extLst>
          </p:cNvPr>
          <p:cNvCxnSpPr>
            <a:cxnSpLocks/>
            <a:endCxn id="80" idx="1"/>
          </p:cNvCxnSpPr>
          <p:nvPr/>
        </p:nvCxnSpPr>
        <p:spPr>
          <a:xfrm flipV="1">
            <a:off x="16370300" y="8661710"/>
            <a:ext cx="614442" cy="164790"/>
          </a:xfrm>
          <a:prstGeom prst="bentConnector3">
            <a:avLst>
              <a:gd name="adj1" fmla="val 50000"/>
            </a:avLst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FF0000"/>
            </a:solidFill>
            <a:miter lim="400000"/>
            <a:headEnd type="none"/>
            <a:tailEnd type="arrow"/>
          </a:ln>
          <a:effectLst/>
        </p:spPr>
      </p:cxnSp>
      <p:cxnSp>
        <p:nvCxnSpPr>
          <p:cNvPr id="85" name="接點: 肘形 84">
            <a:extLst>
              <a:ext uri="{FF2B5EF4-FFF2-40B4-BE49-F238E27FC236}">
                <a16:creationId xmlns:a16="http://schemas.microsoft.com/office/drawing/2014/main" id="{62B0E5D6-8B0D-F2EC-E26C-66190BFCA885}"/>
              </a:ext>
            </a:extLst>
          </p:cNvPr>
          <p:cNvCxnSpPr>
            <a:cxnSpLocks/>
            <a:stCxn id="76" idx="3"/>
            <a:endCxn id="83" idx="1"/>
          </p:cNvCxnSpPr>
          <p:nvPr/>
        </p:nvCxnSpPr>
        <p:spPr>
          <a:xfrm>
            <a:off x="16359742" y="9192793"/>
            <a:ext cx="627145" cy="385832"/>
          </a:xfrm>
          <a:prstGeom prst="bentConnector3">
            <a:avLst>
              <a:gd name="adj1" fmla="val 50000"/>
            </a:avLst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FF0000"/>
            </a:solidFill>
            <a:miter lim="400000"/>
            <a:headEnd type="none"/>
            <a:tailEnd type="arrow"/>
          </a:ln>
          <a:effectLst/>
        </p:spPr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AF39FBCF-F917-B49C-1BE6-A5B4838E3F01}"/>
              </a:ext>
            </a:extLst>
          </p:cNvPr>
          <p:cNvSpPr/>
          <p:nvPr/>
        </p:nvSpPr>
        <p:spPr>
          <a:xfrm>
            <a:off x="6802032" y="9824348"/>
            <a:ext cx="2593167" cy="390491"/>
          </a:xfrm>
          <a:prstGeom prst="rect">
            <a:avLst/>
          </a:prstGeom>
          <a:solidFill>
            <a:srgbClr val="000000">
              <a:alpha val="20000"/>
            </a:srgbClr>
          </a:solid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285750" marR="0" lvl="0" indent="-28575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rPr>
              <a:t>Load Steps/SUBCASE</a:t>
            </a:r>
          </a:p>
        </p:txBody>
      </p:sp>
      <p:cxnSp>
        <p:nvCxnSpPr>
          <p:cNvPr id="87" name="接點: 肘形 86">
            <a:extLst>
              <a:ext uri="{FF2B5EF4-FFF2-40B4-BE49-F238E27FC236}">
                <a16:creationId xmlns:a16="http://schemas.microsoft.com/office/drawing/2014/main" id="{2F779146-B2FA-4D77-A255-B37E1E2821A8}"/>
              </a:ext>
            </a:extLst>
          </p:cNvPr>
          <p:cNvCxnSpPr>
            <a:cxnSpLocks/>
            <a:stCxn id="24" idx="4"/>
            <a:endCxn id="56" idx="3"/>
          </p:cNvCxnSpPr>
          <p:nvPr/>
        </p:nvCxnSpPr>
        <p:spPr>
          <a:xfrm rot="16200000" flipH="1">
            <a:off x="20156592" y="8543369"/>
            <a:ext cx="3704202" cy="1770273"/>
          </a:xfrm>
          <a:prstGeom prst="bentConnector4">
            <a:avLst>
              <a:gd name="adj1" fmla="val 37771"/>
              <a:gd name="adj2" fmla="val 112913"/>
            </a:avLst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000000"/>
            </a:solidFill>
            <a:miter lim="400000"/>
          </a:ln>
          <a:effectLst/>
        </p:spPr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8E121DCD-7798-76FA-1C9A-0559AFF1BE6E}"/>
              </a:ext>
            </a:extLst>
          </p:cNvPr>
          <p:cNvSpPr/>
          <p:nvPr/>
        </p:nvSpPr>
        <p:spPr>
          <a:xfrm>
            <a:off x="20105986" y="4408255"/>
            <a:ext cx="2035139" cy="390491"/>
          </a:xfrm>
          <a:prstGeom prst="rect">
            <a:avLst/>
          </a:prstGeom>
          <a:solidFill>
            <a:srgbClr val="000000">
              <a:alpha val="20000"/>
            </a:srgbClr>
          </a:solid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rPr>
              <a:t>Compute Console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2B3D38EC-DFE6-450B-3AC7-0FD80591A41F}"/>
              </a:ext>
            </a:extLst>
          </p:cNvPr>
          <p:cNvSpPr/>
          <p:nvPr/>
        </p:nvSpPr>
        <p:spPr>
          <a:xfrm>
            <a:off x="9269264" y="5204297"/>
            <a:ext cx="1929209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Part Level</a:t>
            </a: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DF7AA4F0-64BC-BEAD-7C2C-BD82D49FA132}"/>
              </a:ext>
            </a:extLst>
          </p:cNvPr>
          <p:cNvSpPr/>
          <p:nvPr/>
        </p:nvSpPr>
        <p:spPr>
          <a:xfrm>
            <a:off x="14671516" y="5194334"/>
            <a:ext cx="2697242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Assembly Level</a:t>
            </a: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grpSp>
        <p:nvGrpSpPr>
          <p:cNvPr id="91" name="群組 90">
            <a:extLst>
              <a:ext uri="{FF2B5EF4-FFF2-40B4-BE49-F238E27FC236}">
                <a16:creationId xmlns:a16="http://schemas.microsoft.com/office/drawing/2014/main" id="{C84D0968-E337-5259-5411-A76FD7B21605}"/>
              </a:ext>
            </a:extLst>
          </p:cNvPr>
          <p:cNvGrpSpPr/>
          <p:nvPr/>
        </p:nvGrpSpPr>
        <p:grpSpPr>
          <a:xfrm>
            <a:off x="9269264" y="5314950"/>
            <a:ext cx="1855936" cy="308198"/>
            <a:chOff x="15055533" y="5314950"/>
            <a:chExt cx="1929209" cy="308198"/>
          </a:xfrm>
        </p:grpSpPr>
        <p:cxnSp>
          <p:nvCxnSpPr>
            <p:cNvPr id="92" name="直線接點 91">
              <a:extLst>
                <a:ext uri="{FF2B5EF4-FFF2-40B4-BE49-F238E27FC236}">
                  <a16:creationId xmlns:a16="http://schemas.microsoft.com/office/drawing/2014/main" id="{8927687F-3A8C-3EEA-46FA-491581A3BF98}"/>
                </a:ext>
              </a:extLst>
            </p:cNvPr>
            <p:cNvCxnSpPr>
              <a:cxnSpLocks/>
            </p:cNvCxnSpPr>
            <p:nvPr/>
          </p:nvCxnSpPr>
          <p:spPr>
            <a:xfrm>
              <a:off x="15055533" y="5314950"/>
              <a:ext cx="1929209" cy="308198"/>
            </a:xfrm>
            <a:prstGeom prst="line">
              <a:avLst/>
            </a:prstGeom>
            <a:solidFill>
              <a:srgbClr val="F68C50">
                <a:lumMod val="20000"/>
                <a:lumOff val="80000"/>
              </a:srgbClr>
            </a:solidFill>
            <a:ln w="12700" cap="flat">
              <a:solidFill>
                <a:srgbClr val="FF0000"/>
              </a:solidFill>
              <a:miter lim="400000"/>
            </a:ln>
            <a:effectLst/>
          </p:spPr>
        </p:cxn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003D68D1-F57C-124F-3DD8-6C864B168A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55533" y="5314950"/>
              <a:ext cx="1929209" cy="308198"/>
            </a:xfrm>
            <a:prstGeom prst="line">
              <a:avLst/>
            </a:prstGeom>
            <a:solidFill>
              <a:srgbClr val="F68C50">
                <a:lumMod val="20000"/>
                <a:lumOff val="80000"/>
              </a:srgbClr>
            </a:solidFill>
            <a:ln w="12700" cap="flat">
              <a:solidFill>
                <a:srgbClr val="FF0000"/>
              </a:solidFill>
              <a:miter lim="400000"/>
            </a:ln>
            <a:effectLst/>
          </p:spPr>
        </p:cxnSp>
      </p:grpSp>
      <p:grpSp>
        <p:nvGrpSpPr>
          <p:cNvPr id="94" name="群組 93">
            <a:extLst>
              <a:ext uri="{FF2B5EF4-FFF2-40B4-BE49-F238E27FC236}">
                <a16:creationId xmlns:a16="http://schemas.microsoft.com/office/drawing/2014/main" id="{6FAF79FC-F79D-9684-A2D7-D0CEB2086741}"/>
              </a:ext>
            </a:extLst>
          </p:cNvPr>
          <p:cNvGrpSpPr/>
          <p:nvPr/>
        </p:nvGrpSpPr>
        <p:grpSpPr>
          <a:xfrm>
            <a:off x="14671516" y="5314950"/>
            <a:ext cx="2697241" cy="308198"/>
            <a:chOff x="15055533" y="5314950"/>
            <a:chExt cx="1929209" cy="308198"/>
          </a:xfrm>
        </p:grpSpPr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0FB243B9-97F9-9EFC-18EE-08C29B88BBA8}"/>
                </a:ext>
              </a:extLst>
            </p:cNvPr>
            <p:cNvCxnSpPr>
              <a:cxnSpLocks/>
            </p:cNvCxnSpPr>
            <p:nvPr/>
          </p:nvCxnSpPr>
          <p:spPr>
            <a:xfrm>
              <a:off x="15055533" y="5314950"/>
              <a:ext cx="1929209" cy="308198"/>
            </a:xfrm>
            <a:prstGeom prst="line">
              <a:avLst/>
            </a:prstGeom>
            <a:solidFill>
              <a:srgbClr val="F68C50">
                <a:lumMod val="20000"/>
                <a:lumOff val="80000"/>
              </a:srgbClr>
            </a:solidFill>
            <a:ln w="12700" cap="flat">
              <a:solidFill>
                <a:srgbClr val="FF0000"/>
              </a:solidFill>
              <a:miter lim="400000"/>
            </a:ln>
            <a:effectLst/>
          </p:spPr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7CF15238-8F09-B047-EBBC-AE0EAC7283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55533" y="5314950"/>
              <a:ext cx="1929209" cy="308198"/>
            </a:xfrm>
            <a:prstGeom prst="line">
              <a:avLst/>
            </a:prstGeom>
            <a:solidFill>
              <a:srgbClr val="F68C50">
                <a:lumMod val="20000"/>
                <a:lumOff val="80000"/>
              </a:srgbClr>
            </a:solidFill>
            <a:ln w="12700" cap="flat">
              <a:solidFill>
                <a:srgbClr val="FF0000"/>
              </a:solidFill>
              <a:miter lim="400000"/>
            </a:ln>
            <a:effectLst/>
          </p:spPr>
        </p:cxnSp>
      </p:grpSp>
      <p:sp>
        <p:nvSpPr>
          <p:cNvPr id="97" name="矩形 96">
            <a:extLst>
              <a:ext uri="{FF2B5EF4-FFF2-40B4-BE49-F238E27FC236}">
                <a16:creationId xmlns:a16="http://schemas.microsoft.com/office/drawing/2014/main" id="{4EB842EC-DD98-8962-6C35-BBD636F14287}"/>
              </a:ext>
            </a:extLst>
          </p:cNvPr>
          <p:cNvSpPr/>
          <p:nvPr/>
        </p:nvSpPr>
        <p:spPr>
          <a:xfrm>
            <a:off x="13445409" y="10478690"/>
            <a:ext cx="2047884" cy="1221487"/>
          </a:xfrm>
          <a:prstGeom prst="rect">
            <a:avLst/>
          </a:prstGeom>
          <a:solidFill>
            <a:srgbClr val="000000">
              <a:alpha val="20000"/>
            </a:srgbClr>
          </a:solid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285750" marR="0" lvl="0" indent="-28575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rPr>
              <a:t>Connector </a:t>
            </a:r>
          </a:p>
          <a:p>
            <a:pPr marL="285750" marR="0" lvl="0" indent="-28575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rPr>
              <a:t>Rigid Body Mesh</a:t>
            </a:r>
          </a:p>
          <a:p>
            <a:pPr marL="285750" marR="0" lvl="0" indent="-28575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rPr>
              <a:t>RBE2, RBE3, MPC</a:t>
            </a:r>
          </a:p>
          <a:p>
            <a:pPr marL="285750" marR="0" lvl="0" indent="-28575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rPr>
              <a:t>Attachment</a:t>
            </a:r>
          </a:p>
          <a:p>
            <a:pPr marL="285750" marR="0" lvl="0" indent="-28575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rPr>
              <a:t>…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C0E3ED50-178E-5EBB-71CD-F18C64D6178F}"/>
              </a:ext>
            </a:extLst>
          </p:cNvPr>
          <p:cNvSpPr/>
          <p:nvPr/>
        </p:nvSpPr>
        <p:spPr>
          <a:xfrm>
            <a:off x="9469959" y="10738701"/>
            <a:ext cx="1329263" cy="390491"/>
          </a:xfrm>
          <a:prstGeom prst="rect">
            <a:avLst/>
          </a:prstGeom>
          <a:solidFill>
            <a:srgbClr val="000000">
              <a:alpha val="20000"/>
            </a:srgbClr>
          </a:solid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285750" marR="0" lvl="0" indent="-28575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rPr>
              <a:t>PBEAM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63D4BFFA-4859-8954-C588-90238809EAF4}"/>
              </a:ext>
            </a:extLst>
          </p:cNvPr>
          <p:cNvSpPr/>
          <p:nvPr/>
        </p:nvSpPr>
        <p:spPr>
          <a:xfrm>
            <a:off x="11301563" y="9335303"/>
            <a:ext cx="1643838" cy="1420367"/>
          </a:xfrm>
          <a:prstGeom prst="rect">
            <a:avLst/>
          </a:prstGeom>
          <a:noFill/>
          <a:ln w="12700" cap="flat">
            <a:solidFill>
              <a:srgbClr val="FF0000"/>
            </a:solidFill>
            <a:prstDash val="dash"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lvl="0" indent="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cxnSp>
        <p:nvCxnSpPr>
          <p:cNvPr id="100" name="接點: 肘形 99">
            <a:extLst>
              <a:ext uri="{FF2B5EF4-FFF2-40B4-BE49-F238E27FC236}">
                <a16:creationId xmlns:a16="http://schemas.microsoft.com/office/drawing/2014/main" id="{C59E67FF-C6D7-9047-8C2A-8845823035F4}"/>
              </a:ext>
            </a:extLst>
          </p:cNvPr>
          <p:cNvCxnSpPr>
            <a:cxnSpLocks/>
            <a:stCxn id="99" idx="3"/>
            <a:endCxn id="97" idx="0"/>
          </p:cNvCxnSpPr>
          <p:nvPr/>
        </p:nvCxnSpPr>
        <p:spPr>
          <a:xfrm>
            <a:off x="12945401" y="10045487"/>
            <a:ext cx="1523950" cy="433203"/>
          </a:xfrm>
          <a:prstGeom prst="bentConnector2">
            <a:avLst/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FF0000"/>
            </a:solidFill>
            <a:miter lim="400000"/>
            <a:headEnd type="none"/>
            <a:tailEnd type="arrow"/>
          </a:ln>
          <a:effectLst/>
        </p:spPr>
      </p:cxnSp>
      <p:sp>
        <p:nvSpPr>
          <p:cNvPr id="101" name="矩形 100">
            <a:extLst>
              <a:ext uri="{FF2B5EF4-FFF2-40B4-BE49-F238E27FC236}">
                <a16:creationId xmlns:a16="http://schemas.microsoft.com/office/drawing/2014/main" id="{755C0B61-245E-183A-D814-0DC7F89C3059}"/>
              </a:ext>
            </a:extLst>
          </p:cNvPr>
          <p:cNvSpPr/>
          <p:nvPr/>
        </p:nvSpPr>
        <p:spPr>
          <a:xfrm>
            <a:off x="11129043" y="10812015"/>
            <a:ext cx="1816358" cy="247175"/>
          </a:xfrm>
          <a:prstGeom prst="rect">
            <a:avLst/>
          </a:prstGeom>
          <a:noFill/>
          <a:ln w="12700" cap="flat">
            <a:solidFill>
              <a:srgbClr val="FF0000"/>
            </a:solidFill>
            <a:prstDash val="dash"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lvl="0" indent="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cxnSp>
        <p:nvCxnSpPr>
          <p:cNvPr id="102" name="直線接點 101">
            <a:extLst>
              <a:ext uri="{FF2B5EF4-FFF2-40B4-BE49-F238E27FC236}">
                <a16:creationId xmlns:a16="http://schemas.microsoft.com/office/drawing/2014/main" id="{54E28C27-DC5B-B52A-1A8B-0065C4C72862}"/>
              </a:ext>
            </a:extLst>
          </p:cNvPr>
          <p:cNvCxnSpPr>
            <a:cxnSpLocks/>
            <a:stCxn id="98" idx="3"/>
            <a:endCxn id="101" idx="1"/>
          </p:cNvCxnSpPr>
          <p:nvPr/>
        </p:nvCxnSpPr>
        <p:spPr>
          <a:xfrm>
            <a:off x="10799222" y="10933947"/>
            <a:ext cx="329821" cy="1656"/>
          </a:xfrm>
          <a:prstGeom prst="line">
            <a:avLst/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FF0000"/>
            </a:solidFill>
            <a:miter lim="400000"/>
            <a:headEnd type="arrow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1036721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23DC43A-3AF3-C2B3-B1D0-90E727BC9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723" y="1713782"/>
            <a:ext cx="18290553" cy="102884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85D1F49-0180-2F80-7CF5-BCAA8FB00E1C}"/>
              </a:ext>
            </a:extLst>
          </p:cNvPr>
          <p:cNvSpPr/>
          <p:nvPr/>
        </p:nvSpPr>
        <p:spPr>
          <a:xfrm>
            <a:off x="13134975" y="2819400"/>
            <a:ext cx="8134349" cy="50823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E4F781-E599-2210-0058-16886EC04061}"/>
              </a:ext>
            </a:extLst>
          </p:cNvPr>
          <p:cNvSpPr/>
          <p:nvPr/>
        </p:nvSpPr>
        <p:spPr>
          <a:xfrm>
            <a:off x="16569108" y="2907504"/>
            <a:ext cx="1463728" cy="252413"/>
          </a:xfrm>
          <a:prstGeom prst="rect">
            <a:avLst/>
          </a:prstGeom>
          <a:solidFill>
            <a:srgbClr val="FFFF00">
              <a:alpha val="25000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2134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7EF661B-536B-6E7C-887E-51F86EF3E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786" y="3462996"/>
            <a:ext cx="14616427" cy="67900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55189ED-4827-91F3-A94A-677510879D90}"/>
              </a:ext>
            </a:extLst>
          </p:cNvPr>
          <p:cNvSpPr/>
          <p:nvPr/>
        </p:nvSpPr>
        <p:spPr>
          <a:xfrm>
            <a:off x="5610953" y="9107284"/>
            <a:ext cx="2417583" cy="2573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E1D0656-D1B9-F4A8-7A19-A9A59D8BFB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7" t="369"/>
          <a:stretch/>
        </p:blipFill>
        <p:spPr>
          <a:xfrm>
            <a:off x="9344024" y="4781550"/>
            <a:ext cx="5709533" cy="41683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3C1273E-739E-69BB-D661-51B02B6FC95D}"/>
              </a:ext>
            </a:extLst>
          </p:cNvPr>
          <p:cNvSpPr/>
          <p:nvPr/>
        </p:nvSpPr>
        <p:spPr>
          <a:xfrm>
            <a:off x="9409388" y="6221125"/>
            <a:ext cx="5570596" cy="3767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54C7D5A-2D11-98B7-1D12-FB7D2D5B91E2}"/>
              </a:ext>
            </a:extLst>
          </p:cNvPr>
          <p:cNvSpPr/>
          <p:nvPr/>
        </p:nvSpPr>
        <p:spPr>
          <a:xfrm>
            <a:off x="13544362" y="8501760"/>
            <a:ext cx="724277" cy="4039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0B346C6C-A481-8F83-87FC-12660076CE53}"/>
              </a:ext>
            </a:extLst>
          </p:cNvPr>
          <p:cNvSpPr/>
          <p:nvPr/>
        </p:nvSpPr>
        <p:spPr>
          <a:xfrm>
            <a:off x="7740536" y="9232797"/>
            <a:ext cx="576000" cy="576000"/>
          </a:xfrm>
          <a:prstGeom prst="ellipse">
            <a:avLst/>
          </a:prstGeom>
          <a:solidFill>
            <a:srgbClr val="000000">
              <a:alpha val="20000"/>
            </a:srgbClr>
          </a:solid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rPr>
              <a:t>1</a:t>
            </a:r>
            <a:endParaRPr kumimoji="0" lang="zh-TW" altLang="en-US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200676FB-FB0C-6F8C-D585-2B1D9F43BAF7}"/>
              </a:ext>
            </a:extLst>
          </p:cNvPr>
          <p:cNvSpPr/>
          <p:nvPr/>
        </p:nvSpPr>
        <p:spPr>
          <a:xfrm>
            <a:off x="14403984" y="6533906"/>
            <a:ext cx="576000" cy="592383"/>
          </a:xfrm>
          <a:prstGeom prst="ellipse">
            <a:avLst/>
          </a:prstGeom>
          <a:solidFill>
            <a:srgbClr val="000000">
              <a:alpha val="20000"/>
            </a:srgbClr>
          </a:solid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rPr>
              <a:t>2</a:t>
            </a:r>
            <a:endParaRPr kumimoji="0" lang="zh-TW" altLang="en-US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9A3A8DE6-783B-3864-61F1-E01A47F3F53E}"/>
              </a:ext>
            </a:extLst>
          </p:cNvPr>
          <p:cNvSpPr/>
          <p:nvPr/>
        </p:nvSpPr>
        <p:spPr>
          <a:xfrm>
            <a:off x="13078104" y="8161416"/>
            <a:ext cx="576000" cy="592383"/>
          </a:xfrm>
          <a:prstGeom prst="ellipse">
            <a:avLst/>
          </a:prstGeom>
          <a:solidFill>
            <a:srgbClr val="000000">
              <a:alpha val="20000"/>
            </a:srgbClr>
          </a:solid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rPr>
              <a:t>3</a:t>
            </a:r>
            <a:endParaRPr kumimoji="0" lang="zh-TW" altLang="en-US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341528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>
            <a:extLst>
              <a:ext uri="{FF2B5EF4-FFF2-40B4-BE49-F238E27FC236}">
                <a16:creationId xmlns:a16="http://schemas.microsoft.com/office/drawing/2014/main" id="{951C4BAA-DF43-8D31-5559-50C5A962E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166" y="2971463"/>
            <a:ext cx="14631668" cy="777307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55189ED-4827-91F3-A94A-677510879D90}"/>
              </a:ext>
            </a:extLst>
          </p:cNvPr>
          <p:cNvSpPr/>
          <p:nvPr/>
        </p:nvSpPr>
        <p:spPr>
          <a:xfrm>
            <a:off x="6356643" y="4021871"/>
            <a:ext cx="2834146" cy="4133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0B346C6C-A481-8F83-87FC-12660076CE53}"/>
              </a:ext>
            </a:extLst>
          </p:cNvPr>
          <p:cNvSpPr/>
          <p:nvPr/>
        </p:nvSpPr>
        <p:spPr>
          <a:xfrm>
            <a:off x="8902789" y="3504051"/>
            <a:ext cx="576000" cy="592383"/>
          </a:xfrm>
          <a:prstGeom prst="ellipse">
            <a:avLst/>
          </a:prstGeom>
          <a:solidFill>
            <a:schemeClr val="bg1">
              <a:lumMod val="95000"/>
              <a:alpha val="80000"/>
            </a:schemeClr>
          </a:solid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rPr>
              <a:t>4</a:t>
            </a:r>
            <a:endParaRPr kumimoji="0" lang="zh-TW" altLang="en-US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B2A6CD3-A81A-4BC6-E2DB-5B87B54B9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7541" y="5230947"/>
            <a:ext cx="7826418" cy="420660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985E88D-F4A3-0DFB-2F63-6F31C7980A8B}"/>
              </a:ext>
            </a:extLst>
          </p:cNvPr>
          <p:cNvSpPr/>
          <p:nvPr/>
        </p:nvSpPr>
        <p:spPr>
          <a:xfrm>
            <a:off x="15523559" y="9031330"/>
            <a:ext cx="919304" cy="3290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438B62B-FA71-1C64-FDBA-B417D61BFE78}"/>
              </a:ext>
            </a:extLst>
          </p:cNvPr>
          <p:cNvSpPr/>
          <p:nvPr/>
        </p:nvSpPr>
        <p:spPr>
          <a:xfrm>
            <a:off x="15082810" y="8510404"/>
            <a:ext cx="576000" cy="592383"/>
          </a:xfrm>
          <a:prstGeom prst="ellipse">
            <a:avLst/>
          </a:prstGeom>
          <a:solidFill>
            <a:schemeClr val="bg1">
              <a:lumMod val="95000"/>
              <a:alpha val="80000"/>
            </a:schemeClr>
          </a:solid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rPr>
              <a:t>5</a:t>
            </a:r>
            <a:endParaRPr kumimoji="0" lang="zh-TW" altLang="en-US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64744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3510D9B-CA8F-0737-CEC9-E6E1F3C24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166" y="2971463"/>
            <a:ext cx="14631668" cy="777307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87FDAB4-5A0E-4B64-FFB6-DCD8054AE47A}"/>
              </a:ext>
            </a:extLst>
          </p:cNvPr>
          <p:cNvSpPr/>
          <p:nvPr/>
        </p:nvSpPr>
        <p:spPr>
          <a:xfrm>
            <a:off x="12019280" y="5323840"/>
            <a:ext cx="2621280" cy="2489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A1933D36-DA26-038D-41AD-20BA325A22B0}"/>
              </a:ext>
            </a:extLst>
          </p:cNvPr>
          <p:cNvSpPr/>
          <p:nvPr/>
        </p:nvSpPr>
        <p:spPr>
          <a:xfrm>
            <a:off x="14439989" y="4899091"/>
            <a:ext cx="576000" cy="592383"/>
          </a:xfrm>
          <a:prstGeom prst="ellipse">
            <a:avLst/>
          </a:prstGeom>
          <a:solidFill>
            <a:schemeClr val="bg1">
              <a:lumMod val="95000"/>
              <a:alpha val="80000"/>
            </a:schemeClr>
          </a:solid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rPr>
              <a:t>6</a:t>
            </a:r>
            <a:endParaRPr kumimoji="0" lang="zh-TW" altLang="en-US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499D310-5AE3-2140-58A7-189626C5099C}"/>
              </a:ext>
            </a:extLst>
          </p:cNvPr>
          <p:cNvSpPr/>
          <p:nvPr/>
        </p:nvSpPr>
        <p:spPr>
          <a:xfrm>
            <a:off x="13215620" y="8315960"/>
            <a:ext cx="767080" cy="2860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672A6A48-B28D-A6CD-C3F1-773C8B61300A}"/>
              </a:ext>
            </a:extLst>
          </p:cNvPr>
          <p:cNvSpPr/>
          <p:nvPr/>
        </p:nvSpPr>
        <p:spPr>
          <a:xfrm>
            <a:off x="13764349" y="7885155"/>
            <a:ext cx="576000" cy="592383"/>
          </a:xfrm>
          <a:prstGeom prst="ellipse">
            <a:avLst/>
          </a:prstGeom>
          <a:solidFill>
            <a:schemeClr val="bg1">
              <a:lumMod val="95000"/>
              <a:alpha val="80000"/>
            </a:schemeClr>
          </a:solid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rPr>
              <a:t>7</a:t>
            </a:r>
            <a:endParaRPr kumimoji="0" lang="zh-TW" altLang="en-US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850962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27</TotalTime>
  <Words>200</Words>
  <Application>Microsoft Office PowerPoint</Application>
  <PresentationFormat>自訂</PresentationFormat>
  <Paragraphs>114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Helvetica Neue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Wyatt Ho</dc:creator>
  <cp:lastModifiedBy>Wyatt Ho</cp:lastModifiedBy>
  <cp:revision>8</cp:revision>
  <dcterms:created xsi:type="dcterms:W3CDTF">2023-05-31T07:53:26Z</dcterms:created>
  <dcterms:modified xsi:type="dcterms:W3CDTF">2023-06-28T09:22:31Z</dcterms:modified>
</cp:coreProperties>
</file>