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Roboto"/>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9" roundtripDataSignature="AMtx7mj5c6i5HdV9pSf3W4Sdhwc9TIXb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1f701981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71f7019814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1f701981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71f7019814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20c1a4bd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720c1a4bd3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20c1a4bd3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20c1a4bd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20c1a4bd3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20c1a4bd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20c1a4bd3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20c1a4bd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1f1acade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71f1acade4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1f1acade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271f1acade4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20c1a4bd3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20c1a4bd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1f701981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71f7019814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1f701981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271f7019814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g271f1acade4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g271f1acade4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g271f1acade4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g271f1acade4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g271f1acade4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g271f1acade4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g271f1acade4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g271f1acade4_0_45"/>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accent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 name="Google Shape;53;g271f1acade4_0_45"/>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200"/>
              </a:spcBef>
              <a:spcAft>
                <a:spcPts val="0"/>
              </a:spcAft>
              <a:buClr>
                <a:schemeClr val="dk1"/>
              </a:buClr>
              <a:buSzPts val="1800"/>
              <a:buChar char="○"/>
              <a:defRPr/>
            </a:lvl2pPr>
            <a:lvl3pPr indent="-342900" lvl="2" marL="1371600" rtl="0" algn="l">
              <a:lnSpc>
                <a:spcPct val="90000"/>
              </a:lnSpc>
              <a:spcBef>
                <a:spcPts val="1200"/>
              </a:spcBef>
              <a:spcAft>
                <a:spcPts val="0"/>
              </a:spcAft>
              <a:buClr>
                <a:schemeClr val="dk1"/>
              </a:buClr>
              <a:buSzPts val="1800"/>
              <a:buChar char="■"/>
              <a:defRPr/>
            </a:lvl3pPr>
            <a:lvl4pPr indent="-342900" lvl="3" marL="1828800" rtl="0" algn="l">
              <a:lnSpc>
                <a:spcPct val="90000"/>
              </a:lnSpc>
              <a:spcBef>
                <a:spcPts val="1200"/>
              </a:spcBef>
              <a:spcAft>
                <a:spcPts val="0"/>
              </a:spcAft>
              <a:buClr>
                <a:schemeClr val="dk1"/>
              </a:buClr>
              <a:buSzPts val="1800"/>
              <a:buChar char="●"/>
              <a:defRPr/>
            </a:lvl4pPr>
            <a:lvl5pPr indent="-342900" lvl="4" marL="2286000" rtl="0" algn="l">
              <a:lnSpc>
                <a:spcPct val="90000"/>
              </a:lnSpc>
              <a:spcBef>
                <a:spcPts val="1200"/>
              </a:spcBef>
              <a:spcAft>
                <a:spcPts val="0"/>
              </a:spcAft>
              <a:buClr>
                <a:schemeClr val="dk1"/>
              </a:buClr>
              <a:buSzPts val="1800"/>
              <a:buChar char="○"/>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54" name="Google Shape;54;g271f1acade4_0_45"/>
          <p:cNvSpPr txBox="1"/>
          <p:nvPr>
            <p:ph idx="2" type="body"/>
          </p:nvPr>
        </p:nvSpPr>
        <p:spPr>
          <a:xfrm>
            <a:off x="4629150" y="1825625"/>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200"/>
              </a:spcBef>
              <a:spcAft>
                <a:spcPts val="0"/>
              </a:spcAft>
              <a:buClr>
                <a:schemeClr val="dk1"/>
              </a:buClr>
              <a:buSzPts val="1800"/>
              <a:buChar char="○"/>
              <a:defRPr/>
            </a:lvl2pPr>
            <a:lvl3pPr indent="-342900" lvl="2" marL="1371600" rtl="0" algn="l">
              <a:lnSpc>
                <a:spcPct val="90000"/>
              </a:lnSpc>
              <a:spcBef>
                <a:spcPts val="1200"/>
              </a:spcBef>
              <a:spcAft>
                <a:spcPts val="0"/>
              </a:spcAft>
              <a:buClr>
                <a:schemeClr val="dk1"/>
              </a:buClr>
              <a:buSzPts val="1800"/>
              <a:buChar char="■"/>
              <a:defRPr/>
            </a:lvl3pPr>
            <a:lvl4pPr indent="-342900" lvl="3" marL="1828800" rtl="0" algn="l">
              <a:lnSpc>
                <a:spcPct val="90000"/>
              </a:lnSpc>
              <a:spcBef>
                <a:spcPts val="1200"/>
              </a:spcBef>
              <a:spcAft>
                <a:spcPts val="0"/>
              </a:spcAft>
              <a:buClr>
                <a:schemeClr val="dk1"/>
              </a:buClr>
              <a:buSzPts val="1800"/>
              <a:buChar char="●"/>
              <a:defRPr/>
            </a:lvl4pPr>
            <a:lvl5pPr indent="-342900" lvl="4" marL="2286000" rtl="0" algn="l">
              <a:lnSpc>
                <a:spcPct val="90000"/>
              </a:lnSpc>
              <a:spcBef>
                <a:spcPts val="1200"/>
              </a:spcBef>
              <a:spcAft>
                <a:spcPts val="0"/>
              </a:spcAft>
              <a:buClr>
                <a:schemeClr val="dk1"/>
              </a:buClr>
              <a:buSzPts val="1800"/>
              <a:buChar char="○"/>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55" name="Google Shape;55;g271f1acade4_0_45"/>
          <p:cNvSpPr txBox="1"/>
          <p:nvPr>
            <p:ph idx="10" type="dt"/>
          </p:nvPr>
        </p:nvSpPr>
        <p:spPr>
          <a:xfrm>
            <a:off x="3886200" y="6310313"/>
            <a:ext cx="685800" cy="319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g271f1acade4_0_45"/>
          <p:cNvSpPr txBox="1"/>
          <p:nvPr>
            <p:ph idx="11" type="ftr"/>
          </p:nvPr>
        </p:nvSpPr>
        <p:spPr>
          <a:xfrm>
            <a:off x="4572000" y="6310312"/>
            <a:ext cx="2057400" cy="319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g271f1acade4_0_45"/>
          <p:cNvSpPr txBox="1"/>
          <p:nvPr>
            <p:ph idx="12" type="sldNum"/>
          </p:nvPr>
        </p:nvSpPr>
        <p:spPr>
          <a:xfrm>
            <a:off x="7486650" y="6310312"/>
            <a:ext cx="1028700" cy="3192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g271f1acade4_0_52"/>
          <p:cNvSpPr txBox="1"/>
          <p:nvPr>
            <p:ph type="title"/>
          </p:nvPr>
        </p:nvSpPr>
        <p:spPr>
          <a:xfrm>
            <a:off x="1143000" y="365125"/>
            <a:ext cx="73725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accent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g271f1acade4_0_52"/>
          <p:cNvSpPr txBox="1"/>
          <p:nvPr>
            <p:ph idx="1" type="body"/>
          </p:nvPr>
        </p:nvSpPr>
        <p:spPr>
          <a:xfrm>
            <a:off x="1143000" y="1825625"/>
            <a:ext cx="73725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200"/>
              </a:spcBef>
              <a:spcAft>
                <a:spcPts val="0"/>
              </a:spcAft>
              <a:buClr>
                <a:schemeClr val="dk1"/>
              </a:buClr>
              <a:buSzPts val="1800"/>
              <a:buChar char="○"/>
              <a:defRPr/>
            </a:lvl2pPr>
            <a:lvl3pPr indent="-342900" lvl="2" marL="1371600" rtl="0" algn="l">
              <a:lnSpc>
                <a:spcPct val="90000"/>
              </a:lnSpc>
              <a:spcBef>
                <a:spcPts val="1200"/>
              </a:spcBef>
              <a:spcAft>
                <a:spcPts val="0"/>
              </a:spcAft>
              <a:buClr>
                <a:schemeClr val="dk1"/>
              </a:buClr>
              <a:buSzPts val="1800"/>
              <a:buChar char="■"/>
              <a:defRPr/>
            </a:lvl3pPr>
            <a:lvl4pPr indent="-342900" lvl="3" marL="1828800" rtl="0" algn="l">
              <a:lnSpc>
                <a:spcPct val="90000"/>
              </a:lnSpc>
              <a:spcBef>
                <a:spcPts val="1200"/>
              </a:spcBef>
              <a:spcAft>
                <a:spcPts val="0"/>
              </a:spcAft>
              <a:buClr>
                <a:schemeClr val="dk1"/>
              </a:buClr>
              <a:buSzPts val="1800"/>
              <a:buChar char="●"/>
              <a:defRPr/>
            </a:lvl4pPr>
            <a:lvl5pPr indent="-342900" lvl="4" marL="2286000" rtl="0" algn="l">
              <a:lnSpc>
                <a:spcPct val="90000"/>
              </a:lnSpc>
              <a:spcBef>
                <a:spcPts val="1200"/>
              </a:spcBef>
              <a:spcAft>
                <a:spcPts val="0"/>
              </a:spcAft>
              <a:buClr>
                <a:schemeClr val="dk1"/>
              </a:buClr>
              <a:buSzPts val="1800"/>
              <a:buChar char="○"/>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61" name="Google Shape;61;g271f1acade4_0_52"/>
          <p:cNvSpPr txBox="1"/>
          <p:nvPr>
            <p:ph idx="10" type="dt"/>
          </p:nvPr>
        </p:nvSpPr>
        <p:spPr>
          <a:xfrm>
            <a:off x="3886200" y="6310313"/>
            <a:ext cx="685800" cy="319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g271f1acade4_0_52"/>
          <p:cNvSpPr txBox="1"/>
          <p:nvPr>
            <p:ph idx="11" type="ftr"/>
          </p:nvPr>
        </p:nvSpPr>
        <p:spPr>
          <a:xfrm>
            <a:off x="4572000" y="6310312"/>
            <a:ext cx="2057400" cy="319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271f1acade4_0_52"/>
          <p:cNvSpPr txBox="1"/>
          <p:nvPr>
            <p:ph idx="12" type="sldNum"/>
          </p:nvPr>
        </p:nvSpPr>
        <p:spPr>
          <a:xfrm>
            <a:off x="7486650" y="6310312"/>
            <a:ext cx="1028700" cy="3192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4" name="Google Shape;64;g271f1acade4_0_52"/>
          <p:cNvPicPr preferRelativeResize="0"/>
          <p:nvPr/>
        </p:nvPicPr>
        <p:blipFill rotWithShape="1">
          <a:blip r:embed="rId2">
            <a:alphaModFix/>
          </a:blip>
          <a:srcRect b="0" l="0" r="0" t="0"/>
          <a:stretch/>
        </p:blipFill>
        <p:spPr>
          <a:xfrm>
            <a:off x="0" y="0"/>
            <a:ext cx="1285875" cy="1285875"/>
          </a:xfrm>
          <a:prstGeom prst="rect">
            <a:avLst/>
          </a:prstGeom>
          <a:noFill/>
          <a:ln>
            <a:noFill/>
          </a:ln>
        </p:spPr>
      </p:pic>
      <p:pic>
        <p:nvPicPr>
          <p:cNvPr id="65" name="Google Shape;65;g271f1acade4_0_52"/>
          <p:cNvPicPr preferRelativeResize="0"/>
          <p:nvPr/>
        </p:nvPicPr>
        <p:blipFill rotWithShape="1">
          <a:blip r:embed="rId2">
            <a:alphaModFix/>
          </a:blip>
          <a:srcRect b="0" l="0" r="0" t="0"/>
          <a:stretch/>
        </p:blipFill>
        <p:spPr>
          <a:xfrm>
            <a:off x="6172200" y="1371600"/>
            <a:ext cx="51435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g271f1acade4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g271f1acade4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g271f1acade4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g271f1acade4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g271f1acade4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g271f1acade4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g271f1acade4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71f1acade4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g271f1acade4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g271f1acade4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g271f1acade4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g271f1acade4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g271f1acade4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g271f1acade4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g271f1acade4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g271f1acade4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g271f1acade4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g271f1acade4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g271f1acade4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g271f1acade4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g271f1acade4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g271f1acade4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g271f1acade4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71f1acade4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71f1acade4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71f1acade4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g271f1acade4_0_0"/>
          <p:cNvPicPr preferRelativeResize="0"/>
          <p:nvPr/>
        </p:nvPicPr>
        <p:blipFill>
          <a:blip r:embed="rId1">
            <a:alphaModFix amt="37000"/>
          </a:blip>
          <a:stretch>
            <a:fillRect/>
          </a:stretch>
        </p:blipFill>
        <p:spPr>
          <a:xfrm>
            <a:off x="0" y="6007700"/>
            <a:ext cx="3159402" cy="850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cloud.google.com/blog/products/ai-machine-learning/scaling-deep-retrieval-tensorflow-two-towers-architecture" TargetMode="External"/><Relationship Id="rId4" Type="http://schemas.openxmlformats.org/officeDocument/2006/relationships/hyperlink" Target="https://towardsdatascience.com/two-tower-networks-and-negative-sampling-in-recommender-systems-fdc88411601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huggingface.co/bhadresh-savani/distilbert-base-uncased-emotion" TargetMode="External"/><Relationship Id="rId4" Type="http://schemas.openxmlformats.org/officeDocument/2006/relationships/image" Target="../media/image2.png"/><Relationship Id="rId5"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arxiv.org/abs/1801.08284" TargetMode="External"/><Relationship Id="rId4" Type="http://schemas.openxmlformats.org/officeDocument/2006/relationships/image" Target="../media/image15.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hyperlink" Target="https://arxiv.org/pdf/1907.0555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311700" y="992775"/>
            <a:ext cx="8731500" cy="2736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sz="4800">
                <a:solidFill>
                  <a:srgbClr val="800000"/>
                </a:solidFill>
                <a:latin typeface="Times New Roman"/>
                <a:ea typeface="Times New Roman"/>
                <a:cs typeface="Times New Roman"/>
                <a:sym typeface="Times New Roman"/>
              </a:rPr>
              <a:t>AI-powered News Recommender System</a:t>
            </a:r>
            <a:r>
              <a:rPr lang="en-US" sz="4800">
                <a:solidFill>
                  <a:schemeClr val="dk1"/>
                </a:solidFill>
                <a:latin typeface="Calibri"/>
                <a:ea typeface="Calibri"/>
                <a:cs typeface="Calibri"/>
                <a:sym typeface="Calibri"/>
              </a:rPr>
              <a:t> </a:t>
            </a:r>
            <a:endParaRPr sz="4800"/>
          </a:p>
        </p:txBody>
      </p:sp>
      <p:sp>
        <p:nvSpPr>
          <p:cNvPr id="71" name="Google Shape;71;p1"/>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rmAutofit/>
          </a:bodyPr>
          <a:lstStyle/>
          <a:p>
            <a:pPr indent="0" lvl="0" marL="0" rtl="0" algn="ctr">
              <a:spcBef>
                <a:spcPts val="640"/>
              </a:spcBef>
              <a:spcAft>
                <a:spcPts val="0"/>
              </a:spcAft>
              <a:buClr>
                <a:srgbClr val="888888"/>
              </a:buClr>
              <a:buSzPts val="3200"/>
              <a:buNone/>
            </a:pPr>
            <a:r>
              <a:rPr lang="en-US">
                <a:solidFill>
                  <a:srgbClr val="888888"/>
                </a:solidFill>
              </a:rPr>
              <a:t>Wyatt Meng</a:t>
            </a:r>
            <a:endParaRPr/>
          </a:p>
          <a:p>
            <a:pPr indent="0" lvl="0" marL="0" rtl="0" algn="ctr">
              <a:spcBef>
                <a:spcPts val="640"/>
              </a:spcBef>
              <a:spcAft>
                <a:spcPts val="0"/>
              </a:spcAft>
              <a:buClr>
                <a:srgbClr val="888888"/>
              </a:buClr>
              <a:buSzPts val="3200"/>
              <a:buNone/>
            </a:pPr>
            <a:r>
              <a:rPr lang="en-US">
                <a:solidFill>
                  <a:srgbClr val="888888"/>
                </a:solidFill>
              </a:rPr>
              <a:t>2024 May 22th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71f7019814_0_97"/>
          <p:cNvSpPr txBox="1"/>
          <p:nvPr>
            <p:ph idx="1" type="body"/>
          </p:nvPr>
        </p:nvSpPr>
        <p:spPr>
          <a:xfrm>
            <a:off x="122975" y="952500"/>
            <a:ext cx="8808600" cy="3055500"/>
          </a:xfrm>
          <a:prstGeom prst="rect">
            <a:avLst/>
          </a:prstGeom>
          <a:noFill/>
          <a:ln>
            <a:noFill/>
          </a:ln>
        </p:spPr>
        <p:txBody>
          <a:bodyPr anchorCtr="0" anchor="ctr" bIns="45700" lIns="91425" spcFirstLastPara="1" rIns="91425" wrap="square" tIns="45700">
            <a:normAutofit lnSpcReduction="10000"/>
          </a:bodyPr>
          <a:lstStyle/>
          <a:p>
            <a:pPr indent="0" lvl="0" marL="0" marR="0" rtl="0" algn="l">
              <a:lnSpc>
                <a:spcPct val="90000"/>
              </a:lnSpc>
              <a:spcBef>
                <a:spcPts val="0"/>
              </a:spcBef>
              <a:spcAft>
                <a:spcPts val="0"/>
              </a:spcAft>
              <a:buNone/>
            </a:pPr>
            <a:r>
              <a:rPr b="1" lang="en-US">
                <a:solidFill>
                  <a:srgbClr val="800000"/>
                </a:solidFill>
                <a:latin typeface="Times New Roman"/>
                <a:ea typeface="Times New Roman"/>
                <a:cs typeface="Times New Roman"/>
                <a:sym typeface="Times New Roman"/>
              </a:rPr>
              <a:t>4 Evaluation metrics</a:t>
            </a:r>
            <a:r>
              <a:rPr lang="en-US">
                <a:solidFill>
                  <a:srgbClr val="800000"/>
                </a:solidFill>
                <a:latin typeface="Times New Roman"/>
                <a:ea typeface="Times New Roman"/>
                <a:cs typeface="Times New Roman"/>
                <a:sym typeface="Times New Roman"/>
              </a:rPr>
              <a:t> </a:t>
            </a:r>
            <a:endParaRPr>
              <a:solidFill>
                <a:srgbClr val="8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b="1" lang="en-US">
                <a:solidFill>
                  <a:srgbClr val="800000"/>
                </a:solidFill>
                <a:latin typeface="Times New Roman"/>
                <a:ea typeface="Times New Roman"/>
                <a:cs typeface="Times New Roman"/>
                <a:sym typeface="Times New Roman"/>
              </a:rPr>
              <a:t>AUC</a:t>
            </a:r>
            <a:r>
              <a:rPr lang="en-US">
                <a:solidFill>
                  <a:srgbClr val="800000"/>
                </a:solidFill>
                <a:latin typeface="Times New Roman"/>
                <a:ea typeface="Times New Roman"/>
                <a:cs typeface="Times New Roman"/>
                <a:sym typeface="Times New Roman"/>
              </a:rPr>
              <a:t>: </a:t>
            </a:r>
            <a:r>
              <a:rPr lang="en-US">
                <a:solidFill>
                  <a:srgbClr val="434343"/>
                </a:solidFill>
                <a:latin typeface="Times New Roman"/>
                <a:ea typeface="Times New Roman"/>
                <a:cs typeface="Times New Roman"/>
                <a:sym typeface="Times New Roman"/>
              </a:rPr>
              <a:t>Quantifies model's ability to distinguish classes; </a:t>
            </a:r>
            <a:endParaRPr>
              <a:solidFill>
                <a:srgbClr val="434343"/>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a:solidFill>
                <a:srgbClr val="8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lang="en-US">
                <a:solidFill>
                  <a:srgbClr val="800000"/>
                </a:solidFill>
                <a:latin typeface="Times New Roman"/>
                <a:ea typeface="Times New Roman"/>
                <a:cs typeface="Times New Roman"/>
                <a:sym typeface="Times New Roman"/>
              </a:rPr>
              <a:t>Mean Reciprocal Rank(</a:t>
            </a:r>
            <a:r>
              <a:rPr b="1" lang="en-US">
                <a:solidFill>
                  <a:srgbClr val="800000"/>
                </a:solidFill>
                <a:latin typeface="Times New Roman"/>
                <a:ea typeface="Times New Roman"/>
                <a:cs typeface="Times New Roman"/>
                <a:sym typeface="Times New Roman"/>
              </a:rPr>
              <a:t>MRR</a:t>
            </a:r>
            <a:r>
              <a:rPr lang="en-US">
                <a:solidFill>
                  <a:srgbClr val="800000"/>
                </a:solidFill>
                <a:latin typeface="Times New Roman"/>
                <a:ea typeface="Times New Roman"/>
                <a:cs typeface="Times New Roman"/>
                <a:sym typeface="Times New Roman"/>
              </a:rPr>
              <a:t>): </a:t>
            </a:r>
            <a:r>
              <a:rPr lang="en-US">
                <a:solidFill>
                  <a:srgbClr val="434343"/>
                </a:solidFill>
                <a:latin typeface="Times New Roman"/>
                <a:ea typeface="Times New Roman"/>
                <a:cs typeface="Times New Roman"/>
                <a:sym typeface="Times New Roman"/>
              </a:rPr>
              <a:t>Mean of inverse ranks of the first relevant item.</a:t>
            </a:r>
            <a:endParaRPr>
              <a:solidFill>
                <a:srgbClr val="434343"/>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a:solidFill>
                <a:srgbClr val="8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b="1" lang="en-US">
                <a:solidFill>
                  <a:srgbClr val="800000"/>
                </a:solidFill>
                <a:latin typeface="Times New Roman"/>
                <a:ea typeface="Times New Roman"/>
                <a:cs typeface="Times New Roman"/>
                <a:sym typeface="Times New Roman"/>
              </a:rPr>
              <a:t>Normalized Discounted Cumulative Gain (</a:t>
            </a:r>
            <a:r>
              <a:rPr b="1" lang="en-US">
                <a:solidFill>
                  <a:srgbClr val="800000"/>
                </a:solidFill>
                <a:latin typeface="Times New Roman"/>
                <a:ea typeface="Times New Roman"/>
                <a:cs typeface="Times New Roman"/>
                <a:sym typeface="Times New Roman"/>
              </a:rPr>
              <a:t>nDCG@5 &amp; n</a:t>
            </a:r>
            <a:r>
              <a:rPr b="1" lang="en-US">
                <a:solidFill>
                  <a:srgbClr val="800000"/>
                </a:solidFill>
                <a:latin typeface="Times New Roman"/>
                <a:ea typeface="Times New Roman"/>
                <a:cs typeface="Times New Roman"/>
                <a:sym typeface="Times New Roman"/>
              </a:rPr>
              <a:t>DCG@10)</a:t>
            </a:r>
            <a:r>
              <a:rPr lang="en-US">
                <a:solidFill>
                  <a:srgbClr val="800000"/>
                </a:solidFill>
                <a:latin typeface="Times New Roman"/>
                <a:ea typeface="Times New Roman"/>
                <a:cs typeface="Times New Roman"/>
                <a:sym typeface="Times New Roman"/>
              </a:rPr>
              <a:t>: </a:t>
            </a:r>
            <a:r>
              <a:rPr lang="en-US">
                <a:solidFill>
                  <a:srgbClr val="434343"/>
                </a:solidFill>
                <a:latin typeface="Times New Roman"/>
                <a:ea typeface="Times New Roman"/>
                <a:cs typeface="Times New Roman"/>
                <a:sym typeface="Times New Roman"/>
              </a:rPr>
              <a:t>Measures rank quality,  how well the predicted items for a user are ranked based on relevance; penalizes lower-position items.</a:t>
            </a:r>
            <a:endParaRPr>
              <a:solidFill>
                <a:srgbClr val="434343"/>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a:solidFill>
                <a:srgbClr val="434343"/>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sz="15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t/>
            </a:r>
            <a:endParaRPr sz="15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t/>
            </a:r>
            <a:endParaRPr sz="15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t/>
            </a:r>
            <a:endParaRPr sz="15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t/>
            </a:r>
            <a:endParaRPr sz="1500">
              <a:solidFill>
                <a:srgbClr val="000000"/>
              </a:solidFill>
              <a:latin typeface="Roboto"/>
              <a:ea typeface="Roboto"/>
              <a:cs typeface="Roboto"/>
              <a:sym typeface="Roboto"/>
            </a:endParaRPr>
          </a:p>
        </p:txBody>
      </p:sp>
      <p:sp>
        <p:nvSpPr>
          <p:cNvPr id="142" name="Google Shape;142;g271f7019814_0_97"/>
          <p:cNvSpPr txBox="1"/>
          <p:nvPr>
            <p:ph type="title"/>
          </p:nvPr>
        </p:nvSpPr>
        <p:spPr>
          <a:xfrm>
            <a:off x="122975" y="31800"/>
            <a:ext cx="8392500" cy="920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sz="2400">
                <a:solidFill>
                  <a:srgbClr val="800000"/>
                </a:solidFill>
                <a:latin typeface="Times New Roman"/>
                <a:ea typeface="Times New Roman"/>
                <a:cs typeface="Times New Roman"/>
                <a:sym typeface="Times New Roman"/>
              </a:rPr>
              <a:t>Recommender System(RS) Model Result Comparative Analysis I</a:t>
            </a:r>
            <a:endParaRPr sz="2700"/>
          </a:p>
        </p:txBody>
      </p:sp>
      <p:pic>
        <p:nvPicPr>
          <p:cNvPr id="143" name="Google Shape;143;g271f7019814_0_97"/>
          <p:cNvPicPr preferRelativeResize="0"/>
          <p:nvPr/>
        </p:nvPicPr>
        <p:blipFill>
          <a:blip r:embed="rId3">
            <a:alphaModFix/>
          </a:blip>
          <a:stretch>
            <a:fillRect/>
          </a:stretch>
        </p:blipFill>
        <p:spPr>
          <a:xfrm>
            <a:off x="3232125" y="5775125"/>
            <a:ext cx="5502550" cy="920700"/>
          </a:xfrm>
          <a:prstGeom prst="rect">
            <a:avLst/>
          </a:prstGeom>
          <a:noFill/>
          <a:ln>
            <a:noFill/>
          </a:ln>
        </p:spPr>
      </p:pic>
      <p:pic>
        <p:nvPicPr>
          <p:cNvPr id="144" name="Google Shape;144;g271f7019814_0_97"/>
          <p:cNvPicPr preferRelativeResize="0"/>
          <p:nvPr/>
        </p:nvPicPr>
        <p:blipFill>
          <a:blip r:embed="rId4">
            <a:alphaModFix/>
          </a:blip>
          <a:stretch>
            <a:fillRect/>
          </a:stretch>
        </p:blipFill>
        <p:spPr>
          <a:xfrm>
            <a:off x="5533525" y="1461425"/>
            <a:ext cx="907450" cy="266400"/>
          </a:xfrm>
          <a:prstGeom prst="rect">
            <a:avLst/>
          </a:prstGeom>
          <a:noFill/>
          <a:ln>
            <a:noFill/>
          </a:ln>
        </p:spPr>
      </p:pic>
      <p:pic>
        <p:nvPicPr>
          <p:cNvPr id="145" name="Google Shape;145;g271f7019814_0_97"/>
          <p:cNvPicPr preferRelativeResize="0"/>
          <p:nvPr/>
        </p:nvPicPr>
        <p:blipFill>
          <a:blip r:embed="rId5">
            <a:alphaModFix/>
          </a:blip>
          <a:stretch>
            <a:fillRect/>
          </a:stretch>
        </p:blipFill>
        <p:spPr>
          <a:xfrm>
            <a:off x="7692075" y="1843675"/>
            <a:ext cx="983400" cy="356725"/>
          </a:xfrm>
          <a:prstGeom prst="rect">
            <a:avLst/>
          </a:prstGeom>
          <a:noFill/>
          <a:ln>
            <a:noFill/>
          </a:ln>
        </p:spPr>
      </p:pic>
      <p:pic>
        <p:nvPicPr>
          <p:cNvPr id="146" name="Google Shape;146;g271f7019814_0_97"/>
          <p:cNvPicPr preferRelativeResize="0"/>
          <p:nvPr/>
        </p:nvPicPr>
        <p:blipFill>
          <a:blip r:embed="rId6">
            <a:alphaModFix/>
          </a:blip>
          <a:stretch>
            <a:fillRect/>
          </a:stretch>
        </p:blipFill>
        <p:spPr>
          <a:xfrm>
            <a:off x="3112400" y="2619900"/>
            <a:ext cx="4182099" cy="484725"/>
          </a:xfrm>
          <a:prstGeom prst="rect">
            <a:avLst/>
          </a:prstGeom>
          <a:noFill/>
          <a:ln>
            <a:noFill/>
          </a:ln>
        </p:spPr>
      </p:pic>
      <p:sp>
        <p:nvSpPr>
          <p:cNvPr id="147" name="Google Shape;147;g271f7019814_0_97"/>
          <p:cNvSpPr txBox="1"/>
          <p:nvPr/>
        </p:nvSpPr>
        <p:spPr>
          <a:xfrm>
            <a:off x="174650" y="3267300"/>
            <a:ext cx="8889300" cy="34281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b="1" lang="en-US" sz="1800">
                <a:solidFill>
                  <a:srgbClr val="800000"/>
                </a:solidFill>
                <a:latin typeface="Times New Roman"/>
                <a:ea typeface="Times New Roman"/>
                <a:cs typeface="Times New Roman"/>
                <a:sym typeface="Times New Roman"/>
              </a:rPr>
              <a:t>T</a:t>
            </a:r>
            <a:r>
              <a:rPr b="1" lang="en-US" sz="1800">
                <a:solidFill>
                  <a:srgbClr val="800000"/>
                </a:solidFill>
                <a:latin typeface="Times New Roman"/>
                <a:ea typeface="Times New Roman"/>
                <a:cs typeface="Times New Roman"/>
                <a:sym typeface="Times New Roman"/>
              </a:rPr>
              <a:t>est set</a:t>
            </a:r>
            <a:r>
              <a:rPr lang="en-US" sz="1800">
                <a:latin typeface="Times New Roman"/>
                <a:ea typeface="Times New Roman"/>
                <a:cs typeface="Times New Roman"/>
                <a:sym typeface="Times New Roman"/>
              </a:rPr>
              <a:t>: </a:t>
            </a:r>
            <a:r>
              <a:rPr lang="en-US" sz="1800">
                <a:solidFill>
                  <a:srgbClr val="434343"/>
                </a:solidFill>
                <a:latin typeface="Times New Roman"/>
                <a:ea typeface="Times New Roman"/>
                <a:cs typeface="Times New Roman"/>
                <a:sym typeface="Times New Roman"/>
              </a:rPr>
              <a:t>T</a:t>
            </a:r>
            <a:r>
              <a:rPr lang="en-US" sz="1800">
                <a:solidFill>
                  <a:srgbClr val="434343"/>
                </a:solidFill>
                <a:latin typeface="Times New Roman"/>
                <a:ea typeface="Times New Roman"/>
                <a:cs typeface="Times New Roman"/>
                <a:sym typeface="Times New Roman"/>
              </a:rPr>
              <a:t>ime period includes u</a:t>
            </a:r>
            <a:r>
              <a:rPr lang="en-US" sz="1800">
                <a:solidFill>
                  <a:srgbClr val="434343"/>
                </a:solidFill>
                <a:latin typeface="Times New Roman"/>
                <a:ea typeface="Times New Roman"/>
                <a:cs typeface="Times New Roman"/>
                <a:sym typeface="Times New Roman"/>
              </a:rPr>
              <a:t>ser logs from the last week of a one-month period (from December 13, 2018, to January 12, 2019). The test set is randomly sampling from MSN; </a:t>
            </a:r>
            <a:endParaRPr sz="1800">
              <a:solidFill>
                <a:srgbClr val="434343"/>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lang="en-US" sz="1800">
                <a:solidFill>
                  <a:srgbClr val="434343"/>
                </a:solidFill>
                <a:latin typeface="Times New Roman"/>
                <a:ea typeface="Times New Roman"/>
                <a:cs typeface="Times New Roman"/>
                <a:sym typeface="Times New Roman"/>
              </a:rPr>
              <a:t>News user behavior and interactions. We defined a function for each metric above and </a:t>
            </a:r>
            <a:r>
              <a:rPr lang="en-US" sz="1800">
                <a:solidFill>
                  <a:srgbClr val="434343"/>
                </a:solidFill>
                <a:latin typeface="Times New Roman"/>
                <a:ea typeface="Times New Roman"/>
                <a:cs typeface="Times New Roman"/>
                <a:sym typeface="Times New Roman"/>
              </a:rPr>
              <a:t>calculated</a:t>
            </a:r>
            <a:r>
              <a:rPr lang="en-US" sz="1800">
                <a:solidFill>
                  <a:srgbClr val="434343"/>
                </a:solidFill>
                <a:latin typeface="Times New Roman"/>
                <a:ea typeface="Times New Roman"/>
                <a:cs typeface="Times New Roman"/>
                <a:sym typeface="Times New Roman"/>
              </a:rPr>
              <a:t> these metrics, shown below:</a:t>
            </a:r>
            <a:endParaRPr sz="1800">
              <a:solidFill>
                <a:srgbClr val="434343"/>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sz="1800">
              <a:solidFill>
                <a:srgbClr val="434343"/>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b="1" lang="en-US" sz="1800">
                <a:solidFill>
                  <a:srgbClr val="434343"/>
                </a:solidFill>
                <a:latin typeface="Times New Roman"/>
                <a:ea typeface="Times New Roman"/>
                <a:cs typeface="Times New Roman"/>
                <a:sym typeface="Times New Roman"/>
              </a:rPr>
              <a:t>AUC</a:t>
            </a:r>
            <a:r>
              <a:rPr lang="en-US" sz="1800">
                <a:solidFill>
                  <a:srgbClr val="434343"/>
                </a:solidFill>
                <a:latin typeface="Times New Roman"/>
                <a:ea typeface="Times New Roman"/>
                <a:cs typeface="Times New Roman"/>
                <a:sym typeface="Times New Roman"/>
              </a:rPr>
              <a:t>： </a:t>
            </a:r>
            <a:r>
              <a:rPr b="1" lang="en-US" sz="1500">
                <a:solidFill>
                  <a:srgbClr val="434343"/>
                </a:solidFill>
                <a:latin typeface="Times New Roman"/>
                <a:ea typeface="Times New Roman"/>
                <a:cs typeface="Times New Roman"/>
                <a:sym typeface="Times New Roman"/>
              </a:rPr>
              <a:t>DKN</a:t>
            </a:r>
            <a:r>
              <a:rPr lang="en-US" sz="1500">
                <a:solidFill>
                  <a:srgbClr val="434343"/>
                </a:solidFill>
                <a:latin typeface="Times New Roman"/>
                <a:ea typeface="Times New Roman"/>
                <a:cs typeface="Times New Roman"/>
                <a:sym typeface="Times New Roman"/>
              </a:rPr>
              <a:t>: 0.5869, indicates </a:t>
            </a:r>
            <a:r>
              <a:rPr b="1" lang="en-US" sz="1500">
                <a:solidFill>
                  <a:srgbClr val="434343"/>
                </a:solidFill>
                <a:latin typeface="Times New Roman"/>
                <a:ea typeface="Times New Roman"/>
                <a:cs typeface="Times New Roman"/>
                <a:sym typeface="Times New Roman"/>
              </a:rPr>
              <a:t>moderate discrimination</a:t>
            </a:r>
            <a:r>
              <a:rPr lang="en-US" sz="1500">
                <a:solidFill>
                  <a:srgbClr val="434343"/>
                </a:solidFill>
                <a:latin typeface="Times New Roman"/>
                <a:ea typeface="Times New Roman"/>
                <a:cs typeface="Times New Roman"/>
                <a:sym typeface="Times New Roman"/>
              </a:rPr>
              <a:t> between relevant and non-relevant news.</a:t>
            </a:r>
            <a:endParaRPr sz="1500">
              <a:solidFill>
                <a:srgbClr val="434343"/>
              </a:solidFill>
              <a:latin typeface="Times New Roman"/>
              <a:ea typeface="Times New Roman"/>
              <a:cs typeface="Times New Roman"/>
              <a:sym typeface="Times New Roman"/>
            </a:endParaRPr>
          </a:p>
          <a:p>
            <a:pPr indent="0" lvl="0" marL="457200" marR="0" rtl="0" algn="l">
              <a:lnSpc>
                <a:spcPct val="90000"/>
              </a:lnSpc>
              <a:spcBef>
                <a:spcPts val="0"/>
              </a:spcBef>
              <a:spcAft>
                <a:spcPts val="0"/>
              </a:spcAft>
              <a:buNone/>
            </a:pPr>
            <a:r>
              <a:rPr lang="en-US" sz="1500">
                <a:solidFill>
                  <a:srgbClr val="434343"/>
                </a:solidFill>
                <a:latin typeface="Times New Roman"/>
                <a:ea typeface="Times New Roman"/>
                <a:cs typeface="Times New Roman"/>
                <a:sym typeface="Times New Roman"/>
              </a:rPr>
              <a:t>       </a:t>
            </a:r>
            <a:r>
              <a:rPr b="1" lang="en-US" sz="1500">
                <a:solidFill>
                  <a:srgbClr val="434343"/>
                </a:solidFill>
                <a:latin typeface="Times New Roman"/>
                <a:ea typeface="Times New Roman"/>
                <a:cs typeface="Times New Roman"/>
                <a:sym typeface="Times New Roman"/>
              </a:rPr>
              <a:t>NPA</a:t>
            </a:r>
            <a:r>
              <a:rPr lang="en-US" sz="1500">
                <a:solidFill>
                  <a:srgbClr val="434343"/>
                </a:solidFill>
                <a:latin typeface="Times New Roman"/>
                <a:ea typeface="Times New Roman"/>
                <a:cs typeface="Times New Roman"/>
                <a:sym typeface="Times New Roman"/>
              </a:rPr>
              <a:t>: 0.6243*, demonstrates </a:t>
            </a:r>
            <a:r>
              <a:rPr b="1" lang="en-US" sz="1500">
                <a:solidFill>
                  <a:srgbClr val="434343"/>
                </a:solidFill>
                <a:latin typeface="Times New Roman"/>
                <a:ea typeface="Times New Roman"/>
                <a:cs typeface="Times New Roman"/>
                <a:sym typeface="Times New Roman"/>
              </a:rPr>
              <a:t>better discrimination capabilities</a:t>
            </a:r>
            <a:endParaRPr b="1" sz="1500">
              <a:solidFill>
                <a:srgbClr val="434343"/>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b="1" lang="en-US" sz="1800">
                <a:solidFill>
                  <a:srgbClr val="434343"/>
                </a:solidFill>
                <a:latin typeface="Times New Roman"/>
                <a:ea typeface="Times New Roman"/>
                <a:cs typeface="Times New Roman"/>
                <a:sym typeface="Times New Roman"/>
              </a:rPr>
              <a:t>MRR</a:t>
            </a:r>
            <a:r>
              <a:rPr lang="en-US" sz="1500">
                <a:solidFill>
                  <a:srgbClr val="434343"/>
                </a:solidFill>
                <a:latin typeface="Times New Roman"/>
                <a:ea typeface="Times New Roman"/>
                <a:cs typeface="Times New Roman"/>
                <a:sym typeface="Times New Roman"/>
              </a:rPr>
              <a:t>： </a:t>
            </a:r>
            <a:r>
              <a:rPr b="1" lang="en-US" sz="1500">
                <a:solidFill>
                  <a:srgbClr val="434343"/>
                </a:solidFill>
                <a:latin typeface="Times New Roman"/>
                <a:ea typeface="Times New Roman"/>
                <a:cs typeface="Times New Roman"/>
                <a:sym typeface="Times New Roman"/>
              </a:rPr>
              <a:t>DKN</a:t>
            </a:r>
            <a:r>
              <a:rPr lang="en-US" sz="1500">
                <a:solidFill>
                  <a:srgbClr val="434343"/>
                </a:solidFill>
                <a:latin typeface="Times New Roman"/>
                <a:ea typeface="Times New Roman"/>
                <a:cs typeface="Times New Roman"/>
                <a:sym typeface="Times New Roman"/>
              </a:rPr>
              <a:t>: MRR of 0.3044 indicates relevant results are generally near the top.</a:t>
            </a:r>
            <a:endParaRPr sz="1500">
              <a:solidFill>
                <a:srgbClr val="434343"/>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lang="en-US" sz="1500">
                <a:solidFill>
                  <a:srgbClr val="434343"/>
                </a:solidFill>
                <a:latin typeface="Times New Roman"/>
                <a:ea typeface="Times New Roman"/>
                <a:cs typeface="Times New Roman"/>
                <a:sym typeface="Times New Roman"/>
              </a:rPr>
              <a:t>                </a:t>
            </a:r>
            <a:r>
              <a:rPr b="1" lang="en-US" sz="1500">
                <a:solidFill>
                  <a:srgbClr val="434343"/>
                </a:solidFill>
                <a:latin typeface="Times New Roman"/>
                <a:ea typeface="Times New Roman"/>
                <a:cs typeface="Times New Roman"/>
                <a:sym typeface="Times New Roman"/>
              </a:rPr>
              <a:t>NPA</a:t>
            </a:r>
            <a:r>
              <a:rPr lang="en-US" sz="1500">
                <a:solidFill>
                  <a:srgbClr val="434343"/>
                </a:solidFill>
                <a:latin typeface="Times New Roman"/>
                <a:ea typeface="Times New Roman"/>
                <a:cs typeface="Times New Roman"/>
                <a:sym typeface="Times New Roman"/>
              </a:rPr>
              <a:t>: Improved MRR of 0.3321, more consistently </a:t>
            </a:r>
            <a:r>
              <a:rPr b="1" lang="en-US" sz="1500">
                <a:solidFill>
                  <a:srgbClr val="434343"/>
                </a:solidFill>
                <a:latin typeface="Times New Roman"/>
                <a:ea typeface="Times New Roman"/>
                <a:cs typeface="Times New Roman"/>
                <a:sym typeface="Times New Roman"/>
              </a:rPr>
              <a:t>places relevant news at the highest ranks</a:t>
            </a:r>
            <a:r>
              <a:rPr lang="en-US" sz="1500">
                <a:solidFill>
                  <a:srgbClr val="434343"/>
                </a:solidFill>
                <a:latin typeface="Times New Roman"/>
                <a:ea typeface="Times New Roman"/>
                <a:cs typeface="Times New Roman"/>
                <a:sym typeface="Times New Roman"/>
              </a:rPr>
              <a:t>.</a:t>
            </a:r>
            <a:endParaRPr sz="1500">
              <a:solidFill>
                <a:srgbClr val="434343"/>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b="1" lang="en-US" sz="1500">
                <a:solidFill>
                  <a:srgbClr val="434343"/>
                </a:solidFill>
                <a:latin typeface="Times New Roman"/>
                <a:ea typeface="Times New Roman"/>
                <a:cs typeface="Times New Roman"/>
                <a:sym typeface="Times New Roman"/>
              </a:rPr>
              <a:t>nDCG@5</a:t>
            </a:r>
            <a:r>
              <a:rPr lang="en-US" sz="1500">
                <a:solidFill>
                  <a:srgbClr val="434343"/>
                </a:solidFill>
                <a:latin typeface="Times New Roman"/>
                <a:ea typeface="Times New Roman"/>
                <a:cs typeface="Times New Roman"/>
                <a:sym typeface="Times New Roman"/>
              </a:rPr>
              <a:t>：</a:t>
            </a:r>
            <a:r>
              <a:rPr b="1" lang="en-US" sz="1500">
                <a:solidFill>
                  <a:srgbClr val="434343"/>
                </a:solidFill>
                <a:latin typeface="Times New Roman"/>
                <a:ea typeface="Times New Roman"/>
                <a:cs typeface="Times New Roman"/>
                <a:sym typeface="Times New Roman"/>
              </a:rPr>
              <a:t>DKN</a:t>
            </a:r>
            <a:r>
              <a:rPr lang="en-US" sz="1500">
                <a:solidFill>
                  <a:srgbClr val="434343"/>
                </a:solidFill>
                <a:latin typeface="Times New Roman"/>
                <a:ea typeface="Times New Roman"/>
                <a:cs typeface="Times New Roman"/>
                <a:sym typeface="Times New Roman"/>
              </a:rPr>
              <a:t>: 0.3184, fair early ranking of relevant news.</a:t>
            </a:r>
            <a:endParaRPr sz="1500">
              <a:solidFill>
                <a:srgbClr val="434343"/>
              </a:solidFill>
              <a:latin typeface="Times New Roman"/>
              <a:ea typeface="Times New Roman"/>
              <a:cs typeface="Times New Roman"/>
              <a:sym typeface="Times New Roman"/>
            </a:endParaRPr>
          </a:p>
          <a:p>
            <a:pPr indent="457200" lvl="0" marL="0" marR="0" rtl="0" algn="l">
              <a:lnSpc>
                <a:spcPct val="90000"/>
              </a:lnSpc>
              <a:spcBef>
                <a:spcPts val="0"/>
              </a:spcBef>
              <a:spcAft>
                <a:spcPts val="0"/>
              </a:spcAft>
              <a:buNone/>
            </a:pPr>
            <a:r>
              <a:rPr lang="en-US" sz="1500">
                <a:solidFill>
                  <a:srgbClr val="434343"/>
                </a:solidFill>
                <a:latin typeface="Times New Roman"/>
                <a:ea typeface="Times New Roman"/>
                <a:cs typeface="Times New Roman"/>
                <a:sym typeface="Times New Roman"/>
              </a:rPr>
              <a:t>           </a:t>
            </a:r>
            <a:r>
              <a:rPr b="1" lang="en-US" sz="1500">
                <a:solidFill>
                  <a:srgbClr val="434343"/>
                </a:solidFill>
                <a:latin typeface="Times New Roman"/>
                <a:ea typeface="Times New Roman"/>
                <a:cs typeface="Times New Roman"/>
                <a:sym typeface="Times New Roman"/>
              </a:rPr>
              <a:t>NPA</a:t>
            </a:r>
            <a:r>
              <a:rPr lang="en-US" sz="1500">
                <a:solidFill>
                  <a:srgbClr val="434343"/>
                </a:solidFill>
                <a:latin typeface="Times New Roman"/>
                <a:ea typeface="Times New Roman"/>
                <a:cs typeface="Times New Roman"/>
                <a:sym typeface="Times New Roman"/>
              </a:rPr>
              <a:t>: 0.3535*, </a:t>
            </a:r>
            <a:r>
              <a:rPr b="1" lang="en-US" sz="1500">
                <a:solidFill>
                  <a:srgbClr val="434343"/>
                </a:solidFill>
                <a:latin typeface="Times New Roman"/>
                <a:ea typeface="Times New Roman"/>
                <a:cs typeface="Times New Roman"/>
                <a:sym typeface="Times New Roman"/>
              </a:rPr>
              <a:t>better at ranking highly relevant news</a:t>
            </a:r>
            <a:r>
              <a:rPr lang="en-US" sz="1500">
                <a:solidFill>
                  <a:srgbClr val="434343"/>
                </a:solidFill>
                <a:latin typeface="Times New Roman"/>
                <a:ea typeface="Times New Roman"/>
                <a:cs typeface="Times New Roman"/>
                <a:sym typeface="Times New Roman"/>
              </a:rPr>
              <a:t> within the top 5 positions.</a:t>
            </a:r>
            <a:endParaRPr sz="1000">
              <a:solidFill>
                <a:srgbClr val="434343"/>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sz="1500">
              <a:solidFill>
                <a:srgbClr val="434343"/>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800">
              <a:solidFill>
                <a:schemeClr val="dk1"/>
              </a:solidFill>
            </a:endParaRPr>
          </a:p>
          <a:p>
            <a:pPr indent="0" lvl="0" marL="0" marR="0" rtl="0" algn="l">
              <a:lnSpc>
                <a:spcPct val="90000"/>
              </a:lnSpc>
              <a:spcBef>
                <a:spcPts val="1200"/>
              </a:spcBef>
              <a:spcAft>
                <a:spcPts val="0"/>
              </a:spcAft>
              <a:buNone/>
            </a:pPr>
            <a:r>
              <a:t/>
            </a:r>
            <a:endParaRPr sz="1800">
              <a:solidFill>
                <a:srgbClr val="43434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p:txBody>
      </p:sp>
      <p:cxnSp>
        <p:nvCxnSpPr>
          <p:cNvPr id="148" name="Google Shape;148;g271f7019814_0_97"/>
          <p:cNvCxnSpPr/>
          <p:nvPr/>
        </p:nvCxnSpPr>
        <p:spPr>
          <a:xfrm>
            <a:off x="3232125" y="5789525"/>
            <a:ext cx="0" cy="89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71f7019814_0_35"/>
          <p:cNvSpPr txBox="1"/>
          <p:nvPr>
            <p:ph idx="1" type="body"/>
          </p:nvPr>
        </p:nvSpPr>
        <p:spPr>
          <a:xfrm>
            <a:off x="216300" y="856850"/>
            <a:ext cx="8711400" cy="35217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1600">
                <a:solidFill>
                  <a:srgbClr val="000000"/>
                </a:solidFill>
                <a:highlight>
                  <a:srgbClr val="D9EAD3"/>
                </a:highlight>
                <a:latin typeface="Roboto"/>
                <a:ea typeface="Roboto"/>
                <a:cs typeface="Roboto"/>
                <a:sym typeface="Roboto"/>
              </a:rPr>
              <a:t>NPA has a better result</a:t>
            </a:r>
            <a:r>
              <a:rPr b="1" lang="en-US" sz="1600">
                <a:solidFill>
                  <a:srgbClr val="000000"/>
                </a:solidFill>
                <a:latin typeface="Roboto"/>
                <a:ea typeface="Roboto"/>
                <a:cs typeface="Roboto"/>
                <a:sym typeface="Roboto"/>
              </a:rPr>
              <a:t> </a:t>
            </a:r>
            <a:endParaRPr b="1"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rPr b="1" lang="en-US" sz="1600">
                <a:solidFill>
                  <a:srgbClr val="000000"/>
                </a:solidFill>
                <a:latin typeface="Roboto"/>
                <a:ea typeface="Roboto"/>
                <a:cs typeface="Roboto"/>
                <a:sym typeface="Roboto"/>
              </a:rPr>
              <a:t>Attention Mechanisms</a:t>
            </a:r>
            <a:r>
              <a:rPr lang="en-US" sz="1600">
                <a:solidFill>
                  <a:srgbClr val="000000"/>
                </a:solidFill>
                <a:latin typeface="Roboto"/>
                <a:ea typeface="Roboto"/>
                <a:cs typeface="Roboto"/>
                <a:sym typeface="Roboto"/>
              </a:rPr>
              <a:t>: Both </a:t>
            </a:r>
            <a:r>
              <a:rPr lang="en-US" sz="1600">
                <a:solidFill>
                  <a:srgbClr val="000000"/>
                </a:solidFill>
                <a:highlight>
                  <a:srgbClr val="CFE2F3"/>
                </a:highlight>
                <a:latin typeface="Roboto"/>
                <a:ea typeface="Roboto"/>
                <a:cs typeface="Roboto"/>
                <a:sym typeface="Roboto"/>
              </a:rPr>
              <a:t>DKN</a:t>
            </a:r>
            <a:r>
              <a:rPr lang="en-US" sz="1600">
                <a:solidFill>
                  <a:srgbClr val="000000"/>
                </a:solidFill>
                <a:latin typeface="Roboto"/>
                <a:ea typeface="Roboto"/>
                <a:cs typeface="Roboto"/>
                <a:sym typeface="Roboto"/>
              </a:rPr>
              <a:t> and </a:t>
            </a:r>
            <a:r>
              <a:rPr lang="en-US" sz="1600">
                <a:solidFill>
                  <a:srgbClr val="000000"/>
                </a:solidFill>
                <a:highlight>
                  <a:srgbClr val="D9EAD3"/>
                </a:highlight>
                <a:latin typeface="Roboto"/>
                <a:ea typeface="Roboto"/>
                <a:cs typeface="Roboto"/>
                <a:sym typeface="Roboto"/>
              </a:rPr>
              <a:t>NPA </a:t>
            </a:r>
            <a:r>
              <a:rPr lang="en-US" sz="1600">
                <a:solidFill>
                  <a:srgbClr val="000000"/>
                </a:solidFill>
                <a:latin typeface="Roboto"/>
                <a:ea typeface="Roboto"/>
                <a:cs typeface="Roboto"/>
                <a:sym typeface="Roboto"/>
              </a:rPr>
              <a:t>used attention but </a:t>
            </a:r>
            <a:r>
              <a:rPr lang="en-US" sz="1600">
                <a:solidFill>
                  <a:srgbClr val="000000"/>
                </a:solidFill>
                <a:highlight>
                  <a:srgbClr val="D9EAD3"/>
                </a:highlight>
                <a:latin typeface="Roboto"/>
                <a:ea typeface="Roboto"/>
                <a:cs typeface="Roboto"/>
                <a:sym typeface="Roboto"/>
              </a:rPr>
              <a:t>NPA</a:t>
            </a:r>
            <a:r>
              <a:rPr lang="en-US" sz="1600">
                <a:solidFill>
                  <a:srgbClr val="000000"/>
                </a:solidFill>
                <a:latin typeface="Roboto"/>
                <a:ea typeface="Roboto"/>
                <a:cs typeface="Roboto"/>
                <a:sym typeface="Roboto"/>
              </a:rPr>
              <a:t> focuses on personalizing this attention at both the word and news article levels based on user-specific embeddings</a:t>
            </a:r>
            <a:endParaRPr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t/>
            </a:r>
            <a:endParaRPr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rPr lang="en-US" sz="1600">
                <a:solidFill>
                  <a:srgbClr val="000000"/>
                </a:solidFill>
                <a:highlight>
                  <a:srgbClr val="CFE2F3"/>
                </a:highlight>
                <a:latin typeface="Roboto"/>
                <a:ea typeface="Roboto"/>
                <a:cs typeface="Roboto"/>
                <a:sym typeface="Roboto"/>
              </a:rPr>
              <a:t>DKN</a:t>
            </a:r>
            <a:r>
              <a:rPr lang="en-US" sz="1600">
                <a:solidFill>
                  <a:srgbClr val="000000"/>
                </a:solidFill>
                <a:latin typeface="Roboto"/>
                <a:ea typeface="Roboto"/>
                <a:cs typeface="Roboto"/>
                <a:sym typeface="Roboto"/>
              </a:rPr>
              <a:t> uses attention to dynamically </a:t>
            </a:r>
            <a:r>
              <a:rPr b="1" lang="en-US" sz="1600">
                <a:solidFill>
                  <a:srgbClr val="000000"/>
                </a:solidFill>
                <a:latin typeface="Roboto"/>
                <a:ea typeface="Roboto"/>
                <a:cs typeface="Roboto"/>
                <a:sym typeface="Roboto"/>
              </a:rPr>
              <a:t>integrate user history with current news recommendations</a:t>
            </a:r>
            <a:r>
              <a:rPr lang="en-US" sz="1600">
                <a:solidFill>
                  <a:srgbClr val="000000"/>
                </a:solidFill>
                <a:latin typeface="Roboto"/>
                <a:ea typeface="Roboto"/>
                <a:cs typeface="Roboto"/>
                <a:sym typeface="Roboto"/>
              </a:rPr>
              <a:t>, with a strong emphasis on semantic, entity relationship and knowledge graph information.</a:t>
            </a:r>
            <a:endParaRPr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t/>
            </a:r>
            <a:endParaRPr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rPr b="1" lang="en-US" sz="1600">
                <a:solidFill>
                  <a:srgbClr val="000000"/>
                </a:solidFill>
                <a:latin typeface="Roboto"/>
                <a:ea typeface="Roboto"/>
                <a:cs typeface="Roboto"/>
                <a:sym typeface="Roboto"/>
              </a:rPr>
              <a:t>Knowledge Integration</a:t>
            </a:r>
            <a:r>
              <a:rPr lang="en-US" sz="1600">
                <a:solidFill>
                  <a:srgbClr val="000000"/>
                </a:solidFill>
                <a:latin typeface="Roboto"/>
                <a:ea typeface="Roboto"/>
                <a:cs typeface="Roboto"/>
                <a:sym typeface="Roboto"/>
              </a:rPr>
              <a:t>: </a:t>
            </a:r>
            <a:r>
              <a:rPr lang="en-US" sz="1600">
                <a:solidFill>
                  <a:srgbClr val="000000"/>
                </a:solidFill>
                <a:highlight>
                  <a:srgbClr val="CFE2F3"/>
                </a:highlight>
                <a:latin typeface="Roboto"/>
                <a:ea typeface="Roboto"/>
                <a:cs typeface="Roboto"/>
                <a:sym typeface="Roboto"/>
              </a:rPr>
              <a:t>DKN</a:t>
            </a:r>
            <a:r>
              <a:rPr lang="en-US" sz="1600">
                <a:solidFill>
                  <a:srgbClr val="000000"/>
                </a:solidFill>
                <a:latin typeface="Roboto"/>
                <a:ea typeface="Roboto"/>
                <a:cs typeface="Roboto"/>
                <a:sym typeface="Roboto"/>
              </a:rPr>
              <a:t> stands out by integrating knowledge graphs to understand and link news content at a deeper semantic level, a feature that NPA does not possess.</a:t>
            </a:r>
            <a:endParaRPr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t/>
            </a:r>
            <a:endParaRPr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rPr b="1" lang="en-US" sz="1600">
                <a:solidFill>
                  <a:srgbClr val="000000"/>
                </a:solidFill>
                <a:latin typeface="Roboto"/>
                <a:ea typeface="Roboto"/>
                <a:cs typeface="Roboto"/>
                <a:sym typeface="Roboto"/>
              </a:rPr>
              <a:t>Purpose of Modeling</a:t>
            </a:r>
            <a:r>
              <a:rPr lang="en-US" sz="1600">
                <a:solidFill>
                  <a:srgbClr val="000000"/>
                </a:solidFill>
                <a:latin typeface="Roboto"/>
                <a:ea typeface="Roboto"/>
                <a:cs typeface="Roboto"/>
                <a:sym typeface="Roboto"/>
              </a:rPr>
              <a:t>: </a:t>
            </a:r>
            <a:r>
              <a:rPr lang="en-US" sz="1600">
                <a:solidFill>
                  <a:srgbClr val="000000"/>
                </a:solidFill>
                <a:highlight>
                  <a:srgbClr val="D9EAD3"/>
                </a:highlight>
                <a:latin typeface="Roboto"/>
                <a:ea typeface="Roboto"/>
                <a:cs typeface="Roboto"/>
                <a:sym typeface="Roboto"/>
              </a:rPr>
              <a:t>NPA</a:t>
            </a:r>
            <a:r>
              <a:rPr lang="en-US" sz="1600">
                <a:solidFill>
                  <a:srgbClr val="000000"/>
                </a:solidFill>
                <a:latin typeface="Roboto"/>
                <a:ea typeface="Roboto"/>
                <a:cs typeface="Roboto"/>
                <a:sym typeface="Roboto"/>
              </a:rPr>
              <a:t> aim to enhance personalization in news recommendations by </a:t>
            </a:r>
            <a:r>
              <a:rPr b="1" lang="en-US" sz="1600">
                <a:solidFill>
                  <a:srgbClr val="000000"/>
                </a:solidFill>
                <a:latin typeface="Roboto"/>
                <a:ea typeface="Roboto"/>
                <a:cs typeface="Roboto"/>
                <a:sym typeface="Roboto"/>
              </a:rPr>
              <a:t>adapting its responses based on the individual's past interactions</a:t>
            </a:r>
            <a:endParaRPr b="1"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t/>
            </a:r>
            <a:endParaRPr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rPr lang="en-US" sz="1600">
                <a:solidFill>
                  <a:srgbClr val="000000"/>
                </a:solidFill>
                <a:highlight>
                  <a:srgbClr val="CFE2F3"/>
                </a:highlight>
                <a:latin typeface="Roboto"/>
                <a:ea typeface="Roboto"/>
                <a:cs typeface="Roboto"/>
                <a:sym typeface="Roboto"/>
              </a:rPr>
              <a:t>DKN</a:t>
            </a:r>
            <a:r>
              <a:rPr lang="en-US" sz="1600">
                <a:solidFill>
                  <a:srgbClr val="000000"/>
                </a:solidFill>
                <a:latin typeface="Roboto"/>
                <a:ea typeface="Roboto"/>
                <a:cs typeface="Roboto"/>
                <a:sym typeface="Roboto"/>
              </a:rPr>
              <a:t> aims to </a:t>
            </a:r>
            <a:r>
              <a:rPr b="1" lang="en-US" sz="1600">
                <a:solidFill>
                  <a:srgbClr val="000000"/>
                </a:solidFill>
                <a:latin typeface="Roboto"/>
                <a:ea typeface="Roboto"/>
                <a:cs typeface="Roboto"/>
                <a:sym typeface="Roboto"/>
              </a:rPr>
              <a:t>broaden the recommendation scope</a:t>
            </a:r>
            <a:r>
              <a:rPr lang="en-US" sz="1600">
                <a:solidFill>
                  <a:srgbClr val="000000"/>
                </a:solidFill>
                <a:latin typeface="Roboto"/>
                <a:ea typeface="Roboto"/>
                <a:cs typeface="Roboto"/>
                <a:sym typeface="Roboto"/>
              </a:rPr>
              <a:t> by incorporating external knowledge, thereby potentially </a:t>
            </a:r>
            <a:r>
              <a:rPr b="1" lang="en-US" sz="1600">
                <a:solidFill>
                  <a:srgbClr val="000000"/>
                </a:solidFill>
                <a:latin typeface="Roboto"/>
                <a:ea typeface="Roboto"/>
                <a:cs typeface="Roboto"/>
                <a:sym typeface="Roboto"/>
              </a:rPr>
              <a:t>discovering latent connections</a:t>
            </a:r>
            <a:r>
              <a:rPr lang="en-US" sz="1600">
                <a:solidFill>
                  <a:srgbClr val="000000"/>
                </a:solidFill>
                <a:latin typeface="Roboto"/>
                <a:ea typeface="Roboto"/>
                <a:cs typeface="Roboto"/>
                <a:sym typeface="Roboto"/>
              </a:rPr>
              <a:t> among news topics</a:t>
            </a:r>
            <a:endParaRPr sz="1600">
              <a:solidFill>
                <a:srgbClr val="000000"/>
              </a:solidFill>
              <a:latin typeface="Roboto"/>
              <a:ea typeface="Roboto"/>
              <a:cs typeface="Roboto"/>
              <a:sym typeface="Roboto"/>
            </a:endParaRPr>
          </a:p>
        </p:txBody>
      </p:sp>
      <p:sp>
        <p:nvSpPr>
          <p:cNvPr id="154" name="Google Shape;154;g271f7019814_0_35"/>
          <p:cNvSpPr txBox="1"/>
          <p:nvPr>
            <p:ph type="title"/>
          </p:nvPr>
        </p:nvSpPr>
        <p:spPr>
          <a:xfrm>
            <a:off x="231700" y="243300"/>
            <a:ext cx="8392500" cy="920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sz="2400">
                <a:solidFill>
                  <a:srgbClr val="800000"/>
                </a:solidFill>
                <a:latin typeface="Times New Roman"/>
                <a:ea typeface="Times New Roman"/>
                <a:cs typeface="Times New Roman"/>
                <a:sym typeface="Times New Roman"/>
              </a:rPr>
              <a:t>Recommender System(RS) Model Result Comparative Analysis II</a:t>
            </a:r>
            <a:endParaRPr sz="2700"/>
          </a:p>
        </p:txBody>
      </p:sp>
      <p:pic>
        <p:nvPicPr>
          <p:cNvPr id="155" name="Google Shape;155;g271f7019814_0_35"/>
          <p:cNvPicPr preferRelativeResize="0"/>
          <p:nvPr/>
        </p:nvPicPr>
        <p:blipFill>
          <a:blip r:embed="rId3">
            <a:alphaModFix/>
          </a:blip>
          <a:stretch>
            <a:fillRect/>
          </a:stretch>
        </p:blipFill>
        <p:spPr>
          <a:xfrm>
            <a:off x="122975" y="4563150"/>
            <a:ext cx="4971801" cy="1184300"/>
          </a:xfrm>
          <a:prstGeom prst="rect">
            <a:avLst/>
          </a:prstGeom>
          <a:noFill/>
          <a:ln>
            <a:noFill/>
          </a:ln>
        </p:spPr>
      </p:pic>
      <p:pic>
        <p:nvPicPr>
          <p:cNvPr id="156" name="Google Shape;156;g271f7019814_0_35"/>
          <p:cNvPicPr preferRelativeResize="0"/>
          <p:nvPr/>
        </p:nvPicPr>
        <p:blipFill>
          <a:blip r:embed="rId4">
            <a:alphaModFix/>
          </a:blip>
          <a:stretch>
            <a:fillRect/>
          </a:stretch>
        </p:blipFill>
        <p:spPr>
          <a:xfrm>
            <a:off x="3054750" y="6243625"/>
            <a:ext cx="5666851" cy="544600"/>
          </a:xfrm>
          <a:prstGeom prst="rect">
            <a:avLst/>
          </a:prstGeom>
          <a:noFill/>
          <a:ln>
            <a:noFill/>
          </a:ln>
        </p:spPr>
      </p:pic>
      <p:pic>
        <p:nvPicPr>
          <p:cNvPr id="157" name="Google Shape;157;g271f7019814_0_35"/>
          <p:cNvPicPr preferRelativeResize="0"/>
          <p:nvPr/>
        </p:nvPicPr>
        <p:blipFill>
          <a:blip r:embed="rId5">
            <a:alphaModFix/>
          </a:blip>
          <a:stretch>
            <a:fillRect/>
          </a:stretch>
        </p:blipFill>
        <p:spPr>
          <a:xfrm>
            <a:off x="5183375" y="4186575"/>
            <a:ext cx="3821073" cy="2331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720c1a4bd3_0_68"/>
          <p:cNvSpPr txBox="1"/>
          <p:nvPr>
            <p:ph type="title"/>
          </p:nvPr>
        </p:nvSpPr>
        <p:spPr>
          <a:xfrm>
            <a:off x="285325" y="0"/>
            <a:ext cx="7886700" cy="886200"/>
          </a:xfrm>
          <a:prstGeom prst="rect">
            <a:avLst/>
          </a:prstGeom>
          <a:noFill/>
          <a:ln>
            <a:noFill/>
          </a:ln>
        </p:spPr>
        <p:txBody>
          <a:bodyPr anchorCtr="0" anchor="ctr" bIns="45700" lIns="91425" spcFirstLastPara="1" rIns="91425" wrap="square" tIns="45700">
            <a:normAutofit/>
          </a:bodyPr>
          <a:lstStyle/>
          <a:p>
            <a:pPr indent="0" lvl="0" marL="0" marR="0" rtl="0" algn="l">
              <a:lnSpc>
                <a:spcPct val="115000"/>
              </a:lnSpc>
              <a:spcBef>
                <a:spcPts val="1200"/>
              </a:spcBef>
              <a:spcAft>
                <a:spcPts val="1200"/>
              </a:spcAft>
              <a:buNone/>
            </a:pPr>
            <a:r>
              <a:rPr lang="en-US" sz="2733">
                <a:solidFill>
                  <a:srgbClr val="800000"/>
                </a:solidFill>
                <a:latin typeface="Times New Roman"/>
                <a:ea typeface="Times New Roman"/>
                <a:cs typeface="Times New Roman"/>
                <a:sym typeface="Times New Roman"/>
              </a:rPr>
              <a:t>F</a:t>
            </a:r>
            <a:r>
              <a:rPr lang="en-US" sz="2733">
                <a:solidFill>
                  <a:srgbClr val="800000"/>
                </a:solidFill>
                <a:latin typeface="Times New Roman"/>
                <a:ea typeface="Times New Roman"/>
                <a:cs typeface="Times New Roman"/>
                <a:sym typeface="Times New Roman"/>
              </a:rPr>
              <a:t>uture Work</a:t>
            </a:r>
            <a:endParaRPr sz="2733">
              <a:solidFill>
                <a:srgbClr val="800000"/>
              </a:solidFill>
              <a:latin typeface="Times New Roman"/>
              <a:ea typeface="Times New Roman"/>
              <a:cs typeface="Times New Roman"/>
              <a:sym typeface="Times New Roman"/>
            </a:endParaRPr>
          </a:p>
        </p:txBody>
      </p:sp>
      <p:sp>
        <p:nvSpPr>
          <p:cNvPr id="163" name="Google Shape;163;g2720c1a4bd3_0_68"/>
          <p:cNvSpPr txBox="1"/>
          <p:nvPr/>
        </p:nvSpPr>
        <p:spPr>
          <a:xfrm>
            <a:off x="285325" y="742075"/>
            <a:ext cx="8672400" cy="427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en-US" sz="1800">
                <a:solidFill>
                  <a:srgbClr val="800000"/>
                </a:solidFill>
              </a:rPr>
              <a:t>Two-Tower Model Implementation</a:t>
            </a:r>
            <a:r>
              <a:rPr lang="en-US" sz="1800">
                <a:solidFill>
                  <a:srgbClr val="1F2328"/>
                </a:solidFill>
              </a:rPr>
              <a:t>:Adopt a Two-Tower model to simultaneously process user and item data, enhancing recommendation precision by leveraging dual encoders for embedding.</a:t>
            </a:r>
            <a:endParaRPr b="1" sz="1800">
              <a:solidFill>
                <a:srgbClr val="800000"/>
              </a:solidFill>
            </a:endParaRPr>
          </a:p>
          <a:p>
            <a:pPr indent="0" lvl="0" marL="0" marR="0" rtl="0" algn="l">
              <a:lnSpc>
                <a:spcPct val="115000"/>
              </a:lnSpc>
              <a:spcBef>
                <a:spcPts val="1200"/>
              </a:spcBef>
              <a:spcAft>
                <a:spcPts val="0"/>
              </a:spcAft>
              <a:buNone/>
            </a:pPr>
            <a:r>
              <a:rPr b="1" lang="en-US" sz="1800">
                <a:solidFill>
                  <a:srgbClr val="800000"/>
                </a:solidFill>
              </a:rPr>
              <a:t>Advanced Contextual Understanding</a:t>
            </a:r>
            <a:r>
              <a:rPr lang="en-US" sz="1800">
                <a:solidFill>
                  <a:srgbClr val="1F2328"/>
                </a:solidFill>
              </a:rPr>
              <a:t>: Integrate deeper contextual analysis and sentiment understanding using NLP models</a:t>
            </a:r>
            <a:endParaRPr sz="1800">
              <a:solidFill>
                <a:srgbClr val="1F2328"/>
              </a:solidFill>
            </a:endParaRPr>
          </a:p>
          <a:p>
            <a:pPr indent="0" lvl="0" marL="0" marR="0" rtl="0" algn="l">
              <a:lnSpc>
                <a:spcPct val="115000"/>
              </a:lnSpc>
              <a:spcBef>
                <a:spcPts val="1200"/>
              </a:spcBef>
              <a:spcAft>
                <a:spcPts val="0"/>
              </a:spcAft>
              <a:buNone/>
            </a:pPr>
            <a:r>
              <a:rPr lang="en-US" sz="1600"/>
              <a:t>We used BERT to perform sentiment analysis, we added this to the current system but did not see a significant improvement in merics </a:t>
            </a:r>
            <a:endParaRPr sz="1600"/>
          </a:p>
          <a:p>
            <a:pPr indent="0" lvl="0" marL="0" rtl="0" algn="l">
              <a:lnSpc>
                <a:spcPct val="115000"/>
              </a:lnSpc>
              <a:spcBef>
                <a:spcPts val="1200"/>
              </a:spcBef>
              <a:spcAft>
                <a:spcPts val="0"/>
              </a:spcAft>
              <a:buNone/>
            </a:pPr>
            <a:r>
              <a:rPr b="1" lang="en-US" sz="1800">
                <a:solidFill>
                  <a:srgbClr val="800000"/>
                </a:solidFill>
              </a:rPr>
              <a:t>Real-Time User Feedback Integration</a:t>
            </a:r>
            <a:r>
              <a:rPr lang="en-US" sz="1800">
                <a:solidFill>
                  <a:srgbClr val="1F2328"/>
                </a:solidFill>
              </a:rPr>
              <a:t>: Develop real-time feedback loops using reinforcement learning to refine user profiles and recommendation accuracy​</a:t>
            </a:r>
            <a:endParaRPr sz="1800">
              <a:solidFill>
                <a:srgbClr val="1F2328"/>
              </a:solidFill>
            </a:endParaRPr>
          </a:p>
          <a:p>
            <a:pPr indent="0" lvl="0" marL="0" marR="0" rtl="0" algn="l">
              <a:lnSpc>
                <a:spcPct val="115000"/>
              </a:lnSpc>
              <a:spcBef>
                <a:spcPts val="1200"/>
              </a:spcBef>
              <a:spcAft>
                <a:spcPts val="0"/>
              </a:spcAft>
              <a:buNone/>
            </a:pPr>
            <a:r>
              <a:rPr b="1" lang="en-US" sz="1800">
                <a:solidFill>
                  <a:srgbClr val="800000"/>
                </a:solidFill>
              </a:rPr>
              <a:t>Dynamic Knowledge Graphs</a:t>
            </a:r>
            <a:r>
              <a:rPr lang="en-US" sz="1800">
                <a:solidFill>
                  <a:srgbClr val="1F2328"/>
                </a:solidFill>
              </a:rPr>
              <a:t>: Maintain dynamic knowledge graphs that evolve with news trends and user interactions to improve recommendation relevance.</a:t>
            </a:r>
            <a:endParaRPr sz="1800">
              <a:solidFill>
                <a:srgbClr val="1F2328"/>
              </a:solidFill>
            </a:endParaRPr>
          </a:p>
          <a:p>
            <a:pPr indent="0" lvl="0" marL="0" marR="0" rtl="0" algn="l">
              <a:lnSpc>
                <a:spcPct val="115000"/>
              </a:lnSpc>
              <a:spcBef>
                <a:spcPts val="1200"/>
              </a:spcBef>
              <a:spcAft>
                <a:spcPts val="1200"/>
              </a:spcAft>
              <a:buNone/>
            </a:pPr>
            <a:r>
              <a:t/>
            </a:r>
            <a:endParaRPr sz="1800">
              <a:solidFill>
                <a:schemeClr val="dk2"/>
              </a:solidFill>
            </a:endParaRPr>
          </a:p>
        </p:txBody>
      </p:sp>
      <p:pic>
        <p:nvPicPr>
          <p:cNvPr id="164" name="Google Shape;164;g2720c1a4bd3_0_68"/>
          <p:cNvPicPr preferRelativeResize="0"/>
          <p:nvPr/>
        </p:nvPicPr>
        <p:blipFill>
          <a:blip r:embed="rId3">
            <a:alphaModFix/>
          </a:blip>
          <a:stretch>
            <a:fillRect/>
          </a:stretch>
        </p:blipFill>
        <p:spPr>
          <a:xfrm>
            <a:off x="5271975" y="4746300"/>
            <a:ext cx="3054650" cy="203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title"/>
          </p:nvPr>
        </p:nvSpPr>
        <p:spPr>
          <a:xfrm>
            <a:off x="628650" y="2702075"/>
            <a:ext cx="7886700" cy="1325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latin typeface="Calibri"/>
                <a:ea typeface="Calibri"/>
                <a:cs typeface="Calibri"/>
                <a:sym typeface="Calibri"/>
              </a:rPr>
              <a:t>Appendix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720c1a4bd3_0_62"/>
          <p:cNvSpPr txBox="1"/>
          <p:nvPr>
            <p:ph type="title"/>
          </p:nvPr>
        </p:nvSpPr>
        <p:spPr>
          <a:xfrm>
            <a:off x="628650" y="365125"/>
            <a:ext cx="78867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lang="en-US" sz="2733">
                <a:solidFill>
                  <a:srgbClr val="800000"/>
                </a:solidFill>
                <a:latin typeface="Times New Roman"/>
                <a:ea typeface="Times New Roman"/>
                <a:cs typeface="Times New Roman"/>
                <a:sym typeface="Times New Roman"/>
              </a:rPr>
              <a:t>Two-Tower Model</a:t>
            </a:r>
            <a:endParaRPr sz="2733">
              <a:solidFill>
                <a:srgbClr val="800000"/>
              </a:solidFill>
              <a:latin typeface="Times New Roman"/>
              <a:ea typeface="Times New Roman"/>
              <a:cs typeface="Times New Roman"/>
              <a:sym typeface="Times New Roman"/>
            </a:endParaRPr>
          </a:p>
        </p:txBody>
      </p:sp>
      <p:sp>
        <p:nvSpPr>
          <p:cNvPr id="175" name="Google Shape;175;g2720c1a4bd3_0_62"/>
          <p:cNvSpPr txBox="1"/>
          <p:nvPr>
            <p:ph idx="1" type="body"/>
          </p:nvPr>
        </p:nvSpPr>
        <p:spPr>
          <a:xfrm>
            <a:off x="628650" y="1825625"/>
            <a:ext cx="7886700" cy="4609200"/>
          </a:xfrm>
          <a:prstGeom prst="rect">
            <a:avLst/>
          </a:prstGeom>
        </p:spPr>
        <p:txBody>
          <a:bodyPr anchorCtr="0" anchor="t" bIns="45700" lIns="91425" spcFirstLastPara="1" rIns="91425" wrap="square" tIns="45700">
            <a:normAutofit fontScale="92500" lnSpcReduction="20000"/>
          </a:bodyPr>
          <a:lstStyle/>
          <a:p>
            <a:pPr indent="0" lvl="0" marL="0" marR="0" rtl="0" algn="l">
              <a:lnSpc>
                <a:spcPct val="115000"/>
              </a:lnSpc>
              <a:spcBef>
                <a:spcPts val="1200"/>
              </a:spcBef>
              <a:spcAft>
                <a:spcPts val="0"/>
              </a:spcAft>
              <a:buNone/>
            </a:pPr>
            <a:r>
              <a:rPr lang="en-US" sz="1600">
                <a:solidFill>
                  <a:srgbClr val="1F2328"/>
                </a:solidFill>
              </a:rPr>
              <a:t>The Two-Tower model (also known as the Dual-Encoder or Siamese Network model) is a deep learning-based architecture commonly used in large-scale recommendation systems. It consists of two separate neural networks (towers) that process different types of input—typically user data and item data—and project them into a shared embedding space. The similarity between the user and item embeddings is then used to make recommendations.</a:t>
            </a:r>
            <a:endParaRPr sz="1600">
              <a:solidFill>
                <a:srgbClr val="1F2328"/>
              </a:solidFill>
            </a:endParaRPr>
          </a:p>
          <a:p>
            <a:pPr indent="0" lvl="0" marL="0" marR="0" rtl="0" algn="l">
              <a:lnSpc>
                <a:spcPct val="115000"/>
              </a:lnSpc>
              <a:spcBef>
                <a:spcPts val="1200"/>
              </a:spcBef>
              <a:spcAft>
                <a:spcPts val="0"/>
              </a:spcAft>
              <a:buNone/>
            </a:pPr>
            <a:r>
              <a:rPr lang="en-US" sz="1600">
                <a:solidFill>
                  <a:srgbClr val="1F2328"/>
                </a:solidFill>
              </a:rPr>
              <a:t>User Tower: Processes user-related features such as user demographics and interaction history. The user tower transforms these features into user embeddings that represent the user's preferences in the embedding space.</a:t>
            </a:r>
            <a:endParaRPr sz="1600">
              <a:solidFill>
                <a:srgbClr val="1F2328"/>
              </a:solidFill>
            </a:endParaRPr>
          </a:p>
          <a:p>
            <a:pPr indent="0" lvl="0" marL="0" marR="0" rtl="0" algn="l">
              <a:lnSpc>
                <a:spcPct val="115000"/>
              </a:lnSpc>
              <a:spcBef>
                <a:spcPts val="1200"/>
              </a:spcBef>
              <a:spcAft>
                <a:spcPts val="0"/>
              </a:spcAft>
              <a:buNone/>
            </a:pPr>
            <a:r>
              <a:rPr lang="en-US" sz="1600">
                <a:solidFill>
                  <a:srgbClr val="1F2328"/>
                </a:solidFill>
              </a:rPr>
              <a:t>Item Tower: Processes item-related features such as content metadata and item embeddings. The item tower converts these features into item embeddings that represent the characteristics of the items.</a:t>
            </a:r>
            <a:endParaRPr sz="1600">
              <a:solidFill>
                <a:srgbClr val="1F2328"/>
              </a:solidFill>
            </a:endParaRPr>
          </a:p>
          <a:p>
            <a:pPr indent="0" lvl="0" marL="0" marR="0" rtl="0" algn="l">
              <a:lnSpc>
                <a:spcPct val="115000"/>
              </a:lnSpc>
              <a:spcBef>
                <a:spcPts val="1200"/>
              </a:spcBef>
              <a:spcAft>
                <a:spcPts val="0"/>
              </a:spcAft>
              <a:buNone/>
            </a:pPr>
            <a:r>
              <a:rPr lang="en-US" sz="1600" u="sng">
                <a:solidFill>
                  <a:schemeClr val="hlink"/>
                </a:solidFill>
                <a:hlinkClick r:id="rId3"/>
              </a:rPr>
              <a:t>https://cloud.google.com/blog/products/ai-machine-learning/scaling-deep-retrieval-tensorflow-two-towers-architecture</a:t>
            </a:r>
            <a:endParaRPr sz="1600">
              <a:solidFill>
                <a:srgbClr val="1F2328"/>
              </a:solidFill>
            </a:endParaRPr>
          </a:p>
          <a:p>
            <a:pPr indent="0" lvl="0" marL="0" marR="0" rtl="0" algn="l">
              <a:lnSpc>
                <a:spcPct val="115000"/>
              </a:lnSpc>
              <a:spcBef>
                <a:spcPts val="1200"/>
              </a:spcBef>
              <a:spcAft>
                <a:spcPts val="0"/>
              </a:spcAft>
              <a:buNone/>
            </a:pPr>
            <a:r>
              <a:rPr lang="en-US" sz="1600" u="sng">
                <a:solidFill>
                  <a:schemeClr val="hlink"/>
                </a:solidFill>
                <a:hlinkClick r:id="rId4"/>
              </a:rPr>
              <a:t>https://towardsdatascience.com/two-tower-networks-and-negative-sampling-in-recommender-systems-fdc88411601b</a:t>
            </a:r>
            <a:endParaRPr sz="1600">
              <a:solidFill>
                <a:srgbClr val="1F2328"/>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720c1a4bd3_0_82"/>
          <p:cNvSpPr txBox="1"/>
          <p:nvPr>
            <p:ph type="title"/>
          </p:nvPr>
        </p:nvSpPr>
        <p:spPr>
          <a:xfrm>
            <a:off x="628650" y="365125"/>
            <a:ext cx="8121000" cy="1325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Visualization of the attention weights from the word- and news-level personalized attention network. The users and news are randomly sampled from the dataset. Darker colors indicate higher attention weights.</a:t>
            </a:r>
            <a:endParaRPr/>
          </a:p>
        </p:txBody>
      </p:sp>
      <p:sp>
        <p:nvSpPr>
          <p:cNvPr id="181" name="Google Shape;181;g2720c1a4bd3_0_82"/>
          <p:cNvSpPr txBox="1"/>
          <p:nvPr>
            <p:ph idx="1" type="body"/>
          </p:nvPr>
        </p:nvSpPr>
        <p:spPr>
          <a:xfrm>
            <a:off x="628650" y="1825625"/>
            <a:ext cx="38862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t/>
            </a:r>
            <a:endParaRPr/>
          </a:p>
        </p:txBody>
      </p:sp>
      <p:sp>
        <p:nvSpPr>
          <p:cNvPr id="182" name="Google Shape;182;g2720c1a4bd3_0_82"/>
          <p:cNvSpPr txBox="1"/>
          <p:nvPr>
            <p:ph idx="2" type="body"/>
          </p:nvPr>
        </p:nvSpPr>
        <p:spPr>
          <a:xfrm>
            <a:off x="4629150" y="1825625"/>
            <a:ext cx="38862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t/>
            </a:r>
            <a:endParaRPr/>
          </a:p>
        </p:txBody>
      </p:sp>
      <p:pic>
        <p:nvPicPr>
          <p:cNvPr id="183" name="Google Shape;183;g2720c1a4bd3_0_82"/>
          <p:cNvPicPr preferRelativeResize="0"/>
          <p:nvPr/>
        </p:nvPicPr>
        <p:blipFill>
          <a:blip r:embed="rId3">
            <a:alphaModFix/>
          </a:blip>
          <a:stretch>
            <a:fillRect/>
          </a:stretch>
        </p:blipFill>
        <p:spPr>
          <a:xfrm>
            <a:off x="731000" y="1775775"/>
            <a:ext cx="7784350" cy="38646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506825" y="0"/>
            <a:ext cx="7886700" cy="886200"/>
          </a:xfrm>
          <a:prstGeom prst="rect">
            <a:avLst/>
          </a:prstGeom>
          <a:noFill/>
          <a:ln>
            <a:noFill/>
          </a:ln>
        </p:spPr>
        <p:txBody>
          <a:bodyPr anchorCtr="0" anchor="ctr" bIns="45700" lIns="91425" spcFirstLastPara="1" rIns="91425" wrap="square" tIns="45700">
            <a:normAutofit/>
          </a:bodyPr>
          <a:lstStyle/>
          <a:p>
            <a:pPr indent="0" lvl="0" marL="0" marR="0" rtl="0" algn="l">
              <a:lnSpc>
                <a:spcPct val="115000"/>
              </a:lnSpc>
              <a:spcBef>
                <a:spcPts val="1200"/>
              </a:spcBef>
              <a:spcAft>
                <a:spcPts val="1200"/>
              </a:spcAft>
              <a:buNone/>
            </a:pPr>
            <a:r>
              <a:rPr lang="en-US" sz="2733">
                <a:solidFill>
                  <a:srgbClr val="800000"/>
                </a:solidFill>
                <a:latin typeface="Times New Roman"/>
                <a:ea typeface="Times New Roman"/>
                <a:cs typeface="Times New Roman"/>
                <a:sym typeface="Times New Roman"/>
              </a:rPr>
              <a:t>Problem Statement</a:t>
            </a:r>
            <a:endParaRPr sz="2733">
              <a:solidFill>
                <a:srgbClr val="800000"/>
              </a:solidFill>
              <a:latin typeface="Times New Roman"/>
              <a:ea typeface="Times New Roman"/>
              <a:cs typeface="Times New Roman"/>
              <a:sym typeface="Times New Roman"/>
            </a:endParaRPr>
          </a:p>
        </p:txBody>
      </p:sp>
      <p:sp>
        <p:nvSpPr>
          <p:cNvPr id="77" name="Google Shape;77;p3"/>
          <p:cNvSpPr txBox="1"/>
          <p:nvPr>
            <p:ph idx="1" type="body"/>
          </p:nvPr>
        </p:nvSpPr>
        <p:spPr>
          <a:xfrm>
            <a:off x="506825" y="753150"/>
            <a:ext cx="8564100" cy="1838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1200"/>
              </a:spcAft>
              <a:buNone/>
            </a:pPr>
            <a:r>
              <a:rPr lang="en-US"/>
              <a:t>Problem: </a:t>
            </a:r>
            <a:r>
              <a:rPr lang="en-US"/>
              <a:t>Online news platforms aggregate content from numerous sources, presenting a vast array of articles. </a:t>
            </a:r>
            <a:r>
              <a:rPr lang="en-US">
                <a:highlight>
                  <a:srgbClr val="F3E4E5"/>
                </a:highlight>
              </a:rPr>
              <a:t>We want to build a recommender system to find news that resonates with user specific interests</a:t>
            </a:r>
            <a:r>
              <a:rPr lang="en-US"/>
              <a:t>. Traditional systems often fall short due to the </a:t>
            </a:r>
            <a:r>
              <a:rPr b="1" lang="en-US"/>
              <a:t>dynamic nature of news </a:t>
            </a:r>
            <a:r>
              <a:rPr lang="en-US"/>
              <a:t>relevancy and the </a:t>
            </a:r>
            <a:r>
              <a:rPr b="1" lang="en-US"/>
              <a:t>unique interest and information needs of each user</a:t>
            </a:r>
            <a:endParaRPr/>
          </a:p>
        </p:txBody>
      </p:sp>
      <p:pic>
        <p:nvPicPr>
          <p:cNvPr id="78" name="Google Shape;78;p3"/>
          <p:cNvPicPr preferRelativeResize="0"/>
          <p:nvPr/>
        </p:nvPicPr>
        <p:blipFill>
          <a:blip r:embed="rId3">
            <a:alphaModFix/>
          </a:blip>
          <a:stretch>
            <a:fillRect/>
          </a:stretch>
        </p:blipFill>
        <p:spPr>
          <a:xfrm>
            <a:off x="5321650" y="2359125"/>
            <a:ext cx="3749250" cy="4144949"/>
          </a:xfrm>
          <a:prstGeom prst="rect">
            <a:avLst/>
          </a:prstGeom>
          <a:noFill/>
          <a:ln>
            <a:noFill/>
          </a:ln>
        </p:spPr>
      </p:pic>
      <p:sp>
        <p:nvSpPr>
          <p:cNvPr id="79" name="Google Shape;79;p3"/>
          <p:cNvSpPr txBox="1"/>
          <p:nvPr/>
        </p:nvSpPr>
        <p:spPr>
          <a:xfrm>
            <a:off x="506825" y="2359125"/>
            <a:ext cx="4931100" cy="372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en-US" sz="2000">
                <a:solidFill>
                  <a:srgbClr val="800000"/>
                </a:solidFill>
              </a:rPr>
              <a:t>An Ideal Content-based Recommender System:</a:t>
            </a:r>
            <a:endParaRPr b="1" sz="2000">
              <a:solidFill>
                <a:srgbClr val="800000"/>
              </a:solidFill>
            </a:endParaRPr>
          </a:p>
          <a:p>
            <a:pPr indent="0" lvl="0" marL="0" marR="0" rtl="0" algn="l">
              <a:lnSpc>
                <a:spcPct val="115000"/>
              </a:lnSpc>
              <a:spcBef>
                <a:spcPts val="1200"/>
              </a:spcBef>
              <a:spcAft>
                <a:spcPts val="0"/>
              </a:spcAft>
              <a:buNone/>
            </a:pPr>
            <a:r>
              <a:rPr b="1" lang="en-US" sz="1800">
                <a:solidFill>
                  <a:srgbClr val="800000"/>
                </a:solidFill>
              </a:rPr>
              <a:t>Maximize Engagement</a:t>
            </a:r>
            <a:r>
              <a:rPr lang="en-US" sz="1800">
                <a:solidFill>
                  <a:schemeClr val="dk2"/>
                </a:solidFill>
              </a:rPr>
              <a:t>: </a:t>
            </a:r>
            <a:r>
              <a:rPr lang="en-US" sz="1800">
                <a:solidFill>
                  <a:srgbClr val="1F2328"/>
                </a:solidFill>
              </a:rPr>
              <a:t>High engagement measured by metrics like Normalized Discounted Cumulative Gain (NDCG) and Area Under Curve (AUC)</a:t>
            </a:r>
            <a:endParaRPr sz="1800">
              <a:solidFill>
                <a:schemeClr val="dk2"/>
              </a:solidFill>
            </a:endParaRPr>
          </a:p>
          <a:p>
            <a:pPr indent="0" lvl="0" marL="0" marR="0" rtl="0" algn="l">
              <a:lnSpc>
                <a:spcPct val="115000"/>
              </a:lnSpc>
              <a:spcBef>
                <a:spcPts val="1200"/>
              </a:spcBef>
              <a:spcAft>
                <a:spcPts val="0"/>
              </a:spcAft>
              <a:buNone/>
            </a:pPr>
            <a:r>
              <a:rPr b="1" lang="en-US" sz="1800">
                <a:solidFill>
                  <a:srgbClr val="800000"/>
                </a:solidFill>
              </a:rPr>
              <a:t>Increase Content Diversity</a:t>
            </a:r>
            <a:r>
              <a:rPr lang="en-US" sz="1800">
                <a:solidFill>
                  <a:schemeClr val="dk2"/>
                </a:solidFill>
              </a:rPr>
              <a:t>: </a:t>
            </a:r>
            <a:r>
              <a:rPr lang="en-US" sz="1800">
                <a:solidFill>
                  <a:srgbClr val="1F2328"/>
                </a:solidFill>
              </a:rPr>
              <a:t>Maintain diversity in recommendations to ensure users are exposed to a wide range of news topics and sources.</a:t>
            </a:r>
            <a:endParaRPr sz="1800">
              <a:solidFill>
                <a:srgbClr val="1F2328"/>
              </a:solidFill>
            </a:endParaRPr>
          </a:p>
          <a:p>
            <a:pPr indent="0" lvl="0" marL="0" marR="0" rtl="0" algn="l">
              <a:lnSpc>
                <a:spcPct val="115000"/>
              </a:lnSpc>
              <a:spcBef>
                <a:spcPts val="1200"/>
              </a:spcBef>
              <a:spcAft>
                <a:spcPts val="120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720c1a4bd3_0_17"/>
          <p:cNvSpPr txBox="1"/>
          <p:nvPr>
            <p:ph type="title"/>
          </p:nvPr>
        </p:nvSpPr>
        <p:spPr>
          <a:xfrm>
            <a:off x="243650" y="210425"/>
            <a:ext cx="8105400" cy="856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r>
              <a:rPr lang="en-US" sz="1100"/>
              <a:t>		 	 	 		</a:t>
            </a:r>
            <a:endParaRPr sz="1100"/>
          </a:p>
          <a:p>
            <a:pPr indent="0" lvl="0" marL="0" rtl="0" algn="l">
              <a:spcBef>
                <a:spcPts val="0"/>
              </a:spcBef>
              <a:spcAft>
                <a:spcPts val="0"/>
              </a:spcAft>
              <a:buClr>
                <a:schemeClr val="dk1"/>
              </a:buClr>
              <a:buSzPct val="100000"/>
              <a:buFont typeface="Arial"/>
              <a:buNone/>
            </a:pPr>
            <a:r>
              <a:rPr lang="en-US" sz="1100"/>
              <a:t>			</a:t>
            </a:r>
            <a:endParaRPr sz="1100"/>
          </a:p>
          <a:p>
            <a:pPr indent="0" lvl="0" marL="0" rtl="0" algn="l">
              <a:spcBef>
                <a:spcPts val="0"/>
              </a:spcBef>
              <a:spcAft>
                <a:spcPts val="0"/>
              </a:spcAft>
              <a:buClr>
                <a:schemeClr val="dk1"/>
              </a:buClr>
              <a:buSzPct val="100000"/>
              <a:buFont typeface="Arial"/>
              <a:buNone/>
            </a:pPr>
            <a:r>
              <a:rPr lang="en-US" sz="1100">
                <a:highlight>
                  <a:srgbClr val="FFFFFF"/>
                </a:highlight>
              </a:rPr>
              <a:t>				</a:t>
            </a:r>
            <a:endParaRPr sz="1100">
              <a:highlight>
                <a:srgbClr val="FFFFFF"/>
              </a:highlight>
            </a:endParaRPr>
          </a:p>
          <a:p>
            <a:pPr indent="0" lvl="0" marL="0" rtl="0" algn="l">
              <a:spcBef>
                <a:spcPts val="0"/>
              </a:spcBef>
              <a:spcAft>
                <a:spcPts val="0"/>
              </a:spcAft>
              <a:buClr>
                <a:schemeClr val="dk1"/>
              </a:buClr>
              <a:buSzPct val="100000"/>
              <a:buFont typeface="Arial"/>
              <a:buNone/>
            </a:pPr>
            <a:r>
              <a:rPr lang="en-US" sz="1100">
                <a:highlight>
                  <a:srgbClr val="FFFFFF"/>
                </a:highlight>
              </a:rPr>
              <a:t>					</a:t>
            </a:r>
            <a:endParaRPr sz="1100">
              <a:highlight>
                <a:srgbClr val="FFFFFF"/>
              </a:highlight>
            </a:endParaRPr>
          </a:p>
          <a:p>
            <a:pPr indent="0" lvl="0" marL="0" rtl="0" algn="l">
              <a:spcBef>
                <a:spcPts val="0"/>
              </a:spcBef>
              <a:spcAft>
                <a:spcPts val="0"/>
              </a:spcAft>
              <a:buClr>
                <a:schemeClr val="dk1"/>
              </a:buClr>
              <a:buSzPct val="100000"/>
              <a:buFont typeface="Arial"/>
              <a:buNone/>
            </a:pPr>
            <a:r>
              <a:rPr lang="en-US" sz="1100">
                <a:highlight>
                  <a:srgbClr val="FFFFFF"/>
                </a:highlight>
              </a:rPr>
              <a:t>						</a:t>
            </a:r>
            <a:endParaRPr sz="1100">
              <a:highlight>
                <a:srgbClr val="FFFFFF"/>
              </a:highlight>
            </a:endParaRPr>
          </a:p>
          <a:p>
            <a:pPr indent="0" lvl="0" marL="0" rtl="0" algn="l">
              <a:lnSpc>
                <a:spcPct val="115000"/>
              </a:lnSpc>
              <a:spcBef>
                <a:spcPts val="1200"/>
              </a:spcBef>
              <a:spcAft>
                <a:spcPts val="0"/>
              </a:spcAft>
              <a:buClr>
                <a:schemeClr val="dk1"/>
              </a:buClr>
              <a:buSzPct val="40243"/>
              <a:buFont typeface="Arial"/>
              <a:buNone/>
            </a:pPr>
            <a:r>
              <a:rPr lang="en-US" sz="2733">
                <a:solidFill>
                  <a:srgbClr val="800000"/>
                </a:solidFill>
                <a:latin typeface="Times New Roman"/>
                <a:ea typeface="Times New Roman"/>
                <a:cs typeface="Times New Roman"/>
                <a:sym typeface="Times New Roman"/>
              </a:rPr>
              <a:t>Assumptions/Hypotheses about data and model</a:t>
            </a:r>
            <a:endParaRPr sz="1433">
              <a:highlight>
                <a:srgbClr val="FFFFFF"/>
              </a:highlight>
            </a:endParaRPr>
          </a:p>
          <a:p>
            <a:pPr indent="0" lvl="0" marL="0" rtl="0" algn="l">
              <a:spcBef>
                <a:spcPts val="1200"/>
              </a:spcBef>
              <a:spcAft>
                <a:spcPts val="0"/>
              </a:spcAft>
              <a:buClr>
                <a:schemeClr val="dk1"/>
              </a:buClr>
              <a:buSzPct val="100000"/>
              <a:buFont typeface="Arial"/>
              <a:buNone/>
            </a:pPr>
            <a:r>
              <a:rPr lang="en-US" sz="1100">
                <a:highlight>
                  <a:srgbClr val="FFFFFF"/>
                </a:highlight>
              </a:rPr>
              <a:t>				</a:t>
            </a:r>
            <a:endParaRPr sz="1100">
              <a:highlight>
                <a:srgbClr val="FFFFFF"/>
              </a:highlight>
            </a:endParaRPr>
          </a:p>
          <a:p>
            <a:pPr indent="0" lvl="0" marL="0" rtl="0" algn="l">
              <a:spcBef>
                <a:spcPts val="0"/>
              </a:spcBef>
              <a:spcAft>
                <a:spcPts val="0"/>
              </a:spcAft>
              <a:buClr>
                <a:schemeClr val="dk1"/>
              </a:buClr>
              <a:buSzPct val="100000"/>
              <a:buFont typeface="Arial"/>
              <a:buNone/>
            </a:pPr>
            <a:r>
              <a:rPr lang="en-US" sz="1100">
                <a:highlight>
                  <a:srgbClr val="FFFFFF"/>
                </a:highlight>
              </a:rPr>
              <a:t>			</a:t>
            </a:r>
            <a:endParaRPr sz="1100">
              <a:highlight>
                <a:srgbClr val="FFFFFF"/>
              </a:highlight>
            </a:endParaRPr>
          </a:p>
          <a:p>
            <a:pPr indent="0" lvl="0" marL="0" rtl="0" algn="l">
              <a:spcBef>
                <a:spcPts val="0"/>
              </a:spcBef>
              <a:spcAft>
                <a:spcPts val="0"/>
              </a:spcAft>
              <a:buClr>
                <a:schemeClr val="dk1"/>
              </a:buClr>
              <a:buSzPct val="100000"/>
              <a:buFont typeface="Arial"/>
              <a:buNone/>
            </a:pPr>
            <a:r>
              <a:rPr lang="en-US" sz="1100"/>
              <a:t>		</a:t>
            </a:r>
            <a:endParaRPr sz="1100"/>
          </a:p>
          <a:p>
            <a:pPr indent="0" lvl="0" marL="0" rtl="0" algn="l">
              <a:spcBef>
                <a:spcPts val="0"/>
              </a:spcBef>
              <a:spcAft>
                <a:spcPts val="0"/>
              </a:spcAft>
              <a:buNone/>
            </a:pPr>
            <a:r>
              <a:t/>
            </a:r>
            <a:endParaRPr/>
          </a:p>
        </p:txBody>
      </p:sp>
      <p:sp>
        <p:nvSpPr>
          <p:cNvPr id="85" name="Google Shape;85;g2720c1a4bd3_0_17"/>
          <p:cNvSpPr txBox="1"/>
          <p:nvPr>
            <p:ph idx="1" type="body"/>
          </p:nvPr>
        </p:nvSpPr>
        <p:spPr>
          <a:xfrm>
            <a:off x="166125" y="852825"/>
            <a:ext cx="8794200" cy="5324100"/>
          </a:xfrm>
          <a:prstGeom prst="rect">
            <a:avLst/>
          </a:prstGeom>
        </p:spPr>
        <p:txBody>
          <a:bodyPr anchorCtr="0" anchor="t" bIns="45700" lIns="91425" spcFirstLastPara="1" rIns="91425" wrap="square" tIns="45700">
            <a:normAutofit/>
          </a:bodyPr>
          <a:lstStyle/>
          <a:p>
            <a:pPr indent="-330200" lvl="0" marL="457200" rtl="0" algn="l">
              <a:spcBef>
                <a:spcPts val="0"/>
              </a:spcBef>
              <a:spcAft>
                <a:spcPts val="0"/>
              </a:spcAft>
              <a:buClr>
                <a:srgbClr val="434343"/>
              </a:buClr>
              <a:buSzPts val="1600"/>
              <a:buFont typeface="Times New Roman"/>
              <a:buAutoNum type="arabicPeriod"/>
            </a:pPr>
            <a:r>
              <a:rPr b="1" lang="en-US" sz="1600">
                <a:solidFill>
                  <a:srgbClr val="434343"/>
                </a:solidFill>
                <a:latin typeface="Times New Roman"/>
                <a:ea typeface="Times New Roman"/>
                <a:cs typeface="Times New Roman"/>
                <a:sym typeface="Times New Roman"/>
              </a:rPr>
              <a:t>Data Representation</a:t>
            </a:r>
            <a:r>
              <a:rPr lang="en-US" sz="1600">
                <a:solidFill>
                  <a:srgbClr val="434343"/>
                </a:solidFill>
                <a:latin typeface="Times New Roman"/>
                <a:ea typeface="Times New Roman"/>
                <a:cs typeface="Times New Roman"/>
                <a:sym typeface="Times New Roman"/>
              </a:rPr>
              <a:t>: U</a:t>
            </a:r>
            <a:r>
              <a:rPr lang="en-US" sz="1600">
                <a:solidFill>
                  <a:srgbClr val="434343"/>
                </a:solidFill>
                <a:latin typeface="Times New Roman"/>
                <a:ea typeface="Times New Roman"/>
                <a:cs typeface="Times New Roman"/>
                <a:sym typeface="Times New Roman"/>
              </a:rPr>
              <a:t>ser interaction data (clicks, impressions) is representative of user preferences; Our labels are accurate, so  we can use a supervised framework </a:t>
            </a:r>
            <a:endParaRPr sz="1600">
              <a:solidFill>
                <a:srgbClr val="434343"/>
              </a:solidFill>
              <a:latin typeface="Times New Roman"/>
              <a:ea typeface="Times New Roman"/>
              <a:cs typeface="Times New Roman"/>
              <a:sym typeface="Times New Roman"/>
            </a:endParaRPr>
          </a:p>
          <a:p>
            <a:pPr indent="-330200" lvl="0" marL="457200" rtl="0" algn="l">
              <a:spcBef>
                <a:spcPts val="0"/>
              </a:spcBef>
              <a:spcAft>
                <a:spcPts val="0"/>
              </a:spcAft>
              <a:buClr>
                <a:srgbClr val="434343"/>
              </a:buClr>
              <a:buSzPts val="1600"/>
              <a:buFont typeface="Times New Roman"/>
              <a:buAutoNum type="arabicPeriod"/>
            </a:pPr>
            <a:r>
              <a:rPr b="1" lang="en-US" sz="1600">
                <a:solidFill>
                  <a:srgbClr val="434343"/>
                </a:solidFill>
                <a:latin typeface="Times New Roman"/>
                <a:ea typeface="Times New Roman"/>
                <a:cs typeface="Times New Roman"/>
                <a:sym typeface="Times New Roman"/>
              </a:rPr>
              <a:t>Data Quality</a:t>
            </a:r>
            <a:r>
              <a:rPr lang="en-US" sz="1600">
                <a:solidFill>
                  <a:srgbClr val="434343"/>
                </a:solidFill>
                <a:latin typeface="Times New Roman"/>
                <a:ea typeface="Times New Roman"/>
                <a:cs typeface="Times New Roman"/>
                <a:sym typeface="Times New Roman"/>
              </a:rPr>
              <a:t>: Structured datasets where the format and integrity of data are controlled; thus, specific handling of duplication, missing values or outliers is not necessary</a:t>
            </a:r>
            <a:endParaRPr sz="1600">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434343"/>
              </a:solidFill>
              <a:latin typeface="Times New Roman"/>
              <a:ea typeface="Times New Roman"/>
              <a:cs typeface="Times New Roman"/>
              <a:sym typeface="Times New Roman"/>
            </a:endParaRPr>
          </a:p>
          <a:p>
            <a:pPr indent="-330200" lvl="0" marL="457200" rtl="0" algn="l">
              <a:spcBef>
                <a:spcPts val="0"/>
              </a:spcBef>
              <a:spcAft>
                <a:spcPts val="0"/>
              </a:spcAft>
              <a:buClr>
                <a:srgbClr val="434343"/>
              </a:buClr>
              <a:buSzPts val="1600"/>
              <a:buFont typeface="Times New Roman"/>
              <a:buAutoNum type="arabicPeriod"/>
            </a:pPr>
            <a:r>
              <a:rPr b="1" lang="en-US" sz="1600">
                <a:solidFill>
                  <a:srgbClr val="434343"/>
                </a:solidFill>
                <a:latin typeface="Times New Roman"/>
                <a:ea typeface="Times New Roman"/>
                <a:cs typeface="Times New Roman"/>
                <a:sym typeface="Times New Roman"/>
              </a:rPr>
              <a:t>Negative Sampling</a:t>
            </a:r>
            <a:r>
              <a:rPr lang="en-US" sz="1600">
                <a:solidFill>
                  <a:srgbClr val="434343"/>
                </a:solidFill>
                <a:latin typeface="Times New Roman"/>
                <a:ea typeface="Times New Roman"/>
                <a:cs typeface="Times New Roman"/>
                <a:sym typeface="Times New Roman"/>
              </a:rPr>
              <a:t> Adequacy: Negative sampling (generating non-clicked impressions as negative examples) approximates the full range of negative user interactions. This is important for the model to learn discrimination between liked and disliked news items</a:t>
            </a:r>
            <a:endParaRPr sz="1600">
              <a:solidFill>
                <a:srgbClr val="434343"/>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434343"/>
              </a:solidFill>
              <a:latin typeface="Times New Roman"/>
              <a:ea typeface="Times New Roman"/>
              <a:cs typeface="Times New Roman"/>
              <a:sym typeface="Times New Roman"/>
            </a:endParaRPr>
          </a:p>
          <a:p>
            <a:pPr indent="-330200" lvl="0" marL="457200" marR="0" rtl="0" algn="l">
              <a:lnSpc>
                <a:spcPct val="90000"/>
              </a:lnSpc>
              <a:spcBef>
                <a:spcPts val="0"/>
              </a:spcBef>
              <a:spcAft>
                <a:spcPts val="0"/>
              </a:spcAft>
              <a:buClr>
                <a:srgbClr val="434343"/>
              </a:buClr>
              <a:buSzPts val="1600"/>
              <a:buFont typeface="Times New Roman"/>
              <a:buAutoNum type="arabicPeriod"/>
            </a:pPr>
            <a:r>
              <a:rPr b="1" lang="en-US" sz="1600">
                <a:solidFill>
                  <a:srgbClr val="434343"/>
                </a:solidFill>
                <a:latin typeface="Times New Roman"/>
                <a:ea typeface="Times New Roman"/>
                <a:cs typeface="Times New Roman"/>
                <a:sym typeface="Times New Roman"/>
              </a:rPr>
              <a:t>Embedding</a:t>
            </a:r>
            <a:r>
              <a:rPr lang="en-US" sz="1600">
                <a:solidFill>
                  <a:srgbClr val="434343"/>
                </a:solidFill>
                <a:latin typeface="Times New Roman"/>
                <a:ea typeface="Times New Roman"/>
                <a:cs typeface="Times New Roman"/>
                <a:sym typeface="Times New Roman"/>
              </a:rPr>
              <a:t> Effectiveness: Both models hypothesize that embeddings (word, entity, and user) capture semantic and contextual information that can predict user preferences </a:t>
            </a:r>
            <a:endParaRPr sz="1600">
              <a:solidFill>
                <a:srgbClr val="434343"/>
              </a:solidFill>
              <a:latin typeface="Times New Roman"/>
              <a:ea typeface="Times New Roman"/>
              <a:cs typeface="Times New Roman"/>
              <a:sym typeface="Times New Roman"/>
            </a:endParaRPr>
          </a:p>
          <a:p>
            <a:pPr indent="-330200" lvl="0" marL="457200" marR="0" rtl="0" algn="l">
              <a:lnSpc>
                <a:spcPct val="90000"/>
              </a:lnSpc>
              <a:spcBef>
                <a:spcPts val="0"/>
              </a:spcBef>
              <a:spcAft>
                <a:spcPts val="0"/>
              </a:spcAft>
              <a:buClr>
                <a:srgbClr val="434343"/>
              </a:buClr>
              <a:buSzPts val="1600"/>
              <a:buFont typeface="Times New Roman"/>
              <a:buAutoNum type="arabicPeriod"/>
            </a:pPr>
            <a:r>
              <a:rPr b="1" lang="en-US" sz="1600">
                <a:solidFill>
                  <a:srgbClr val="434343"/>
                </a:solidFill>
                <a:latin typeface="Times New Roman"/>
                <a:ea typeface="Times New Roman"/>
                <a:cs typeface="Times New Roman"/>
                <a:sym typeface="Times New Roman"/>
              </a:rPr>
              <a:t>Historical Relevance</a:t>
            </a:r>
            <a:r>
              <a:rPr lang="en-US" sz="1600">
                <a:solidFill>
                  <a:srgbClr val="434343"/>
                </a:solidFill>
                <a:latin typeface="Times New Roman"/>
                <a:ea typeface="Times New Roman"/>
                <a:cs typeface="Times New Roman"/>
                <a:sym typeface="Times New Roman"/>
              </a:rPr>
              <a:t>: past user interactions (click history) are indicative of future interests, which is fundamental for the attention mechanisms in both models to function </a:t>
            </a:r>
            <a:endParaRPr sz="900">
              <a:solidFill>
                <a:schemeClr val="dk1"/>
              </a:solidFill>
            </a:endParaRPr>
          </a:p>
        </p:txBody>
      </p:sp>
      <p:pic>
        <p:nvPicPr>
          <p:cNvPr id="86" name="Google Shape;86;g2720c1a4bd3_0_17"/>
          <p:cNvPicPr preferRelativeResize="0"/>
          <p:nvPr/>
        </p:nvPicPr>
        <p:blipFill>
          <a:blip r:embed="rId3">
            <a:alphaModFix/>
          </a:blip>
          <a:stretch>
            <a:fillRect/>
          </a:stretch>
        </p:blipFill>
        <p:spPr>
          <a:xfrm>
            <a:off x="3720211" y="4101775"/>
            <a:ext cx="5423790" cy="2587050"/>
          </a:xfrm>
          <a:prstGeom prst="rect">
            <a:avLst/>
          </a:prstGeom>
          <a:noFill/>
          <a:ln cap="flat" cmpd="sng" w="9525">
            <a:solidFill>
              <a:srgbClr val="D0E0E3"/>
            </a:solidFill>
            <a:prstDash val="solid"/>
            <a:round/>
            <a:headEnd len="sm" w="sm" type="none"/>
            <a:tailEnd len="sm" w="sm" type="none"/>
          </a:ln>
        </p:spPr>
      </p:pic>
      <p:pic>
        <p:nvPicPr>
          <p:cNvPr id="87" name="Google Shape;87;g2720c1a4bd3_0_17"/>
          <p:cNvPicPr preferRelativeResize="0"/>
          <p:nvPr/>
        </p:nvPicPr>
        <p:blipFill>
          <a:blip r:embed="rId4">
            <a:alphaModFix/>
          </a:blip>
          <a:stretch>
            <a:fillRect/>
          </a:stretch>
        </p:blipFill>
        <p:spPr>
          <a:xfrm>
            <a:off x="166125" y="4101775"/>
            <a:ext cx="3481426" cy="1853674"/>
          </a:xfrm>
          <a:prstGeom prst="rect">
            <a:avLst/>
          </a:prstGeom>
          <a:noFill/>
          <a:ln cap="flat" cmpd="sng" w="9525">
            <a:solidFill>
              <a:srgbClr val="8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71f1acade4_0_64"/>
          <p:cNvSpPr txBox="1"/>
          <p:nvPr>
            <p:ph type="title"/>
          </p:nvPr>
        </p:nvSpPr>
        <p:spPr>
          <a:xfrm>
            <a:off x="274325" y="365125"/>
            <a:ext cx="8392500" cy="609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sz="2400">
                <a:solidFill>
                  <a:srgbClr val="800000"/>
                </a:solidFill>
                <a:latin typeface="Times New Roman"/>
                <a:ea typeface="Times New Roman"/>
                <a:cs typeface="Times New Roman"/>
                <a:sym typeface="Times New Roman"/>
              </a:rPr>
              <a:t>Exploratory Data Analysis I</a:t>
            </a:r>
            <a:endParaRPr/>
          </a:p>
        </p:txBody>
      </p:sp>
      <p:sp>
        <p:nvSpPr>
          <p:cNvPr id="93" name="Google Shape;93;g271f1acade4_0_64"/>
          <p:cNvSpPr txBox="1"/>
          <p:nvPr>
            <p:ph idx="1" type="body"/>
          </p:nvPr>
        </p:nvSpPr>
        <p:spPr>
          <a:xfrm>
            <a:off x="274325" y="974425"/>
            <a:ext cx="8730900" cy="3114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sz="1600">
                <a:solidFill>
                  <a:srgbClr val="000000"/>
                </a:solidFill>
                <a:latin typeface="Roboto"/>
                <a:ea typeface="Roboto"/>
                <a:cs typeface="Roboto"/>
                <a:sym typeface="Roboto"/>
              </a:rPr>
              <a:t>Overview of Data</a:t>
            </a:r>
            <a:r>
              <a:rPr lang="en-US" sz="1600">
                <a:solidFill>
                  <a:srgbClr val="000000"/>
                </a:solidFill>
                <a:latin typeface="Roboto"/>
                <a:ea typeface="Roboto"/>
                <a:cs typeface="Roboto"/>
                <a:sym typeface="Roboto"/>
              </a:rPr>
              <a:t>: The MINDsmall dataset includes separate </a:t>
            </a:r>
            <a:r>
              <a:rPr i="1" lang="en-US" sz="1600">
                <a:solidFill>
                  <a:srgbClr val="000000"/>
                </a:solidFill>
                <a:latin typeface="Roboto"/>
                <a:ea typeface="Roboto"/>
                <a:cs typeface="Roboto"/>
                <a:sym typeface="Roboto"/>
              </a:rPr>
              <a:t>training</a:t>
            </a:r>
            <a:r>
              <a:rPr lang="en-US" sz="1600">
                <a:solidFill>
                  <a:srgbClr val="000000"/>
                </a:solidFill>
                <a:latin typeface="Roboto"/>
                <a:ea typeface="Roboto"/>
                <a:cs typeface="Roboto"/>
                <a:sym typeface="Roboto"/>
              </a:rPr>
              <a:t>, </a:t>
            </a:r>
            <a:r>
              <a:rPr i="1" lang="en-US" sz="1600">
                <a:solidFill>
                  <a:srgbClr val="000000"/>
                </a:solidFill>
                <a:latin typeface="Roboto"/>
                <a:ea typeface="Roboto"/>
                <a:cs typeface="Roboto"/>
                <a:sym typeface="Roboto"/>
              </a:rPr>
              <a:t>validation</a:t>
            </a:r>
            <a:r>
              <a:rPr lang="en-US" sz="1600">
                <a:solidFill>
                  <a:srgbClr val="000000"/>
                </a:solidFill>
                <a:latin typeface="Roboto"/>
                <a:ea typeface="Roboto"/>
                <a:cs typeface="Roboto"/>
                <a:sym typeface="Roboto"/>
              </a:rPr>
              <a:t>, and </a:t>
            </a:r>
            <a:r>
              <a:rPr i="1" lang="en-US" sz="1600">
                <a:solidFill>
                  <a:srgbClr val="000000"/>
                </a:solidFill>
                <a:latin typeface="Roboto"/>
                <a:ea typeface="Roboto"/>
                <a:cs typeface="Roboto"/>
                <a:sym typeface="Roboto"/>
              </a:rPr>
              <a:t>testing</a:t>
            </a:r>
            <a:r>
              <a:rPr lang="en-US" sz="1600">
                <a:solidFill>
                  <a:srgbClr val="000000"/>
                </a:solidFill>
                <a:latin typeface="Roboto"/>
                <a:ea typeface="Roboto"/>
                <a:cs typeface="Roboto"/>
                <a:sym typeface="Roboto"/>
              </a:rPr>
              <a:t> subsets, each with dedicated</a:t>
            </a:r>
            <a:r>
              <a:rPr i="1" lang="en-US" sz="1600">
                <a:solidFill>
                  <a:srgbClr val="000000"/>
                </a:solidFill>
                <a:latin typeface="Roboto"/>
                <a:ea typeface="Roboto"/>
                <a:cs typeface="Roboto"/>
                <a:sym typeface="Roboto"/>
              </a:rPr>
              <a:t> </a:t>
            </a:r>
            <a:r>
              <a:rPr b="1" i="1" lang="en-US" sz="1600">
                <a:solidFill>
                  <a:srgbClr val="000000"/>
                </a:solidFill>
                <a:latin typeface="Roboto"/>
                <a:ea typeface="Roboto"/>
                <a:cs typeface="Roboto"/>
                <a:sym typeface="Roboto"/>
              </a:rPr>
              <a:t>news</a:t>
            </a:r>
            <a:r>
              <a:rPr lang="en-US" sz="1600">
                <a:solidFill>
                  <a:srgbClr val="000000"/>
                </a:solidFill>
                <a:latin typeface="Roboto"/>
                <a:ea typeface="Roboto"/>
                <a:cs typeface="Roboto"/>
                <a:sym typeface="Roboto"/>
              </a:rPr>
              <a:t> and </a:t>
            </a:r>
            <a:r>
              <a:rPr b="1" i="1" lang="en-US" sz="1600">
                <a:solidFill>
                  <a:srgbClr val="000000"/>
                </a:solidFill>
                <a:latin typeface="Roboto"/>
                <a:ea typeface="Roboto"/>
                <a:cs typeface="Roboto"/>
                <a:sym typeface="Roboto"/>
              </a:rPr>
              <a:t>behaviors</a:t>
            </a:r>
            <a:r>
              <a:rPr lang="en-US" sz="1600">
                <a:solidFill>
                  <a:srgbClr val="000000"/>
                </a:solidFill>
                <a:latin typeface="Roboto"/>
                <a:ea typeface="Roboto"/>
                <a:cs typeface="Roboto"/>
                <a:sym typeface="Roboto"/>
              </a:rPr>
              <a:t> files, organized for </a:t>
            </a:r>
            <a:r>
              <a:rPr i="1" lang="en-US" sz="1600">
                <a:solidFill>
                  <a:srgbClr val="000000"/>
                </a:solidFill>
                <a:latin typeface="Roboto"/>
                <a:ea typeface="Roboto"/>
                <a:cs typeface="Roboto"/>
                <a:sym typeface="Roboto"/>
              </a:rPr>
              <a:t>recommender systems</a:t>
            </a:r>
            <a:r>
              <a:rPr lang="en-US" sz="1600">
                <a:solidFill>
                  <a:srgbClr val="000000"/>
                </a:solidFill>
                <a:latin typeface="Roboto"/>
                <a:ea typeface="Roboto"/>
                <a:cs typeface="Roboto"/>
                <a:sym typeface="Roboto"/>
              </a:rPr>
              <a:t> </a:t>
            </a:r>
            <a:endParaRPr sz="1600">
              <a:solidFill>
                <a:srgbClr val="000000"/>
              </a:solidFill>
              <a:latin typeface="Roboto"/>
              <a:ea typeface="Roboto"/>
              <a:cs typeface="Roboto"/>
              <a:sym typeface="Roboto"/>
            </a:endParaRPr>
          </a:p>
          <a:p>
            <a:pPr indent="0" lvl="0" marL="0" rtl="0" algn="l">
              <a:lnSpc>
                <a:spcPct val="100000"/>
              </a:lnSpc>
              <a:spcBef>
                <a:spcPts val="0"/>
              </a:spcBef>
              <a:spcAft>
                <a:spcPts val="0"/>
              </a:spcAft>
              <a:buNone/>
            </a:pPr>
            <a:r>
              <a:rPr b="1" lang="en-US" sz="1500">
                <a:solidFill>
                  <a:srgbClr val="000000"/>
                </a:solidFill>
                <a:latin typeface="Roboto"/>
                <a:ea typeface="Roboto"/>
                <a:cs typeface="Roboto"/>
                <a:sym typeface="Roboto"/>
              </a:rPr>
              <a:t>Training</a:t>
            </a:r>
            <a:r>
              <a:rPr lang="en-US" sz="1500">
                <a:solidFill>
                  <a:srgbClr val="000000"/>
                </a:solidFill>
                <a:latin typeface="Roboto"/>
                <a:ea typeface="Roboto"/>
                <a:cs typeface="Roboto"/>
                <a:sym typeface="Roboto"/>
              </a:rPr>
              <a:t>: 51,282 news entries and 156,965 behavior logs</a:t>
            </a:r>
            <a:endParaRPr sz="1500">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rPr b="1" lang="en-US" sz="1500">
                <a:solidFill>
                  <a:srgbClr val="000000"/>
                </a:solidFill>
                <a:latin typeface="Roboto"/>
                <a:ea typeface="Roboto"/>
                <a:cs typeface="Roboto"/>
                <a:sym typeface="Roboto"/>
              </a:rPr>
              <a:t>Validation</a:t>
            </a:r>
            <a:r>
              <a:rPr lang="en-US" sz="1500">
                <a:solidFill>
                  <a:srgbClr val="000000"/>
                </a:solidFill>
                <a:latin typeface="Roboto"/>
                <a:ea typeface="Roboto"/>
                <a:cs typeface="Roboto"/>
                <a:sym typeface="Roboto"/>
              </a:rPr>
              <a:t>: Comprises 42,416 news entries and 73,152 behavior logs.</a:t>
            </a:r>
            <a:endParaRPr sz="1500">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sz="1500">
              <a:solidFill>
                <a:srgbClr val="000000"/>
              </a:solidFill>
              <a:latin typeface="Roboto"/>
              <a:ea typeface="Roboto"/>
              <a:cs typeface="Roboto"/>
              <a:sym typeface="Roboto"/>
            </a:endParaRPr>
          </a:p>
          <a:p>
            <a:pPr indent="0" lvl="0" marL="0" rtl="0" algn="l">
              <a:spcBef>
                <a:spcPts val="0"/>
              </a:spcBef>
              <a:spcAft>
                <a:spcPts val="0"/>
              </a:spcAft>
              <a:buNone/>
            </a:pPr>
            <a:r>
              <a:rPr b="1" lang="en-US" sz="1500">
                <a:solidFill>
                  <a:srgbClr val="000000"/>
                </a:solidFill>
                <a:latin typeface="Roboto"/>
                <a:ea typeface="Roboto"/>
                <a:cs typeface="Roboto"/>
                <a:sym typeface="Roboto"/>
              </a:rPr>
              <a:t>News</a:t>
            </a:r>
            <a:r>
              <a:rPr lang="en-US" sz="1500">
                <a:solidFill>
                  <a:srgbClr val="000000"/>
                </a:solidFill>
                <a:latin typeface="Roboto"/>
                <a:ea typeface="Roboto"/>
                <a:cs typeface="Roboto"/>
                <a:sym typeface="Roboto"/>
              </a:rPr>
              <a:t>:aimed at item profiling, featuring detailed attributes like news ID, category, title, abstract, and entities; forming the basis for </a:t>
            </a:r>
            <a:r>
              <a:rPr lang="en-US" sz="1500" u="sng">
                <a:solidFill>
                  <a:srgbClr val="000000"/>
                </a:solidFill>
                <a:latin typeface="Roboto"/>
                <a:ea typeface="Roboto"/>
                <a:cs typeface="Roboto"/>
                <a:sym typeface="Roboto"/>
              </a:rPr>
              <a:t>content-based filtering</a:t>
            </a:r>
            <a:r>
              <a:rPr lang="en-US" sz="1500">
                <a:solidFill>
                  <a:srgbClr val="000000"/>
                </a:solidFill>
                <a:latin typeface="Roboto"/>
                <a:ea typeface="Roboto"/>
                <a:cs typeface="Roboto"/>
                <a:sym typeface="Roboto"/>
              </a:rPr>
              <a:t> techniques.</a:t>
            </a:r>
            <a:endParaRPr sz="1500">
              <a:solidFill>
                <a:srgbClr val="000000"/>
              </a:solidFill>
              <a:latin typeface="Roboto"/>
              <a:ea typeface="Roboto"/>
              <a:cs typeface="Roboto"/>
              <a:sym typeface="Roboto"/>
            </a:endParaRPr>
          </a:p>
          <a:p>
            <a:pPr indent="0" lvl="0" marL="0" rtl="0" algn="l">
              <a:spcBef>
                <a:spcPts val="0"/>
              </a:spcBef>
              <a:spcAft>
                <a:spcPts val="0"/>
              </a:spcAft>
              <a:buNone/>
            </a:pPr>
            <a:r>
              <a:rPr b="1" lang="en-US" sz="1500">
                <a:solidFill>
                  <a:srgbClr val="000000"/>
                </a:solidFill>
                <a:latin typeface="Roboto"/>
                <a:ea typeface="Roboto"/>
                <a:cs typeface="Roboto"/>
                <a:sym typeface="Roboto"/>
              </a:rPr>
              <a:t>Behaviors</a:t>
            </a:r>
            <a:r>
              <a:rPr lang="en-US" sz="1500">
                <a:solidFill>
                  <a:srgbClr val="000000"/>
                </a:solidFill>
                <a:latin typeface="Roboto"/>
                <a:ea typeface="Roboto"/>
                <a:cs typeface="Roboto"/>
                <a:sym typeface="Roboto"/>
              </a:rPr>
              <a:t>: captures user interactions, including user ID, click history, and impressions, essential for learning user preferences and implementing </a:t>
            </a:r>
            <a:r>
              <a:rPr lang="en-US" sz="1500" u="sng">
                <a:solidFill>
                  <a:srgbClr val="000000"/>
                </a:solidFill>
                <a:latin typeface="Roboto"/>
                <a:ea typeface="Roboto"/>
                <a:cs typeface="Roboto"/>
                <a:sym typeface="Roboto"/>
              </a:rPr>
              <a:t>collaborative filtering</a:t>
            </a:r>
            <a:r>
              <a:rPr lang="en-US" sz="1500">
                <a:solidFill>
                  <a:srgbClr val="000000"/>
                </a:solidFill>
                <a:latin typeface="Roboto"/>
                <a:ea typeface="Roboto"/>
                <a:cs typeface="Roboto"/>
                <a:sym typeface="Roboto"/>
              </a:rPr>
              <a:t> approaches.</a:t>
            </a:r>
            <a:endParaRPr sz="1500">
              <a:solidFill>
                <a:srgbClr val="000000"/>
              </a:solidFill>
              <a:latin typeface="Roboto"/>
              <a:ea typeface="Roboto"/>
              <a:cs typeface="Roboto"/>
              <a:sym typeface="Roboto"/>
            </a:endParaRPr>
          </a:p>
          <a:p>
            <a:pPr indent="0" lvl="0" marL="0" rtl="0" algn="l">
              <a:spcBef>
                <a:spcPts val="0"/>
              </a:spcBef>
              <a:spcAft>
                <a:spcPts val="0"/>
              </a:spcAft>
              <a:buNone/>
            </a:pPr>
            <a:r>
              <a:t/>
            </a:r>
            <a:endParaRPr sz="1500">
              <a:solidFill>
                <a:srgbClr val="000000"/>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US" sz="1500">
                <a:solidFill>
                  <a:srgbClr val="000000"/>
                </a:solidFill>
                <a:latin typeface="Roboto"/>
                <a:ea typeface="Roboto"/>
                <a:cs typeface="Roboto"/>
                <a:sym typeface="Roboto"/>
              </a:rPr>
              <a:t>Missing Data Analysis</a:t>
            </a:r>
            <a:r>
              <a:rPr lang="en-US" sz="1500">
                <a:solidFill>
                  <a:srgbClr val="000000"/>
                </a:solidFill>
                <a:latin typeface="Roboto"/>
                <a:ea typeface="Roboto"/>
                <a:cs typeface="Roboto"/>
                <a:sym typeface="Roboto"/>
              </a:rPr>
              <a:t>:Training set has 2,666 and 3,238 missing for news abstracts and User click history respectively. Validation data shows similar trends with 2,021 missing news abstracts and 2,214 missing user histories.</a:t>
            </a:r>
            <a:endParaRPr/>
          </a:p>
        </p:txBody>
      </p:sp>
      <p:pic>
        <p:nvPicPr>
          <p:cNvPr id="94" name="Google Shape;94;g271f1acade4_0_64"/>
          <p:cNvPicPr preferRelativeResize="0"/>
          <p:nvPr/>
        </p:nvPicPr>
        <p:blipFill>
          <a:blip r:embed="rId3">
            <a:alphaModFix/>
          </a:blip>
          <a:stretch>
            <a:fillRect/>
          </a:stretch>
        </p:blipFill>
        <p:spPr>
          <a:xfrm>
            <a:off x="57925" y="3924000"/>
            <a:ext cx="4379448" cy="2991899"/>
          </a:xfrm>
          <a:prstGeom prst="rect">
            <a:avLst/>
          </a:prstGeom>
          <a:noFill/>
          <a:ln>
            <a:noFill/>
          </a:ln>
        </p:spPr>
      </p:pic>
      <p:pic>
        <p:nvPicPr>
          <p:cNvPr id="95" name="Google Shape;95;g271f1acade4_0_64"/>
          <p:cNvPicPr preferRelativeResize="0"/>
          <p:nvPr/>
        </p:nvPicPr>
        <p:blipFill>
          <a:blip r:embed="rId4">
            <a:alphaModFix/>
          </a:blip>
          <a:stretch>
            <a:fillRect/>
          </a:stretch>
        </p:blipFill>
        <p:spPr>
          <a:xfrm>
            <a:off x="4467725" y="4338088"/>
            <a:ext cx="2282400" cy="1678475"/>
          </a:xfrm>
          <a:prstGeom prst="rect">
            <a:avLst/>
          </a:prstGeom>
          <a:noFill/>
          <a:ln>
            <a:noFill/>
          </a:ln>
        </p:spPr>
      </p:pic>
      <p:pic>
        <p:nvPicPr>
          <p:cNvPr id="96" name="Google Shape;96;g271f1acade4_0_64"/>
          <p:cNvPicPr preferRelativeResize="0"/>
          <p:nvPr/>
        </p:nvPicPr>
        <p:blipFill>
          <a:blip r:embed="rId5">
            <a:alphaModFix/>
          </a:blip>
          <a:stretch>
            <a:fillRect/>
          </a:stretch>
        </p:blipFill>
        <p:spPr>
          <a:xfrm>
            <a:off x="6580225" y="4338088"/>
            <a:ext cx="2482674" cy="1678475"/>
          </a:xfrm>
          <a:prstGeom prst="rect">
            <a:avLst/>
          </a:prstGeom>
          <a:noFill/>
          <a:ln>
            <a:noFill/>
          </a:ln>
        </p:spPr>
      </p:pic>
      <p:sp>
        <p:nvSpPr>
          <p:cNvPr id="97" name="Google Shape;97;g271f1acade4_0_64"/>
          <p:cNvSpPr txBox="1"/>
          <p:nvPr/>
        </p:nvSpPr>
        <p:spPr>
          <a:xfrm>
            <a:off x="4494775" y="5954400"/>
            <a:ext cx="2155500" cy="289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1" lang="en-US" sz="1000">
                <a:latin typeface="Roboto"/>
                <a:ea typeface="Roboto"/>
                <a:cs typeface="Roboto"/>
                <a:sym typeface="Roboto"/>
              </a:rPr>
              <a:t>Distribution of the number of clicked news of a user</a:t>
            </a:r>
            <a:endParaRPr b="1" sz="1000">
              <a:latin typeface="Roboto"/>
              <a:ea typeface="Roboto"/>
              <a:cs typeface="Roboto"/>
              <a:sym typeface="Roboto"/>
            </a:endParaRPr>
          </a:p>
        </p:txBody>
      </p:sp>
      <p:sp>
        <p:nvSpPr>
          <p:cNvPr id="98" name="Google Shape;98;g271f1acade4_0_64"/>
          <p:cNvSpPr txBox="1"/>
          <p:nvPr/>
        </p:nvSpPr>
        <p:spPr>
          <a:xfrm>
            <a:off x="6780497" y="6016550"/>
            <a:ext cx="2282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None/>
            </a:pPr>
            <a:r>
              <a:rPr b="1" lang="en-US" sz="1000">
                <a:latin typeface="Roboto"/>
                <a:ea typeface="Roboto"/>
                <a:cs typeface="Roboto"/>
                <a:sym typeface="Roboto"/>
              </a:rPr>
              <a:t>Distribution of the number of words in a news title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71f1acade4_0_81"/>
          <p:cNvSpPr txBox="1"/>
          <p:nvPr>
            <p:ph type="title"/>
          </p:nvPr>
        </p:nvSpPr>
        <p:spPr>
          <a:xfrm>
            <a:off x="274325" y="266450"/>
            <a:ext cx="8634000" cy="708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83333"/>
              <a:buFont typeface="Calibri"/>
              <a:buNone/>
            </a:pPr>
            <a:r>
              <a:rPr lang="en-US" sz="2400">
                <a:solidFill>
                  <a:srgbClr val="800000"/>
                </a:solidFill>
                <a:latin typeface="Times New Roman"/>
                <a:ea typeface="Times New Roman"/>
                <a:cs typeface="Times New Roman"/>
                <a:sym typeface="Times New Roman"/>
              </a:rPr>
              <a:t>Exploratory Data Analysis II：S</a:t>
            </a:r>
            <a:r>
              <a:rPr lang="en-US" sz="2400">
                <a:solidFill>
                  <a:srgbClr val="800000"/>
                </a:solidFill>
                <a:latin typeface="Times New Roman"/>
                <a:ea typeface="Times New Roman"/>
                <a:cs typeface="Times New Roman"/>
                <a:sym typeface="Times New Roman"/>
              </a:rPr>
              <a:t>entiment</a:t>
            </a:r>
            <a:r>
              <a:rPr lang="en-US" sz="2400">
                <a:solidFill>
                  <a:srgbClr val="800000"/>
                </a:solidFill>
                <a:latin typeface="Times New Roman"/>
                <a:ea typeface="Times New Roman"/>
                <a:cs typeface="Times New Roman"/>
                <a:sym typeface="Times New Roman"/>
              </a:rPr>
              <a:t> A</a:t>
            </a:r>
            <a:r>
              <a:rPr lang="en-US" sz="2400">
                <a:solidFill>
                  <a:srgbClr val="800000"/>
                </a:solidFill>
                <a:latin typeface="Times New Roman"/>
                <a:ea typeface="Times New Roman"/>
                <a:cs typeface="Times New Roman"/>
                <a:sym typeface="Times New Roman"/>
              </a:rPr>
              <a:t>nalysis using Distilled Bert</a:t>
            </a:r>
            <a:endParaRPr/>
          </a:p>
        </p:txBody>
      </p:sp>
      <p:sp>
        <p:nvSpPr>
          <p:cNvPr id="104" name="Google Shape;104;g271f1acade4_0_81"/>
          <p:cNvSpPr txBox="1"/>
          <p:nvPr>
            <p:ph idx="1" type="body"/>
          </p:nvPr>
        </p:nvSpPr>
        <p:spPr>
          <a:xfrm>
            <a:off x="274325" y="974425"/>
            <a:ext cx="8730900" cy="5202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sz="1500">
                <a:solidFill>
                  <a:schemeClr val="dk1"/>
                </a:solidFill>
              </a:rPr>
              <a:t>Pipeline Initialization</a:t>
            </a:r>
            <a:r>
              <a:rPr lang="en-US" sz="1500">
                <a:solidFill>
                  <a:schemeClr val="dk1"/>
                </a:solidFill>
              </a:rPr>
              <a:t>: Utilizes </a:t>
            </a:r>
            <a:r>
              <a:rPr lang="en-US" sz="1500">
                <a:solidFill>
                  <a:srgbClr val="188038"/>
                </a:solidFill>
                <a:latin typeface="Roboto Mono"/>
                <a:ea typeface="Roboto Mono"/>
                <a:cs typeface="Roboto Mono"/>
                <a:sym typeface="Roboto Mono"/>
              </a:rPr>
              <a:t>transformers</a:t>
            </a:r>
            <a:r>
              <a:rPr lang="en-US" sz="1500">
                <a:solidFill>
                  <a:schemeClr val="dk1"/>
                </a:solidFill>
              </a:rPr>
              <a:t> library to implement a text-classification pipeline with the pre-trained model '</a:t>
            </a:r>
            <a:r>
              <a:rPr lang="en-US" sz="1500" u="sng">
                <a:solidFill>
                  <a:schemeClr val="hlink"/>
                </a:solidFill>
                <a:hlinkClick r:id="rId3"/>
              </a:rPr>
              <a:t>/distilbert-base-uncased-emotion</a:t>
            </a:r>
            <a:r>
              <a:rPr lang="en-US" sz="1500">
                <a:solidFill>
                  <a:schemeClr val="dk1"/>
                </a:solidFill>
              </a:rPr>
              <a:t>'.</a:t>
            </a:r>
            <a:endParaRPr sz="1500">
              <a:solidFill>
                <a:schemeClr val="dk1"/>
              </a:solidFill>
            </a:endParaRPr>
          </a:p>
          <a:p>
            <a:pPr indent="0" lvl="0" marL="0" rtl="0" algn="l">
              <a:lnSpc>
                <a:spcPct val="100000"/>
              </a:lnSpc>
              <a:spcBef>
                <a:spcPts val="0"/>
              </a:spcBef>
              <a:spcAft>
                <a:spcPts val="0"/>
              </a:spcAft>
              <a:buNone/>
            </a:pPr>
            <a:r>
              <a:rPr b="1" lang="en-US" sz="1500">
                <a:solidFill>
                  <a:schemeClr val="dk1"/>
                </a:solidFill>
              </a:rPr>
              <a:t>Model Efficiency</a:t>
            </a:r>
            <a:r>
              <a:rPr lang="en-US" sz="1500">
                <a:solidFill>
                  <a:schemeClr val="dk1"/>
                </a:solidFill>
              </a:rPr>
              <a:t>: Utilizes </a:t>
            </a:r>
            <a:r>
              <a:rPr lang="en-US" sz="1500">
                <a:solidFill>
                  <a:srgbClr val="188038"/>
                </a:solidFill>
                <a:latin typeface="Roboto Mono"/>
                <a:ea typeface="Roboto Mono"/>
                <a:cs typeface="Roboto Mono"/>
                <a:sym typeface="Roboto Mono"/>
              </a:rPr>
              <a:t>DistilBERT</a:t>
            </a:r>
            <a:r>
              <a:rPr lang="en-US" sz="1500">
                <a:solidFill>
                  <a:schemeClr val="dk1"/>
                </a:solidFill>
              </a:rPr>
              <a:t>, which is 40% smaller but retains 97% of its language understanding capabilities comparing to BERT</a:t>
            </a:r>
            <a:endParaRPr sz="1900">
              <a:solidFill>
                <a:schemeClr val="dk1"/>
              </a:solidFill>
            </a:endParaRPr>
          </a:p>
          <a:p>
            <a:pPr indent="0" lvl="0" marL="0" rtl="0" algn="l">
              <a:lnSpc>
                <a:spcPct val="100000"/>
              </a:lnSpc>
              <a:spcBef>
                <a:spcPts val="0"/>
              </a:spcBef>
              <a:spcAft>
                <a:spcPts val="0"/>
              </a:spcAft>
              <a:buNone/>
            </a:pPr>
            <a:r>
              <a:rPr b="1" lang="en-US" sz="1500">
                <a:solidFill>
                  <a:schemeClr val="dk1"/>
                </a:solidFill>
              </a:rPr>
              <a:t>Emotion Detection Function</a:t>
            </a:r>
            <a:r>
              <a:rPr lang="en-US" sz="1500">
                <a:solidFill>
                  <a:schemeClr val="dk1"/>
                </a:solidFill>
              </a:rPr>
              <a:t>: </a:t>
            </a:r>
            <a:r>
              <a:rPr lang="en-US" sz="1500">
                <a:solidFill>
                  <a:srgbClr val="188038"/>
                </a:solidFill>
                <a:latin typeface="Roboto Mono"/>
                <a:ea typeface="Roboto Mono"/>
                <a:cs typeface="Roboto Mono"/>
                <a:sym typeface="Roboto Mono"/>
              </a:rPr>
              <a:t>detect_mood</a:t>
            </a:r>
            <a:r>
              <a:rPr lang="en-US" sz="1500">
                <a:solidFill>
                  <a:schemeClr val="dk1"/>
                </a:solidFill>
              </a:rPr>
              <a:t> that analyzes text to identify emotions. The function captures and returns the most probable sentiment label or 'Error' in case of an exception.</a:t>
            </a:r>
            <a:endParaRPr sz="1500">
              <a:solidFill>
                <a:schemeClr val="dk1"/>
              </a:solidFill>
            </a:endParaRPr>
          </a:p>
          <a:p>
            <a:pPr indent="0" lvl="0" marL="0" rtl="0" algn="l">
              <a:lnSpc>
                <a:spcPct val="100000"/>
              </a:lnSpc>
              <a:spcBef>
                <a:spcPts val="0"/>
              </a:spcBef>
              <a:spcAft>
                <a:spcPts val="0"/>
              </a:spcAft>
              <a:buNone/>
            </a:pPr>
            <a:r>
              <a:rPr b="1" lang="en-US" sz="1500">
                <a:solidFill>
                  <a:schemeClr val="dk1"/>
                </a:solidFill>
              </a:rPr>
              <a:t>Sentiment Analysis Execution</a:t>
            </a:r>
            <a:r>
              <a:rPr lang="en-US" sz="1500">
                <a:solidFill>
                  <a:schemeClr val="dk1"/>
                </a:solidFill>
              </a:rPr>
              <a:t>: Applies the </a:t>
            </a:r>
            <a:r>
              <a:rPr lang="en-US" sz="1500">
                <a:solidFill>
                  <a:srgbClr val="188038"/>
                </a:solidFill>
                <a:latin typeface="Roboto Mono"/>
                <a:ea typeface="Roboto Mono"/>
                <a:cs typeface="Roboto Mono"/>
                <a:sym typeface="Roboto Mono"/>
              </a:rPr>
              <a:t>detect_mood</a:t>
            </a:r>
            <a:r>
              <a:rPr lang="en-US" sz="1500">
                <a:solidFill>
                  <a:schemeClr val="dk1"/>
                </a:solidFill>
              </a:rPr>
              <a:t> function to a random sample of 10 news abstracts from the </a:t>
            </a:r>
            <a:r>
              <a:rPr lang="en-US" sz="1500">
                <a:solidFill>
                  <a:srgbClr val="188038"/>
                </a:solidFill>
                <a:latin typeface="Roboto Mono"/>
                <a:ea typeface="Roboto Mono"/>
                <a:cs typeface="Roboto Mono"/>
                <a:sym typeface="Roboto Mono"/>
              </a:rPr>
              <a:t>train_news</a:t>
            </a:r>
            <a:r>
              <a:rPr lang="en-US" sz="1500">
                <a:solidFill>
                  <a:schemeClr val="dk1"/>
                </a:solidFill>
              </a:rPr>
              <a:t> dataset, enriching the dataset with mood labels.</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US" sz="1500">
                <a:solidFill>
                  <a:schemeClr val="dk1"/>
                </a:solidFill>
              </a:rPr>
              <a:t>Appended as a new column for better predictive results</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00000"/>
              </a:lnSpc>
              <a:spcBef>
                <a:spcPts val="0"/>
              </a:spcBef>
              <a:spcAft>
                <a:spcPts val="0"/>
              </a:spcAft>
              <a:buNone/>
            </a:pPr>
            <a:r>
              <a:t/>
            </a:r>
            <a:endParaRPr sz="1600">
              <a:latin typeface="Roboto"/>
              <a:ea typeface="Roboto"/>
              <a:cs typeface="Roboto"/>
              <a:sym typeface="Roboto"/>
            </a:endParaRPr>
          </a:p>
          <a:p>
            <a:pPr indent="0" lvl="0" marL="0" rtl="0" algn="l">
              <a:spcBef>
                <a:spcPts val="1760"/>
              </a:spcBef>
              <a:spcAft>
                <a:spcPts val="0"/>
              </a:spcAft>
              <a:buNone/>
            </a:pPr>
            <a:r>
              <a:t/>
            </a:r>
            <a:endParaRPr/>
          </a:p>
        </p:txBody>
      </p:sp>
      <p:pic>
        <p:nvPicPr>
          <p:cNvPr id="105" name="Google Shape;105;g271f1acade4_0_81"/>
          <p:cNvPicPr preferRelativeResize="0"/>
          <p:nvPr/>
        </p:nvPicPr>
        <p:blipFill>
          <a:blip r:embed="rId4">
            <a:alphaModFix/>
          </a:blip>
          <a:stretch>
            <a:fillRect/>
          </a:stretch>
        </p:blipFill>
        <p:spPr>
          <a:xfrm>
            <a:off x="0" y="3320225"/>
            <a:ext cx="5010048" cy="3453800"/>
          </a:xfrm>
          <a:prstGeom prst="rect">
            <a:avLst/>
          </a:prstGeom>
          <a:noFill/>
          <a:ln>
            <a:noFill/>
          </a:ln>
        </p:spPr>
      </p:pic>
      <p:pic>
        <p:nvPicPr>
          <p:cNvPr id="106" name="Google Shape;106;g271f1acade4_0_81"/>
          <p:cNvPicPr preferRelativeResize="0"/>
          <p:nvPr/>
        </p:nvPicPr>
        <p:blipFill>
          <a:blip r:embed="rId5">
            <a:alphaModFix/>
          </a:blip>
          <a:stretch>
            <a:fillRect/>
          </a:stretch>
        </p:blipFill>
        <p:spPr>
          <a:xfrm>
            <a:off x="5340425" y="3009550"/>
            <a:ext cx="3664801" cy="3764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720c1a4bd3_0_36"/>
          <p:cNvSpPr txBox="1"/>
          <p:nvPr>
            <p:ph type="title"/>
          </p:nvPr>
        </p:nvSpPr>
        <p:spPr>
          <a:xfrm>
            <a:off x="174900" y="210425"/>
            <a:ext cx="8174100" cy="856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rPr lang="en-US" sz="1100">
                <a:highlight>
                  <a:srgbClr val="FFFFFF"/>
                </a:highlight>
              </a:rPr>
              <a:t>				</a:t>
            </a:r>
            <a:endParaRPr sz="1100">
              <a:highlight>
                <a:srgbClr val="FFFFFF"/>
              </a:highlight>
            </a:endParaRPr>
          </a:p>
          <a:p>
            <a:pPr indent="0" lvl="0" marL="0" rtl="0" algn="l">
              <a:spcBef>
                <a:spcPts val="0"/>
              </a:spcBef>
              <a:spcAft>
                <a:spcPts val="0"/>
              </a:spcAft>
              <a:buNone/>
            </a:pPr>
            <a:r>
              <a:rPr lang="en-US" sz="1100">
                <a:highlight>
                  <a:srgbClr val="FFFFFF"/>
                </a:highlight>
              </a:rPr>
              <a:t>					</a:t>
            </a:r>
            <a:endParaRPr sz="1100">
              <a:highlight>
                <a:srgbClr val="FFFFFF"/>
              </a:highlight>
            </a:endParaRPr>
          </a:p>
          <a:p>
            <a:pPr indent="0" lvl="0" marL="0" rtl="0" algn="l">
              <a:spcBef>
                <a:spcPts val="0"/>
              </a:spcBef>
              <a:spcAft>
                <a:spcPts val="0"/>
              </a:spcAft>
              <a:buNone/>
            </a:pPr>
            <a:r>
              <a:rPr lang="en-US" sz="1100">
                <a:highlight>
                  <a:srgbClr val="FFFFFF"/>
                </a:highlight>
              </a:rPr>
              <a:t>						</a:t>
            </a:r>
            <a:endParaRPr sz="1100">
              <a:highlight>
                <a:srgbClr val="FFFFFF"/>
              </a:highlight>
            </a:endParaRPr>
          </a:p>
          <a:p>
            <a:pPr indent="0" lvl="0" marL="0" marR="0" rtl="0" algn="l">
              <a:lnSpc>
                <a:spcPct val="115000"/>
              </a:lnSpc>
              <a:spcBef>
                <a:spcPts val="1200"/>
              </a:spcBef>
              <a:spcAft>
                <a:spcPts val="0"/>
              </a:spcAft>
              <a:buNone/>
            </a:pPr>
            <a:r>
              <a:rPr lang="en-US" sz="2733">
                <a:solidFill>
                  <a:srgbClr val="800000"/>
                </a:solidFill>
                <a:latin typeface="Times New Roman"/>
                <a:ea typeface="Times New Roman"/>
                <a:cs typeface="Times New Roman"/>
                <a:sym typeface="Times New Roman"/>
              </a:rPr>
              <a:t>Feature Engineering &amp; Transformations</a:t>
            </a:r>
            <a:endParaRPr sz="2733">
              <a:solidFill>
                <a:srgbClr val="800000"/>
              </a:solidFill>
              <a:latin typeface="Times New Roman"/>
              <a:ea typeface="Times New Roman"/>
              <a:cs typeface="Times New Roman"/>
              <a:sym typeface="Times New Roman"/>
            </a:endParaRPr>
          </a:p>
          <a:p>
            <a:pPr indent="0" lvl="0" marL="0" rtl="0" algn="l">
              <a:spcBef>
                <a:spcPts val="1200"/>
              </a:spcBef>
              <a:spcAft>
                <a:spcPts val="0"/>
              </a:spcAft>
              <a:buNone/>
            </a:pPr>
            <a:r>
              <a:rPr lang="en-US" sz="1100">
                <a:highlight>
                  <a:srgbClr val="FFFFFF"/>
                </a:highlight>
              </a:rPr>
              <a:t>				</a:t>
            </a:r>
            <a:endParaRPr sz="1100">
              <a:highlight>
                <a:srgbClr val="FFFFFF"/>
              </a:highlight>
            </a:endParaRPr>
          </a:p>
          <a:p>
            <a:pPr indent="0" lvl="0" marL="0" rtl="0" algn="l">
              <a:spcBef>
                <a:spcPts val="0"/>
              </a:spcBef>
              <a:spcAft>
                <a:spcPts val="0"/>
              </a:spcAft>
              <a:buNone/>
            </a:pPr>
            <a:r>
              <a:rPr lang="en-US" sz="1100">
                <a:highlight>
                  <a:srgbClr val="FFFFFF"/>
                </a:highlight>
              </a:rPr>
              <a:t>			</a:t>
            </a:r>
            <a:endParaRPr sz="1100">
              <a:highlight>
                <a:srgbClr val="FFFFFF"/>
              </a:highlight>
            </a:endParaRPr>
          </a:p>
          <a:p>
            <a:pPr indent="0" lvl="0" marL="0" rtl="0" algn="l">
              <a:spcBef>
                <a:spcPts val="0"/>
              </a:spcBef>
              <a:spcAft>
                <a:spcPts val="0"/>
              </a:spcAft>
              <a:buNone/>
            </a:pPr>
            <a:r>
              <a:rPr lang="en-US" sz="1100"/>
              <a:t>		</a:t>
            </a:r>
            <a:endParaRPr sz="1100"/>
          </a:p>
          <a:p>
            <a:pPr indent="0" lvl="0" marL="0" rtl="0" algn="l">
              <a:spcBef>
                <a:spcPts val="0"/>
              </a:spcBef>
              <a:spcAft>
                <a:spcPts val="0"/>
              </a:spcAft>
              <a:buNone/>
            </a:pPr>
            <a:r>
              <a:t/>
            </a:r>
            <a:endParaRPr/>
          </a:p>
        </p:txBody>
      </p:sp>
      <p:sp>
        <p:nvSpPr>
          <p:cNvPr id="112" name="Google Shape;112;g2720c1a4bd3_0_36"/>
          <p:cNvSpPr txBox="1"/>
          <p:nvPr>
            <p:ph idx="1" type="body"/>
          </p:nvPr>
        </p:nvSpPr>
        <p:spPr>
          <a:xfrm>
            <a:off x="174900" y="3544225"/>
            <a:ext cx="8794200" cy="2159700"/>
          </a:xfrm>
          <a:prstGeom prst="rect">
            <a:avLst/>
          </a:prstGeom>
          <a:solidFill>
            <a:srgbClr val="E9CDCD"/>
          </a:solidFill>
          <a:ln cap="flat" cmpd="sng" w="9525">
            <a:solidFill>
              <a:srgbClr val="F3E4E5"/>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115000"/>
              </a:lnSpc>
              <a:spcBef>
                <a:spcPts val="1200"/>
              </a:spcBef>
              <a:spcAft>
                <a:spcPts val="0"/>
              </a:spcAft>
              <a:buNone/>
            </a:pPr>
            <a:r>
              <a:rPr b="1" lang="en-US">
                <a:solidFill>
                  <a:schemeClr val="dk1"/>
                </a:solidFill>
                <a:latin typeface="Times New Roman"/>
                <a:ea typeface="Times New Roman"/>
                <a:cs typeface="Times New Roman"/>
                <a:sym typeface="Times New Roman"/>
              </a:rPr>
              <a:t>Model 1 DKN</a:t>
            </a:r>
            <a:r>
              <a:rPr lang="en-US">
                <a:solidFill>
                  <a:srgbClr val="434343"/>
                </a:solidFill>
                <a:latin typeface="Times New Roman"/>
                <a:ea typeface="Times New Roman"/>
                <a:cs typeface="Times New Roman"/>
                <a:sym typeface="Times New Roman"/>
              </a:rPr>
              <a:t>:</a:t>
            </a:r>
            <a:r>
              <a:rPr lang="en-US" sz="1100">
                <a:solidFill>
                  <a:schemeClr val="dk1"/>
                </a:solidFill>
              </a:rPr>
              <a:t> </a:t>
            </a:r>
            <a:r>
              <a:rPr lang="en-US">
                <a:solidFill>
                  <a:srgbClr val="434343"/>
                </a:solidFill>
                <a:latin typeface="Times New Roman"/>
                <a:ea typeface="Times New Roman"/>
                <a:cs typeface="Times New Roman"/>
                <a:sym typeface="Times New Roman"/>
              </a:rPr>
              <a:t>Integrates knowledge graph embeddings to enrich news representations with semantic and relational data.</a:t>
            </a:r>
            <a:endParaRPr>
              <a:solidFill>
                <a:srgbClr val="434343"/>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rPr lang="en-US">
                <a:solidFill>
                  <a:srgbClr val="434343"/>
                </a:solidFill>
                <a:latin typeface="Times New Roman"/>
                <a:ea typeface="Times New Roman"/>
                <a:cs typeface="Times New Roman"/>
                <a:sym typeface="Times New Roman"/>
              </a:rPr>
              <a:t>Employs a knowledge-aware convolutional neural network (KCNN) that aligns word and entity embeddings.</a:t>
            </a:r>
            <a:endParaRPr>
              <a:solidFill>
                <a:srgbClr val="434343"/>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b="1" lang="en-US">
                <a:solidFill>
                  <a:schemeClr val="dk1"/>
                </a:solidFill>
                <a:latin typeface="Times New Roman"/>
                <a:ea typeface="Times New Roman"/>
                <a:cs typeface="Times New Roman"/>
                <a:sym typeface="Times New Roman"/>
              </a:rPr>
              <a:t>Model 1 NPA</a:t>
            </a:r>
            <a:r>
              <a:rPr lang="en-US">
                <a:solidFill>
                  <a:srgbClr val="434343"/>
                </a:solidFill>
                <a:latin typeface="Times New Roman"/>
                <a:ea typeface="Times New Roman"/>
                <a:cs typeface="Times New Roman"/>
                <a:sym typeface="Times New Roman"/>
              </a:rPr>
              <a:t>:</a:t>
            </a:r>
            <a:r>
              <a:rPr b="1" lang="en-US">
                <a:solidFill>
                  <a:srgbClr val="434343"/>
                </a:solidFill>
                <a:latin typeface="Times New Roman"/>
                <a:ea typeface="Times New Roman"/>
                <a:cs typeface="Times New Roman"/>
                <a:sym typeface="Times New Roman"/>
              </a:rPr>
              <a:t> </a:t>
            </a:r>
            <a:r>
              <a:rPr lang="en-US">
                <a:solidFill>
                  <a:srgbClr val="434343"/>
                </a:solidFill>
                <a:latin typeface="Times New Roman"/>
                <a:ea typeface="Times New Roman"/>
                <a:cs typeface="Times New Roman"/>
                <a:sym typeface="Times New Roman"/>
              </a:rPr>
              <a:t>Used CNNs for transforming news titles into informative vector embeddings.</a:t>
            </a:r>
            <a:endParaRPr sz="1100">
              <a:solidFill>
                <a:schemeClr val="dk1"/>
              </a:solidFill>
            </a:endParaRPr>
          </a:p>
        </p:txBody>
      </p:sp>
      <p:sp>
        <p:nvSpPr>
          <p:cNvPr id="113" name="Google Shape;113;g2720c1a4bd3_0_36"/>
          <p:cNvSpPr txBox="1"/>
          <p:nvPr>
            <p:ph idx="1" type="body"/>
          </p:nvPr>
        </p:nvSpPr>
        <p:spPr>
          <a:xfrm>
            <a:off x="174900" y="837300"/>
            <a:ext cx="8794200" cy="2591700"/>
          </a:xfrm>
          <a:prstGeom prst="rect">
            <a:avLst/>
          </a:prstGeom>
          <a:solidFill>
            <a:srgbClr val="F3E4E5"/>
          </a:solidFill>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Session Parsing</a:t>
            </a:r>
            <a:r>
              <a:rPr lang="en-US">
                <a:solidFill>
                  <a:schemeClr val="dk1"/>
                </a:solidFill>
                <a:latin typeface="Times New Roman"/>
                <a:ea typeface="Times New Roman"/>
                <a:cs typeface="Times New Roman"/>
                <a:sym typeface="Times New Roman"/>
              </a:rPr>
              <a:t>: Extracted user interaction </a:t>
            </a:r>
            <a:r>
              <a:rPr lang="en-US">
                <a:solidFill>
                  <a:schemeClr val="dk1"/>
                </a:solidFill>
                <a:latin typeface="Times New Roman"/>
                <a:ea typeface="Times New Roman"/>
                <a:cs typeface="Times New Roman"/>
                <a:sym typeface="Times New Roman"/>
              </a:rPr>
              <a:t>training and validation </a:t>
            </a:r>
            <a:r>
              <a:rPr lang="en-US">
                <a:solidFill>
                  <a:schemeClr val="dk1"/>
                </a:solidFill>
                <a:latin typeface="Times New Roman"/>
                <a:ea typeface="Times New Roman"/>
                <a:cs typeface="Times New Roman"/>
                <a:sym typeface="Times New Roman"/>
              </a:rPr>
              <a:t>data, including clicked and not-clicked news items from user click history logs</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Negative Sampling</a:t>
            </a:r>
            <a:r>
              <a:rPr lang="en-US">
                <a:solidFill>
                  <a:schemeClr val="dk1"/>
                </a:solidFill>
                <a:latin typeface="Times New Roman"/>
                <a:ea typeface="Times New Roman"/>
                <a:cs typeface="Times New Roman"/>
                <a:sym typeface="Times New Roman"/>
              </a:rPr>
              <a:t>: Applied negative sampling techniques to generate synthetic negative samples, enhancing the dataset for more robust training</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b="1" lang="en-US">
                <a:solidFill>
                  <a:schemeClr val="dk1"/>
                </a:solidFill>
                <a:latin typeface="Times New Roman"/>
                <a:ea typeface="Times New Roman"/>
                <a:cs typeface="Times New Roman"/>
                <a:sym typeface="Times New Roman"/>
              </a:rPr>
              <a:t>Text Tokenization</a:t>
            </a:r>
            <a:r>
              <a:rPr lang="en-US">
                <a:solidFill>
                  <a:schemeClr val="dk1"/>
                </a:solidFill>
                <a:latin typeface="Times New Roman"/>
                <a:ea typeface="Times New Roman"/>
                <a:cs typeface="Times New Roman"/>
                <a:sym typeface="Times New Roman"/>
              </a:rPr>
              <a:t>: Utilized </a:t>
            </a:r>
            <a:r>
              <a:rPr lang="en-US">
                <a:solidFill>
                  <a:srgbClr val="188038"/>
                </a:solidFill>
                <a:latin typeface="Times New Roman"/>
                <a:ea typeface="Times New Roman"/>
                <a:cs typeface="Times New Roman"/>
                <a:sym typeface="Times New Roman"/>
              </a:rPr>
              <a:t>RegexpTokenizer</a:t>
            </a:r>
            <a:r>
              <a:rPr lang="en-US">
                <a:solidFill>
                  <a:schemeClr val="dk1"/>
                </a:solidFill>
                <a:latin typeface="Times New Roman"/>
                <a:ea typeface="Times New Roman"/>
                <a:cs typeface="Times New Roman"/>
                <a:sym typeface="Times New Roman"/>
              </a:rPr>
              <a:t> to break down news titles into words, preparing textual content</a:t>
            </a:r>
            <a:endParaRPr>
              <a:solidFill>
                <a:srgbClr val="434343"/>
              </a:solidFill>
              <a:highlight>
                <a:srgbClr val="EFEFE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71f7019814_0_21"/>
          <p:cNvSpPr txBox="1"/>
          <p:nvPr>
            <p:ph idx="1" type="body"/>
          </p:nvPr>
        </p:nvSpPr>
        <p:spPr>
          <a:xfrm>
            <a:off x="234775" y="1285825"/>
            <a:ext cx="8604300" cy="39387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en-US" sz="1600">
                <a:solidFill>
                  <a:srgbClr val="000000"/>
                </a:solidFill>
                <a:latin typeface="Roboto"/>
                <a:ea typeface="Roboto"/>
                <a:cs typeface="Roboto"/>
                <a:sym typeface="Roboto"/>
              </a:rPr>
              <a:t>Model Focus</a:t>
            </a:r>
            <a:r>
              <a:rPr lang="en-US" sz="1600">
                <a:solidFill>
                  <a:srgbClr val="000000"/>
                </a:solidFill>
                <a:latin typeface="Roboto"/>
                <a:ea typeface="Roboto"/>
                <a:cs typeface="Roboto"/>
                <a:sym typeface="Roboto"/>
              </a:rPr>
              <a:t>: </a:t>
            </a:r>
            <a:r>
              <a:rPr b="1" lang="en-US" sz="1600">
                <a:solidFill>
                  <a:srgbClr val="000000"/>
                </a:solidFill>
                <a:latin typeface="Roboto"/>
                <a:ea typeface="Roboto"/>
                <a:cs typeface="Roboto"/>
                <a:sym typeface="Roboto"/>
              </a:rPr>
              <a:t>Content-based</a:t>
            </a:r>
            <a:r>
              <a:rPr lang="en-US" sz="1600">
                <a:solidFill>
                  <a:srgbClr val="000000"/>
                </a:solidFill>
                <a:latin typeface="Roboto"/>
                <a:ea typeface="Roboto"/>
                <a:cs typeface="Roboto"/>
                <a:sym typeface="Roboto"/>
              </a:rPr>
              <a:t> RS, Integrates </a:t>
            </a:r>
            <a:r>
              <a:rPr b="1" lang="en-US" sz="1600">
                <a:solidFill>
                  <a:srgbClr val="000000"/>
                </a:solidFill>
                <a:latin typeface="Roboto"/>
                <a:ea typeface="Roboto"/>
                <a:cs typeface="Roboto"/>
                <a:sym typeface="Roboto"/>
              </a:rPr>
              <a:t>knowledge graph(KG) with</a:t>
            </a:r>
            <a:r>
              <a:rPr lang="en-US" sz="1600">
                <a:solidFill>
                  <a:srgbClr val="000000"/>
                </a:solidFill>
                <a:latin typeface="Roboto"/>
                <a:ea typeface="Roboto"/>
                <a:cs typeface="Roboto"/>
                <a:sym typeface="Roboto"/>
              </a:rPr>
              <a:t> TransX method to enrich the recommendation process, accounting for external semantic relationships.</a:t>
            </a:r>
            <a:endParaRPr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t/>
            </a:r>
            <a:endParaRPr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rPr b="1" lang="en-US" sz="1600">
                <a:solidFill>
                  <a:schemeClr val="dk1"/>
                </a:solidFill>
                <a:latin typeface="Roboto"/>
                <a:ea typeface="Roboto"/>
                <a:cs typeface="Roboto"/>
                <a:sym typeface="Roboto"/>
              </a:rPr>
              <a:t>Knowledge-aware Convolutional Neural Network (KCNN) </a:t>
            </a:r>
            <a:r>
              <a:rPr lang="en-US" sz="1600">
                <a:solidFill>
                  <a:srgbClr val="000000"/>
                </a:solidFill>
                <a:latin typeface="Roboto"/>
                <a:ea typeface="Roboto"/>
                <a:cs typeface="Roboto"/>
                <a:sym typeface="Roboto"/>
              </a:rPr>
              <a:t>: KCNN fuses word embeddings with entity embeddings from a KG, treating </a:t>
            </a:r>
            <a:r>
              <a:rPr b="1" lang="en-US" sz="1600">
                <a:solidFill>
                  <a:srgbClr val="000000"/>
                </a:solidFill>
                <a:latin typeface="Roboto"/>
                <a:ea typeface="Roboto"/>
                <a:cs typeface="Roboto"/>
                <a:sym typeface="Roboto"/>
              </a:rPr>
              <a:t>words and associated entities</a:t>
            </a:r>
            <a:r>
              <a:rPr lang="en-US" sz="1600">
                <a:solidFill>
                  <a:srgbClr val="000000"/>
                </a:solidFill>
                <a:latin typeface="Roboto"/>
                <a:ea typeface="Roboto"/>
                <a:cs typeface="Roboto"/>
                <a:sym typeface="Roboto"/>
              </a:rPr>
              <a:t> as </a:t>
            </a:r>
            <a:r>
              <a:rPr b="1" lang="en-US" sz="1600">
                <a:solidFill>
                  <a:srgbClr val="000000"/>
                </a:solidFill>
                <a:latin typeface="Roboto"/>
                <a:ea typeface="Roboto"/>
                <a:cs typeface="Roboto"/>
                <a:sym typeface="Roboto"/>
              </a:rPr>
              <a:t>multiple channels in the convolution process</a:t>
            </a:r>
            <a:r>
              <a:rPr lang="en-US" sz="1600">
                <a:solidFill>
                  <a:srgbClr val="000000"/>
                </a:solidFill>
                <a:latin typeface="Roboto"/>
                <a:ea typeface="Roboto"/>
                <a:cs typeface="Roboto"/>
                <a:sym typeface="Roboto"/>
              </a:rPr>
              <a:t>.</a:t>
            </a:r>
            <a:endParaRPr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t/>
            </a:r>
            <a:endParaRPr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rPr b="1" lang="en-US" sz="1600">
                <a:solidFill>
                  <a:srgbClr val="000000"/>
                </a:solidFill>
                <a:latin typeface="Roboto"/>
                <a:ea typeface="Roboto"/>
                <a:cs typeface="Roboto"/>
                <a:sym typeface="Roboto"/>
              </a:rPr>
              <a:t>User Modeling</a:t>
            </a:r>
            <a:r>
              <a:rPr lang="en-US" sz="1600">
                <a:solidFill>
                  <a:srgbClr val="000000"/>
                </a:solidFill>
                <a:latin typeface="Roboto"/>
                <a:ea typeface="Roboto"/>
                <a:cs typeface="Roboto"/>
                <a:sym typeface="Roboto"/>
              </a:rPr>
              <a:t>: Incorporates an attention to aggregates a user's interactions with news, measuring the relevance of current candidate news based on past user activity.</a:t>
            </a:r>
            <a:endParaRPr sz="1600">
              <a:solidFill>
                <a:srgbClr val="000000"/>
              </a:solidFill>
              <a:latin typeface="Roboto"/>
              <a:ea typeface="Roboto"/>
              <a:cs typeface="Roboto"/>
              <a:sym typeface="Roboto"/>
            </a:endParaRPr>
          </a:p>
        </p:txBody>
      </p:sp>
      <p:sp>
        <p:nvSpPr>
          <p:cNvPr id="119" name="Google Shape;119;g271f7019814_0_21"/>
          <p:cNvSpPr txBox="1"/>
          <p:nvPr>
            <p:ph type="title"/>
          </p:nvPr>
        </p:nvSpPr>
        <p:spPr>
          <a:xfrm>
            <a:off x="122975" y="365125"/>
            <a:ext cx="8843400" cy="920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sz="2400">
                <a:solidFill>
                  <a:srgbClr val="800000"/>
                </a:solidFill>
                <a:latin typeface="Times New Roman"/>
                <a:ea typeface="Times New Roman"/>
                <a:cs typeface="Times New Roman"/>
                <a:sym typeface="Times New Roman"/>
              </a:rPr>
              <a:t>Recommender System(RS) Model I: </a:t>
            </a:r>
            <a:endParaRPr sz="2400">
              <a:solidFill>
                <a:srgbClr val="8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4400"/>
              <a:buFont typeface="Calibri"/>
              <a:buNone/>
            </a:pPr>
            <a:r>
              <a:rPr lang="en-US" sz="2400" u="sng">
                <a:solidFill>
                  <a:schemeClr val="hlink"/>
                </a:solidFill>
                <a:latin typeface="Times New Roman"/>
                <a:ea typeface="Times New Roman"/>
                <a:cs typeface="Times New Roman"/>
                <a:sym typeface="Times New Roman"/>
                <a:hlinkClick r:id="rId3"/>
              </a:rPr>
              <a:t>DKN</a:t>
            </a:r>
            <a:r>
              <a:rPr lang="en-US" sz="2400">
                <a:solidFill>
                  <a:srgbClr val="800000"/>
                </a:solidFill>
                <a:latin typeface="Times New Roman"/>
                <a:ea typeface="Times New Roman"/>
                <a:cs typeface="Times New Roman"/>
                <a:sym typeface="Times New Roman"/>
              </a:rPr>
              <a:t> : Deep Knowledge-Aware Network for News Recommendation</a:t>
            </a:r>
            <a:endParaRPr sz="2400">
              <a:solidFill>
                <a:srgbClr val="800000"/>
              </a:solidFill>
              <a:latin typeface="Times New Roman"/>
              <a:ea typeface="Times New Roman"/>
              <a:cs typeface="Times New Roman"/>
              <a:sym typeface="Times New Roman"/>
            </a:endParaRPr>
          </a:p>
        </p:txBody>
      </p:sp>
      <p:pic>
        <p:nvPicPr>
          <p:cNvPr id="120" name="Google Shape;120;g271f7019814_0_21"/>
          <p:cNvPicPr preferRelativeResize="0"/>
          <p:nvPr/>
        </p:nvPicPr>
        <p:blipFill>
          <a:blip r:embed="rId4">
            <a:alphaModFix/>
          </a:blip>
          <a:stretch>
            <a:fillRect/>
          </a:stretch>
        </p:blipFill>
        <p:spPr>
          <a:xfrm>
            <a:off x="122975" y="3498500"/>
            <a:ext cx="4951024" cy="3287026"/>
          </a:xfrm>
          <a:prstGeom prst="rect">
            <a:avLst/>
          </a:prstGeom>
          <a:noFill/>
          <a:ln>
            <a:noFill/>
          </a:ln>
        </p:spPr>
      </p:pic>
      <p:pic>
        <p:nvPicPr>
          <p:cNvPr id="121" name="Google Shape;121;g271f7019814_0_21"/>
          <p:cNvPicPr preferRelativeResize="0"/>
          <p:nvPr/>
        </p:nvPicPr>
        <p:blipFill>
          <a:blip r:embed="rId5">
            <a:alphaModFix/>
          </a:blip>
          <a:stretch>
            <a:fillRect/>
          </a:stretch>
        </p:blipFill>
        <p:spPr>
          <a:xfrm>
            <a:off x="5193700" y="4274675"/>
            <a:ext cx="3950300" cy="209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idx="1" type="body"/>
          </p:nvPr>
        </p:nvSpPr>
        <p:spPr>
          <a:xfrm>
            <a:off x="234775" y="1633350"/>
            <a:ext cx="3762000" cy="35913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1600">
                <a:solidFill>
                  <a:srgbClr val="000000"/>
                </a:solidFill>
                <a:latin typeface="Roboto"/>
                <a:ea typeface="Roboto"/>
                <a:cs typeface="Roboto"/>
                <a:sym typeface="Roboto"/>
              </a:rPr>
              <a:t>NPA: a </a:t>
            </a:r>
            <a:r>
              <a:rPr b="1" lang="en-US" sz="1600">
                <a:solidFill>
                  <a:srgbClr val="000000"/>
                </a:solidFill>
                <a:latin typeface="Roboto"/>
                <a:ea typeface="Roboto"/>
                <a:cs typeface="Roboto"/>
                <a:sym typeface="Roboto"/>
              </a:rPr>
              <a:t>content-based</a:t>
            </a:r>
            <a:r>
              <a:rPr lang="en-US" sz="1600">
                <a:solidFill>
                  <a:srgbClr val="000000"/>
                </a:solidFill>
                <a:latin typeface="Roboto"/>
                <a:ea typeface="Roboto"/>
                <a:cs typeface="Roboto"/>
                <a:sym typeface="Roboto"/>
              </a:rPr>
              <a:t> news RS</a:t>
            </a:r>
            <a:endParaRPr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t/>
            </a:r>
            <a:endParaRPr sz="15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rPr lang="en-US" sz="1600">
                <a:solidFill>
                  <a:srgbClr val="000000"/>
                </a:solidFill>
                <a:latin typeface="Roboto"/>
                <a:ea typeface="Roboto"/>
                <a:cs typeface="Roboto"/>
                <a:sym typeface="Roboto"/>
              </a:rPr>
              <a:t>Uses a </a:t>
            </a:r>
            <a:r>
              <a:rPr b="1" lang="en-US" sz="1600">
                <a:solidFill>
                  <a:srgbClr val="000000"/>
                </a:solidFill>
                <a:latin typeface="Roboto"/>
                <a:ea typeface="Roboto"/>
                <a:cs typeface="Roboto"/>
                <a:sym typeface="Roboto"/>
              </a:rPr>
              <a:t>CNN </a:t>
            </a:r>
            <a:r>
              <a:rPr lang="en-US" sz="1600">
                <a:solidFill>
                  <a:srgbClr val="000000"/>
                </a:solidFill>
                <a:latin typeface="Roboto"/>
                <a:ea typeface="Roboto"/>
                <a:cs typeface="Roboto"/>
                <a:sym typeface="Roboto"/>
              </a:rPr>
              <a:t>network to learn news representation. Learns user representations from their </a:t>
            </a:r>
            <a:r>
              <a:rPr b="1" lang="en-US" sz="1600">
                <a:solidFill>
                  <a:srgbClr val="000000"/>
                </a:solidFill>
                <a:latin typeface="Roboto"/>
                <a:ea typeface="Roboto"/>
                <a:cs typeface="Roboto"/>
                <a:sym typeface="Roboto"/>
              </a:rPr>
              <a:t>clicked news articles</a:t>
            </a:r>
            <a:endParaRPr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t/>
            </a:r>
            <a:endParaRPr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rPr lang="en-US" sz="1600">
                <a:solidFill>
                  <a:srgbClr val="000000"/>
                </a:solidFill>
                <a:latin typeface="Roboto"/>
                <a:ea typeface="Roboto"/>
                <a:cs typeface="Roboto"/>
                <a:sym typeface="Roboto"/>
              </a:rPr>
              <a:t>A </a:t>
            </a:r>
            <a:r>
              <a:rPr b="1" lang="en-US" sz="1600">
                <a:solidFill>
                  <a:srgbClr val="000000"/>
                </a:solidFill>
                <a:latin typeface="Roboto"/>
                <a:ea typeface="Roboto"/>
                <a:cs typeface="Roboto"/>
                <a:sym typeface="Roboto"/>
              </a:rPr>
              <a:t>word-level</a:t>
            </a:r>
            <a:r>
              <a:rPr lang="en-US" sz="1600">
                <a:solidFill>
                  <a:srgbClr val="000000"/>
                </a:solidFill>
                <a:latin typeface="Roboto"/>
                <a:ea typeface="Roboto"/>
                <a:cs typeface="Roboto"/>
                <a:sym typeface="Roboto"/>
              </a:rPr>
              <a:t> </a:t>
            </a:r>
            <a:r>
              <a:rPr b="1" lang="en-US" sz="1600">
                <a:solidFill>
                  <a:srgbClr val="000000"/>
                </a:solidFill>
                <a:latin typeface="Roboto"/>
                <a:ea typeface="Roboto"/>
                <a:cs typeface="Roboto"/>
                <a:sym typeface="Roboto"/>
              </a:rPr>
              <a:t>personalized attention</a:t>
            </a:r>
            <a:r>
              <a:rPr lang="en-US" sz="1600">
                <a:solidFill>
                  <a:srgbClr val="000000"/>
                </a:solidFill>
                <a:latin typeface="Roboto"/>
                <a:ea typeface="Roboto"/>
                <a:cs typeface="Roboto"/>
                <a:sym typeface="Roboto"/>
              </a:rPr>
              <a:t> is used to help NPA attend to important words for different users</a:t>
            </a:r>
            <a:endParaRPr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t/>
            </a:r>
            <a:endParaRPr sz="16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rPr lang="en-US" sz="1600">
                <a:solidFill>
                  <a:srgbClr val="000000"/>
                </a:solidFill>
                <a:latin typeface="Roboto"/>
                <a:ea typeface="Roboto"/>
                <a:cs typeface="Roboto"/>
                <a:sym typeface="Roboto"/>
              </a:rPr>
              <a:t>A news-level personalized attention is used to help NPA attend to important historical clicked news for different users.</a:t>
            </a:r>
            <a:endParaRPr sz="1600">
              <a:solidFill>
                <a:srgbClr val="000000"/>
              </a:solidFill>
              <a:latin typeface="Roboto"/>
              <a:ea typeface="Roboto"/>
              <a:cs typeface="Roboto"/>
              <a:sym typeface="Roboto"/>
            </a:endParaRPr>
          </a:p>
        </p:txBody>
      </p:sp>
      <p:pic>
        <p:nvPicPr>
          <p:cNvPr id="127" name="Google Shape;127;p8"/>
          <p:cNvPicPr preferRelativeResize="0"/>
          <p:nvPr/>
        </p:nvPicPr>
        <p:blipFill>
          <a:blip r:embed="rId3">
            <a:alphaModFix/>
          </a:blip>
          <a:stretch>
            <a:fillRect/>
          </a:stretch>
        </p:blipFill>
        <p:spPr>
          <a:xfrm>
            <a:off x="3996775" y="1505975"/>
            <a:ext cx="5147223" cy="3333770"/>
          </a:xfrm>
          <a:prstGeom prst="rect">
            <a:avLst/>
          </a:prstGeom>
          <a:noFill/>
          <a:ln>
            <a:noFill/>
          </a:ln>
        </p:spPr>
      </p:pic>
      <p:sp>
        <p:nvSpPr>
          <p:cNvPr id="128" name="Google Shape;128;p8"/>
          <p:cNvSpPr txBox="1"/>
          <p:nvPr>
            <p:ph type="title"/>
          </p:nvPr>
        </p:nvSpPr>
        <p:spPr>
          <a:xfrm>
            <a:off x="122975" y="365125"/>
            <a:ext cx="8392500" cy="920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sz="2400">
                <a:solidFill>
                  <a:srgbClr val="800000"/>
                </a:solidFill>
                <a:latin typeface="Times New Roman"/>
                <a:ea typeface="Times New Roman"/>
                <a:cs typeface="Times New Roman"/>
                <a:sym typeface="Times New Roman"/>
              </a:rPr>
              <a:t>Recommender</a:t>
            </a:r>
            <a:r>
              <a:rPr lang="en-US" sz="2400">
                <a:solidFill>
                  <a:srgbClr val="800000"/>
                </a:solidFill>
                <a:latin typeface="Times New Roman"/>
                <a:ea typeface="Times New Roman"/>
                <a:cs typeface="Times New Roman"/>
                <a:sym typeface="Times New Roman"/>
              </a:rPr>
              <a:t> System(RS) Model II: </a:t>
            </a:r>
            <a:endParaRPr sz="2400">
              <a:solidFill>
                <a:srgbClr val="8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4400"/>
              <a:buFont typeface="Calibri"/>
              <a:buNone/>
            </a:pPr>
            <a:r>
              <a:rPr lang="en-US" sz="2300" u="sng">
                <a:solidFill>
                  <a:schemeClr val="hlink"/>
                </a:solidFill>
                <a:latin typeface="Times New Roman"/>
                <a:ea typeface="Times New Roman"/>
                <a:cs typeface="Times New Roman"/>
                <a:sym typeface="Times New Roman"/>
                <a:hlinkClick r:id="rId4"/>
              </a:rPr>
              <a:t>NPA</a:t>
            </a:r>
            <a:r>
              <a:rPr lang="en-US" sz="2300">
                <a:solidFill>
                  <a:srgbClr val="800000"/>
                </a:solidFill>
                <a:latin typeface="Times New Roman"/>
                <a:ea typeface="Times New Roman"/>
                <a:cs typeface="Times New Roman"/>
                <a:sym typeface="Times New Roman"/>
              </a:rPr>
              <a:t>: Neural News Recommendation with Personalized Attention</a:t>
            </a:r>
            <a:endParaRPr sz="2700"/>
          </a:p>
        </p:txBody>
      </p:sp>
      <p:sp>
        <p:nvSpPr>
          <p:cNvPr id="129" name="Google Shape;129;p8"/>
          <p:cNvSpPr txBox="1"/>
          <p:nvPr/>
        </p:nvSpPr>
        <p:spPr>
          <a:xfrm>
            <a:off x="3637525" y="5131925"/>
            <a:ext cx="5328900" cy="15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a:ea typeface="Roboto"/>
                <a:cs typeface="Roboto"/>
                <a:sym typeface="Roboto"/>
              </a:rPr>
              <a:t>Three major modules:</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b="1" lang="en-US" sz="1600">
                <a:latin typeface="Roboto"/>
                <a:ea typeface="Roboto"/>
                <a:cs typeface="Roboto"/>
                <a:sym typeface="Roboto"/>
              </a:rPr>
              <a:t>News encoder</a:t>
            </a:r>
            <a:r>
              <a:rPr lang="en-US" sz="1600">
                <a:latin typeface="Roboto"/>
                <a:ea typeface="Roboto"/>
                <a:cs typeface="Roboto"/>
                <a:sym typeface="Roboto"/>
              </a:rPr>
              <a:t>: learns </a:t>
            </a:r>
            <a:r>
              <a:rPr lang="en-US" sz="1600">
                <a:latin typeface="Roboto"/>
                <a:ea typeface="Roboto"/>
                <a:cs typeface="Roboto"/>
                <a:sym typeface="Roboto"/>
              </a:rPr>
              <a:t>new representations</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b="1" lang="en-US" sz="1600">
                <a:latin typeface="Roboto"/>
                <a:ea typeface="Roboto"/>
                <a:cs typeface="Roboto"/>
                <a:sym typeface="Roboto"/>
              </a:rPr>
              <a:t>User encoder</a:t>
            </a:r>
            <a:r>
              <a:rPr lang="en-US" sz="1600">
                <a:latin typeface="Roboto"/>
                <a:ea typeface="Roboto"/>
                <a:cs typeface="Roboto"/>
                <a:sym typeface="Roboto"/>
              </a:rPr>
              <a:t>: learns user representations based on the clicked news(impressions)</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b="1" lang="en-US" sz="1600">
                <a:latin typeface="Roboto"/>
                <a:ea typeface="Roboto"/>
                <a:cs typeface="Roboto"/>
                <a:sym typeface="Roboto"/>
              </a:rPr>
              <a:t>Click predictor</a:t>
            </a:r>
            <a:r>
              <a:rPr lang="en-US" sz="1600">
                <a:latin typeface="Roboto"/>
                <a:ea typeface="Roboto"/>
                <a:cs typeface="Roboto"/>
                <a:sym typeface="Roboto"/>
              </a:rPr>
              <a:t>: predict the click score of a series of candidate news.</a:t>
            </a:r>
            <a:endParaRPr sz="16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71f7019814_0_105"/>
          <p:cNvSpPr txBox="1"/>
          <p:nvPr>
            <p:ph idx="1" type="body"/>
          </p:nvPr>
        </p:nvSpPr>
        <p:spPr>
          <a:xfrm>
            <a:off x="231700" y="822500"/>
            <a:ext cx="8711400" cy="2154600"/>
          </a:xfrm>
          <a:prstGeom prst="rect">
            <a:avLst/>
          </a:prstGeom>
          <a:noFill/>
          <a:ln cap="flat" cmpd="sng" w="19050">
            <a:solidFill>
              <a:srgbClr val="93C47D"/>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t/>
            </a:r>
            <a:endParaRPr sz="15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rPr b="1" lang="en-US" sz="1600">
                <a:solidFill>
                  <a:srgbClr val="000000"/>
                </a:solidFill>
                <a:highlight>
                  <a:srgbClr val="D9EAD3"/>
                </a:highlight>
                <a:latin typeface="Roboto"/>
                <a:ea typeface="Roboto"/>
                <a:cs typeface="Roboto"/>
                <a:sym typeface="Roboto"/>
              </a:rPr>
              <a:t>NPA</a:t>
            </a:r>
            <a:r>
              <a:rPr b="1" lang="en-US" sz="1600">
                <a:solidFill>
                  <a:srgbClr val="000000"/>
                </a:solidFill>
                <a:latin typeface="Roboto"/>
                <a:ea typeface="Roboto"/>
                <a:cs typeface="Roboto"/>
                <a:sym typeface="Roboto"/>
              </a:rPr>
              <a:t> </a:t>
            </a:r>
            <a:r>
              <a:rPr lang="en-US" sz="1500">
                <a:solidFill>
                  <a:srgbClr val="000000"/>
                </a:solidFill>
                <a:latin typeface="Roboto"/>
                <a:ea typeface="Roboto"/>
                <a:cs typeface="Roboto"/>
                <a:sym typeface="Roboto"/>
              </a:rPr>
              <a:t>: 1. </a:t>
            </a:r>
            <a:r>
              <a:rPr b="1" lang="en-US" sz="1500">
                <a:solidFill>
                  <a:srgbClr val="000000"/>
                </a:solidFill>
                <a:latin typeface="Roboto"/>
                <a:ea typeface="Roboto"/>
                <a:cs typeface="Roboto"/>
                <a:sym typeface="Roboto"/>
              </a:rPr>
              <a:t>Dropout Strategy</a:t>
            </a:r>
            <a:r>
              <a:rPr lang="en-US" sz="1500">
                <a:solidFill>
                  <a:srgbClr val="000000"/>
                </a:solidFill>
                <a:latin typeface="Roboto"/>
                <a:ea typeface="Roboto"/>
                <a:cs typeface="Roboto"/>
                <a:sym typeface="Roboto"/>
              </a:rPr>
              <a:t>: utilizes dropout as a regularization technique in each layer of the network. The </a:t>
            </a:r>
            <a:r>
              <a:rPr b="1" lang="en-US" sz="1500">
                <a:solidFill>
                  <a:srgbClr val="000000"/>
                </a:solidFill>
                <a:latin typeface="Roboto"/>
                <a:ea typeface="Roboto"/>
                <a:cs typeface="Roboto"/>
                <a:sym typeface="Roboto"/>
              </a:rPr>
              <a:t>dropout rate was set to 0.2</a:t>
            </a:r>
            <a:r>
              <a:rPr lang="en-US" sz="1500">
                <a:solidFill>
                  <a:srgbClr val="000000"/>
                </a:solidFill>
                <a:latin typeface="Roboto"/>
                <a:ea typeface="Roboto"/>
                <a:cs typeface="Roboto"/>
                <a:sym typeface="Roboto"/>
              </a:rPr>
              <a:t>, preventing overfitting by randomly dropping units (along with their connections) during the training process. This ensures that the network does not rely on any specific set of features, promoting generalization.</a:t>
            </a:r>
            <a:endParaRPr sz="15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t/>
            </a:r>
            <a:endParaRPr sz="1500">
              <a:solidFill>
                <a:srgbClr val="000000"/>
              </a:solidFill>
              <a:latin typeface="Roboto"/>
              <a:ea typeface="Roboto"/>
              <a:cs typeface="Roboto"/>
              <a:sym typeface="Roboto"/>
            </a:endParaRPr>
          </a:p>
          <a:p>
            <a:pPr indent="0" lvl="0" marL="0" marR="0" rtl="0" algn="l">
              <a:lnSpc>
                <a:spcPct val="90000"/>
              </a:lnSpc>
              <a:spcBef>
                <a:spcPts val="0"/>
              </a:spcBef>
              <a:spcAft>
                <a:spcPts val="0"/>
              </a:spcAft>
              <a:buNone/>
            </a:pPr>
            <a:r>
              <a:rPr lang="en-US" sz="1500">
                <a:solidFill>
                  <a:srgbClr val="000000"/>
                </a:solidFill>
                <a:latin typeface="Roboto"/>
                <a:ea typeface="Roboto"/>
                <a:cs typeface="Roboto"/>
                <a:sym typeface="Roboto"/>
              </a:rPr>
              <a:t>2. </a:t>
            </a:r>
            <a:r>
              <a:rPr b="1" lang="en-US" sz="1500">
                <a:solidFill>
                  <a:srgbClr val="000000"/>
                </a:solidFill>
                <a:latin typeface="Roboto"/>
                <a:ea typeface="Roboto"/>
                <a:cs typeface="Roboto"/>
                <a:sym typeface="Roboto"/>
              </a:rPr>
              <a:t>Repeated Experiments</a:t>
            </a:r>
            <a:r>
              <a:rPr lang="en-US" sz="1500">
                <a:solidFill>
                  <a:srgbClr val="000000"/>
                </a:solidFill>
                <a:latin typeface="Roboto"/>
                <a:ea typeface="Roboto"/>
                <a:cs typeface="Roboto"/>
                <a:sym typeface="Roboto"/>
              </a:rPr>
              <a:t>: Original paper conducted each </a:t>
            </a:r>
            <a:r>
              <a:rPr b="1" lang="en-US" sz="1500">
                <a:solidFill>
                  <a:srgbClr val="000000"/>
                </a:solidFill>
                <a:latin typeface="Roboto"/>
                <a:ea typeface="Roboto"/>
                <a:cs typeface="Roboto"/>
                <a:sym typeface="Roboto"/>
              </a:rPr>
              <a:t>experiment 10 times</a:t>
            </a:r>
            <a:r>
              <a:rPr lang="en-US" sz="1500">
                <a:solidFill>
                  <a:srgbClr val="000000"/>
                </a:solidFill>
                <a:latin typeface="Roboto"/>
                <a:ea typeface="Roboto"/>
                <a:cs typeface="Roboto"/>
                <a:sym typeface="Roboto"/>
              </a:rPr>
              <a:t> and reporting </a:t>
            </a:r>
            <a:r>
              <a:rPr b="1" lang="en-US" sz="1500">
                <a:solidFill>
                  <a:srgbClr val="000000"/>
                </a:solidFill>
                <a:latin typeface="Roboto"/>
                <a:ea typeface="Roboto"/>
                <a:cs typeface="Roboto"/>
                <a:sym typeface="Roboto"/>
              </a:rPr>
              <a:t>average metrics (AUC, MRR, nDCG@5, nDCG@10)</a:t>
            </a:r>
            <a:r>
              <a:rPr lang="en-US" sz="1500">
                <a:solidFill>
                  <a:srgbClr val="000000"/>
                </a:solidFill>
                <a:latin typeface="Roboto"/>
                <a:ea typeface="Roboto"/>
                <a:cs typeface="Roboto"/>
                <a:sym typeface="Roboto"/>
              </a:rPr>
              <a:t> further validates the stability and reliability of the model under different initializations and splits of data.</a:t>
            </a:r>
            <a:endParaRPr sz="1500">
              <a:solidFill>
                <a:srgbClr val="000000"/>
              </a:solidFill>
              <a:latin typeface="Roboto"/>
              <a:ea typeface="Roboto"/>
              <a:cs typeface="Roboto"/>
              <a:sym typeface="Roboto"/>
            </a:endParaRPr>
          </a:p>
        </p:txBody>
      </p:sp>
      <p:sp>
        <p:nvSpPr>
          <p:cNvPr id="135" name="Google Shape;135;g271f7019814_0_105"/>
          <p:cNvSpPr txBox="1"/>
          <p:nvPr>
            <p:ph type="title"/>
          </p:nvPr>
        </p:nvSpPr>
        <p:spPr>
          <a:xfrm>
            <a:off x="122975" y="254850"/>
            <a:ext cx="8711400" cy="741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83333"/>
              <a:buFont typeface="Calibri"/>
              <a:buNone/>
            </a:pPr>
            <a:r>
              <a:rPr lang="en-US" sz="2400">
                <a:solidFill>
                  <a:srgbClr val="800000"/>
                </a:solidFill>
                <a:latin typeface="Times New Roman"/>
                <a:ea typeface="Times New Roman"/>
                <a:cs typeface="Times New Roman"/>
                <a:sym typeface="Times New Roman"/>
              </a:rPr>
              <a:t>Recommender System(R</a:t>
            </a:r>
            <a:r>
              <a:rPr lang="en-US" sz="2400">
                <a:solidFill>
                  <a:srgbClr val="800000"/>
                </a:solidFill>
                <a:latin typeface="Times New Roman"/>
                <a:ea typeface="Times New Roman"/>
                <a:cs typeface="Times New Roman"/>
                <a:sym typeface="Times New Roman"/>
              </a:rPr>
              <a:t>S) Model checks for overfitting/underfitting </a:t>
            </a:r>
            <a:r>
              <a:rPr lang="en-US" sz="1100">
                <a:highlight>
                  <a:srgbClr val="FFFFFF"/>
                </a:highlight>
              </a:rPr>
              <a:t>	</a:t>
            </a:r>
            <a:endParaRPr sz="1100">
              <a:highlight>
                <a:srgbClr val="FFFFFF"/>
              </a:highlight>
            </a:endParaRPr>
          </a:p>
          <a:p>
            <a:pPr indent="0" lvl="0" marL="0" rtl="0" algn="l">
              <a:spcBef>
                <a:spcPts val="0"/>
              </a:spcBef>
              <a:spcAft>
                <a:spcPts val="0"/>
              </a:spcAft>
              <a:buClr>
                <a:schemeClr val="dk1"/>
              </a:buClr>
              <a:buSzPct val="100000"/>
              <a:buFont typeface="Arial"/>
              <a:buNone/>
            </a:pPr>
            <a:r>
              <a:rPr lang="en-US" sz="1100">
                <a:highlight>
                  <a:srgbClr val="FFFFFF"/>
                </a:highlight>
              </a:rPr>
              <a:t>			</a:t>
            </a:r>
            <a:endParaRPr sz="2400">
              <a:solidFill>
                <a:srgbClr val="800000"/>
              </a:solidFill>
              <a:latin typeface="Times New Roman"/>
              <a:ea typeface="Times New Roman"/>
              <a:cs typeface="Times New Roman"/>
              <a:sym typeface="Times New Roman"/>
            </a:endParaRPr>
          </a:p>
        </p:txBody>
      </p:sp>
      <p:sp>
        <p:nvSpPr>
          <p:cNvPr id="136" name="Google Shape;136;g271f7019814_0_105"/>
          <p:cNvSpPr txBox="1"/>
          <p:nvPr/>
        </p:nvSpPr>
        <p:spPr>
          <a:xfrm>
            <a:off x="270600" y="3313150"/>
            <a:ext cx="8711400" cy="2324700"/>
          </a:xfrm>
          <a:prstGeom prst="rect">
            <a:avLst/>
          </a:prstGeom>
          <a:noFill/>
          <a:ln cap="flat" cmpd="sng" w="1905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1600">
                <a:solidFill>
                  <a:schemeClr val="dk1"/>
                </a:solidFill>
                <a:highlight>
                  <a:srgbClr val="CFE2F3"/>
                </a:highlight>
                <a:latin typeface="Roboto"/>
                <a:ea typeface="Roboto"/>
                <a:cs typeface="Roboto"/>
                <a:sym typeface="Roboto"/>
              </a:rPr>
              <a:t>DKN</a:t>
            </a:r>
            <a:r>
              <a:rPr lang="en-US" sz="1600">
                <a:solidFill>
                  <a:schemeClr val="dk1"/>
                </a:solidFill>
                <a:latin typeface="Roboto"/>
                <a:ea typeface="Roboto"/>
                <a:cs typeface="Roboto"/>
                <a:sym typeface="Roboto"/>
              </a:rPr>
              <a:t> :</a:t>
            </a:r>
            <a:r>
              <a:rPr lang="en-US" sz="1500">
                <a:solidFill>
                  <a:schemeClr val="dk1"/>
                </a:solidFill>
                <a:latin typeface="Roboto"/>
                <a:ea typeface="Roboto"/>
                <a:cs typeface="Roboto"/>
                <a:sym typeface="Roboto"/>
              </a:rPr>
              <a:t> 1. </a:t>
            </a:r>
            <a:r>
              <a:rPr b="1" lang="en-US" sz="1500">
                <a:solidFill>
                  <a:schemeClr val="dk1"/>
                </a:solidFill>
                <a:latin typeface="Roboto"/>
                <a:ea typeface="Roboto"/>
                <a:cs typeface="Roboto"/>
                <a:sym typeface="Roboto"/>
              </a:rPr>
              <a:t>Parameter Sensitivity Analysis</a:t>
            </a:r>
            <a:r>
              <a:rPr lang="en-US" sz="1500">
                <a:solidFill>
                  <a:schemeClr val="dk1"/>
                </a:solidFill>
                <a:latin typeface="Roboto"/>
                <a:ea typeface="Roboto"/>
                <a:cs typeface="Roboto"/>
                <a:sym typeface="Roboto"/>
              </a:rPr>
              <a:t>: examines the </a:t>
            </a:r>
            <a:r>
              <a:rPr b="1" lang="en-US" sz="1500">
                <a:solidFill>
                  <a:schemeClr val="dk1"/>
                </a:solidFill>
                <a:latin typeface="Roboto"/>
                <a:ea typeface="Roboto"/>
                <a:cs typeface="Roboto"/>
                <a:sym typeface="Roboto"/>
              </a:rPr>
              <a:t>sensitivity of the model to hyperparameters</a:t>
            </a:r>
            <a:r>
              <a:rPr lang="en-US" sz="1500">
                <a:solidFill>
                  <a:schemeClr val="dk1"/>
                </a:solidFill>
                <a:latin typeface="Roboto"/>
                <a:ea typeface="Roboto"/>
                <a:cs typeface="Roboto"/>
                <a:sym typeface="Roboto"/>
              </a:rPr>
              <a:t> like the dimension of word and entity embeddings and the configuration of the convolutional filters (number and size). This analysis helps in understanding the impact of these parameters on performance and guards against overfitting by </a:t>
            </a:r>
            <a:r>
              <a:rPr b="1" lang="en-US" sz="1500">
                <a:solidFill>
                  <a:schemeClr val="dk1"/>
                </a:solidFill>
                <a:latin typeface="Roboto"/>
                <a:ea typeface="Roboto"/>
                <a:cs typeface="Roboto"/>
                <a:sym typeface="Roboto"/>
              </a:rPr>
              <a:t>identifying when increasing complexity </a:t>
            </a:r>
            <a:r>
              <a:rPr lang="en-US" sz="1500">
                <a:solidFill>
                  <a:schemeClr val="dk1"/>
                </a:solidFill>
                <a:latin typeface="Roboto"/>
                <a:ea typeface="Roboto"/>
                <a:cs typeface="Roboto"/>
                <a:sym typeface="Roboto"/>
              </a:rPr>
              <a:t>(e.g., too many filters or too large embeddings) starts to hurt performance.</a:t>
            </a:r>
            <a:endParaRPr sz="1500">
              <a:solidFill>
                <a:schemeClr val="dk1"/>
              </a:solidFill>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rPr lang="en-US" sz="1500">
                <a:solidFill>
                  <a:schemeClr val="dk1"/>
                </a:solidFill>
                <a:latin typeface="Roboto"/>
                <a:ea typeface="Roboto"/>
                <a:cs typeface="Roboto"/>
                <a:sym typeface="Roboto"/>
              </a:rPr>
              <a:t>2. </a:t>
            </a:r>
            <a:r>
              <a:rPr b="1" lang="en-US" sz="1500">
                <a:solidFill>
                  <a:schemeClr val="dk1"/>
                </a:solidFill>
                <a:latin typeface="Roboto"/>
                <a:ea typeface="Roboto"/>
                <a:cs typeface="Roboto"/>
                <a:sym typeface="Roboto"/>
              </a:rPr>
              <a:t>Effect of Window Sizes and Number of Filters</a:t>
            </a:r>
            <a:r>
              <a:rPr lang="en-US" sz="1500">
                <a:solidFill>
                  <a:schemeClr val="dk1"/>
                </a:solidFill>
                <a:latin typeface="Roboto"/>
                <a:ea typeface="Roboto"/>
                <a:cs typeface="Roboto"/>
                <a:sym typeface="Roboto"/>
              </a:rPr>
              <a:t>: The study on how changing the window sizes and the number of filters impacts the model helps in tuning these parameters to optimize performance without overfitting. As noted, </a:t>
            </a:r>
            <a:r>
              <a:rPr b="1" lang="en-US" sz="1500">
                <a:solidFill>
                  <a:schemeClr val="dk1"/>
                </a:solidFill>
                <a:latin typeface="Roboto"/>
                <a:ea typeface="Roboto"/>
                <a:cs typeface="Roboto"/>
                <a:sym typeface="Roboto"/>
              </a:rPr>
              <a:t>very large window sizes or too many filters can lead to overfitting, recognizing </a:t>
            </a:r>
            <a:r>
              <a:rPr lang="en-US" sz="1500">
                <a:solidFill>
                  <a:schemeClr val="dk1"/>
                </a:solidFill>
                <a:latin typeface="Roboto"/>
                <a:ea typeface="Roboto"/>
                <a:cs typeface="Roboto"/>
                <a:sym typeface="Roboto"/>
              </a:rPr>
              <a:t>and mitigating which is crucial for maintaining a robust model.</a:t>
            </a:r>
            <a:endParaRPr sz="15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