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84" r:id="rId10"/>
    <p:sldId id="279" r:id="rId11"/>
    <p:sldId id="280" r:id="rId12"/>
    <p:sldId id="282" r:id="rId13"/>
    <p:sldId id="281" r:id="rId14"/>
    <p:sldId id="283" r:id="rId15"/>
    <p:sldId id="271" r:id="rId16"/>
    <p:sldId id="272" r:id="rId17"/>
    <p:sldId id="262" r:id="rId18"/>
    <p:sldId id="273" r:id="rId19"/>
    <p:sldId id="275" r:id="rId20"/>
    <p:sldId id="274" r:id="rId21"/>
    <p:sldId id="265" r:id="rId22"/>
    <p:sldId id="266" r:id="rId23"/>
    <p:sldId id="277" r:id="rId24"/>
    <p:sldId id="267" r:id="rId25"/>
    <p:sldId id="28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copyleft/gpl.html" TargetMode="External"/><Relationship Id="rId2" Type="http://schemas.openxmlformats.org/officeDocument/2006/relationships/hyperlink" Target="http://www.opencobo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.org/copyleft/lesser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2133 -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The OpenCOBOL Development Environment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Windows Explorer, holding down the Shift key while right-clicking a folder in the left pane will put “Open Command Window Here” as an option in the context menu</a:t>
            </a:r>
          </a:p>
          <a:p>
            <a:pPr lvl="1"/>
            <a:r>
              <a:rPr lang="en-US" dirty="0" smtClean="0"/>
              <a:t>Will likely want to open the command window on the folder containing your COBOL source code file</a:t>
            </a:r>
          </a:p>
        </p:txBody>
      </p:sp>
    </p:spTree>
    <p:extLst>
      <p:ext uri="{BB962C8B-B14F-4D97-AF65-F5344CB8AC3E}">
        <p14:creationId xmlns:p14="http://schemas.microsoft.com/office/powerpoint/2010/main" val="2015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Or, from the Start Menu, entering “</a:t>
            </a:r>
            <a:r>
              <a:rPr lang="en-US" dirty="0" err="1" smtClean="0"/>
              <a:t>cmd</a:t>
            </a:r>
            <a:r>
              <a:rPr lang="en-US" dirty="0" smtClean="0"/>
              <a:t>” in the “Search programs and files” box will open the command window</a:t>
            </a:r>
          </a:p>
          <a:p>
            <a:pPr lvl="1"/>
            <a:r>
              <a:rPr lang="en-US" dirty="0" smtClean="0"/>
              <a:t>No control over where it opens</a:t>
            </a:r>
          </a:p>
          <a:p>
            <a:pPr lvl="1"/>
            <a:r>
              <a:rPr lang="en-US" dirty="0" smtClean="0"/>
              <a:t>Will open in your Users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switch drives, enter the drive letter followed by the colon</a:t>
            </a:r>
          </a:p>
          <a:p>
            <a:pPr lvl="1"/>
            <a:r>
              <a:rPr lang="en-US" b="1" i="1" dirty="0" smtClean="0"/>
              <a:t>D:  </a:t>
            </a:r>
            <a:r>
              <a:rPr lang="en-US" dirty="0" smtClean="0"/>
              <a:t>	changes to the D drive</a:t>
            </a:r>
            <a:endParaRPr lang="en-US" b="1" i="1" dirty="0" smtClean="0"/>
          </a:p>
          <a:p>
            <a:r>
              <a:rPr lang="en-US" dirty="0" smtClean="0"/>
              <a:t>To change folders, use the cd (change directory) command</a:t>
            </a:r>
          </a:p>
          <a:p>
            <a:pPr lvl="1"/>
            <a:r>
              <a:rPr lang="en-US" b="1" i="1" dirty="0" smtClean="0"/>
              <a:t>cd lab4</a:t>
            </a:r>
            <a:r>
              <a:rPr lang="en-US" dirty="0" smtClean="0"/>
              <a:t>		changes to folder named lab4 that is a subfolder of the current folder</a:t>
            </a:r>
          </a:p>
          <a:p>
            <a:pPr lvl="1"/>
            <a:r>
              <a:rPr lang="en-US" b="1" i="1" dirty="0" smtClean="0"/>
              <a:t>cd \</a:t>
            </a:r>
            <a:r>
              <a:rPr lang="en-US" b="1" i="1" dirty="0" err="1" smtClean="0"/>
              <a:t>cobol</a:t>
            </a:r>
            <a:r>
              <a:rPr lang="en-US" dirty="0" smtClean="0"/>
              <a:t>	changes to a folder named </a:t>
            </a:r>
            <a:r>
              <a:rPr lang="en-US" dirty="0" err="1" smtClean="0"/>
              <a:t>cobol</a:t>
            </a:r>
            <a:r>
              <a:rPr lang="en-US" dirty="0" smtClean="0"/>
              <a:t> that is a subfolder of the root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the up and down arrows to cycle through previous commands</a:t>
            </a:r>
          </a:p>
          <a:p>
            <a:r>
              <a:rPr lang="en-US" dirty="0" smtClean="0"/>
              <a:t>Can use the tab key to complete folder and file names</a:t>
            </a:r>
          </a:p>
          <a:p>
            <a:r>
              <a:rPr lang="en-US" dirty="0" smtClean="0"/>
              <a:t>Two dots (..) is short-hand for the parent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7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dir</a:t>
            </a:r>
            <a:r>
              <a:rPr lang="en-US" dirty="0" smtClean="0"/>
              <a:t>		Lists files in the current folder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	Creates a new folder</a:t>
            </a:r>
          </a:p>
          <a:p>
            <a:endParaRPr lang="en-US" dirty="0"/>
          </a:p>
          <a:p>
            <a:r>
              <a:rPr lang="en-US" dirty="0" smtClean="0"/>
              <a:t>Easier to do within Windows Explorer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9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COBOL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Syntax Errors: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COBOL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Error: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COBOL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from the command line</a:t>
            </a:r>
          </a:p>
          <a:p>
            <a:pPr lvl="1"/>
            <a:r>
              <a:rPr lang="en-US" dirty="0" smtClean="0"/>
              <a:t>Command is the name of the .exe file</a:t>
            </a:r>
          </a:p>
          <a:p>
            <a:pPr lvl="2"/>
            <a:r>
              <a:rPr lang="en-US" dirty="0" smtClean="0"/>
              <a:t>.exe is not required</a:t>
            </a:r>
          </a:p>
          <a:p>
            <a:r>
              <a:rPr lang="en-US" dirty="0" smtClean="0"/>
              <a:t>Types of errors during execution</a:t>
            </a:r>
          </a:p>
          <a:p>
            <a:pPr lvl="1"/>
            <a:r>
              <a:rPr lang="en-US" dirty="0" smtClean="0"/>
              <a:t>Run-Time Error/Exception: When the program throws an error during execution</a:t>
            </a:r>
          </a:p>
          <a:p>
            <a:pPr lvl="1"/>
            <a:r>
              <a:rPr lang="en-US" dirty="0" smtClean="0"/>
              <a:t>Logic Error: Program executes cleanly, but output is incorrect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COBOL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Execution: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COBOL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Run-Time Error: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OpenCOBOL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http://www.opencobol.org/</a:t>
            </a:r>
            <a:endParaRPr lang="en-US" dirty="0" smtClean="0"/>
          </a:p>
          <a:p>
            <a:r>
              <a:rPr lang="en-US" dirty="0" smtClean="0"/>
              <a:t>Open-source COBOL compiler</a:t>
            </a:r>
          </a:p>
          <a:p>
            <a:r>
              <a:rPr lang="en-US" dirty="0" smtClean="0"/>
              <a:t>Implements a substantial part of the COBOL 85 and COBOL 2002 standards</a:t>
            </a:r>
          </a:p>
          <a:p>
            <a:r>
              <a:rPr lang="en-US" dirty="0" smtClean="0"/>
              <a:t>Translates COBOL into C and compiles the translated code using a native C compiler</a:t>
            </a:r>
          </a:p>
          <a:p>
            <a:r>
              <a:rPr lang="en-US" dirty="0"/>
              <a:t>V</a:t>
            </a:r>
            <a:r>
              <a:rPr lang="en-US" dirty="0" smtClean="0"/>
              <a:t>arious platforms: Unix/Linux, Mac OS X, and Microsoft Windows</a:t>
            </a:r>
          </a:p>
          <a:p>
            <a:r>
              <a:rPr lang="en-US" dirty="0" smtClean="0"/>
              <a:t>The compiler is licensed under </a:t>
            </a:r>
            <a:r>
              <a:rPr lang="en-US" dirty="0" smtClean="0">
                <a:hlinkClick r:id="rId3"/>
              </a:rPr>
              <a:t>GNU General Public License</a:t>
            </a:r>
            <a:endParaRPr lang="en-US" dirty="0" smtClean="0"/>
          </a:p>
          <a:p>
            <a:r>
              <a:rPr lang="en-US" dirty="0" smtClean="0"/>
              <a:t>The run-time library is licensed under </a:t>
            </a:r>
            <a:r>
              <a:rPr lang="en-US" dirty="0" smtClean="0">
                <a:hlinkClick r:id="rId4"/>
              </a:rPr>
              <a:t>GNU Lesser General Public License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COBOL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Error: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438400"/>
            <a:ext cx="64484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Assignments will be posted on Carmen</a:t>
            </a:r>
          </a:p>
          <a:p>
            <a:pPr lvl="1"/>
            <a:r>
              <a:rPr lang="en-US" dirty="0" smtClean="0"/>
              <a:t>All file names are specified in assignment</a:t>
            </a:r>
          </a:p>
          <a:p>
            <a:pPr lvl="1"/>
            <a:r>
              <a:rPr lang="en-US" dirty="0" smtClean="0"/>
              <a:t>Files to submit to the grader are specified in assignment</a:t>
            </a:r>
          </a:p>
          <a:p>
            <a:r>
              <a:rPr lang="en-US" dirty="0" smtClean="0"/>
              <a:t>Submitted to grader via email</a:t>
            </a:r>
          </a:p>
          <a:p>
            <a:pPr lvl="1"/>
            <a:r>
              <a:rPr lang="en-US" dirty="0" smtClean="0"/>
              <a:t>All files are to be packaged into a single zip file</a:t>
            </a:r>
          </a:p>
          <a:p>
            <a:r>
              <a:rPr lang="en-US" dirty="0" smtClean="0"/>
              <a:t>Email at some point on the due day</a:t>
            </a:r>
          </a:p>
          <a:p>
            <a:pPr lvl="1"/>
            <a:r>
              <a:rPr lang="en-US" dirty="0" smtClean="0"/>
              <a:t>Timestamp on email is submission date/time</a:t>
            </a:r>
          </a:p>
          <a:p>
            <a:pPr lvl="1"/>
            <a:r>
              <a:rPr lang="en-US" dirty="0" smtClean="0"/>
              <a:t>Late submissions penalized 10% per day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files will be provided for assignments that require file input</a:t>
            </a:r>
            <a:endParaRPr lang="en-US" dirty="0"/>
          </a:p>
          <a:p>
            <a:pPr lvl="1"/>
            <a:r>
              <a:rPr lang="en-US" dirty="0" smtClean="0"/>
              <a:t>These test files may not cover all situations</a:t>
            </a:r>
          </a:p>
          <a:p>
            <a:pPr lvl="2"/>
            <a:r>
              <a:rPr lang="en-US" dirty="0" smtClean="0"/>
              <a:t>Feel free to add/change records</a:t>
            </a:r>
          </a:p>
          <a:p>
            <a:pPr lvl="1"/>
            <a:r>
              <a:rPr lang="en-US" dirty="0" smtClean="0"/>
              <a:t>Grader will use different files for actual grading of assignments</a:t>
            </a:r>
          </a:p>
          <a:p>
            <a:pPr lvl="2"/>
            <a:r>
              <a:rPr lang="en-US" dirty="0" smtClean="0"/>
              <a:t>These files will have the same name and format (record layouts) as the test files</a:t>
            </a:r>
          </a:p>
          <a:p>
            <a:pPr lvl="2"/>
            <a:r>
              <a:rPr lang="en-US" dirty="0" smtClean="0"/>
              <a:t>Do not program for a specific set of data values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“No input” is a valid scenario</a:t>
            </a:r>
          </a:p>
          <a:p>
            <a:pPr lvl="1"/>
            <a:r>
              <a:rPr lang="en-US" dirty="0" smtClean="0"/>
              <a:t>File exists but has no records (empty file)</a:t>
            </a:r>
          </a:p>
          <a:p>
            <a:pPr lvl="1"/>
            <a:r>
              <a:rPr lang="en-US" dirty="0" smtClean="0"/>
              <a:t>Interactive program where the user immediately terminates execution</a:t>
            </a:r>
          </a:p>
          <a:p>
            <a:pPr lvl="1"/>
            <a:r>
              <a:rPr lang="en-US" dirty="0" smtClean="0"/>
              <a:t>Programs must be able to handle these situations gracefully (not crash)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1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situations are catastrophic, and will receive a grade of 0</a:t>
            </a:r>
          </a:p>
          <a:p>
            <a:pPr lvl="1"/>
            <a:r>
              <a:rPr lang="en-US" dirty="0" smtClean="0"/>
              <a:t>Programs that do not cleanly compile</a:t>
            </a:r>
          </a:p>
          <a:p>
            <a:pPr lvl="2"/>
            <a:r>
              <a:rPr lang="en-US" dirty="0" smtClean="0"/>
              <a:t>There cannot be any error or warning messages</a:t>
            </a:r>
          </a:p>
          <a:p>
            <a:pPr lvl="1"/>
            <a:r>
              <a:rPr lang="en-US" dirty="0" smtClean="0"/>
              <a:t>Programs that crash or throw exceptions (errors) during execution </a:t>
            </a:r>
          </a:p>
          <a:p>
            <a:pPr lvl="2"/>
            <a:r>
              <a:rPr lang="en-US" dirty="0"/>
              <a:t>There cannot be any error or warning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Programs that produce garbage output</a:t>
            </a:r>
          </a:p>
          <a:p>
            <a:pPr lvl="1"/>
            <a:r>
              <a:rPr lang="en-US" dirty="0" smtClean="0"/>
              <a:t>Programs that do not end on their own</a:t>
            </a:r>
          </a:p>
          <a:p>
            <a:pPr lvl="2"/>
            <a:r>
              <a:rPr lang="en-US" dirty="0" smtClean="0"/>
              <a:t>If this happens, </a:t>
            </a:r>
            <a:r>
              <a:rPr lang="en-US" dirty="0" err="1" smtClean="0"/>
              <a:t>Ctrl+C</a:t>
            </a:r>
            <a:r>
              <a:rPr lang="en-US" dirty="0" smtClean="0"/>
              <a:t> will stop program execution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standards for this class can be found on the course’s Carmen page in </a:t>
            </a:r>
            <a:r>
              <a:rPr lang="en-US" dirty="0"/>
              <a:t>a document titled “</a:t>
            </a:r>
            <a:r>
              <a:rPr lang="en-US" dirty="0" smtClean="0"/>
              <a:t>CodingStandards.pdf”</a:t>
            </a:r>
          </a:p>
          <a:p>
            <a:pPr lvl="1"/>
            <a:r>
              <a:rPr lang="en-US" dirty="0" smtClean="0"/>
              <a:t>These will be checked when your assignments are graded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3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“The last good thing written in C was Franz 	Schubert's Symphony No. 9.” -- Werner 		</a:t>
            </a:r>
            <a:r>
              <a:rPr lang="en-US" dirty="0" err="1" smtClean="0"/>
              <a:t>Trobin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General Public 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Free, </a:t>
            </a:r>
            <a:r>
              <a:rPr lang="en-US" dirty="0" err="1" smtClean="0"/>
              <a:t>copyleft</a:t>
            </a:r>
            <a:r>
              <a:rPr lang="en-US" dirty="0" smtClean="0"/>
              <a:t> license for software and other kinds of works</a:t>
            </a:r>
          </a:p>
          <a:p>
            <a:r>
              <a:rPr lang="en-US" dirty="0" smtClean="0"/>
              <a:t>Free software refers to freedom, not price</a:t>
            </a:r>
          </a:p>
          <a:p>
            <a:r>
              <a:rPr lang="en-US" dirty="0" smtClean="0"/>
              <a:t>Freedom to distribute copies of free software (and charge for them if you wish)</a:t>
            </a:r>
          </a:p>
          <a:p>
            <a:r>
              <a:rPr lang="en-US" dirty="0" smtClean="0"/>
              <a:t>Receive source code or can get it if wanted</a:t>
            </a:r>
          </a:p>
          <a:p>
            <a:r>
              <a:rPr lang="en-US" dirty="0" smtClean="0"/>
              <a:t>Change the software or use pieces of it in new free programs</a:t>
            </a:r>
          </a:p>
          <a:p>
            <a:r>
              <a:rPr lang="en-US" dirty="0" smtClean="0"/>
              <a:t>If distribute copies of the software, or modify it; must respect these freedom of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OpenCOBOL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Guides found on course Carmen page</a:t>
            </a:r>
          </a:p>
          <a:p>
            <a:pPr lvl="1"/>
            <a:r>
              <a:rPr lang="en-US" dirty="0" smtClean="0"/>
              <a:t>Windows: InstallOpenCobolWin.pdf</a:t>
            </a:r>
          </a:p>
          <a:p>
            <a:pPr lvl="1"/>
            <a:r>
              <a:rPr lang="en-US" dirty="0" smtClean="0"/>
              <a:t>Mac: InstallOpenCobolMac.pdf</a:t>
            </a:r>
          </a:p>
          <a:p>
            <a:r>
              <a:rPr lang="en-US" dirty="0" smtClean="0"/>
              <a:t>Software install packages also on Carmen page</a:t>
            </a:r>
          </a:p>
          <a:p>
            <a:pPr lvl="1"/>
            <a:r>
              <a:rPr lang="en-US" dirty="0"/>
              <a:t>Windows: </a:t>
            </a:r>
            <a:r>
              <a:rPr lang="en-US" dirty="0" smtClean="0"/>
              <a:t>OpenCOBOL_Win.zip</a:t>
            </a:r>
            <a:endParaRPr lang="en-US" dirty="0"/>
          </a:p>
          <a:p>
            <a:pPr lvl="1"/>
            <a:r>
              <a:rPr lang="en-US" dirty="0"/>
              <a:t>Mac: </a:t>
            </a:r>
            <a:r>
              <a:rPr lang="en-US" dirty="0" smtClean="0"/>
              <a:t>OpenCOBOL_Mac.zip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COBOL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files are plain text</a:t>
            </a:r>
          </a:p>
          <a:p>
            <a:pPr lvl="1"/>
            <a:r>
              <a:rPr lang="en-US" dirty="0" smtClean="0"/>
              <a:t>Use text editors to write/edit source code</a:t>
            </a:r>
          </a:p>
          <a:p>
            <a:pPr lvl="2"/>
            <a:r>
              <a:rPr lang="en-US" dirty="0" smtClean="0"/>
              <a:t>Notepad</a:t>
            </a:r>
          </a:p>
          <a:p>
            <a:pPr lvl="2"/>
            <a:r>
              <a:rPr lang="en-US" dirty="0" err="1" smtClean="0"/>
              <a:t>NotePad</a:t>
            </a:r>
            <a:r>
              <a:rPr lang="en-US" dirty="0" smtClean="0"/>
              <a:t>++</a:t>
            </a:r>
          </a:p>
          <a:p>
            <a:pPr lvl="2"/>
            <a:r>
              <a:rPr lang="en-US" dirty="0" err="1" smtClean="0"/>
              <a:t>SublimeText</a:t>
            </a:r>
            <a:endParaRPr lang="en-US" dirty="0" smtClean="0"/>
          </a:p>
          <a:p>
            <a:pPr lvl="1"/>
            <a:r>
              <a:rPr lang="en-US" dirty="0" smtClean="0"/>
              <a:t>Use the extension “.cob” for the labs</a:t>
            </a:r>
          </a:p>
          <a:p>
            <a:pPr lvl="1"/>
            <a:r>
              <a:rPr lang="en-US" dirty="0" smtClean="0"/>
              <a:t>No word processors</a:t>
            </a:r>
          </a:p>
          <a:p>
            <a:pPr lvl="2"/>
            <a:r>
              <a:rPr lang="en-US" dirty="0" smtClean="0"/>
              <a:t>Files contain embedded formatting and control characters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and Low-Level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only understand machine language</a:t>
            </a:r>
          </a:p>
          <a:p>
            <a:pPr lvl="1"/>
            <a:r>
              <a:rPr lang="en-US" dirty="0" smtClean="0"/>
              <a:t>Binary language made up of 0s and 1s</a:t>
            </a:r>
          </a:p>
          <a:p>
            <a:pPr lvl="1"/>
            <a:r>
              <a:rPr lang="en-US" dirty="0" smtClean="0"/>
              <a:t>Hardware-dependant</a:t>
            </a:r>
          </a:p>
          <a:p>
            <a:pPr lvl="1"/>
            <a:r>
              <a:rPr lang="en-US" dirty="0" smtClean="0"/>
              <a:t>This is a low-level language</a:t>
            </a:r>
          </a:p>
          <a:p>
            <a:r>
              <a:rPr lang="en-US" dirty="0" smtClean="0"/>
              <a:t>People cannot write/read machine language easily</a:t>
            </a:r>
          </a:p>
          <a:p>
            <a:pPr lvl="1"/>
            <a:r>
              <a:rPr lang="en-US" dirty="0" smtClean="0"/>
              <a:t>Need high-level languages, such as COBOL and 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Compilers are programs that translate the high-level code into machine language</a:t>
            </a:r>
          </a:p>
          <a:p>
            <a:pPr lvl="1"/>
            <a:r>
              <a:rPr lang="en-US" dirty="0" smtClean="0"/>
              <a:t>High-level:	Now.cob	(source code)</a:t>
            </a:r>
          </a:p>
          <a:p>
            <a:pPr lvl="1"/>
            <a:r>
              <a:rPr lang="en-US" dirty="0" smtClean="0"/>
              <a:t>Low-level: 	Now.exe	(binary)</a:t>
            </a:r>
          </a:p>
          <a:p>
            <a:r>
              <a:rPr lang="en-US" dirty="0" smtClean="0"/>
              <a:t>Compilers also perform syntax-checks on the high-level code</a:t>
            </a:r>
          </a:p>
          <a:p>
            <a:pPr lvl="1"/>
            <a:r>
              <a:rPr lang="en-US" dirty="0" smtClean="0"/>
              <a:t>Ensures code follows rules of the language</a:t>
            </a:r>
          </a:p>
          <a:p>
            <a:pPr lvl="2"/>
            <a:r>
              <a:rPr lang="en-US" dirty="0" smtClean="0"/>
              <a:t>If not, receive syntax/compile errors</a:t>
            </a:r>
          </a:p>
          <a:p>
            <a:pPr lvl="1"/>
            <a:r>
              <a:rPr lang="en-US" dirty="0" smtClean="0"/>
              <a:t>Only creates a new binary file if all syntax is valid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COBOL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is done from the command line (for those using Windows)</a:t>
            </a:r>
          </a:p>
          <a:p>
            <a:r>
              <a:rPr lang="en-US" dirty="0" smtClean="0"/>
              <a:t>Command to compile is </a:t>
            </a:r>
            <a:r>
              <a:rPr lang="en-US" b="1" dirty="0" err="1" smtClean="0"/>
              <a:t>cobc</a:t>
            </a:r>
            <a:r>
              <a:rPr lang="en-US" b="1" dirty="0" smtClean="0"/>
              <a:t>  –x  </a:t>
            </a:r>
            <a:r>
              <a:rPr lang="en-US" b="1" i="1" dirty="0" smtClean="0"/>
              <a:t>pgm</a:t>
            </a:r>
            <a:r>
              <a:rPr lang="en-US" b="1" dirty="0" smtClean="0"/>
              <a:t>.cob</a:t>
            </a:r>
          </a:p>
          <a:p>
            <a:pPr lvl="1"/>
            <a:r>
              <a:rPr lang="en-US" dirty="0" smtClean="0"/>
              <a:t>-x directs compiler to create an executable file</a:t>
            </a:r>
          </a:p>
          <a:p>
            <a:pPr lvl="1"/>
            <a:r>
              <a:rPr lang="en-US" dirty="0" smtClean="0"/>
              <a:t>Command is executed from the folder containing the .cob file</a:t>
            </a:r>
          </a:p>
          <a:p>
            <a:r>
              <a:rPr lang="en-US" dirty="0" smtClean="0"/>
              <a:t>Successful compile results in a new .exe file</a:t>
            </a:r>
          </a:p>
          <a:p>
            <a:pPr lvl="1"/>
            <a:r>
              <a:rPr lang="en-US" dirty="0" smtClean="0"/>
              <a:t>Same name as the .cob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COBOL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following sequence</a:t>
            </a:r>
            <a:endParaRPr lang="en-US" dirty="0"/>
          </a:p>
          <a:p>
            <a:pPr lvl="1"/>
            <a:r>
              <a:rPr lang="en-US" dirty="0" smtClean="0"/>
              <a:t>Successful compile of lab1.cob</a:t>
            </a:r>
          </a:p>
          <a:p>
            <a:pPr lvl="2"/>
            <a:r>
              <a:rPr lang="en-US" dirty="0" smtClean="0"/>
              <a:t>Folder now contains the file lab1.exe</a:t>
            </a:r>
          </a:p>
          <a:p>
            <a:pPr lvl="1"/>
            <a:r>
              <a:rPr lang="en-US" dirty="0" smtClean="0"/>
              <a:t>Make changes to lab1.cob</a:t>
            </a:r>
          </a:p>
          <a:p>
            <a:pPr lvl="1"/>
            <a:r>
              <a:rPr lang="en-US" dirty="0" smtClean="0"/>
              <a:t>Compiling lab1.cob is now unsuccessful</a:t>
            </a:r>
          </a:p>
          <a:p>
            <a:pPr lvl="2"/>
            <a:r>
              <a:rPr lang="en-US" dirty="0" smtClean="0"/>
              <a:t>Folder still contains the previous lab1.exe. Do not let the existence of this file imply the last compile was a success. If the compile has error messages, then it was not successful</a:t>
            </a:r>
          </a:p>
        </p:txBody>
      </p:sp>
    </p:spTree>
    <p:extLst>
      <p:ext uri="{BB962C8B-B14F-4D97-AF65-F5344CB8AC3E}">
        <p14:creationId xmlns:p14="http://schemas.microsoft.com/office/powerpoint/2010/main" val="41819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907</Words>
  <Application>Microsoft Office PowerPoint</Application>
  <PresentationFormat>On-screen Show (4:3)</PresentationFormat>
  <Paragraphs>136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CSE 2133 - Business Programming with File Processing  </vt:lpstr>
      <vt:lpstr>OpenCOBOL 1.1</vt:lpstr>
      <vt:lpstr>GNU General Public License</vt:lpstr>
      <vt:lpstr>Installing OpenCOBOL</vt:lpstr>
      <vt:lpstr>Writing COBOL Code</vt:lpstr>
      <vt:lpstr>High and Low-Level Languages</vt:lpstr>
      <vt:lpstr>Compilers</vt:lpstr>
      <vt:lpstr>Compiling COBOL Code</vt:lpstr>
      <vt:lpstr>Compiling COBOL Code</vt:lpstr>
      <vt:lpstr>Getting to the Command Line</vt:lpstr>
      <vt:lpstr>Getting to the Command Line</vt:lpstr>
      <vt:lpstr>Navigating the Command Line</vt:lpstr>
      <vt:lpstr>Navigating the Command Line</vt:lpstr>
      <vt:lpstr>Command Line Commands</vt:lpstr>
      <vt:lpstr>Compiling COBOL Code</vt:lpstr>
      <vt:lpstr>Compiling COBOL Code</vt:lpstr>
      <vt:lpstr>Executing COBOL Program</vt:lpstr>
      <vt:lpstr>Executing COBOL Code</vt:lpstr>
      <vt:lpstr>Executing COBOL Code</vt:lpstr>
      <vt:lpstr>Executing COBOL Code</vt:lpstr>
      <vt:lpstr>Programming Assignments</vt:lpstr>
      <vt:lpstr>Programming Assignments</vt:lpstr>
      <vt:lpstr>Programming Assignments</vt:lpstr>
      <vt:lpstr>Programming Assignments</vt:lpstr>
      <vt:lpstr>Programming Assignments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34</cp:revision>
  <dcterms:created xsi:type="dcterms:W3CDTF">2012-08-06T13:04:06Z</dcterms:created>
  <dcterms:modified xsi:type="dcterms:W3CDTF">2014-09-02T20:55:57Z</dcterms:modified>
</cp:coreProperties>
</file>