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CSE 2133 -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COBOL’s </a:t>
            </a:r>
            <a:r>
              <a:rPr lang="en-US" sz="3600" dirty="0" smtClean="0">
                <a:solidFill>
                  <a:schemeClr val="tx1"/>
                </a:solidFill>
              </a:rPr>
              <a:t>Background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COBOL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Much incompatibility between COBOL compilers from different vendors</a:t>
            </a:r>
          </a:p>
          <a:p>
            <a:r>
              <a:rPr lang="en-US" dirty="0" smtClean="0"/>
              <a:t>In 1968 the American National Standards Institute (ANSI) developed a standard form of the COBOL known as American National Standard (ANS) COBOL</a:t>
            </a:r>
          </a:p>
          <a:p>
            <a:r>
              <a:rPr lang="en-US" dirty="0" smtClean="0"/>
              <a:t>The standard does not belong to any particular vendor</a:t>
            </a:r>
          </a:p>
          <a:p>
            <a:r>
              <a:rPr lang="en-US" dirty="0" smtClean="0"/>
              <a:t>Programs written in ANS COBOL are highly portable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1974 ANS COBOL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1974, ANSI published a revised version of (ANS) COBOL, containing a number of features that were not in the 1968 version</a:t>
            </a:r>
          </a:p>
          <a:p>
            <a:pPr lvl="1"/>
            <a:r>
              <a:rPr lang="en-US" dirty="0" smtClean="0"/>
              <a:t>Inspect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Unstring</a:t>
            </a:r>
          </a:p>
          <a:p>
            <a:pPr lvl="1"/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Non-sequential files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1985 ANS COBOL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1985, ANSI published another revised version of (ANS) COBOL, containing a number of features that were not in the </a:t>
            </a:r>
            <a:r>
              <a:rPr lang="en-US" dirty="0" smtClean="0"/>
              <a:t>1974 version</a:t>
            </a:r>
            <a:endParaRPr lang="en-US" dirty="0" smtClean="0"/>
          </a:p>
          <a:p>
            <a:pPr lvl="1"/>
            <a:r>
              <a:rPr lang="en-US" dirty="0" smtClean="0"/>
              <a:t>	Scope terminators</a:t>
            </a:r>
          </a:p>
          <a:p>
            <a:pPr lvl="1"/>
            <a:r>
              <a:rPr lang="en-US" dirty="0" smtClean="0"/>
              <a:t>	Un-named variables</a:t>
            </a:r>
          </a:p>
          <a:p>
            <a:pPr lvl="1"/>
            <a:r>
              <a:rPr lang="en-US" dirty="0" smtClean="0"/>
              <a:t>	Evaluate</a:t>
            </a:r>
          </a:p>
          <a:p>
            <a:pPr lvl="1"/>
            <a:r>
              <a:rPr lang="en-US" dirty="0" smtClean="0"/>
              <a:t>	Initialize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1985 ANS COBOL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Reference modification</a:t>
            </a:r>
          </a:p>
          <a:p>
            <a:pPr lvl="1"/>
            <a:r>
              <a:rPr lang="en-US" dirty="0" smtClean="0"/>
              <a:t>“Case” class tests</a:t>
            </a:r>
          </a:p>
          <a:p>
            <a:pPr lvl="1"/>
            <a:r>
              <a:rPr lang="en-US" dirty="0" smtClean="0"/>
              <a:t>“By Content” parameters</a:t>
            </a:r>
          </a:p>
          <a:p>
            <a:pPr lvl="1"/>
            <a:r>
              <a:rPr lang="en-US" dirty="0" smtClean="0"/>
              <a:t>De-editing</a:t>
            </a:r>
          </a:p>
          <a:p>
            <a:pPr lvl="1"/>
            <a:r>
              <a:rPr lang="en-US" dirty="0" smtClean="0"/>
              <a:t>&gt;= and &lt;= and &lt;&gt;</a:t>
            </a:r>
          </a:p>
          <a:p>
            <a:pPr lvl="1"/>
            <a:r>
              <a:rPr lang="en-US" dirty="0" smtClean="0"/>
              <a:t>Removed the Alter statement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COBOL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Intrinsic Functions Amendment - 1989 </a:t>
            </a:r>
          </a:p>
          <a:p>
            <a:pPr lvl="1"/>
            <a:r>
              <a:rPr lang="en-US" dirty="0" smtClean="0"/>
              <a:t>Many math and date functions</a:t>
            </a:r>
          </a:p>
          <a:p>
            <a:r>
              <a:rPr lang="en-US" dirty="0" smtClean="0"/>
              <a:t>1991 Corrections Amendment</a:t>
            </a:r>
          </a:p>
          <a:p>
            <a:pPr lvl="1"/>
            <a:r>
              <a:rPr lang="en-US" dirty="0" smtClean="0"/>
              <a:t>Can’t find any specifics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Today (Pretty Much)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Gartner Group reported</a:t>
            </a:r>
          </a:p>
          <a:p>
            <a:pPr lvl="1"/>
            <a:r>
              <a:rPr lang="en-US" dirty="0" smtClean="0"/>
              <a:t>80% of the world's businesses run on COBOL</a:t>
            </a:r>
          </a:p>
          <a:p>
            <a:pPr lvl="1"/>
            <a:r>
              <a:rPr lang="en-US" dirty="0" smtClean="0"/>
              <a:t>Over 200 billion lines of code in existence</a:t>
            </a:r>
          </a:p>
          <a:p>
            <a:pPr lvl="2"/>
            <a:r>
              <a:rPr lang="en-US" dirty="0" smtClean="0"/>
              <a:t>65% of the 310 billion lines of code in existence (all languages)</a:t>
            </a:r>
          </a:p>
          <a:p>
            <a:pPr lvl="1"/>
            <a:r>
              <a:rPr lang="en-US" dirty="0" smtClean="0"/>
              <a:t>Estimated 5 billion lines of new code annually</a:t>
            </a:r>
          </a:p>
          <a:p>
            <a:pPr lvl="1"/>
            <a:r>
              <a:rPr lang="en-US" dirty="0" smtClean="0"/>
              <a:t>$2 trillion dollars is the total investment in COBOL systems </a:t>
            </a:r>
          </a:p>
          <a:p>
            <a:pPr lvl="1"/>
            <a:r>
              <a:rPr lang="en-US" dirty="0" smtClean="0"/>
              <a:t>30 billion transactions per day supported by COBOL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Today (Pretty Much)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80% of all daily business transactions are processed in COBOL </a:t>
            </a:r>
          </a:p>
          <a:p>
            <a:pPr lvl="1"/>
            <a:r>
              <a:rPr lang="en-US" dirty="0" smtClean="0"/>
              <a:t>70% of all worldwide business data is stored on a Mainframe </a:t>
            </a:r>
          </a:p>
          <a:p>
            <a:pPr lvl="1"/>
            <a:r>
              <a:rPr lang="en-US" dirty="0" smtClean="0"/>
              <a:t>70% of mission-critical applications are in COBOL </a:t>
            </a:r>
          </a:p>
          <a:p>
            <a:pPr lvl="1"/>
            <a:r>
              <a:rPr lang="en-US" dirty="0" smtClean="0"/>
              <a:t>15% of all new application functionality will be written in COBOL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Today (Pretty Much)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 least 13 times per day the average American relies on the programming language COBOL for routine activities such as placing phone calls, using a credit or debit card, and commuting to and from work </a:t>
            </a:r>
          </a:p>
          <a:p>
            <a:r>
              <a:rPr lang="en-US" dirty="0" smtClean="0"/>
              <a:t>On average 90 times per week people use their cell phones, ATM and credit cards, or travel by train. </a:t>
            </a:r>
          </a:p>
          <a:p>
            <a:pPr lvl="1"/>
            <a:r>
              <a:rPr lang="en-US" dirty="0" smtClean="0"/>
              <a:t>COBOL is the programming language that these daily transactions are based 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"The use of COBOL cripples the mind; its 	teaching should therefore be regarded as a 	criminal offense.“ -- E.W. </a:t>
            </a:r>
            <a:r>
              <a:rPr lang="en-US" dirty="0" err="1" smtClean="0"/>
              <a:t>Dijkstra</a:t>
            </a:r>
            <a:r>
              <a:rPr lang="en-US" dirty="0" smtClean="0"/>
              <a:t>, </a:t>
            </a:r>
            <a:r>
              <a:rPr lang="en-US" smtClean="0"/>
              <a:t>inventor 		of </a:t>
            </a:r>
            <a:r>
              <a:rPr lang="en-US" dirty="0" smtClean="0"/>
              <a:t>C++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b="1" dirty="0" err="1" smtClean="0"/>
              <a:t>CO</a:t>
            </a:r>
            <a:r>
              <a:rPr lang="en-US" sz="4400" dirty="0" err="1" smtClean="0"/>
              <a:t>mmon</a:t>
            </a:r>
            <a:endParaRPr lang="en-US" sz="4400" dirty="0" smtClean="0"/>
          </a:p>
          <a:p>
            <a:pPr>
              <a:buNone/>
            </a:pPr>
            <a:r>
              <a:rPr lang="en-US" sz="4800" b="1" dirty="0" smtClean="0"/>
              <a:t>B</a:t>
            </a:r>
            <a:r>
              <a:rPr lang="en-US" sz="4400" dirty="0" smtClean="0"/>
              <a:t>usiness</a:t>
            </a:r>
          </a:p>
          <a:p>
            <a:pPr>
              <a:buNone/>
            </a:pPr>
            <a:r>
              <a:rPr lang="en-US" sz="4800" b="1" dirty="0" smtClean="0"/>
              <a:t>O</a:t>
            </a:r>
            <a:r>
              <a:rPr lang="en-US" sz="4400" dirty="0" smtClean="0"/>
              <a:t>riented</a:t>
            </a:r>
          </a:p>
          <a:p>
            <a:pPr>
              <a:buNone/>
            </a:pPr>
            <a:r>
              <a:rPr lang="en-US" sz="4800" b="1" dirty="0" smtClean="0"/>
              <a:t>L</a:t>
            </a:r>
            <a:r>
              <a:rPr lang="en-US" sz="4400" dirty="0" smtClean="0"/>
              <a:t>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domains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Administrative Systems for Companies</a:t>
            </a:r>
          </a:p>
          <a:p>
            <a:pPr lvl="1"/>
            <a:r>
              <a:rPr lang="en-US" dirty="0" smtClean="0"/>
              <a:t>Government</a:t>
            </a:r>
          </a:p>
          <a:p>
            <a:pPr lvl="1"/>
            <a:r>
              <a:rPr lang="en-US" dirty="0" smtClean="0"/>
              <a:t>Educational Institutions</a:t>
            </a:r>
          </a:p>
          <a:p>
            <a:r>
              <a:rPr lang="en-US" dirty="0" smtClean="0"/>
              <a:t>In use globally in government and military agencies and in commercial enterprises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COBOL syntax is verbose by design</a:t>
            </a:r>
          </a:p>
          <a:p>
            <a:r>
              <a:rPr lang="en-US" dirty="0" smtClean="0"/>
              <a:t>A design goal of COBOL was that non-programmers (i.e., managers, supervisors, users) could read and understand the code</a:t>
            </a:r>
          </a:p>
          <a:p>
            <a:r>
              <a:rPr lang="en-US" dirty="0" smtClean="0"/>
              <a:t>Traditional COBOL is a simple language</a:t>
            </a:r>
          </a:p>
          <a:p>
            <a:pPr lvl="1"/>
            <a:r>
              <a:rPr lang="en-US" dirty="0" smtClean="0"/>
              <a:t>No pointers</a:t>
            </a:r>
          </a:p>
          <a:p>
            <a:pPr lvl="1"/>
            <a:r>
              <a:rPr lang="en-US" dirty="0" smtClean="0"/>
              <a:t>No user-defined types</a:t>
            </a:r>
          </a:p>
          <a:p>
            <a:pPr lvl="1"/>
            <a:r>
              <a:rPr lang="en-US" dirty="0" smtClean="0"/>
              <a:t>No user-defined functions</a:t>
            </a:r>
          </a:p>
          <a:p>
            <a:r>
              <a:rPr lang="en-US" dirty="0" smtClean="0"/>
              <a:t>Encourages a straightforward coding style</a:t>
            </a:r>
            <a:endParaRPr lang="en-US" dirty="0"/>
          </a:p>
          <a:p>
            <a:pPr lvl="1"/>
            <a:r>
              <a:rPr lang="en-US" dirty="0" smtClean="0"/>
              <a:t>Follows the procedural programming paradigm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COBOL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COBOL specification was created by a committee of researchers</a:t>
            </a:r>
          </a:p>
          <a:p>
            <a:pPr lvl="1"/>
            <a:r>
              <a:rPr lang="en-US" dirty="0" smtClean="0"/>
              <a:t>Private Industry</a:t>
            </a:r>
          </a:p>
          <a:p>
            <a:pPr lvl="1"/>
            <a:r>
              <a:rPr lang="en-US" dirty="0" smtClean="0"/>
              <a:t>Universities</a:t>
            </a:r>
          </a:p>
          <a:p>
            <a:pPr lvl="1"/>
            <a:r>
              <a:rPr lang="en-US" dirty="0" smtClean="0"/>
              <a:t>Government</a:t>
            </a:r>
          </a:p>
          <a:p>
            <a:r>
              <a:rPr lang="en-US" dirty="0" smtClean="0"/>
              <a:t>Committee met in the second half of 1959</a:t>
            </a:r>
          </a:p>
          <a:p>
            <a:r>
              <a:rPr lang="en-US" dirty="0" smtClean="0"/>
              <a:t>Specifications were to a great extent inspired by the FLOW-MATIC language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FLOW-MATIC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Invented by Admiral Grace Hopper</a:t>
            </a:r>
          </a:p>
          <a:p>
            <a:r>
              <a:rPr lang="en-US" dirty="0" smtClean="0"/>
              <a:t>She found that business data processing customers were uncomfortable with mathematical notation</a:t>
            </a:r>
          </a:p>
          <a:p>
            <a:r>
              <a:rPr lang="en-US" dirty="0" smtClean="0"/>
              <a:t>In late 1953 she proposed that data processing problems should be expressed using English keywords</a:t>
            </a:r>
          </a:p>
          <a:p>
            <a:r>
              <a:rPr lang="en-US" dirty="0" smtClean="0"/>
              <a:t>Rand management considered the idea unfeasible</a:t>
            </a:r>
          </a:p>
          <a:p>
            <a:r>
              <a:rPr lang="en-US" dirty="0" smtClean="0"/>
              <a:t>In early 1955, she and her team wrote a specification for such a programming language and implemented a prototype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FLOW-MATIC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FLOW-MATIC compiler became publicly available in early 1958</a:t>
            </a:r>
          </a:p>
          <a:p>
            <a:r>
              <a:rPr lang="en-US" dirty="0" smtClean="0"/>
              <a:t>Substantially complete in 1959</a:t>
            </a:r>
          </a:p>
          <a:p>
            <a:r>
              <a:rPr lang="en-US" dirty="0" smtClean="0"/>
              <a:t>First programming language to express operations using English-like statements</a:t>
            </a:r>
          </a:p>
          <a:p>
            <a:r>
              <a:rPr lang="en-US" dirty="0" smtClean="0"/>
              <a:t>First system to distinctly separate the description of data from the operations on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Committee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April 8, 1959 computer manufacturers, users, and university people met at the University of Pennsylvania Computing Center</a:t>
            </a:r>
          </a:p>
          <a:p>
            <a:r>
              <a:rPr lang="en-US" dirty="0" smtClean="0"/>
              <a:t>United States Department of Defense agreed to sponsor and oversee the next activities</a:t>
            </a:r>
          </a:p>
          <a:p>
            <a:r>
              <a:rPr lang="en-US" dirty="0" smtClean="0"/>
              <a:t>A meeting chaired by Charles A. Phillips was held at the Pentagon on May 28 and 29 of 1959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COBOL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Specifications for COBOL completed in December 1959</a:t>
            </a:r>
          </a:p>
          <a:p>
            <a:r>
              <a:rPr lang="en-US" dirty="0" smtClean="0"/>
              <a:t>First COBOL compilers were implemented in 1960</a:t>
            </a:r>
          </a:p>
          <a:p>
            <a:r>
              <a:rPr lang="en-US" dirty="0" smtClean="0"/>
              <a:t>December 6 and 7, 1960, essentially the same COBOL program ran on two different computer makes</a:t>
            </a:r>
          </a:p>
          <a:p>
            <a:pPr lvl="1"/>
            <a:r>
              <a:rPr lang="en-US" dirty="0" smtClean="0"/>
              <a:t>RCA computer and a Remington-Rand Univac </a:t>
            </a:r>
          </a:p>
          <a:p>
            <a:pPr lvl="1"/>
            <a:r>
              <a:rPr lang="en-US" dirty="0" smtClean="0"/>
              <a:t>Demonstrated that compatibility could be achieved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695</Words>
  <Application>Microsoft Office PowerPoint</Application>
  <PresentationFormat>On-screen Show (4:3)</PresentationFormat>
  <Paragraphs>100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CSE 2133 - Business Programming with File Processing  </vt:lpstr>
      <vt:lpstr>COBOL</vt:lpstr>
      <vt:lpstr>COBOL Domains</vt:lpstr>
      <vt:lpstr>COBOL</vt:lpstr>
      <vt:lpstr>1st COBOL Specifications</vt:lpstr>
      <vt:lpstr>FLOW-MATIC</vt:lpstr>
      <vt:lpstr>FLOW-MATIC</vt:lpstr>
      <vt:lpstr>COBOL Committee</vt:lpstr>
      <vt:lpstr>1st COBOL Compiler</vt:lpstr>
      <vt:lpstr>1st COBOL Standard</vt:lpstr>
      <vt:lpstr>1974 ANS COBOL</vt:lpstr>
      <vt:lpstr>1985 ANS COBOL</vt:lpstr>
      <vt:lpstr>1985 ANS COBOL</vt:lpstr>
      <vt:lpstr>Other COBOL Changes</vt:lpstr>
      <vt:lpstr>COBOL Today (Pretty Much)</vt:lpstr>
      <vt:lpstr>COBOL Today (Pretty Much)</vt:lpstr>
      <vt:lpstr>COBOL Today (Pretty Much)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</dc:title>
  <dc:creator>Steve</dc:creator>
  <cp:lastModifiedBy>Steve</cp:lastModifiedBy>
  <cp:revision>28</cp:revision>
  <dcterms:created xsi:type="dcterms:W3CDTF">2012-08-06T13:04:06Z</dcterms:created>
  <dcterms:modified xsi:type="dcterms:W3CDTF">2013-12-22T21:30:42Z</dcterms:modified>
</cp:coreProperties>
</file>