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80" r:id="rId7"/>
    <p:sldId id="279" r:id="rId8"/>
    <p:sldId id="260" r:id="rId9"/>
    <p:sldId id="270" r:id="rId10"/>
    <p:sldId id="271" r:id="rId11"/>
    <p:sldId id="272" r:id="rId12"/>
    <p:sldId id="273" r:id="rId13"/>
    <p:sldId id="274" r:id="rId14"/>
    <p:sldId id="261" r:id="rId15"/>
    <p:sldId id="275" r:id="rId16"/>
    <p:sldId id="262" r:id="rId17"/>
    <p:sldId id="277" r:id="rId18"/>
    <p:sldId id="286" r:id="rId19"/>
    <p:sldId id="287" r:id="rId20"/>
    <p:sldId id="288" r:id="rId21"/>
    <p:sldId id="289" r:id="rId22"/>
    <p:sldId id="276" r:id="rId23"/>
    <p:sldId id="264" r:id="rId24"/>
    <p:sldId id="283" r:id="rId25"/>
    <p:sldId id="284" r:id="rId26"/>
    <p:sldId id="263" r:id="rId27"/>
    <p:sldId id="278" r:id="rId28"/>
    <p:sldId id="281" r:id="rId29"/>
    <p:sldId id="282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70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CCACC-E519-40F4-AF02-9D8A0225A89E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88FED-5C60-43F6-AC9E-943F04C1F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/>
              <a:t>CSE 2133 </a:t>
            </a:r>
            <a:r>
              <a:rPr lang="en-US" b="1" dirty="0" smtClean="0"/>
              <a:t>- </a:t>
            </a:r>
            <a:r>
              <a:rPr lang="en-US" b="1" dirty="0" smtClean="0">
                <a:solidFill>
                  <a:schemeClr val="tx1"/>
                </a:solidFill>
              </a:rPr>
              <a:t>Business Programming with File Processing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The </a:t>
            </a:r>
            <a:r>
              <a:rPr lang="en-US" sz="3600" dirty="0" smtClean="0">
                <a:solidFill>
                  <a:schemeClr val="tx1"/>
                </a:solidFill>
              </a:rPr>
              <a:t>Basics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COBOL Coding Form</a:t>
            </a:r>
            <a:endParaRPr lang="en-US" dirty="0"/>
          </a:p>
        </p:txBody>
      </p:sp>
      <p:pic>
        <p:nvPicPr>
          <p:cNvPr id="9" name="Content Placeholder 8" descr="CodingForm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1447800"/>
            <a:ext cx="7770147" cy="5257800"/>
          </a:xfrm>
        </p:spPr>
      </p:pic>
      <p:sp>
        <p:nvSpPr>
          <p:cNvPr id="4" name="Oval 3"/>
          <p:cNvSpPr/>
          <p:nvPr/>
        </p:nvSpPr>
        <p:spPr>
          <a:xfrm>
            <a:off x="2057400" y="2133600"/>
            <a:ext cx="457200" cy="3657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19400" y="15240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(*) Comments or (-) Continuation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514600" y="1905000"/>
            <a:ext cx="838200" cy="4572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COBOL Coding Form</a:t>
            </a:r>
            <a:endParaRPr lang="en-US" dirty="0"/>
          </a:p>
        </p:txBody>
      </p:sp>
      <p:pic>
        <p:nvPicPr>
          <p:cNvPr id="9" name="Content Placeholder 8" descr="CodingForm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1447800"/>
            <a:ext cx="7770147" cy="5257800"/>
          </a:xfrm>
        </p:spPr>
      </p:pic>
      <p:sp>
        <p:nvSpPr>
          <p:cNvPr id="4" name="Oval 3"/>
          <p:cNvSpPr/>
          <p:nvPr/>
        </p:nvSpPr>
        <p:spPr>
          <a:xfrm>
            <a:off x="2286000" y="2057400"/>
            <a:ext cx="990600" cy="4038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33800" y="15240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“A” Margin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124200" y="1905000"/>
            <a:ext cx="838200" cy="4572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COBOL Coding Form</a:t>
            </a:r>
            <a:endParaRPr lang="en-US" dirty="0"/>
          </a:p>
        </p:txBody>
      </p:sp>
      <p:pic>
        <p:nvPicPr>
          <p:cNvPr id="9" name="Content Placeholder 8" descr="CodingForm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1447800"/>
            <a:ext cx="7770147" cy="5257800"/>
          </a:xfrm>
        </p:spPr>
      </p:pic>
      <p:sp>
        <p:nvSpPr>
          <p:cNvPr id="4" name="Oval 3"/>
          <p:cNvSpPr/>
          <p:nvPr/>
        </p:nvSpPr>
        <p:spPr>
          <a:xfrm>
            <a:off x="2895600" y="2057400"/>
            <a:ext cx="4191000" cy="4038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76400" y="1371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“B” Margin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819400" y="1752600"/>
            <a:ext cx="838200" cy="7620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COBOL Coding Form</a:t>
            </a:r>
            <a:endParaRPr lang="en-US" dirty="0"/>
          </a:p>
        </p:txBody>
      </p:sp>
      <p:pic>
        <p:nvPicPr>
          <p:cNvPr id="9" name="Content Placeholder 8" descr="CodingForm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1447800"/>
            <a:ext cx="7770147" cy="5257800"/>
          </a:xfrm>
        </p:spPr>
      </p:pic>
      <p:sp>
        <p:nvSpPr>
          <p:cNvPr id="4" name="Oval 3"/>
          <p:cNvSpPr/>
          <p:nvPr/>
        </p:nvSpPr>
        <p:spPr>
          <a:xfrm>
            <a:off x="6781800" y="2057400"/>
            <a:ext cx="1143000" cy="4038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19400" y="15240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Ignored (once for Program Name)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105400" y="1905000"/>
            <a:ext cx="1905000" cy="6096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628650"/>
            <a:ext cx="6858000" cy="560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Connector 16"/>
          <p:cNvCxnSpPr/>
          <p:nvPr/>
        </p:nvCxnSpPr>
        <p:spPr>
          <a:xfrm>
            <a:off x="2362200" y="1676400"/>
            <a:ext cx="0" cy="41148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7200" y="5791200"/>
            <a:ext cx="108074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Column 8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1524000" y="5486400"/>
            <a:ext cx="83820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781800" y="1524000"/>
            <a:ext cx="162576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Division Names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781800" y="2438400"/>
            <a:ext cx="15792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Section Names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52400" y="2286000"/>
            <a:ext cx="183575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Paragraph Names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4267200" y="1752600"/>
            <a:ext cx="243840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962400" y="1828800"/>
            <a:ext cx="2743200" cy="4572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505200" y="1905000"/>
            <a:ext cx="3200400" cy="13716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3810000" y="1981200"/>
            <a:ext cx="2971800" cy="29718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3962400" y="2438400"/>
            <a:ext cx="2819400" cy="76200"/>
          </a:xfrm>
          <a:prstGeom prst="straightConnector1">
            <a:avLst/>
          </a:prstGeom>
          <a:ln w="317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1"/>
          </p:cNvCxnSpPr>
          <p:nvPr/>
        </p:nvCxnSpPr>
        <p:spPr>
          <a:xfrm flipH="1">
            <a:off x="3429000" y="2623066"/>
            <a:ext cx="3352800" cy="805934"/>
          </a:xfrm>
          <a:prstGeom prst="straightConnector1">
            <a:avLst/>
          </a:prstGeom>
          <a:ln w="317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4191000" y="2743200"/>
            <a:ext cx="2590800" cy="1371600"/>
          </a:xfrm>
          <a:prstGeom prst="straightConnector1">
            <a:avLst/>
          </a:prstGeom>
          <a:ln w="317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1905000" y="1905000"/>
            <a:ext cx="609600" cy="38100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3" idx="3"/>
          </p:cNvCxnSpPr>
          <p:nvPr/>
        </p:nvCxnSpPr>
        <p:spPr>
          <a:xfrm>
            <a:off x="1988159" y="2470666"/>
            <a:ext cx="450241" cy="120134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905000" y="2590800"/>
            <a:ext cx="609600" cy="251460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096000" y="4876800"/>
            <a:ext cx="16560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Other “A” Items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 flipH="1" flipV="1">
            <a:off x="2590800" y="3657600"/>
            <a:ext cx="3657600" cy="1219200"/>
          </a:xfrm>
          <a:prstGeom prst="straightConnector1">
            <a:avLst/>
          </a:prstGeom>
          <a:ln w="317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9" idx="1"/>
          </p:cNvCxnSpPr>
          <p:nvPr/>
        </p:nvCxnSpPr>
        <p:spPr>
          <a:xfrm flipH="1" flipV="1">
            <a:off x="2590800" y="4343400"/>
            <a:ext cx="3505200" cy="718066"/>
          </a:xfrm>
          <a:prstGeom prst="straightConnector1">
            <a:avLst/>
          </a:prstGeom>
          <a:ln w="317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628650"/>
            <a:ext cx="6858000" cy="560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Connector 16"/>
          <p:cNvCxnSpPr/>
          <p:nvPr/>
        </p:nvCxnSpPr>
        <p:spPr>
          <a:xfrm>
            <a:off x="2688020" y="1676400"/>
            <a:ext cx="0" cy="41148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7200" y="5791200"/>
            <a:ext cx="119776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Column 12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1676400" y="5410200"/>
            <a:ext cx="990600" cy="457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COBOL Program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COBOL program is divided into Divisions</a:t>
            </a:r>
          </a:p>
          <a:p>
            <a:r>
              <a:rPr lang="en-US" dirty="0" smtClean="0"/>
              <a:t>A Division can consist of 1 or more Sections </a:t>
            </a:r>
          </a:p>
          <a:p>
            <a:r>
              <a:rPr lang="en-US" dirty="0" smtClean="0"/>
              <a:t>Each Section can consist of 1 or more Paragraphs</a:t>
            </a:r>
          </a:p>
          <a:p>
            <a:r>
              <a:rPr lang="en-US" dirty="0" smtClean="0"/>
              <a:t>Paragraphs consist of Sentences</a:t>
            </a:r>
          </a:p>
          <a:p>
            <a:r>
              <a:rPr lang="en-US" dirty="0" smtClean="0"/>
              <a:t>Sentences consist of 1 or more Statements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Notes on OpenCOBOL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code is not case-sensitive</a:t>
            </a:r>
          </a:p>
          <a:p>
            <a:pPr lvl="1"/>
            <a:r>
              <a:rPr lang="en-US" dirty="0" smtClean="0"/>
              <a:t>Most COBOL implementations require code to be in uppercase (DISPLAY, OPEN)</a:t>
            </a:r>
          </a:p>
          <a:p>
            <a:pPr lvl="1"/>
            <a:r>
              <a:rPr lang="en-US" dirty="0" smtClean="0"/>
              <a:t>Open COBOL does not (display, Display also OK)</a:t>
            </a:r>
          </a:p>
          <a:p>
            <a:pPr lvl="2"/>
            <a:r>
              <a:rPr lang="en-US" dirty="0" smtClean="0"/>
              <a:t>There are times where case does matter</a:t>
            </a:r>
          </a:p>
          <a:p>
            <a:r>
              <a:rPr lang="en-US" dirty="0" smtClean="0"/>
              <a:t>Either single or double quotes can be used to enclose strings</a:t>
            </a:r>
          </a:p>
          <a:p>
            <a:pPr lvl="1"/>
            <a:r>
              <a:rPr lang="en-US" dirty="0" smtClean="0"/>
              <a:t>Most COBOL implementations only allow single quotes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Tabs in the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Tabs can be introduced into the .cob file by using the Tab key, or automatically by the  editor when it is auto-indenting</a:t>
            </a:r>
          </a:p>
          <a:p>
            <a:r>
              <a:rPr lang="en-US" dirty="0" smtClean="0"/>
              <a:t>Typically a tab is the equivalent of 4 spaces, but the OpenCOBOL translation process converts them to 8 spaces behind the scenes</a:t>
            </a:r>
          </a:p>
          <a:p>
            <a:pPr lvl="1"/>
            <a:r>
              <a:rPr lang="en-US" dirty="0" smtClean="0"/>
              <a:t>Will still look like 4 in the .cob file</a:t>
            </a:r>
          </a:p>
          <a:p>
            <a:r>
              <a:rPr lang="en-US" dirty="0" smtClean="0"/>
              <a:t>COBOL has rules on column usage, so tabs are to be avoided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677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NotePad</a:t>
            </a:r>
            <a:r>
              <a:rPr lang="en-US" dirty="0" smtClean="0"/>
              <a:t>++ And Tabs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NotePad</a:t>
            </a:r>
            <a:r>
              <a:rPr lang="en-US" dirty="0" smtClean="0"/>
              <a:t>++ has a setting that will convert any tab into 4 spaces</a:t>
            </a:r>
          </a:p>
          <a:p>
            <a:pPr lvl="1"/>
            <a:r>
              <a:rPr lang="en-US" dirty="0" smtClean="0"/>
              <a:t>Click “Settings” on the menu bar</a:t>
            </a:r>
          </a:p>
          <a:p>
            <a:pPr lvl="1"/>
            <a:r>
              <a:rPr lang="en-US" dirty="0" smtClean="0"/>
              <a:t>Click “Preferences” on the Settings menu</a:t>
            </a:r>
          </a:p>
          <a:p>
            <a:pPr lvl="1"/>
            <a:r>
              <a:rPr lang="en-US" dirty="0" smtClean="0"/>
              <a:t>Click the “Language Menu/Tab Settings” Tab</a:t>
            </a:r>
          </a:p>
          <a:p>
            <a:pPr lvl="1"/>
            <a:r>
              <a:rPr lang="en-US" dirty="0" smtClean="0"/>
              <a:t>Check the “Replace by space” box in the Tab Settings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588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COBOL Coding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COBOL has restrictions on which columns can be used for certain purposes</a:t>
            </a:r>
          </a:p>
          <a:p>
            <a:r>
              <a:rPr lang="en-US" dirty="0" smtClean="0"/>
              <a:t>Restrictions came about originally from limitations of punch cards</a:t>
            </a:r>
          </a:p>
          <a:p>
            <a:endParaRPr lang="en-US" dirty="0"/>
          </a:p>
        </p:txBody>
      </p:sp>
      <p:pic>
        <p:nvPicPr>
          <p:cNvPr id="4" name="Picture 3" descr="punch_card_75dpi_rgb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2200" y="4038600"/>
            <a:ext cx="4445000" cy="206156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NotePad</a:t>
            </a:r>
            <a:r>
              <a:rPr lang="en-US" dirty="0" smtClean="0"/>
              <a:t>++ And Tabs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NotePad</a:t>
            </a:r>
            <a:r>
              <a:rPr lang="en-US" dirty="0" smtClean="0"/>
              <a:t>++ allows you to replace existing tabs with spaces </a:t>
            </a:r>
          </a:p>
          <a:p>
            <a:pPr lvl="1"/>
            <a:r>
              <a:rPr lang="en-US" dirty="0" smtClean="0"/>
              <a:t>Put the cursor at the beginning of the source code</a:t>
            </a:r>
          </a:p>
          <a:p>
            <a:pPr lvl="1"/>
            <a:r>
              <a:rPr lang="en-US" dirty="0" smtClean="0"/>
              <a:t>Click “Search” in the menu bar</a:t>
            </a:r>
          </a:p>
          <a:p>
            <a:pPr lvl="1"/>
            <a:r>
              <a:rPr lang="en-US" dirty="0" smtClean="0"/>
              <a:t>Click “Replace” in the Search menu</a:t>
            </a:r>
          </a:p>
          <a:p>
            <a:pPr lvl="1"/>
            <a:r>
              <a:rPr lang="en-US" dirty="0" smtClean="0"/>
              <a:t>For “Search Mode,” select “Extended”</a:t>
            </a:r>
          </a:p>
          <a:p>
            <a:pPr lvl="1"/>
            <a:r>
              <a:rPr lang="en-US" dirty="0" smtClean="0"/>
              <a:t>In the “Find what” box, enter “\t”</a:t>
            </a:r>
          </a:p>
          <a:p>
            <a:pPr lvl="1"/>
            <a:r>
              <a:rPr lang="en-US" dirty="0" smtClean="0"/>
              <a:t>In the “Replace with” box enter 4 spaces</a:t>
            </a:r>
          </a:p>
          <a:p>
            <a:pPr lvl="1"/>
            <a:r>
              <a:rPr lang="en-US" dirty="0" smtClean="0"/>
              <a:t>Click “Replace All”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99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 ends in </a:t>
            </a:r>
            <a:r>
              <a:rPr lang="en-US" dirty="0" err="1" smtClean="0"/>
              <a:t>NewLine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requirement of the </a:t>
            </a:r>
            <a:r>
              <a:rPr lang="en-US" dirty="0" err="1" smtClean="0"/>
              <a:t>MinGW</a:t>
            </a:r>
            <a:r>
              <a:rPr lang="en-US" dirty="0" smtClean="0"/>
              <a:t> C compiler is that the last line of the source code contains no text</a:t>
            </a:r>
          </a:p>
          <a:p>
            <a:r>
              <a:rPr lang="en-US" dirty="0" smtClean="0"/>
              <a:t>Make sure your text editor shows an empty line at the end of source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713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Periods are required in many places in COBOL code and optional in others</a:t>
            </a:r>
          </a:p>
          <a:p>
            <a:pPr lvl="1"/>
            <a:r>
              <a:rPr lang="en-US" dirty="0" smtClean="0"/>
              <a:t>Recommended to not use them unless required</a:t>
            </a:r>
          </a:p>
          <a:p>
            <a:r>
              <a:rPr lang="en-US" dirty="0" smtClean="0"/>
              <a:t>All division, section and paragraph names must end in a period</a:t>
            </a:r>
          </a:p>
          <a:p>
            <a:r>
              <a:rPr lang="en-US" dirty="0" smtClean="0"/>
              <a:t>The last statement in a paragraph must end in a period</a:t>
            </a:r>
          </a:p>
          <a:p>
            <a:r>
              <a:rPr lang="en-US" dirty="0" smtClean="0"/>
              <a:t>Other usages will be noted as needed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User-Defined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rules for developing user-defined names in COBOL (i.e., program name, file names, variables, paragraphs)</a:t>
            </a:r>
          </a:p>
          <a:p>
            <a:pPr lvl="1"/>
            <a:r>
              <a:rPr lang="en-US" dirty="0" smtClean="0"/>
              <a:t>Allowable characters</a:t>
            </a:r>
          </a:p>
          <a:p>
            <a:pPr lvl="2"/>
            <a:r>
              <a:rPr lang="en-US" dirty="0" smtClean="0"/>
              <a:t>Letters (A-Z)</a:t>
            </a:r>
          </a:p>
          <a:p>
            <a:pPr lvl="2"/>
            <a:r>
              <a:rPr lang="en-US" dirty="0" smtClean="0"/>
              <a:t>Digits (0-9)</a:t>
            </a:r>
          </a:p>
          <a:p>
            <a:pPr lvl="2"/>
            <a:r>
              <a:rPr lang="en-US" dirty="0" smtClean="0"/>
              <a:t>Dash/Hyphen (-)</a:t>
            </a:r>
          </a:p>
          <a:p>
            <a:pPr lvl="1"/>
            <a:r>
              <a:rPr lang="en-US" dirty="0" smtClean="0"/>
              <a:t>Cannot begin or end in dash</a:t>
            </a:r>
          </a:p>
          <a:p>
            <a:pPr lvl="1"/>
            <a:r>
              <a:rPr lang="en-US" dirty="0" smtClean="0"/>
              <a:t>Must contain at least 1 letter (except for paragraph name)</a:t>
            </a:r>
          </a:p>
          <a:p>
            <a:pPr lvl="1"/>
            <a:r>
              <a:rPr lang="en-US" dirty="0" smtClean="0"/>
              <a:t>Not case sensitive (except for program name)</a:t>
            </a:r>
          </a:p>
          <a:p>
            <a:pPr lvl="1"/>
            <a:r>
              <a:rPr lang="en-US" dirty="0" smtClean="0"/>
              <a:t>Length must be &lt; 32</a:t>
            </a:r>
          </a:p>
          <a:p>
            <a:pPr lvl="1"/>
            <a:r>
              <a:rPr lang="en-US" dirty="0" smtClean="0"/>
              <a:t>Cannot be a COBOL reserved word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Hello, World!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has become standard practice to introduce programming languages with a simple “Hello, World” program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		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Identification Division.</a:t>
            </a:r>
            <a:br>
              <a:rPr lang="en-US" sz="19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	   	Program-ID.    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HelloWorld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sz="19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9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	   	Procedure Division.</a:t>
            </a:r>
            <a:br>
              <a:rPr lang="en-US" sz="19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	   	000-Main.</a:t>
            </a:r>
            <a:br>
              <a:rPr lang="en-US" sz="19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	          Display "Hello, World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!"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9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       Stop Run.</a:t>
            </a:r>
            <a:endParaRPr lang="en-US" sz="19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Hello, World!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7787" y="2234406"/>
            <a:ext cx="6448425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Identification Division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COBOL programs begin with the Identification Division</a:t>
            </a:r>
          </a:p>
          <a:p>
            <a:pPr lvl="1"/>
            <a:r>
              <a:rPr lang="en-US" dirty="0" smtClean="0"/>
              <a:t>Has no sections</a:t>
            </a:r>
          </a:p>
          <a:p>
            <a:pPr lvl="1"/>
            <a:r>
              <a:rPr lang="en-US" dirty="0" smtClean="0"/>
              <a:t>Only 1 paragraph is still supported, Program-ID</a:t>
            </a:r>
          </a:p>
          <a:p>
            <a:pPr lvl="2"/>
            <a:r>
              <a:rPr lang="en-US" dirty="0" smtClean="0"/>
              <a:t>Enables other programs to identify this program</a:t>
            </a:r>
          </a:p>
          <a:p>
            <a:pPr lvl="2"/>
            <a:r>
              <a:rPr lang="en-US" dirty="0" smtClean="0"/>
              <a:t>Program name </a:t>
            </a:r>
            <a:r>
              <a:rPr lang="en-US" b="1" i="1" dirty="0" smtClean="0"/>
              <a:t>is</a:t>
            </a:r>
            <a:r>
              <a:rPr lang="en-US" dirty="0" smtClean="0"/>
              <a:t> case-sensitive</a:t>
            </a:r>
          </a:p>
          <a:p>
            <a:pPr lvl="2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Identification Division.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Program-ID.   Program-Name.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Identification Division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COBOL programs begin with the Identification Division</a:t>
            </a:r>
          </a:p>
          <a:p>
            <a:pPr lvl="1"/>
            <a:r>
              <a:rPr lang="en-US" dirty="0" smtClean="0"/>
              <a:t>Has no sections</a:t>
            </a:r>
          </a:p>
          <a:p>
            <a:pPr lvl="1"/>
            <a:r>
              <a:rPr lang="en-US" dirty="0" smtClean="0"/>
              <a:t>Only 1 paragraph is still supported, Program-ID</a:t>
            </a:r>
          </a:p>
          <a:p>
            <a:pPr lvl="2"/>
            <a:r>
              <a:rPr lang="en-US" dirty="0" smtClean="0"/>
              <a:t>Enables other programs to identify this program</a:t>
            </a:r>
          </a:p>
          <a:p>
            <a:pPr lvl="2"/>
            <a:r>
              <a:rPr lang="en-US" dirty="0" smtClean="0"/>
              <a:t>Program name </a:t>
            </a:r>
            <a:r>
              <a:rPr lang="en-US" b="1" i="1" dirty="0" smtClean="0"/>
              <a:t>is</a:t>
            </a:r>
            <a:r>
              <a:rPr lang="en-US" dirty="0" smtClean="0"/>
              <a:t> case-sensitive</a:t>
            </a:r>
          </a:p>
          <a:p>
            <a:pPr lvl="2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Identification Division.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Program-ID.   Program-Name.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791200" y="5103928"/>
            <a:ext cx="381000" cy="304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324600" y="5408728"/>
            <a:ext cx="381000" cy="304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429000" y="5408728"/>
            <a:ext cx="381000" cy="304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81400" y="6094528"/>
            <a:ext cx="1792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Note the periods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>
            <a:endCxn id="5" idx="3"/>
          </p:cNvCxnSpPr>
          <p:nvPr/>
        </p:nvCxnSpPr>
        <p:spPr>
          <a:xfrm flipV="1">
            <a:off x="5374263" y="5668891"/>
            <a:ext cx="1006133" cy="425637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871196" y="5348310"/>
            <a:ext cx="1006133" cy="746218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6" idx="5"/>
          </p:cNvCxnSpPr>
          <p:nvPr/>
        </p:nvCxnSpPr>
        <p:spPr>
          <a:xfrm flipH="1" flipV="1">
            <a:off x="3754204" y="5668891"/>
            <a:ext cx="360596" cy="425638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Identification Division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Other Identification Division paragraphs are obsolete (ignored by OpenCOBOL)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Date-Written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Date-Compiled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Author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Installation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Security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Remarks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“If you don't have time to do it right, you </a:t>
            </a:r>
            <a:r>
              <a:rPr lang="en-US" smtClean="0"/>
              <a:t>better 	have </a:t>
            </a:r>
            <a:r>
              <a:rPr lang="en-US" dirty="0" smtClean="0"/>
              <a:t>time to do it over.” -- Unknown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COBOL Coding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COBOL Coding Form describes these restrictions</a:t>
            </a:r>
          </a:p>
          <a:p>
            <a:pPr lvl="1"/>
            <a:r>
              <a:rPr lang="en-US" dirty="0" smtClean="0"/>
              <a:t>Columns 1 – 6: No longer used. Ignored by the compiler</a:t>
            </a:r>
          </a:p>
          <a:p>
            <a:pPr lvl="2"/>
            <a:r>
              <a:rPr lang="en-US" dirty="0" smtClean="0"/>
              <a:t>Once used for line numbers, which were utilized by a punch card sorter</a:t>
            </a:r>
          </a:p>
          <a:p>
            <a:pPr lvl="1"/>
            <a:r>
              <a:rPr lang="en-US" dirty="0" smtClean="0"/>
              <a:t>Column 7: Used to denote a comment or the continuation of a string literal (something between quotes)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COBOL Coding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Columns 8 – 11: “A Margin” </a:t>
            </a:r>
          </a:p>
          <a:p>
            <a:pPr lvl="2"/>
            <a:r>
              <a:rPr lang="en-US" dirty="0" smtClean="0"/>
              <a:t>Certain items must begin in this zone</a:t>
            </a:r>
          </a:p>
          <a:p>
            <a:pPr lvl="3"/>
            <a:r>
              <a:rPr lang="en-US" dirty="0" smtClean="0"/>
              <a:t>Division Names</a:t>
            </a:r>
          </a:p>
          <a:p>
            <a:pPr lvl="3"/>
            <a:r>
              <a:rPr lang="en-US" dirty="0" smtClean="0"/>
              <a:t>Section Names</a:t>
            </a:r>
          </a:p>
          <a:p>
            <a:pPr lvl="3"/>
            <a:r>
              <a:rPr lang="en-US" dirty="0" smtClean="0"/>
              <a:t>Paragraph Names</a:t>
            </a:r>
          </a:p>
          <a:p>
            <a:pPr lvl="2"/>
            <a:r>
              <a:rPr lang="en-US" dirty="0" smtClean="0"/>
              <a:t>Other items must be fully contained in this zone</a:t>
            </a:r>
          </a:p>
          <a:p>
            <a:pPr lvl="3"/>
            <a:r>
              <a:rPr lang="en-US" dirty="0" smtClean="0"/>
              <a:t>Level numbers 01 and 77</a:t>
            </a:r>
          </a:p>
          <a:p>
            <a:pPr lvl="3"/>
            <a:r>
              <a:rPr lang="en-US" dirty="0" smtClean="0"/>
              <a:t>File/Sort Descriptor codes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COBOL Coding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Columns 12 – 72: “B Margin” </a:t>
            </a:r>
          </a:p>
          <a:p>
            <a:pPr lvl="2"/>
            <a:r>
              <a:rPr lang="en-US" dirty="0" smtClean="0"/>
              <a:t>Pretty much everything else</a:t>
            </a:r>
          </a:p>
          <a:p>
            <a:pPr lvl="1"/>
            <a:r>
              <a:rPr lang="en-US" dirty="0" smtClean="0"/>
              <a:t>Columns 73 – 80: No longer used. Ignored by the compiler</a:t>
            </a:r>
          </a:p>
          <a:p>
            <a:pPr lvl="2"/>
            <a:r>
              <a:rPr lang="en-US" dirty="0" smtClean="0"/>
              <a:t>Once used for program names, which were utilized by a punch card sorter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Punch Card Machine</a:t>
            </a:r>
            <a:endParaRPr lang="en-US" dirty="0"/>
          </a:p>
        </p:txBody>
      </p:sp>
      <p:pic>
        <p:nvPicPr>
          <p:cNvPr id="6" name="Content Placeholder 5" descr="IBMCardPunchMachineMod526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54966" y="1600200"/>
            <a:ext cx="5234067" cy="4525963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Punch Card Sorter</a:t>
            </a:r>
            <a:endParaRPr lang="en-US" dirty="0"/>
          </a:p>
        </p:txBody>
      </p:sp>
      <p:pic>
        <p:nvPicPr>
          <p:cNvPr id="4" name="Content Placeholder 3" descr="ibm_08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27982" y="1600200"/>
            <a:ext cx="5288035" cy="452596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COBOL Coding Form</a:t>
            </a:r>
            <a:endParaRPr lang="en-US" dirty="0"/>
          </a:p>
        </p:txBody>
      </p:sp>
      <p:pic>
        <p:nvPicPr>
          <p:cNvPr id="9" name="Content Placeholder 8" descr="CodingForm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1447800"/>
            <a:ext cx="7770147" cy="52578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COBOL Coding Form</a:t>
            </a:r>
            <a:endParaRPr lang="en-US" dirty="0"/>
          </a:p>
        </p:txBody>
      </p:sp>
      <p:pic>
        <p:nvPicPr>
          <p:cNvPr id="9" name="Content Placeholder 8" descr="CodingForm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1447800"/>
            <a:ext cx="7770147" cy="5257800"/>
          </a:xfrm>
        </p:spPr>
      </p:pic>
      <p:sp>
        <p:nvSpPr>
          <p:cNvPr id="4" name="Oval 3"/>
          <p:cNvSpPr/>
          <p:nvPr/>
        </p:nvSpPr>
        <p:spPr>
          <a:xfrm>
            <a:off x="1295400" y="2057400"/>
            <a:ext cx="990600" cy="4038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19400" y="15240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Ignored (once for Line Numbers)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133600" y="1905000"/>
            <a:ext cx="838200" cy="4572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836</Words>
  <Application>Microsoft Office PowerPoint</Application>
  <PresentationFormat>On-screen Show (4:3)</PresentationFormat>
  <Paragraphs>123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CSE 2133 - Business Programming with File Processing  </vt:lpstr>
      <vt:lpstr>COBOL Coding Form</vt:lpstr>
      <vt:lpstr>COBOL Coding Form</vt:lpstr>
      <vt:lpstr>COBOL Coding Form</vt:lpstr>
      <vt:lpstr>COBOL Coding Form</vt:lpstr>
      <vt:lpstr>Punch Card Machine</vt:lpstr>
      <vt:lpstr>Punch Card Sorter</vt:lpstr>
      <vt:lpstr>COBOL Coding Form</vt:lpstr>
      <vt:lpstr>COBOL Coding Form</vt:lpstr>
      <vt:lpstr>COBOL Coding Form</vt:lpstr>
      <vt:lpstr>COBOL Coding Form</vt:lpstr>
      <vt:lpstr>COBOL Coding Form</vt:lpstr>
      <vt:lpstr>COBOL Coding Form</vt:lpstr>
      <vt:lpstr>PowerPoint Presentation</vt:lpstr>
      <vt:lpstr>PowerPoint Presentation</vt:lpstr>
      <vt:lpstr>COBOL Program Structure</vt:lpstr>
      <vt:lpstr>Some Notes on OpenCOBOL</vt:lpstr>
      <vt:lpstr>Tabs in the Source Code</vt:lpstr>
      <vt:lpstr>NotePad++ And Tabs</vt:lpstr>
      <vt:lpstr>NotePad++ And Tabs</vt:lpstr>
      <vt:lpstr>Source Code ends in NewLine</vt:lpstr>
      <vt:lpstr>Periods</vt:lpstr>
      <vt:lpstr>User-Defined Names</vt:lpstr>
      <vt:lpstr>Hello, World!</vt:lpstr>
      <vt:lpstr>Hello, World!</vt:lpstr>
      <vt:lpstr>The Identification Division</vt:lpstr>
      <vt:lpstr>The Identification Division</vt:lpstr>
      <vt:lpstr>The Identification Division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2233 - Business Programming with File Processing  </dc:title>
  <dc:creator>Steve</dc:creator>
  <cp:lastModifiedBy>Steve</cp:lastModifiedBy>
  <cp:revision>56</cp:revision>
  <dcterms:created xsi:type="dcterms:W3CDTF">2012-08-06T13:04:06Z</dcterms:created>
  <dcterms:modified xsi:type="dcterms:W3CDTF">2013-12-22T21:32:59Z</dcterms:modified>
</cp:coreProperties>
</file>