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6" r:id="rId9"/>
    <p:sldId id="262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86" r:id="rId29"/>
    <p:sldId id="288" r:id="rId30"/>
    <p:sldId id="289" r:id="rId31"/>
    <p:sldId id="290" r:id="rId32"/>
    <p:sldId id="294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Files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file used by a program is identified by a Select statement</a:t>
            </a:r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External (O/S) name of the file</a:t>
            </a:r>
          </a:p>
          <a:p>
            <a:pPr lvl="1"/>
            <a:r>
              <a:rPr lang="en-US" dirty="0" smtClean="0"/>
              <a:t>Internal (COBOL program) name of the file</a:t>
            </a:r>
          </a:p>
          <a:p>
            <a:pPr lvl="1"/>
            <a:r>
              <a:rPr lang="en-US" dirty="0" smtClean="0"/>
              <a:t>Organization of the file</a:t>
            </a:r>
          </a:p>
          <a:p>
            <a:pPr lvl="1"/>
            <a:r>
              <a:rPr lang="en-US" dirty="0" smtClean="0"/>
              <a:t>Access mode of the file</a:t>
            </a:r>
          </a:p>
          <a:p>
            <a:r>
              <a:rPr lang="en-US" dirty="0" smtClean="0"/>
              <a:t>Must be completely in the “B” Margin</a:t>
            </a:r>
          </a:p>
          <a:p>
            <a:pPr lvl="1"/>
            <a:r>
              <a:rPr lang="en-US" dirty="0" smtClean="0"/>
              <a:t>Can be split (between words) onto multiple lines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&lt;COBOL-file-name&gt;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OS-file-name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Organization is &lt;…&gt;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Access Mode is &lt;…&gt;.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3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&lt;COBOL-file-name&gt;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OS-file-name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Organization is &lt;…&gt;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Access Mode is &lt;…&gt;.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53000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4724400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the period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34000" y="3429000"/>
            <a:ext cx="762000" cy="1295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4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– Sequential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Payroll-File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Assign to "payroll.dat"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Organization is Line Sequential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Access Mode is Sequential.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With Sequential Organization, the Access Mode can be omitted as sequential access is the only option</a:t>
            </a:r>
          </a:p>
          <a:p>
            <a:r>
              <a:rPr lang="en-US" dirty="0" smtClean="0"/>
              <a:t>This specifies a file where each record is terminated with a EOR character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7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– Sequential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Payroll-File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Assign to "payroll.dat"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Organization is Record Binary Sequential.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specifies a file where each record is </a:t>
            </a:r>
            <a:r>
              <a:rPr lang="en-US" i="1" dirty="0" smtClean="0"/>
              <a:t>not</a:t>
            </a:r>
            <a:r>
              <a:rPr lang="en-US" dirty="0" smtClean="0"/>
              <a:t> terminated with a EOR character</a:t>
            </a:r>
          </a:p>
          <a:p>
            <a:r>
              <a:rPr lang="en-US" dirty="0" smtClean="0"/>
              <a:t>Each record in the file must be the same length (number of characters)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0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– Relative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"emp-master.dat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Organization is Relative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Relative Key is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-Key.</a:t>
            </a:r>
          </a:p>
          <a:p>
            <a:r>
              <a:rPr lang="en-US" dirty="0" smtClean="0"/>
              <a:t>Other possible Access modes</a:t>
            </a:r>
          </a:p>
          <a:p>
            <a:pPr lvl="1"/>
            <a:r>
              <a:rPr lang="en-US" sz="2400" dirty="0" smtClean="0"/>
              <a:t>Sequential (the default)</a:t>
            </a:r>
          </a:p>
          <a:p>
            <a:pPr lvl="1"/>
            <a:r>
              <a:rPr lang="en-US" sz="2400" dirty="0" smtClean="0"/>
              <a:t>Dynamic (can be accessed sequentially or randomly)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-Key is a field that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/>
              <a:t>not</a:t>
            </a:r>
            <a:r>
              <a:rPr lang="en-US" dirty="0" smtClean="0"/>
              <a:t> in the file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6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– Indexed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Assign to "emp-master.dat"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Organization is Indexed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Record Key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-No.</a:t>
            </a:r>
          </a:p>
          <a:p>
            <a:r>
              <a:rPr lang="en-US" dirty="0" smtClean="0"/>
              <a:t>Other possible Access modes</a:t>
            </a:r>
          </a:p>
          <a:p>
            <a:pPr lvl="1"/>
            <a:r>
              <a:rPr lang="en-US" sz="2400" dirty="0" smtClean="0"/>
              <a:t>Sequential (the default)</a:t>
            </a:r>
          </a:p>
          <a:p>
            <a:pPr lvl="1"/>
            <a:r>
              <a:rPr lang="en-US" sz="2400" dirty="0" smtClean="0"/>
              <a:t>Dynamic (can be accessed sequentially or randomly)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-No is a field that </a:t>
            </a:r>
            <a:r>
              <a:rPr lang="en-US" i="1" dirty="0" smtClean="0"/>
              <a:t>is</a:t>
            </a:r>
            <a:r>
              <a:rPr lang="en-US" dirty="0" smtClean="0"/>
              <a:t> in the file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1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 Ⓑ will be used to denote a space in field values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data records are not delimited</a:t>
            </a:r>
          </a:p>
          <a:p>
            <a:r>
              <a:rPr lang="en-US" dirty="0" smtClean="0"/>
              <a:t>Fields are defined by size</a:t>
            </a:r>
          </a:p>
          <a:p>
            <a:r>
              <a:rPr lang="en-US" dirty="0" smtClean="0"/>
              <a:t>Example record in a file: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a string of length 10</a:t>
            </a:r>
          </a:p>
          <a:p>
            <a:pPr lvl="1"/>
            <a:r>
              <a:rPr lang="en-US" dirty="0" smtClean="0"/>
              <a:t>Record can be defined as one field of length 10; or multiple fields whose lengths total 10</a:t>
            </a:r>
          </a:p>
        </p:txBody>
      </p:sp>
    </p:spTree>
    <p:extLst>
      <p:ext uri="{BB962C8B-B14F-4D97-AF65-F5344CB8AC3E}">
        <p14:creationId xmlns:p14="http://schemas.microsoft.com/office/powerpoint/2010/main" val="115856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Record definitions (the breakdown into fields) is done in the Data Division</a:t>
            </a:r>
          </a:p>
          <a:p>
            <a:pPr lvl="1"/>
            <a:r>
              <a:rPr lang="en-US" dirty="0" smtClean="0"/>
              <a:t>In the File Section</a:t>
            </a:r>
          </a:p>
          <a:p>
            <a:pPr lvl="1"/>
            <a:r>
              <a:rPr lang="en-US" dirty="0" smtClean="0"/>
              <a:t>The Data Division follows the Environment Division</a:t>
            </a:r>
          </a:p>
          <a:p>
            <a:pPr lvl="1"/>
            <a:r>
              <a:rPr lang="en-US" dirty="0" smtClean="0"/>
              <a:t>File Section is 1</a:t>
            </a:r>
            <a:r>
              <a:rPr lang="en-US" baseline="30000" dirty="0" smtClean="0"/>
              <a:t>st</a:t>
            </a:r>
            <a:r>
              <a:rPr lang="en-US" dirty="0" smtClean="0"/>
              <a:t> section in the Data Division</a:t>
            </a:r>
          </a:p>
          <a:p>
            <a:r>
              <a:rPr lang="en-US" dirty="0"/>
              <a:t>Each file used by a program </a:t>
            </a:r>
            <a:r>
              <a:rPr lang="en-US" dirty="0" smtClean="0"/>
              <a:t>will have a FD (file definition) entry</a:t>
            </a:r>
          </a:p>
          <a:p>
            <a:r>
              <a:rPr lang="en-US" dirty="0" smtClean="0"/>
              <a:t>Each FD matched to one Select statement by the COBOL file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0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COBOL programs receive input from data files</a:t>
            </a:r>
          </a:p>
          <a:p>
            <a:pPr lvl="1"/>
            <a:r>
              <a:rPr lang="en-US" dirty="0" smtClean="0"/>
              <a:t>Business applications typically process huge volumes of data</a:t>
            </a:r>
          </a:p>
          <a:p>
            <a:r>
              <a:rPr lang="en-US" dirty="0" smtClean="0"/>
              <a:t>Programs that use data files for input/output are called Batch Programs</a:t>
            </a:r>
          </a:p>
          <a:p>
            <a:pPr lvl="1"/>
            <a:r>
              <a:rPr lang="en-US" dirty="0" smtClean="0"/>
              <a:t>They operate on batches of input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FD will contain a record name, and a breakdown of the fields within the record</a:t>
            </a:r>
          </a:p>
          <a:p>
            <a:r>
              <a:rPr lang="en-US" dirty="0" smtClean="0"/>
              <a:t>Each field definition will consist of 3 parts</a:t>
            </a:r>
          </a:p>
          <a:p>
            <a:pPr lvl="1"/>
            <a:r>
              <a:rPr lang="en-US" dirty="0" smtClean="0"/>
              <a:t>A level number, to establish the hierarchy</a:t>
            </a:r>
          </a:p>
          <a:p>
            <a:pPr lvl="2"/>
            <a:r>
              <a:rPr lang="en-US" dirty="0" smtClean="0"/>
              <a:t>COBOL uses Structured Data </a:t>
            </a:r>
          </a:p>
          <a:p>
            <a:pPr lvl="1"/>
            <a:r>
              <a:rPr lang="en-US" dirty="0" smtClean="0"/>
              <a:t>A field name</a:t>
            </a:r>
          </a:p>
          <a:p>
            <a:pPr lvl="2"/>
            <a:r>
              <a:rPr lang="en-US" dirty="0" smtClean="0"/>
              <a:t>Can omit name if field is not used </a:t>
            </a:r>
            <a:r>
              <a:rPr lang="en-US" smtClean="0"/>
              <a:t>by the program</a:t>
            </a:r>
            <a:endParaRPr lang="en-US" dirty="0" smtClean="0"/>
          </a:p>
          <a:p>
            <a:pPr lvl="1"/>
            <a:r>
              <a:rPr lang="en-US" dirty="0" smtClean="0"/>
              <a:t>A field definition (Picture clause, or Pic)</a:t>
            </a:r>
          </a:p>
          <a:p>
            <a:pPr lvl="2"/>
            <a:r>
              <a:rPr lang="en-US" dirty="0" smtClean="0"/>
              <a:t>Consists of a data type and field length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93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(Input 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(Pic character 9)</a:t>
            </a:r>
          </a:p>
          <a:p>
            <a:pPr lvl="1"/>
            <a:r>
              <a:rPr lang="en-US" dirty="0" smtClean="0"/>
              <a:t>Allowable values are 0-9</a:t>
            </a:r>
          </a:p>
          <a:p>
            <a:r>
              <a:rPr lang="en-US" dirty="0" smtClean="0"/>
              <a:t>Alphabetic (Pic </a:t>
            </a:r>
            <a:r>
              <a:rPr lang="en-US" dirty="0"/>
              <a:t>character </a:t>
            </a:r>
            <a:r>
              <a:rPr lang="en-US" dirty="0" smtClean="0"/>
              <a:t>A)</a:t>
            </a:r>
            <a:endParaRPr lang="en-US" dirty="0"/>
          </a:p>
          <a:p>
            <a:pPr lvl="1"/>
            <a:r>
              <a:rPr lang="en-US" dirty="0" smtClean="0"/>
              <a:t>Allowable values are A-Z, a-z, Ⓑ</a:t>
            </a:r>
          </a:p>
          <a:p>
            <a:r>
              <a:rPr lang="en-US" dirty="0" smtClean="0"/>
              <a:t>Alphanumeric </a:t>
            </a:r>
            <a:r>
              <a:rPr lang="en-US" dirty="0"/>
              <a:t>(</a:t>
            </a:r>
            <a:r>
              <a:rPr lang="en-US" dirty="0" smtClean="0"/>
              <a:t>Pic </a:t>
            </a:r>
            <a:r>
              <a:rPr lang="en-US" dirty="0"/>
              <a:t>character </a:t>
            </a:r>
            <a:r>
              <a:rPr lang="en-US" dirty="0" smtClean="0"/>
              <a:t>X)</a:t>
            </a:r>
            <a:endParaRPr lang="en-US" dirty="0"/>
          </a:p>
          <a:p>
            <a:pPr lvl="1"/>
            <a:r>
              <a:rPr lang="en-US" dirty="0" smtClean="0"/>
              <a:t>All values are allowable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05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Specified by</a:t>
            </a:r>
          </a:p>
          <a:p>
            <a:pPr lvl="1"/>
            <a:r>
              <a:rPr lang="en-US" dirty="0" smtClean="0"/>
              <a:t>Repeating Picture character; or</a:t>
            </a:r>
          </a:p>
          <a:p>
            <a:pPr lvl="1"/>
            <a:r>
              <a:rPr lang="en-US" dirty="0" smtClean="0"/>
              <a:t>Specifying length as a number</a:t>
            </a:r>
          </a:p>
          <a:p>
            <a:r>
              <a:rPr lang="en-US" dirty="0" smtClean="0"/>
              <a:t>Five digit number can be defined </a:t>
            </a:r>
            <a:r>
              <a:rPr lang="en-US" smtClean="0"/>
              <a:t>as either:</a:t>
            </a:r>
            <a:endParaRPr lang="en-US" dirty="0" smtClean="0"/>
          </a:p>
          <a:p>
            <a:pPr lvl="1"/>
            <a:r>
              <a:rPr lang="en-US" dirty="0" smtClean="0"/>
              <a:t>99999</a:t>
            </a:r>
          </a:p>
          <a:p>
            <a:pPr lvl="1"/>
            <a:r>
              <a:rPr lang="en-US" dirty="0" smtClean="0"/>
              <a:t>9(5)</a:t>
            </a:r>
          </a:p>
          <a:p>
            <a:r>
              <a:rPr lang="en-US" dirty="0" smtClean="0"/>
              <a:t>Numbers defined by number of digits</a:t>
            </a:r>
          </a:p>
          <a:p>
            <a:pPr lvl="1"/>
            <a:r>
              <a:rPr lang="en-US" dirty="0" smtClean="0"/>
              <a:t>Not long, short, etc., as in other languages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77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     Pic X(10).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“FD” must be completely in the “A” margin</a:t>
            </a:r>
          </a:p>
          <a:p>
            <a:pPr lvl="1"/>
            <a:r>
              <a:rPr lang="en-US" dirty="0" smtClean="0"/>
              <a:t>The COBOL file name (</a:t>
            </a:r>
            <a:r>
              <a:rPr lang="en-US" dirty="0" err="1" smtClean="0"/>
              <a:t>EmpFile</a:t>
            </a:r>
            <a:r>
              <a:rPr lang="en-US" dirty="0" smtClean="0"/>
              <a:t>) must be completely in the “B” Margin</a:t>
            </a:r>
          </a:p>
          <a:p>
            <a:pPr lvl="2"/>
            <a:r>
              <a:rPr lang="en-US" dirty="0" smtClean="0"/>
              <a:t>And end in a period</a:t>
            </a:r>
          </a:p>
          <a:p>
            <a:pPr lvl="1"/>
            <a:r>
              <a:rPr lang="en-US" dirty="0" smtClean="0"/>
              <a:t>There must be a Select statement for </a:t>
            </a:r>
            <a:r>
              <a:rPr lang="en-US" dirty="0" err="1" smtClean="0"/>
              <a:t>EmpFile</a:t>
            </a:r>
            <a:r>
              <a:rPr lang="en-US" dirty="0" smtClean="0"/>
              <a:t> in the Environment Division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18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     Pic X(10).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record name is identified by the level number “01”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“01” </a:t>
            </a:r>
            <a:r>
              <a:rPr lang="en-US" dirty="0"/>
              <a:t>must be completely in the “A” margin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record name </a:t>
            </a:r>
            <a:r>
              <a:rPr lang="en-US" dirty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-Record) </a:t>
            </a:r>
            <a:r>
              <a:rPr lang="en-US" dirty="0"/>
              <a:t>must be completely in the “B” </a:t>
            </a:r>
            <a:r>
              <a:rPr lang="en-US" dirty="0" smtClean="0"/>
              <a:t>Margin</a:t>
            </a:r>
          </a:p>
          <a:p>
            <a:pPr lvl="3"/>
            <a:r>
              <a:rPr lang="en-US" dirty="0" smtClean="0"/>
              <a:t>And end in a period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253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     Pic X(10).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3200" dirty="0" smtClean="0"/>
              <a:t>This record has one field</a:t>
            </a:r>
          </a:p>
          <a:p>
            <a:pPr lvl="2"/>
            <a:r>
              <a:rPr lang="en-US" sz="2800" dirty="0" smtClean="0"/>
              <a:t>Record name is </a:t>
            </a:r>
            <a:r>
              <a:rPr lang="en-US" sz="2800" dirty="0" err="1" smtClean="0"/>
              <a:t>Emp</a:t>
            </a:r>
            <a:r>
              <a:rPr lang="en-US" sz="2800" dirty="0" smtClean="0"/>
              <a:t>-Name</a:t>
            </a:r>
          </a:p>
          <a:p>
            <a:pPr lvl="2"/>
            <a:r>
              <a:rPr lang="en-US" sz="2800" dirty="0" smtClean="0"/>
              <a:t>It is an alphanumeric field, of length 10</a:t>
            </a:r>
          </a:p>
          <a:p>
            <a:pPr lvl="2"/>
            <a:r>
              <a:rPr lang="en-US" sz="2800" dirty="0" smtClean="0"/>
              <a:t>All level numbers other than “01” must be completely in the “B” margin</a:t>
            </a:r>
          </a:p>
          <a:p>
            <a:pPr lvl="2"/>
            <a:r>
              <a:rPr lang="en-US" sz="2800" dirty="0" smtClean="0"/>
              <a:t>The field name and definition must also be completely in the “B” margin</a:t>
            </a:r>
          </a:p>
          <a:p>
            <a:pPr lvl="1"/>
            <a:r>
              <a:rPr lang="en-US" sz="3200" dirty="0" smtClean="0"/>
              <a:t>All field definitions must end in a period</a:t>
            </a:r>
            <a:endParaRPr lang="en-US" sz="3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40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Level numbers are used to define a field’s position in the data structure hierarchy</a:t>
            </a:r>
          </a:p>
          <a:p>
            <a:pPr lvl="1"/>
            <a:r>
              <a:rPr lang="en-US" dirty="0" smtClean="0"/>
              <a:t>01 through 49 are valid</a:t>
            </a:r>
          </a:p>
          <a:p>
            <a:r>
              <a:rPr lang="en-US" sz="3600" dirty="0" smtClean="0"/>
              <a:t>Fields can be divided into sub fields</a:t>
            </a:r>
          </a:p>
          <a:p>
            <a:pPr lvl="1"/>
            <a:r>
              <a:rPr lang="en-US" dirty="0" smtClean="0"/>
              <a:t>Sub fields have a higher level number</a:t>
            </a:r>
          </a:p>
          <a:p>
            <a:pPr lvl="1"/>
            <a:r>
              <a:rPr lang="en-US" dirty="0" smtClean="0"/>
              <a:t>Divided field is a “group” field</a:t>
            </a:r>
          </a:p>
          <a:p>
            <a:pPr lvl="2"/>
            <a:r>
              <a:rPr lang="en-US" dirty="0" smtClean="0"/>
              <a:t>Group fields cannot have a Pic clause</a:t>
            </a:r>
          </a:p>
          <a:p>
            <a:pPr lvl="1"/>
            <a:r>
              <a:rPr lang="en-US" dirty="0" smtClean="0"/>
              <a:t>Field that is not divided is an “elementary” field</a:t>
            </a:r>
          </a:p>
          <a:p>
            <a:pPr lvl="2"/>
            <a:r>
              <a:rPr lang="en-US" dirty="0" smtClean="0"/>
              <a:t>Elementary fields must have a Pic clause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67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     Pic X(10).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3200" dirty="0" smtClean="0"/>
              <a:t>Using sample record of </a:t>
            </a:r>
            <a:br>
              <a:rPr lang="en-US" sz="3200" dirty="0" smtClean="0"/>
            </a:br>
            <a:r>
              <a:rPr lang="en-US" sz="3200" dirty="0" smtClean="0"/>
              <a:t>   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cs typeface="Courier New" pitchFamily="49" charset="0"/>
              </a:rPr>
              <a:t>Emp</a:t>
            </a:r>
            <a:r>
              <a:rPr lang="en-US" sz="3200" dirty="0" smtClean="0">
                <a:cs typeface="Courier New" pitchFamily="49" charset="0"/>
              </a:rPr>
              <a:t>-Name would contain “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sz="3200" dirty="0" smtClean="0">
                <a:cs typeface="Courier New" pitchFamily="49" charset="0"/>
              </a:rPr>
              <a:t>”</a:t>
            </a:r>
            <a:endParaRPr lang="en-US" sz="3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6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First-Name     Pic X(5).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Last-Name      Pic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X(5).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sz="3200" dirty="0" smtClean="0"/>
              <a:t>Using sample record of </a:t>
            </a:r>
            <a:br>
              <a:rPr lang="en-US" sz="3200" dirty="0" smtClean="0"/>
            </a:br>
            <a:r>
              <a:rPr lang="en-US" sz="3200" dirty="0" smtClean="0"/>
              <a:t>   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First-Name would contain “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Urban</a:t>
            </a:r>
            <a:r>
              <a:rPr lang="en-US" sz="3200" dirty="0" smtClean="0">
                <a:cs typeface="Courier New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sz="3200" dirty="0" smtClean="0">
                <a:cs typeface="Courier New" pitchFamily="49" charset="0"/>
              </a:rPr>
              <a:t>   Last-Name </a:t>
            </a:r>
            <a:r>
              <a:rPr lang="en-US" sz="3200" dirty="0">
                <a:cs typeface="Courier New" pitchFamily="49" charset="0"/>
              </a:rPr>
              <a:t>would contain </a:t>
            </a:r>
            <a:r>
              <a:rPr lang="en-US" sz="3200" dirty="0" smtClean="0">
                <a:cs typeface="Courier New" pitchFamily="49" charset="0"/>
              </a:rPr>
              <a:t>“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Meyer</a:t>
            </a:r>
            <a:r>
              <a:rPr lang="en-US" sz="3200" dirty="0">
                <a:cs typeface="Courier New" pitchFamily="49" charset="0"/>
              </a:rPr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6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-Name.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10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First-Name     Pic X(5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10  Last-Name      Pic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X(5).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sz="3200" dirty="0" err="1" smtClean="0"/>
              <a:t>Emp</a:t>
            </a:r>
            <a:r>
              <a:rPr lang="en-US" sz="3200" dirty="0" smtClean="0"/>
              <a:t>-Name is a group field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Divided into 2 sub fields, First-Name and Last-Name</a:t>
            </a:r>
          </a:p>
          <a:p>
            <a:pPr lvl="1"/>
            <a:r>
              <a:rPr lang="en-US" sz="3200" dirty="0" err="1" smtClean="0">
                <a:cs typeface="Courier New" pitchFamily="49" charset="0"/>
              </a:rPr>
              <a:t>Emp</a:t>
            </a:r>
            <a:r>
              <a:rPr lang="en-US" sz="3200" dirty="0" smtClean="0">
                <a:cs typeface="Courier New" pitchFamily="49" charset="0"/>
              </a:rPr>
              <a:t>-Name cannot have a Pic clause, but is determined to be a Pic X(10) field</a:t>
            </a:r>
            <a:endParaRPr lang="en-US" sz="3200" dirty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89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usiness data processing treats a data file as a collection of distinct records</a:t>
            </a:r>
          </a:p>
          <a:p>
            <a:pPr lvl="1"/>
            <a:r>
              <a:rPr lang="en-US" dirty="0" smtClean="0"/>
              <a:t>A record is a collection of fields </a:t>
            </a:r>
          </a:p>
          <a:p>
            <a:pPr lvl="1"/>
            <a:r>
              <a:rPr lang="en-US" dirty="0" smtClean="0"/>
              <a:t>A field is a single piece of data (last name, salary)</a:t>
            </a:r>
          </a:p>
          <a:p>
            <a:r>
              <a:rPr lang="en-US" dirty="0" smtClean="0"/>
              <a:t>Other environments/languages (C, C++, Java, etc.) treat a data file as a stream of bytes</a:t>
            </a:r>
          </a:p>
          <a:p>
            <a:pPr lvl="1"/>
            <a:r>
              <a:rPr lang="en-US" dirty="0" smtClean="0"/>
              <a:t>Not efficient for large data files as when the file is opened for input it tries to grab as a much as possible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-Name.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10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First-Name     Pic X(5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10  Last-Name      Pic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X(5).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sz="3200" dirty="0" smtClean="0"/>
              <a:t>Using sample record of </a:t>
            </a:r>
            <a:br>
              <a:rPr lang="en-US" sz="3200" dirty="0" smtClean="0"/>
            </a:br>
            <a:r>
              <a:rPr lang="en-US" sz="3200" dirty="0" smtClean="0"/>
              <a:t>   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smtClean="0">
                <a:cs typeface="Courier New" pitchFamily="49" charset="0"/>
              </a:rPr>
              <a:t>First-Name would contain “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Urban</a:t>
            </a:r>
            <a:r>
              <a:rPr lang="en-US" sz="3200" dirty="0" smtClean="0">
                <a:cs typeface="Courier New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sz="3200" dirty="0" smtClean="0">
                <a:cs typeface="Courier New" pitchFamily="49" charset="0"/>
              </a:rPr>
              <a:t>   	Last-Name </a:t>
            </a:r>
            <a:r>
              <a:rPr lang="en-US" sz="3200" dirty="0">
                <a:cs typeface="Courier New" pitchFamily="49" charset="0"/>
              </a:rPr>
              <a:t>would contain </a:t>
            </a:r>
            <a:r>
              <a:rPr lang="en-US" sz="3200" dirty="0" smtClean="0">
                <a:cs typeface="Courier New" pitchFamily="49" charset="0"/>
              </a:rPr>
              <a:t>“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Meyer</a:t>
            </a:r>
            <a:r>
              <a:rPr lang="en-US" sz="3200" dirty="0">
                <a:cs typeface="Courier New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	</a:t>
            </a:r>
            <a:r>
              <a:rPr lang="en-US" sz="3200" dirty="0" err="1" smtClean="0">
                <a:cs typeface="Courier New" pitchFamily="49" charset="0"/>
              </a:rPr>
              <a:t>Emp</a:t>
            </a:r>
            <a:r>
              <a:rPr lang="en-US" sz="3200" dirty="0" smtClean="0">
                <a:cs typeface="Courier New" pitchFamily="49" charset="0"/>
              </a:rPr>
              <a:t>-Name </a:t>
            </a:r>
            <a:r>
              <a:rPr lang="en-US" sz="3200" dirty="0">
                <a:cs typeface="Courier New" pitchFamily="49" charset="0"/>
              </a:rPr>
              <a:t>would contain </a:t>
            </a:r>
            <a:r>
              <a:rPr lang="en-US" sz="3200" dirty="0" smtClean="0">
                <a:cs typeface="Courier New" pitchFamily="49" charset="0"/>
              </a:rPr>
              <a:t>“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UrbanMeyer</a:t>
            </a:r>
            <a:r>
              <a:rPr lang="en-US" sz="3200" dirty="0">
                <a:cs typeface="Courier New" pitchFamily="49" charset="0"/>
              </a:rPr>
              <a:t>”</a:t>
            </a:r>
            <a:endParaRPr lang="en-US" sz="3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33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alphanumeric by definition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  Zip5       Pic 9(5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  ZipPlus4   Pic 9(4).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Zip5 and ZipPlus4 are both numeric fields, but </a:t>
            </a:r>
            <a:r>
              <a:rPr lang="en-US" dirty="0" err="1" smtClean="0"/>
              <a:t>ZipCode</a:t>
            </a:r>
            <a:r>
              <a:rPr lang="en-US" dirty="0" smtClean="0"/>
              <a:t> is defined as Pic X(9)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3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Lecture Supplement file </a:t>
            </a:r>
            <a:r>
              <a:rPr lang="en-US" dirty="0"/>
              <a:t>SampleRecordLayout.pdf </a:t>
            </a:r>
            <a:r>
              <a:rPr lang="en-US" dirty="0" smtClean="0"/>
              <a:t>on Carmen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4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“What </a:t>
            </a:r>
            <a:r>
              <a:rPr lang="en-US" dirty="0"/>
              <a:t>one programmer can do in one month, </a:t>
            </a:r>
            <a:r>
              <a:rPr lang="en-US" dirty="0" smtClean="0"/>
              <a:t>	two </a:t>
            </a:r>
            <a:r>
              <a:rPr lang="en-US" dirty="0"/>
              <a:t>programmers can do in two months."</a:t>
            </a:r>
          </a:p>
          <a:p>
            <a:pPr marL="0" indent="0">
              <a:buNone/>
            </a:pPr>
            <a:r>
              <a:rPr lang="en-US" dirty="0" smtClean="0"/>
              <a:t>		-- </a:t>
            </a:r>
            <a:r>
              <a:rPr lang="en-US" dirty="0"/>
              <a:t>Unknown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COBOL processes files one record at a time</a:t>
            </a:r>
          </a:p>
          <a:p>
            <a:pPr lvl="1"/>
            <a:r>
              <a:rPr lang="en-US" dirty="0" smtClean="0"/>
              <a:t>Processing a large file is as efficient as processing a small file</a:t>
            </a:r>
          </a:p>
          <a:p>
            <a:pPr lvl="2"/>
            <a:r>
              <a:rPr lang="en-US" dirty="0" smtClean="0"/>
              <a:t>Will take longer, but will not consume any more resources at any given point in time</a:t>
            </a:r>
          </a:p>
          <a:p>
            <a:pPr lvl="1"/>
            <a:r>
              <a:rPr lang="en-US" dirty="0" smtClean="0"/>
              <a:t>A file that is empty (it exists but contains no records) is not deemed to be an error and no program should crash when an input file is empty</a:t>
            </a:r>
          </a:p>
        </p:txBody>
      </p:sp>
    </p:spTree>
    <p:extLst>
      <p:ext uri="{BB962C8B-B14F-4D97-AF65-F5344CB8AC3E}">
        <p14:creationId xmlns:p14="http://schemas.microsoft.com/office/powerpoint/2010/main" val="414942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Files will typically be one of 3 file organizations: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Indexed</a:t>
            </a:r>
          </a:p>
          <a:p>
            <a:r>
              <a:rPr lang="en-US" dirty="0" smtClean="0"/>
              <a:t>COBOL can natively operate with all three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 file</a:t>
            </a:r>
          </a:p>
          <a:p>
            <a:r>
              <a:rPr lang="en-US" dirty="0" smtClean="0"/>
              <a:t>Must process one record at a time starting at the beginning</a:t>
            </a:r>
          </a:p>
          <a:p>
            <a:pPr lvl="1"/>
            <a:r>
              <a:rPr lang="en-US" dirty="0" smtClean="0"/>
              <a:t>In order to read/write the 20</a:t>
            </a:r>
            <a:r>
              <a:rPr lang="en-US" baseline="30000" dirty="0" smtClean="0"/>
              <a:t>th</a:t>
            </a:r>
            <a:r>
              <a:rPr lang="en-US" dirty="0" smtClean="0"/>
              <a:t> record in the file the first 19 must be read/written</a:t>
            </a:r>
          </a:p>
          <a:p>
            <a:r>
              <a:rPr lang="en-US" dirty="0" smtClean="0"/>
              <a:t>The file may or may not mark the end of each record with a special character (EOR)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record is referenced by a record position</a:t>
            </a:r>
          </a:p>
          <a:p>
            <a:pPr lvl="1"/>
            <a:r>
              <a:rPr lang="en-US" dirty="0" smtClean="0"/>
              <a:t>1-based, meaning first record is at position 1</a:t>
            </a:r>
          </a:p>
          <a:p>
            <a:r>
              <a:rPr lang="en-US" dirty="0" smtClean="0"/>
              <a:t>Can “jump” to a record directly</a:t>
            </a:r>
          </a:p>
          <a:p>
            <a:r>
              <a:rPr lang="en-US" dirty="0" smtClean="0"/>
              <a:t>Can write/delete records anywhere in file</a:t>
            </a:r>
          </a:p>
          <a:p>
            <a:r>
              <a:rPr lang="en-US" dirty="0" smtClean="0"/>
              <a:t>Can update records “in place”</a:t>
            </a:r>
          </a:p>
          <a:p>
            <a:r>
              <a:rPr lang="en-US" dirty="0" smtClean="0"/>
              <a:t>Record position is not part of the record</a:t>
            </a:r>
          </a:p>
          <a:p>
            <a:pPr lvl="1"/>
            <a:r>
              <a:rPr lang="en-US" dirty="0" smtClean="0"/>
              <a:t>Must be determined programmatically</a:t>
            </a:r>
          </a:p>
          <a:p>
            <a:r>
              <a:rPr lang="en-US" dirty="0" smtClean="0"/>
              <a:t>Can also be accessed sequentially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record is uniquely identifiable by a key</a:t>
            </a:r>
          </a:p>
          <a:p>
            <a:pPr lvl="1"/>
            <a:r>
              <a:rPr lang="en-US" dirty="0" smtClean="0"/>
              <a:t>Key is a field on the record</a:t>
            </a:r>
          </a:p>
          <a:p>
            <a:pPr lvl="1"/>
            <a:r>
              <a:rPr lang="en-US" dirty="0" smtClean="0"/>
              <a:t>No two records in the same file can have the same value for the key</a:t>
            </a:r>
          </a:p>
          <a:p>
            <a:r>
              <a:rPr lang="en-US" dirty="0" smtClean="0"/>
              <a:t>Can “jump” to a record directly</a:t>
            </a:r>
          </a:p>
          <a:p>
            <a:r>
              <a:rPr lang="en-US" dirty="0" smtClean="0"/>
              <a:t>Can write/delete records anywhere in file</a:t>
            </a:r>
          </a:p>
          <a:p>
            <a:r>
              <a:rPr lang="en-US" dirty="0" smtClean="0"/>
              <a:t>Can update records “in place”</a:t>
            </a:r>
          </a:p>
          <a:p>
            <a:r>
              <a:rPr lang="en-US" dirty="0" smtClean="0"/>
              <a:t>Can also be accessed sequentially</a:t>
            </a:r>
          </a:p>
        </p:txBody>
      </p:sp>
    </p:spTree>
    <p:extLst>
      <p:ext uri="{BB962C8B-B14F-4D97-AF65-F5344CB8AC3E}">
        <p14:creationId xmlns:p14="http://schemas.microsoft.com/office/powerpoint/2010/main" val="394758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used by a program must be specified in the Environment Division</a:t>
            </a:r>
          </a:p>
          <a:p>
            <a:pPr lvl="1"/>
            <a:r>
              <a:rPr lang="en-US" dirty="0"/>
              <a:t>In the Input-Output Section</a:t>
            </a:r>
          </a:p>
          <a:p>
            <a:pPr lvl="2"/>
            <a:r>
              <a:rPr lang="en-US" dirty="0"/>
              <a:t>In the File-Control paragraph</a:t>
            </a:r>
          </a:p>
          <a:p>
            <a:r>
              <a:rPr lang="en-US" dirty="0" smtClean="0"/>
              <a:t>Environment </a:t>
            </a:r>
            <a:r>
              <a:rPr lang="en-US" dirty="0"/>
              <a:t>Division </a:t>
            </a:r>
            <a:r>
              <a:rPr lang="en-US" dirty="0" smtClean="0"/>
              <a:t>not needed if program does not use files</a:t>
            </a:r>
          </a:p>
          <a:p>
            <a:r>
              <a:rPr lang="en-US" dirty="0" smtClean="0"/>
              <a:t>Follows the Identification Division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Division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896</Words>
  <Application>Microsoft Office PowerPoint</Application>
  <PresentationFormat>On-screen Show (4:3)</PresentationFormat>
  <Paragraphs>185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CSE 2133 - Business Programming with File Processing  </vt:lpstr>
      <vt:lpstr>Batch Processing</vt:lpstr>
      <vt:lpstr>Data Files</vt:lpstr>
      <vt:lpstr>Data Files</vt:lpstr>
      <vt:lpstr>Data File Organizations</vt:lpstr>
      <vt:lpstr>Sequential Files</vt:lpstr>
      <vt:lpstr>Relative File</vt:lpstr>
      <vt:lpstr>Indexed File</vt:lpstr>
      <vt:lpstr>Environment Division</vt:lpstr>
      <vt:lpstr>Select Statement</vt:lpstr>
      <vt:lpstr>Select Statement</vt:lpstr>
      <vt:lpstr>Select Statement</vt:lpstr>
      <vt:lpstr>Select – Sequential Files</vt:lpstr>
      <vt:lpstr>Select – Sequential Files</vt:lpstr>
      <vt:lpstr>Select – Relative Files</vt:lpstr>
      <vt:lpstr>Select – Indexed Files</vt:lpstr>
      <vt:lpstr>Important Note</vt:lpstr>
      <vt:lpstr>Records</vt:lpstr>
      <vt:lpstr>Defining Records</vt:lpstr>
      <vt:lpstr>Defining Records</vt:lpstr>
      <vt:lpstr>Data Types (Input Fields)</vt:lpstr>
      <vt:lpstr>Field Length</vt:lpstr>
      <vt:lpstr>Defining Records</vt:lpstr>
      <vt:lpstr>Defining Records</vt:lpstr>
      <vt:lpstr>Defining Records</vt:lpstr>
      <vt:lpstr>Level Numbers</vt:lpstr>
      <vt:lpstr>Defining Records</vt:lpstr>
      <vt:lpstr>Defining Records</vt:lpstr>
      <vt:lpstr>Defining Records</vt:lpstr>
      <vt:lpstr>Defining Records</vt:lpstr>
      <vt:lpstr>Group Fields</vt:lpstr>
      <vt:lpstr>Example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55</cp:revision>
  <dcterms:created xsi:type="dcterms:W3CDTF">2012-08-06T13:04:06Z</dcterms:created>
  <dcterms:modified xsi:type="dcterms:W3CDTF">2013-12-22T21:46:37Z</dcterms:modified>
</cp:coreProperties>
</file>