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8" r:id="rId6"/>
    <p:sldId id="261" r:id="rId7"/>
    <p:sldId id="262" r:id="rId8"/>
    <p:sldId id="274" r:id="rId9"/>
    <p:sldId id="275" r:id="rId10"/>
    <p:sldId id="263" r:id="rId11"/>
    <p:sldId id="265" r:id="rId12"/>
    <p:sldId id="276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72" r:id="rId22"/>
    <p:sldId id="273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pPr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2133 -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Working </a:t>
            </a:r>
            <a:r>
              <a:rPr lang="en-US" sz="3600" dirty="0" smtClean="0">
                <a:solidFill>
                  <a:schemeClr val="tx1"/>
                </a:solidFill>
              </a:rPr>
              <a:t>Storage </a:t>
            </a:r>
            <a:r>
              <a:rPr lang="en-US" sz="3600" dirty="0" smtClean="0">
                <a:solidFill>
                  <a:schemeClr val="tx1"/>
                </a:solidFill>
              </a:rPr>
              <a:t>Section and Field Definitions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delimiting with </a:t>
            </a:r>
            <a:r>
              <a:rPr lang="en-US" dirty="0" smtClean="0"/>
              <a:t>' and the literal contains an apostrophe, it must be “escaped”</a:t>
            </a:r>
          </a:p>
          <a:p>
            <a:pPr lvl="1"/>
            <a:r>
              <a:rPr lang="en-US" dirty="0" smtClean="0"/>
              <a:t>Single quote and apostrophe are the same character</a:t>
            </a:r>
          </a:p>
          <a:p>
            <a:pPr lvl="1"/>
            <a:r>
              <a:rPr lang="en-US" dirty="0" smtClean="0"/>
              <a:t>Replace apostrophe with 2 consecutive ones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Value 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Don''t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press that key again.'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Value 'Don't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press that key again.'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5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delimiting with </a:t>
            </a:r>
            <a:r>
              <a:rPr lang="en-US" dirty="0" smtClean="0"/>
              <a:t>' and the literal contains an apostrophe, you must escape it</a:t>
            </a:r>
          </a:p>
          <a:p>
            <a:pPr lvl="1"/>
            <a:r>
              <a:rPr lang="en-US" dirty="0" smtClean="0"/>
              <a:t>Single quote and apostrophe are the same character</a:t>
            </a:r>
          </a:p>
          <a:p>
            <a:pPr lvl="1"/>
            <a:r>
              <a:rPr lang="en-US" dirty="0" smtClean="0"/>
              <a:t>Replace apostrophe with 2 consecutive ones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Value 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Don''t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press that key again.'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Value 'Don't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press that key again.'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4419600"/>
            <a:ext cx="6858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2875002"/>
            <a:ext cx="4883966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Two consecutive apostrophes, not a double quote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6019800"/>
            <a:ext cx="5356274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match these two, and last one remains unmatched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65070" y="5059680"/>
            <a:ext cx="342900" cy="33706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85160" y="5075813"/>
            <a:ext cx="342900" cy="33706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28060" y="3244334"/>
            <a:ext cx="281940" cy="11752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36520" y="5412879"/>
            <a:ext cx="171450" cy="60692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60370" y="5412879"/>
            <a:ext cx="396240" cy="60692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delimiting with </a:t>
            </a:r>
            <a:r>
              <a:rPr lang="en-US" dirty="0" smtClean="0"/>
              <a:t>" and the literal contains a double quote, you must escape it</a:t>
            </a:r>
          </a:p>
          <a:p>
            <a:pPr lvl="1"/>
            <a:r>
              <a:rPr lang="en-US" dirty="0" smtClean="0"/>
              <a:t>Replace double quote with 2 consecutive ones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Value "She asked ""Why?"" 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Value "She asked "Why?" 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delimiting with </a:t>
            </a:r>
            <a:r>
              <a:rPr lang="en-US" dirty="0" smtClean="0"/>
              <a:t>" and the literal contains a double quote, you must escape it</a:t>
            </a:r>
          </a:p>
          <a:p>
            <a:pPr lvl="1"/>
            <a:r>
              <a:rPr lang="en-US" dirty="0" smtClean="0"/>
              <a:t>Replace double quote with 2 consecutive ones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Value "She asked ""Why?"" 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Value "She asked "Why?" 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875002"/>
            <a:ext cx="3160609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Two consecutive double quotes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410200"/>
            <a:ext cx="5111849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match these two, and remaining text is not valid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3429000"/>
            <a:ext cx="6858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6400" y="3429000"/>
            <a:ext cx="6858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4572000" y="3124200"/>
            <a:ext cx="1905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5082540" y="3048000"/>
            <a:ext cx="504293" cy="47027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flipH="1" flipV="1">
            <a:off x="2819400" y="4419600"/>
            <a:ext cx="1108125" cy="990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04090" y="4072760"/>
            <a:ext cx="342900" cy="33706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95800" y="4072760"/>
            <a:ext cx="342900" cy="337066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0"/>
          </p:cNvCxnSpPr>
          <p:nvPr/>
        </p:nvCxnSpPr>
        <p:spPr>
          <a:xfrm flipV="1">
            <a:off x="3927525" y="4419600"/>
            <a:ext cx="644475" cy="990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code cannot extend beyond column 72, using long string literal can be problematic</a:t>
            </a:r>
          </a:p>
          <a:p>
            <a:r>
              <a:rPr lang="en-US" dirty="0" smtClean="0"/>
              <a:t>There are two methods within </a:t>
            </a:r>
            <a:r>
              <a:rPr lang="en-US" dirty="0" err="1" smtClean="0"/>
              <a:t>OpenCOBOL</a:t>
            </a:r>
            <a:r>
              <a:rPr lang="en-US" dirty="0" smtClean="0"/>
              <a:t> for continuing a string literal onto another line</a:t>
            </a:r>
          </a:p>
          <a:p>
            <a:r>
              <a:rPr lang="en-US" dirty="0" smtClean="0"/>
              <a:t>Only need to use these continuations on literals, not COBOL code</a:t>
            </a:r>
          </a:p>
          <a:p>
            <a:pPr lvl="1"/>
            <a:r>
              <a:rPr lang="en-US" dirty="0" smtClean="0"/>
              <a:t>COBOL code can be split onto multiple lines by breaking it up between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8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Literals –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the literal all the way up to column 72</a:t>
            </a:r>
          </a:p>
          <a:p>
            <a:pPr lvl="1"/>
            <a:r>
              <a:rPr lang="en-US" dirty="0" smtClean="0"/>
              <a:t>Do not use a closing delimiter</a:t>
            </a:r>
          </a:p>
          <a:p>
            <a:r>
              <a:rPr lang="en-US" dirty="0" smtClean="0"/>
              <a:t>On the next line place a hyphen in column 7</a:t>
            </a:r>
          </a:p>
          <a:p>
            <a:r>
              <a:rPr lang="en-US" dirty="0" smtClean="0"/>
              <a:t>On that same line, in the “B” Margin, place another delimiter and then continue the literal</a:t>
            </a:r>
          </a:p>
          <a:p>
            <a:r>
              <a:rPr lang="en-US" dirty="0" smtClean="0"/>
              <a:t>Only use a closing delimiter at the end of the literal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0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Literals – Method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Pic X(100) Value " …… Grand Tot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         "al for Company: ".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The “t” in the word “Total” is in column 72</a:t>
            </a:r>
          </a:p>
          <a:p>
            <a:pPr marL="0" indent="0">
              <a:buNone/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Pic X(100) Value " …… Grand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-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"Total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Company: ".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There is a tendency to break literals in between words, but the compiler will go to column 72. In this example, the word “Grand” ended in column 68. The compiler will “see” 4 spaces after “Grand,” not one.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>
            <a:endCxn id="6" idx="3"/>
          </p:cNvCxnSpPr>
          <p:nvPr/>
        </p:nvCxnSpPr>
        <p:spPr>
          <a:xfrm flipV="1">
            <a:off x="6096000" y="1925404"/>
            <a:ext cx="1187637" cy="5891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239000" y="1600200"/>
            <a:ext cx="304800" cy="3810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4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Literals – Method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Pic X(100) Value " …… Grand " &amp;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"Total for Company: ".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>The &amp; must be in the “B” Margin</a:t>
            </a:r>
          </a:p>
          <a:p>
            <a:pPr marL="0" indent="0">
              <a:buNone/>
            </a:pP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itchFamily="49" charset="0"/>
              </a:rPr>
              <a:t>With this method, each line has a beginning and ending delimiter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3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Figurative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 provides several reserved words that can be used as literals:</a:t>
            </a:r>
          </a:p>
          <a:p>
            <a:pPr lvl="1"/>
            <a:r>
              <a:rPr lang="en-US" dirty="0" smtClean="0"/>
              <a:t>Numeric Figurative Constants</a:t>
            </a:r>
          </a:p>
          <a:p>
            <a:pPr lvl="2"/>
            <a:r>
              <a:rPr lang="en-US" dirty="0" smtClean="0"/>
              <a:t>Zero, Zeros, Zeroes</a:t>
            </a:r>
          </a:p>
          <a:p>
            <a:pPr lvl="1"/>
            <a:r>
              <a:rPr lang="en-US" dirty="0" smtClean="0"/>
              <a:t>Alphanumeric Figurative Constants</a:t>
            </a:r>
          </a:p>
          <a:p>
            <a:pPr lvl="2"/>
            <a:r>
              <a:rPr lang="en-US" dirty="0" smtClean="0"/>
              <a:t>Space(s)</a:t>
            </a:r>
          </a:p>
          <a:p>
            <a:pPr lvl="2"/>
            <a:r>
              <a:rPr lang="en-US" dirty="0" smtClean="0"/>
              <a:t>Quote(s): Double-quote character</a:t>
            </a:r>
          </a:p>
          <a:p>
            <a:pPr lvl="2"/>
            <a:r>
              <a:rPr lang="en-US" dirty="0" smtClean="0"/>
              <a:t>Null, Low-Value(s): Value where all bits are 0</a:t>
            </a:r>
          </a:p>
          <a:p>
            <a:pPr lvl="2"/>
            <a:r>
              <a:rPr lang="en-US" dirty="0" smtClean="0"/>
              <a:t>High-Value(s): Value where all bits are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OpenCOBOL allows for the defining of other constants. There are two methods:</a:t>
            </a:r>
          </a:p>
          <a:p>
            <a:pPr lvl="1"/>
            <a:r>
              <a:rPr lang="en-US" dirty="0" smtClean="0"/>
              <a:t>Using a 78-level field (cannot be a subfield)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78  Pi  	Value 3.1415927.</a:t>
            </a:r>
          </a:p>
          <a:p>
            <a:pPr lvl="1"/>
            <a:r>
              <a:rPr lang="en-US" dirty="0" smtClean="0"/>
              <a:t>Using the key word CONSTANT</a:t>
            </a:r>
            <a:br>
              <a:rPr lang="en-US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Pi  	Constant As 3.1415927.</a:t>
            </a:r>
          </a:p>
          <a:p>
            <a:pPr lvl="1"/>
            <a:r>
              <a:rPr lang="en-US" dirty="0" smtClean="0"/>
              <a:t>Both the </a:t>
            </a:r>
            <a:r>
              <a:rPr lang="en-US" dirty="0" smtClean="0"/>
              <a:t>“78” </a:t>
            </a:r>
            <a:r>
              <a:rPr lang="en-US" dirty="0" smtClean="0"/>
              <a:t>and “01” must </a:t>
            </a:r>
            <a:r>
              <a:rPr lang="en-US" dirty="0" smtClean="0"/>
              <a:t>be in the “A” margin, the rest of the definition in the “B” margin.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9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 Storage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in the Data Division</a:t>
            </a:r>
          </a:p>
          <a:p>
            <a:pPr lvl="1"/>
            <a:r>
              <a:rPr lang="en-US" dirty="0" smtClean="0"/>
              <a:t>Follows the File Section if it is present </a:t>
            </a:r>
          </a:p>
          <a:p>
            <a:r>
              <a:rPr lang="en-US" dirty="0" smtClean="0"/>
              <a:t>Is used to define all variables used in the program that are not part of a file</a:t>
            </a:r>
          </a:p>
          <a:p>
            <a:r>
              <a:rPr lang="en-US" dirty="0" smtClean="0"/>
              <a:t>All fields are global in scope, meaning the entire program has access to them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Working-Storage Section.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</a:t>
            </a:r>
            <a:r>
              <a:rPr lang="en-US" dirty="0" smtClean="0"/>
              <a:t>that neither </a:t>
            </a:r>
            <a:r>
              <a:rPr lang="en-US" dirty="0" smtClean="0"/>
              <a:t>definition has </a:t>
            </a:r>
            <a:r>
              <a:rPr lang="en-US" dirty="0" smtClean="0"/>
              <a:t>a Pic </a:t>
            </a:r>
            <a:r>
              <a:rPr lang="en-US" dirty="0" smtClean="0"/>
              <a:t>clause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onstants </a:t>
            </a:r>
            <a:r>
              <a:rPr lang="en-US" dirty="0" smtClean="0"/>
              <a:t>do not consume storage</a:t>
            </a:r>
          </a:p>
          <a:p>
            <a:pPr lvl="1"/>
            <a:r>
              <a:rPr lang="en-US" dirty="0" smtClean="0"/>
              <a:t>The compiler, in a pre-compile step, will temporarily replace eac</a:t>
            </a:r>
            <a:r>
              <a:rPr lang="en-US" dirty="0" smtClean="0"/>
              <a:t>h occurrence of the constant with its defined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“Magic”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“unnamed constants”</a:t>
            </a:r>
          </a:p>
          <a:p>
            <a:r>
              <a:rPr lang="en-US" dirty="0" smtClean="0"/>
              <a:t>Values used throughout code</a:t>
            </a:r>
          </a:p>
          <a:p>
            <a:pPr lvl="1"/>
            <a:r>
              <a:rPr lang="en-US" dirty="0" smtClean="0"/>
              <a:t>This practice known as “hard-coding”</a:t>
            </a:r>
          </a:p>
          <a:p>
            <a:pPr lvl="1"/>
            <a:r>
              <a:rPr lang="en-US" dirty="0" smtClean="0"/>
              <a:t>To be avoided as it makes maintenance difficult</a:t>
            </a:r>
          </a:p>
          <a:p>
            <a:r>
              <a:rPr lang="en-US" dirty="0" smtClean="0"/>
              <a:t>For example, consider a program that makes use of a tax rate in multiple places in the code</a:t>
            </a:r>
          </a:p>
          <a:p>
            <a:pPr lvl="1"/>
            <a:r>
              <a:rPr lang="en-US" dirty="0" smtClean="0"/>
              <a:t>If the tax rate is 3.75%, then inside code you could see the numeric literal 0.0375 multiple </a:t>
            </a:r>
            <a:r>
              <a:rPr lang="en-US" dirty="0" smtClean="0"/>
              <a:t>times in code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“Magic”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the tax rate changes? </a:t>
            </a:r>
            <a:endParaRPr lang="en-US" dirty="0"/>
          </a:p>
          <a:p>
            <a:pPr lvl="1"/>
            <a:r>
              <a:rPr lang="en-US" dirty="0" smtClean="0"/>
              <a:t>The code needs to be examined and every occurrence of the old value changed to the new</a:t>
            </a:r>
          </a:p>
          <a:p>
            <a:pPr lvl="1"/>
            <a:r>
              <a:rPr lang="en-US" dirty="0" smtClean="0"/>
              <a:t>Error-prone and tedious</a:t>
            </a:r>
          </a:p>
          <a:p>
            <a:r>
              <a:rPr lang="en-US" dirty="0" smtClean="0"/>
              <a:t>Preferable to create a field to represent the tax rate and set its Value to the proper value</a:t>
            </a:r>
          </a:p>
          <a:p>
            <a:r>
              <a:rPr lang="en-US" dirty="0" smtClean="0"/>
              <a:t>Every time the code needs this value, use the field instead of the actual number</a:t>
            </a:r>
          </a:p>
          <a:p>
            <a:r>
              <a:rPr lang="en-US" dirty="0" smtClean="0"/>
              <a:t>New tax rate causes a change in one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primary purpose of the </a:t>
            </a:r>
            <a:r>
              <a:rPr lang="en-US" dirty="0" smtClean="0"/>
              <a:t>CONSTANT 	statement </a:t>
            </a:r>
            <a:r>
              <a:rPr lang="en-US" dirty="0"/>
              <a:t>is to give names to constants</a:t>
            </a:r>
            <a:r>
              <a:rPr lang="en-US" dirty="0" smtClean="0"/>
              <a:t>; 	instead </a:t>
            </a:r>
            <a:r>
              <a:rPr lang="en-US" dirty="0"/>
              <a:t>of referring to pi as </a:t>
            </a:r>
            <a:r>
              <a:rPr lang="en-US" dirty="0" smtClean="0"/>
              <a:t>	3.141592653589793 </a:t>
            </a:r>
            <a:r>
              <a:rPr lang="en-US" dirty="0"/>
              <a:t>at every appearance, </a:t>
            </a:r>
            <a:r>
              <a:rPr lang="en-US" dirty="0" smtClean="0"/>
              <a:t>	the variable PI </a:t>
            </a:r>
            <a:r>
              <a:rPr lang="en-US" dirty="0"/>
              <a:t>can be given that value with </a:t>
            </a:r>
            <a:r>
              <a:rPr lang="en-US" dirty="0" smtClean="0"/>
              <a:t>	a </a:t>
            </a:r>
            <a:r>
              <a:rPr lang="en-US" dirty="0"/>
              <a:t>CONSTANT </a:t>
            </a:r>
            <a:r>
              <a:rPr lang="en-US" dirty="0" smtClean="0"/>
              <a:t>statement </a:t>
            </a:r>
            <a:r>
              <a:rPr lang="en-US" dirty="0"/>
              <a:t>and used instead </a:t>
            </a:r>
            <a:r>
              <a:rPr lang="en-US" dirty="0" smtClean="0"/>
              <a:t>	of </a:t>
            </a:r>
            <a:r>
              <a:rPr lang="en-US" dirty="0"/>
              <a:t>the </a:t>
            </a:r>
            <a:r>
              <a:rPr lang="en-US" dirty="0" smtClean="0"/>
              <a:t>longer form </a:t>
            </a:r>
            <a:r>
              <a:rPr lang="en-US" dirty="0"/>
              <a:t>of the constant. </a:t>
            </a:r>
            <a:r>
              <a:rPr lang="en-US"/>
              <a:t>This </a:t>
            </a:r>
            <a:r>
              <a:rPr lang="en-US" smtClean="0"/>
              <a:t>	also </a:t>
            </a:r>
            <a:r>
              <a:rPr lang="en-US" dirty="0"/>
              <a:t>simplifies modifying the program</a:t>
            </a:r>
            <a:r>
              <a:rPr lang="en-US"/>
              <a:t>, </a:t>
            </a:r>
            <a:r>
              <a:rPr lang="en-US" smtClean="0"/>
              <a:t>	should </a:t>
            </a:r>
            <a:r>
              <a:rPr lang="en-US" dirty="0" smtClean="0"/>
              <a:t>the value </a:t>
            </a:r>
            <a:r>
              <a:rPr lang="en-US" dirty="0"/>
              <a:t>of pi change</a:t>
            </a:r>
            <a:r>
              <a:rPr lang="en-US" dirty="0" smtClean="0"/>
              <a:t>.” -- </a:t>
            </a:r>
            <a:r>
              <a:rPr lang="en-US"/>
              <a:t>FORTRAN </a:t>
            </a:r>
            <a:r>
              <a:rPr lang="en-US" smtClean="0"/>
              <a:t>		manual </a:t>
            </a:r>
            <a:r>
              <a:rPr lang="en-US" dirty="0"/>
              <a:t>for Xerox Computers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Storage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much the same way as fields in the File Section</a:t>
            </a:r>
          </a:p>
          <a:p>
            <a:pPr lvl="1"/>
            <a:r>
              <a:rPr lang="en-US" dirty="0" smtClean="0"/>
              <a:t>Level number (Used as in the File Section)</a:t>
            </a:r>
          </a:p>
          <a:p>
            <a:pPr lvl="2"/>
            <a:r>
              <a:rPr lang="en-US" dirty="0" smtClean="0"/>
              <a:t>Any field with a level other than 01 must be </a:t>
            </a:r>
            <a:r>
              <a:rPr lang="en-US" dirty="0" smtClean="0"/>
              <a:t>subordinate to a </a:t>
            </a:r>
            <a:r>
              <a:rPr lang="en-US" dirty="0" smtClean="0"/>
              <a:t>01-level field</a:t>
            </a:r>
          </a:p>
          <a:p>
            <a:pPr lvl="1"/>
            <a:r>
              <a:rPr lang="en-US" dirty="0" smtClean="0"/>
              <a:t>Name (same rules)</a:t>
            </a:r>
          </a:p>
          <a:p>
            <a:pPr lvl="2"/>
            <a:r>
              <a:rPr lang="en-US" dirty="0" smtClean="0"/>
              <a:t>Can be omitted if field is not referenced in program</a:t>
            </a:r>
          </a:p>
          <a:p>
            <a:pPr lvl="1"/>
            <a:r>
              <a:rPr lang="en-US" dirty="0" smtClean="0"/>
              <a:t>Pic clause (there are many additional characters)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8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77-Level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Working-Storage Section recognizes the level number 77</a:t>
            </a:r>
          </a:p>
          <a:p>
            <a:pPr lvl="1"/>
            <a:r>
              <a:rPr lang="en-US" dirty="0" smtClean="0"/>
              <a:t>Must be an elementary field</a:t>
            </a:r>
          </a:p>
          <a:p>
            <a:pPr lvl="1"/>
            <a:r>
              <a:rPr lang="en-US" dirty="0" smtClean="0"/>
              <a:t>Cannot be a sub-field</a:t>
            </a:r>
          </a:p>
          <a:p>
            <a:pPr lvl="1"/>
            <a:r>
              <a:rPr lang="en-US" dirty="0" smtClean="0"/>
              <a:t>The “77” must be completely in the “A” Margin</a:t>
            </a:r>
          </a:p>
          <a:p>
            <a:pPr lvl="1"/>
            <a:r>
              <a:rPr lang="en-US" dirty="0" smtClean="0"/>
              <a:t>Must precede all other fields in the Working Storage Sections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77-Level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Considered </a:t>
            </a:r>
            <a:r>
              <a:rPr lang="en-US" dirty="0" smtClean="0"/>
              <a:t>to be somewhat </a:t>
            </a:r>
            <a:r>
              <a:rPr lang="en-US" dirty="0" smtClean="0"/>
              <a:t>obsolete</a:t>
            </a:r>
          </a:p>
          <a:p>
            <a:pPr lvl="1"/>
            <a:r>
              <a:rPr lang="en-US" dirty="0" smtClean="0"/>
              <a:t>At </a:t>
            </a:r>
            <a:r>
              <a:rPr lang="en-US" dirty="0" smtClean="0"/>
              <a:t>one time, 01-level fields were required to be group level </a:t>
            </a:r>
            <a:r>
              <a:rPr lang="en-US" dirty="0" smtClean="0"/>
              <a:t>fields. So </a:t>
            </a:r>
            <a:r>
              <a:rPr lang="en-US" dirty="0" smtClean="0"/>
              <a:t>the 77-level was needed </a:t>
            </a:r>
            <a:r>
              <a:rPr lang="en-US" dirty="0" smtClean="0"/>
              <a:t>to define “stand alone” elementary fields 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used to provide working storage fields with an initial value</a:t>
            </a:r>
          </a:p>
          <a:p>
            <a:r>
              <a:rPr lang="en-US" dirty="0" smtClean="0"/>
              <a:t>Follows the Pic clause</a:t>
            </a:r>
          </a:p>
          <a:p>
            <a:r>
              <a:rPr lang="en-US" dirty="0" smtClean="0"/>
              <a:t>COBOL does not initialize fields automatically</a:t>
            </a:r>
          </a:p>
          <a:p>
            <a:pPr lvl="1"/>
            <a:r>
              <a:rPr lang="en-US" dirty="0" err="1" smtClean="0"/>
              <a:t>OpenCOBOL</a:t>
            </a:r>
            <a:r>
              <a:rPr lang="en-US" dirty="0" smtClean="0"/>
              <a:t> does, as it uses an ANSI C compiler</a:t>
            </a:r>
          </a:p>
          <a:p>
            <a:r>
              <a:rPr lang="en-US" dirty="0" smtClean="0"/>
              <a:t>The initial value of an uninitialized field is completely unpredictable</a:t>
            </a:r>
          </a:p>
          <a:p>
            <a:pPr lvl="1"/>
            <a:r>
              <a:rPr lang="en-US" dirty="0" smtClean="0"/>
              <a:t>Remnants of whatever process was using that memory space previously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clause must match the definition of the field; type and size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Rec-Counter  Pic 9(5) Value 0.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-Prompt   Pic X(19)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Value </a:t>
            </a:r>
            <a:r>
              <a:rPr lang="en-US" sz="2400" dirty="0" smtClean="0"/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Please Enter Name: </a:t>
            </a:r>
            <a:r>
              <a:rPr lang="en-US" sz="2400" dirty="0" smtClean="0"/>
              <a:t>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Missing-Val  Pic S99 Value -1.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Pic X(10) Value All </a:t>
            </a:r>
            <a:r>
              <a:rPr lang="en-US" sz="2400" dirty="0" smtClean="0"/>
              <a:t>"A"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String literals can be delimited by </a:t>
            </a:r>
            <a:r>
              <a:rPr lang="en-US" dirty="0"/>
              <a:t>" or '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8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clause longer than field length raises a compile error</a:t>
            </a:r>
          </a:p>
          <a:p>
            <a:r>
              <a:rPr lang="en-US" dirty="0" smtClean="0"/>
              <a:t>Value clause shorter than field length will result in padding</a:t>
            </a:r>
          </a:p>
          <a:p>
            <a:pPr lvl="1"/>
            <a:r>
              <a:rPr lang="en-US" dirty="0" smtClean="0"/>
              <a:t>Strings padded to the right with spaces</a:t>
            </a:r>
            <a:br>
              <a:rPr lang="en-US" dirty="0" smtClean="0"/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Ltrs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Pic X(5) Value </a:t>
            </a:r>
            <a:r>
              <a:rPr lang="en-US" sz="2400" dirty="0" smtClean="0"/>
              <a:t>"A"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100" dirty="0" smtClean="0"/>
              <a:t>Stored value </a:t>
            </a:r>
            <a:r>
              <a:rPr lang="en-US" sz="3100" dirty="0"/>
              <a:t>is "</a:t>
            </a:r>
            <a:r>
              <a:rPr lang="en-US" sz="3100" dirty="0" smtClean="0"/>
              <a:t>AⒷⒷⒷⒷ</a:t>
            </a:r>
            <a:r>
              <a:rPr lang="en-US" sz="3100" dirty="0"/>
              <a:t> "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Numbers padded to the extremes with zeroes</a:t>
            </a:r>
            <a:br>
              <a:rPr lang="en-US" dirty="0" smtClean="0"/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NValue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Pic 9(4)V9(4) Value 12.5.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100" dirty="0" smtClean="0"/>
              <a:t>Stored value </a:t>
            </a:r>
            <a:r>
              <a:rPr lang="en-US" sz="3100" dirty="0"/>
              <a:t>is </a:t>
            </a:r>
            <a:r>
              <a:rPr lang="en-US" sz="3100" dirty="0" smtClean="0"/>
              <a:t>00125000</a:t>
            </a:r>
            <a:endParaRPr lang="en-US" sz="31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4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869</Words>
  <Application>Microsoft Office PowerPoint</Application>
  <PresentationFormat>On-screen Show (4:3)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CSE 2133 - Business Programming with File Processing  </vt:lpstr>
      <vt:lpstr>The Working Storage Section</vt:lpstr>
      <vt:lpstr>Working Storage Fields</vt:lpstr>
      <vt:lpstr>77-Level Fields</vt:lpstr>
      <vt:lpstr>77-Level Fields</vt:lpstr>
      <vt:lpstr>Value Clause</vt:lpstr>
      <vt:lpstr>Value Clause</vt:lpstr>
      <vt:lpstr>Value Clause</vt:lpstr>
      <vt:lpstr>Value Clause</vt:lpstr>
      <vt:lpstr>String Literals</vt:lpstr>
      <vt:lpstr>String Literals</vt:lpstr>
      <vt:lpstr>String Literals</vt:lpstr>
      <vt:lpstr>String Literals</vt:lpstr>
      <vt:lpstr>Continuing Literals</vt:lpstr>
      <vt:lpstr>Continuing Literals – Method 1</vt:lpstr>
      <vt:lpstr>Continuing Literals – Method 1</vt:lpstr>
      <vt:lpstr>Continuing Literals – Method 2</vt:lpstr>
      <vt:lpstr>Figurative Constants</vt:lpstr>
      <vt:lpstr>User-Defined Constants</vt:lpstr>
      <vt:lpstr>User-Defined Constants</vt:lpstr>
      <vt:lpstr>“Magic” Values</vt:lpstr>
      <vt:lpstr>“Magic” Values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</dc:title>
  <dc:creator>Steve</dc:creator>
  <cp:lastModifiedBy>Steve</cp:lastModifiedBy>
  <cp:revision>36</cp:revision>
  <dcterms:created xsi:type="dcterms:W3CDTF">2012-08-06T13:04:06Z</dcterms:created>
  <dcterms:modified xsi:type="dcterms:W3CDTF">2013-12-22T21:53:46Z</dcterms:modified>
</cp:coreProperties>
</file>