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56" r:id="rId24"/>
    <p:sldId id="291" r:id="rId25"/>
    <p:sldId id="292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9" r:id="rId40"/>
    <p:sldId id="307" r:id="rId41"/>
    <p:sldId id="317" r:id="rId42"/>
    <p:sldId id="308" r:id="rId43"/>
    <p:sldId id="310" r:id="rId44"/>
    <p:sldId id="311" r:id="rId45"/>
    <p:sldId id="318" r:id="rId46"/>
    <p:sldId id="312" r:id="rId47"/>
    <p:sldId id="313" r:id="rId48"/>
    <p:sldId id="314" r:id="rId49"/>
    <p:sldId id="315" r:id="rId50"/>
    <p:sldId id="316" r:id="rId51"/>
    <p:sldId id="319" r:id="rId52"/>
    <p:sldId id="26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2133 -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Number Systems and Encoding Schemes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16-digit </a:t>
            </a:r>
            <a:r>
              <a:rPr lang="en-US" dirty="0"/>
              <a:t>hexadecimal </a:t>
            </a:r>
            <a:r>
              <a:rPr lang="en-US" dirty="0" smtClean="0"/>
              <a:t>number represents 64 bits, </a:t>
            </a:r>
            <a:r>
              <a:rPr lang="en-US" dirty="0"/>
              <a:t>which is </a:t>
            </a:r>
            <a:r>
              <a:rPr lang="en-US" dirty="0" smtClean="0"/>
              <a:t>a quad-word</a:t>
            </a:r>
          </a:p>
          <a:p>
            <a:pPr lvl="1"/>
            <a:r>
              <a:rPr lang="en-US" dirty="0" smtClean="0"/>
              <a:t>Also the length of a memory address (and the size of a pointer) in 64-bit operating systems</a:t>
            </a:r>
            <a:endParaRPr lang="en-US" baseline="-25000" dirty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Octal is a positional number system with a radix of 8</a:t>
            </a:r>
          </a:p>
          <a:p>
            <a:pPr lvl="1"/>
            <a:r>
              <a:rPr lang="en-US" dirty="0" smtClean="0"/>
              <a:t>The eight digits are 0 – 7</a:t>
            </a:r>
          </a:p>
          <a:p>
            <a:pPr lvl="1"/>
            <a:r>
              <a:rPr lang="en-US" dirty="0" smtClean="0"/>
              <a:t>0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7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are equivalent in value to 0</a:t>
            </a:r>
            <a:r>
              <a:rPr lang="en-US" baseline="-25000" dirty="0"/>
              <a:t>10</a:t>
            </a:r>
            <a:r>
              <a:rPr lang="en-US" dirty="0"/>
              <a:t> – </a:t>
            </a:r>
            <a:r>
              <a:rPr lang="en-US" dirty="0" smtClean="0"/>
              <a:t>7</a:t>
            </a:r>
            <a:r>
              <a:rPr lang="en-US" baseline="-25000" dirty="0" smtClean="0"/>
              <a:t>10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95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using the octal digits</a:t>
            </a:r>
          </a:p>
          <a:p>
            <a:pPr lvl="1"/>
            <a:r>
              <a:rPr lang="en-US" dirty="0" smtClean="0"/>
              <a:t>Counting: 5, 6, 7, 10, 11, 12 …</a:t>
            </a:r>
          </a:p>
          <a:p>
            <a:pPr lvl="1"/>
            <a:r>
              <a:rPr lang="en-US" dirty="0" smtClean="0"/>
              <a:t>472</a:t>
            </a:r>
            <a:r>
              <a:rPr lang="en-US" baseline="-25000" dirty="0" smtClean="0"/>
              <a:t>8</a:t>
            </a:r>
            <a:r>
              <a:rPr lang="en-US" dirty="0" smtClean="0"/>
              <a:t> is equivalent to 314</a:t>
            </a:r>
            <a:r>
              <a:rPr lang="en-US" baseline="-25000" dirty="0" smtClean="0"/>
              <a:t>10</a:t>
            </a:r>
          </a:p>
          <a:p>
            <a:pPr lvl="2"/>
            <a:r>
              <a:rPr lang="en-US" dirty="0" smtClean="0"/>
              <a:t>4*8</a:t>
            </a:r>
            <a:r>
              <a:rPr lang="en-US" baseline="30000" dirty="0" smtClean="0"/>
              <a:t>2</a:t>
            </a:r>
            <a:r>
              <a:rPr lang="en-US" dirty="0" smtClean="0"/>
              <a:t> + 7*8</a:t>
            </a:r>
            <a:r>
              <a:rPr lang="en-US" baseline="30000" dirty="0" smtClean="0"/>
              <a:t>1</a:t>
            </a:r>
            <a:r>
              <a:rPr lang="en-US" dirty="0" smtClean="0"/>
              <a:t> + 2*8</a:t>
            </a:r>
            <a:r>
              <a:rPr lang="en-US" baseline="30000" dirty="0" smtClean="0"/>
              <a:t>0 </a:t>
            </a:r>
            <a:r>
              <a:rPr lang="en-US" dirty="0" smtClean="0"/>
              <a:t> = 256 + 56 + 2</a:t>
            </a:r>
          </a:p>
          <a:p>
            <a:pPr lvl="1"/>
            <a:r>
              <a:rPr lang="en-US" dirty="0" smtClean="0"/>
              <a:t>Windows calculator can do translations between octal and decimal</a:t>
            </a:r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9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as shorthand for binary numbers</a:t>
            </a:r>
          </a:p>
          <a:p>
            <a:pPr lvl="1"/>
            <a:r>
              <a:rPr lang="en-US" dirty="0" smtClean="0"/>
              <a:t>Each octal digit represents 3 binary digits (8 = 2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2651"/>
              </p:ext>
            </p:extLst>
          </p:nvPr>
        </p:nvGraphicFramePr>
        <p:xfrm>
          <a:off x="2743200" y="2971800"/>
          <a:ext cx="3505200" cy="171425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</a:tblGrid>
              <a:tr h="362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17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101 010 000</a:t>
            </a:r>
            <a:r>
              <a:rPr lang="en-US" baseline="-25000" dirty="0" smtClean="0"/>
              <a:t>2</a:t>
            </a:r>
            <a:r>
              <a:rPr lang="en-US" dirty="0" smtClean="0"/>
              <a:t> can be written as 520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11 010 110</a:t>
            </a:r>
            <a:r>
              <a:rPr lang="en-US" baseline="-25000" dirty="0" smtClean="0"/>
              <a:t>2</a:t>
            </a:r>
            <a:r>
              <a:rPr lang="en-US" dirty="0" smtClean="0"/>
              <a:t> can be written as 326</a:t>
            </a:r>
            <a:r>
              <a:rPr lang="en-US" baseline="-25000" dirty="0" smtClean="0"/>
              <a:t>8</a:t>
            </a:r>
          </a:p>
          <a:p>
            <a:pPr lvl="1"/>
            <a:r>
              <a:rPr lang="en-US" dirty="0" smtClean="0"/>
              <a:t>Pad binary on left with 0s to make number of digits a multiple of 3 (011 010 110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37</a:t>
            </a:r>
            <a:r>
              <a:rPr lang="en-US" baseline="-25000" dirty="0" smtClean="0"/>
              <a:t>8</a:t>
            </a:r>
            <a:r>
              <a:rPr lang="en-US" dirty="0" smtClean="0"/>
              <a:t> can be written as 011 111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popular when older mainframes utilized 12-, 24- and 36-bit architectures</a:t>
            </a:r>
          </a:p>
          <a:p>
            <a:r>
              <a:rPr lang="en-US" dirty="0" smtClean="0"/>
              <a:t>Advantage over hexadecimal is that all octal digits are decimal digits</a:t>
            </a:r>
          </a:p>
          <a:p>
            <a:pPr lvl="1"/>
            <a:r>
              <a:rPr lang="en-US" dirty="0" smtClean="0"/>
              <a:t>No need for special equipment or complicated translations to allow for additional characters to be used as digits</a:t>
            </a:r>
          </a:p>
          <a:p>
            <a:r>
              <a:rPr lang="en-US" dirty="0" smtClean="0"/>
              <a:t>Also used to represent UNIX file permissions</a:t>
            </a:r>
          </a:p>
          <a:p>
            <a:pPr lvl="1"/>
            <a:r>
              <a:rPr lang="en-US" dirty="0" smtClean="0"/>
              <a:t>7 types of permissions, each “on” or “off”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9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= American </a:t>
            </a:r>
            <a:r>
              <a:rPr lang="en-US" dirty="0"/>
              <a:t>Standard Code for Information Interchange </a:t>
            </a:r>
            <a:endParaRPr lang="en-US" dirty="0" smtClean="0"/>
          </a:p>
          <a:p>
            <a:r>
              <a:rPr lang="en-US" dirty="0" smtClean="0"/>
              <a:t>Character-Encoding scheme that is the basis for most current encoding schemes</a:t>
            </a:r>
          </a:p>
          <a:p>
            <a:pPr lvl="1"/>
            <a:r>
              <a:rPr lang="en-US" dirty="0" smtClean="0"/>
              <a:t>Character-Encoding scheme is a system that provides a bit-pattern representation for each character </a:t>
            </a:r>
          </a:p>
          <a:p>
            <a:pPr lvl="2"/>
            <a:r>
              <a:rPr lang="en-US" dirty="0" smtClean="0"/>
              <a:t>Determines how characters are stored</a:t>
            </a:r>
          </a:p>
          <a:p>
            <a:pPr lvl="2"/>
            <a:r>
              <a:rPr lang="en-US" dirty="0" smtClean="0"/>
              <a:t>Also determines collating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is the scheme used by PCs and UNIX</a:t>
            </a:r>
          </a:p>
          <a:p>
            <a:r>
              <a:rPr lang="en-US" dirty="0" smtClean="0"/>
              <a:t>Originally a 7-bit scheme, allowing for 128 characters</a:t>
            </a:r>
          </a:p>
          <a:p>
            <a:pPr lvl="2"/>
            <a:r>
              <a:rPr lang="en-US" dirty="0" smtClean="0"/>
              <a:t>Decimal values for codes are 0 – 127</a:t>
            </a:r>
          </a:p>
          <a:p>
            <a:pPr lvl="2"/>
            <a:r>
              <a:rPr lang="en-US" dirty="0" smtClean="0"/>
              <a:t>Hexadecimal values for codes are 0 – 7F</a:t>
            </a:r>
          </a:p>
          <a:p>
            <a:r>
              <a:rPr lang="en-US" dirty="0" smtClean="0"/>
              <a:t>First 31 ASCII characters are non-printable control characters such as null and 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the character “A” has the ASCII code 41</a:t>
            </a:r>
            <a:r>
              <a:rPr lang="en-US" baseline="-25000" dirty="0"/>
              <a:t>16</a:t>
            </a:r>
            <a:endParaRPr lang="en-US" dirty="0" smtClean="0"/>
          </a:p>
          <a:p>
            <a:pPr lvl="1"/>
            <a:r>
              <a:rPr lang="en-US" dirty="0" smtClean="0"/>
              <a:t>When saved to disk, it would be stored as 0100 0001</a:t>
            </a:r>
          </a:p>
          <a:p>
            <a:r>
              <a:rPr lang="en-US" dirty="0" smtClean="0"/>
              <a:t>“a” has ASCII code 61</a:t>
            </a:r>
            <a:r>
              <a:rPr lang="en-US" baseline="-25000" dirty="0" smtClean="0"/>
              <a:t>16</a:t>
            </a:r>
            <a:endParaRPr lang="en-US" dirty="0"/>
          </a:p>
          <a:p>
            <a:pPr lvl="1"/>
            <a:r>
              <a:rPr lang="en-US" dirty="0"/>
              <a:t>When saved to disk, it would be stored as </a:t>
            </a:r>
            <a:r>
              <a:rPr lang="en-US" dirty="0" smtClean="0"/>
              <a:t>0110 0001</a:t>
            </a:r>
          </a:p>
          <a:p>
            <a:r>
              <a:rPr lang="en-US" dirty="0" smtClean="0"/>
              <a:t>So in the ASCII collating sequence, "A" &lt; "a"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1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editors will translate the bit strings on disk to the familiar characters using the proper encoding scheme</a:t>
            </a:r>
          </a:p>
          <a:p>
            <a:r>
              <a:rPr lang="en-US" dirty="0" smtClean="0"/>
              <a:t>Hex editors will show the bit strings (as 2-digit hex numbers) instead</a:t>
            </a:r>
          </a:p>
          <a:p>
            <a:pPr lvl="1"/>
            <a:r>
              <a:rPr lang="en-US" dirty="0" smtClean="0"/>
              <a:t>Allows user to “see” the non-printable characters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is a positional number system with a radix of 2</a:t>
            </a:r>
          </a:p>
          <a:p>
            <a:pPr lvl="1"/>
            <a:r>
              <a:rPr lang="en-US" dirty="0" smtClean="0"/>
              <a:t>The two digits are 0 and 1</a:t>
            </a:r>
          </a:p>
          <a:p>
            <a:r>
              <a:rPr lang="en-US" dirty="0" smtClean="0"/>
              <a:t>Used by computers because it is naturally implemented by digital electronics</a:t>
            </a:r>
          </a:p>
          <a:p>
            <a:pPr lvl="1"/>
            <a:r>
              <a:rPr lang="en-US" dirty="0" smtClean="0"/>
              <a:t>Signals divided into discrete bands of analog levels, meaning all levels within a band represent the same signal state</a:t>
            </a:r>
          </a:p>
        </p:txBody>
      </p:sp>
    </p:spTree>
    <p:extLst>
      <p:ext uri="{BB962C8B-B14F-4D97-AF65-F5344CB8AC3E}">
        <p14:creationId xmlns:p14="http://schemas.microsoft.com/office/powerpoint/2010/main" val="308411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tables </a:t>
            </a:r>
            <a:r>
              <a:rPr lang="en-US" dirty="0" smtClean="0"/>
              <a:t>(showing all characters with their codes) can </a:t>
            </a:r>
            <a:r>
              <a:rPr lang="en-US" dirty="0"/>
              <a:t>be found on the web</a:t>
            </a:r>
          </a:p>
          <a:p>
            <a:pPr lvl="1"/>
            <a:r>
              <a:rPr lang="en-US" dirty="0">
                <a:hlinkClick r:id="rId2"/>
              </a:rPr>
              <a:t>http://www.asciitable.com/</a:t>
            </a:r>
            <a:r>
              <a:rPr lang="en-US" dirty="0"/>
              <a:t> is a popular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Character Set encoding scheme</a:t>
            </a:r>
          </a:p>
          <a:p>
            <a:pPr lvl="1"/>
            <a:r>
              <a:rPr lang="en-US" dirty="0" smtClean="0"/>
              <a:t>Encompasses multiple encodings</a:t>
            </a:r>
          </a:p>
          <a:p>
            <a:pPr lvl="1"/>
            <a:r>
              <a:rPr lang="en-US" dirty="0" smtClean="0"/>
              <a:t>Allows for the representation of many characters</a:t>
            </a:r>
          </a:p>
          <a:p>
            <a:pPr lvl="2"/>
            <a:r>
              <a:rPr lang="en-US" dirty="0" smtClean="0"/>
              <a:t>Latest version (UTF-16) uses 2 sixteen bit units to encode each character</a:t>
            </a:r>
          </a:p>
          <a:p>
            <a:pPr lvl="3"/>
            <a:r>
              <a:rPr lang="en-US" dirty="0" smtClean="0"/>
              <a:t>Covers over 110,000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“There are 10 types of people in the world. 	</a:t>
            </a:r>
            <a:r>
              <a:rPr lang="en-US" smtClean="0"/>
              <a:t>Those </a:t>
            </a:r>
            <a:r>
              <a:rPr lang="en-US" dirty="0" smtClean="0"/>
              <a:t>who understand binary and </a:t>
            </a:r>
            <a:r>
              <a:rPr lang="en-US" smtClean="0"/>
              <a:t>those 	who </a:t>
            </a:r>
            <a:r>
              <a:rPr lang="en-US" dirty="0" smtClean="0"/>
              <a:t>don’t.” -- 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2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Numeric </a:t>
            </a:r>
            <a:r>
              <a:rPr lang="en-US" sz="3600" dirty="0" smtClean="0">
                <a:solidFill>
                  <a:schemeClr val="tx1"/>
                </a:solidFill>
              </a:rPr>
              <a:t>Data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clause can contain:</a:t>
            </a:r>
          </a:p>
          <a:p>
            <a:pPr lvl="1"/>
            <a:r>
              <a:rPr lang="en-US" dirty="0" smtClean="0"/>
              <a:t>9s, to signify digits (up to 18 total)</a:t>
            </a:r>
          </a:p>
          <a:p>
            <a:pPr lvl="1"/>
            <a:r>
              <a:rPr lang="en-US" dirty="0" smtClean="0"/>
              <a:t>V (optional) to denote the decimal point</a:t>
            </a:r>
          </a:p>
          <a:p>
            <a:pPr lvl="2"/>
            <a:r>
              <a:rPr lang="en-US" dirty="0" smtClean="0"/>
              <a:t>Virtual, uses no storage</a:t>
            </a:r>
          </a:p>
          <a:p>
            <a:pPr lvl="2"/>
            <a:r>
              <a:rPr lang="en-US" dirty="0" smtClean="0"/>
              <a:t>Must be followed by at least one 9</a:t>
            </a:r>
          </a:p>
          <a:p>
            <a:pPr lvl="1"/>
            <a:r>
              <a:rPr lang="en-US" dirty="0" smtClean="0"/>
              <a:t>S (optional) to define the field as signed</a:t>
            </a:r>
          </a:p>
          <a:p>
            <a:pPr lvl="2"/>
            <a:r>
              <a:rPr lang="en-US" dirty="0" smtClean="0"/>
              <a:t>Must be first character in Pic clause</a:t>
            </a:r>
          </a:p>
          <a:p>
            <a:pPr lvl="2"/>
            <a:r>
              <a:rPr lang="en-US" dirty="0" smtClean="0"/>
              <a:t>Uses no storage</a:t>
            </a:r>
          </a:p>
          <a:p>
            <a:pPr lvl="2"/>
            <a:r>
              <a:rPr lang="en-US" dirty="0" smtClean="0"/>
              <a:t>If field is unsigned, all values treated as positive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4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Pic 999: 3-digit unsigned field (3 bytes storage)</a:t>
            </a:r>
          </a:p>
          <a:p>
            <a:r>
              <a:rPr lang="en-US" sz="2800" dirty="0" smtClean="0"/>
              <a:t>Pic S999: 3-digit signed field </a:t>
            </a:r>
            <a:r>
              <a:rPr lang="en-US" sz="2800" dirty="0"/>
              <a:t>(3 bytes storage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Pic 999V99: 5-digit unsigned field; 2 digits after the decimal point (5 bytes storage)</a:t>
            </a:r>
          </a:p>
          <a:p>
            <a:r>
              <a:rPr lang="en-US" sz="2800" dirty="0" smtClean="0"/>
              <a:t>Pic S9(8)V99: 10-digit signed field; 2 digits after the decimal point (10 bytes storage)</a:t>
            </a:r>
            <a:endParaRPr lang="en-US" sz="2800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fields are the only fields that can be used in calculations</a:t>
            </a:r>
          </a:p>
          <a:p>
            <a:r>
              <a:rPr lang="en-US" dirty="0" smtClean="0"/>
              <a:t>Numeric fields can contain non-numeric data</a:t>
            </a:r>
          </a:p>
          <a:p>
            <a:pPr lvl="1"/>
            <a:r>
              <a:rPr lang="en-US" dirty="0" smtClean="0"/>
              <a:t>Only receive an error if the field is used somehow, as in a calculation or comparison </a:t>
            </a:r>
          </a:p>
          <a:p>
            <a:r>
              <a:rPr lang="en-US" dirty="0" smtClean="0"/>
              <a:t>Numeric data means </a:t>
            </a:r>
            <a:r>
              <a:rPr lang="en-US" i="1" dirty="0" smtClean="0"/>
              <a:t>every</a:t>
            </a:r>
            <a:r>
              <a:rPr lang="en-US" dirty="0" smtClean="0"/>
              <a:t> position in the field contains a valid digit (0 – 9)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8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field defined as Pic 9(5)</a:t>
            </a:r>
          </a:p>
          <a:p>
            <a:r>
              <a:rPr lang="en-US" dirty="0" smtClean="0"/>
              <a:t>In a file:</a:t>
            </a:r>
          </a:p>
          <a:p>
            <a:pPr lvl="1"/>
            <a:r>
              <a:rPr lang="en-US" dirty="0" smtClean="0"/>
              <a:t>The value 12345 would be stored as 12345</a:t>
            </a:r>
          </a:p>
          <a:p>
            <a:pPr lvl="1"/>
            <a:r>
              <a:rPr lang="en-US" dirty="0" smtClean="0"/>
              <a:t>The value 567 would be stored as 00567</a:t>
            </a:r>
          </a:p>
          <a:p>
            <a:pPr lvl="1"/>
            <a:r>
              <a:rPr lang="en-US" dirty="0" smtClean="0"/>
              <a:t>The value 0 would be stored as 00000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field defined as Pic 999V99</a:t>
            </a:r>
          </a:p>
          <a:p>
            <a:r>
              <a:rPr lang="en-US" dirty="0" smtClean="0"/>
              <a:t>In a file:</a:t>
            </a:r>
          </a:p>
          <a:p>
            <a:pPr lvl="1"/>
            <a:r>
              <a:rPr lang="en-US" dirty="0" smtClean="0"/>
              <a:t>The value 123.45 would be stored as 12345</a:t>
            </a:r>
          </a:p>
          <a:p>
            <a:pPr lvl="1"/>
            <a:r>
              <a:rPr lang="en-US" dirty="0" smtClean="0"/>
              <a:t>The value 5.67 would be stored as 00567</a:t>
            </a:r>
          </a:p>
          <a:p>
            <a:pPr lvl="1"/>
            <a:r>
              <a:rPr lang="en-US" dirty="0" smtClean="0"/>
              <a:t>The value 0 would be stored as 00000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6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fields defined as signed (using the Pic character “S”) will allow for negative values to be stored</a:t>
            </a:r>
          </a:p>
          <a:p>
            <a:r>
              <a:rPr lang="en-US" dirty="0" smtClean="0"/>
              <a:t>The sign is not stored as a separate character in the file but is encoded into the last digit of the numeric value</a:t>
            </a:r>
          </a:p>
          <a:p>
            <a:r>
              <a:rPr lang="en-US" dirty="0" smtClean="0"/>
              <a:t>A five-digit signed value consumes as much storage as a five-digit unsigned value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two bands/states</a:t>
            </a:r>
          </a:p>
          <a:p>
            <a:pPr lvl="1"/>
            <a:r>
              <a:rPr lang="en-US" dirty="0" smtClean="0"/>
              <a:t>“On”, “true”, “1”</a:t>
            </a:r>
          </a:p>
          <a:p>
            <a:pPr lvl="1"/>
            <a:r>
              <a:rPr lang="en-US" dirty="0" smtClean="0"/>
              <a:t>“Off”, “false”, “0”</a:t>
            </a:r>
          </a:p>
          <a:p>
            <a:r>
              <a:rPr lang="en-US" dirty="0" smtClean="0"/>
              <a:t>Digital Circuits are constructed by assembling logic gates</a:t>
            </a:r>
          </a:p>
          <a:p>
            <a:pPr lvl="1"/>
            <a:r>
              <a:rPr lang="en-US" dirty="0" smtClean="0"/>
              <a:t>Electronic representations of Boolean functions (and, or, not, </a:t>
            </a:r>
            <a:r>
              <a:rPr lang="en-US" dirty="0" err="1" smtClean="0"/>
              <a:t>xor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Negative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752600"/>
            <a:ext cx="3581399" cy="432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15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Negative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field defined as Pic </a:t>
            </a:r>
            <a:r>
              <a:rPr lang="en-US" dirty="0" smtClean="0"/>
              <a:t>S9(5)</a:t>
            </a:r>
            <a:endParaRPr lang="en-US" dirty="0"/>
          </a:p>
          <a:p>
            <a:r>
              <a:rPr lang="en-US" dirty="0"/>
              <a:t>In a file: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+12345 </a:t>
            </a:r>
            <a:r>
              <a:rPr lang="en-US" dirty="0"/>
              <a:t>would be stored as 12345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-12345 </a:t>
            </a:r>
            <a:r>
              <a:rPr lang="en-US" dirty="0"/>
              <a:t>would be stored as </a:t>
            </a:r>
            <a:r>
              <a:rPr lang="en-US" dirty="0" smtClean="0"/>
              <a:t>1234u</a:t>
            </a:r>
            <a:endParaRPr lang="en-US" dirty="0"/>
          </a:p>
          <a:p>
            <a:pPr lvl="1"/>
            <a:r>
              <a:rPr lang="en-US" dirty="0"/>
              <a:t>The value </a:t>
            </a:r>
            <a:r>
              <a:rPr lang="en-US" dirty="0" smtClean="0"/>
              <a:t>+567 </a:t>
            </a:r>
            <a:r>
              <a:rPr lang="en-US" dirty="0"/>
              <a:t>would be stored as </a:t>
            </a:r>
            <a:r>
              <a:rPr lang="en-US" dirty="0" smtClean="0"/>
              <a:t>00567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-567 </a:t>
            </a:r>
            <a:r>
              <a:rPr lang="en-US" dirty="0"/>
              <a:t>would be stored as </a:t>
            </a:r>
            <a:r>
              <a:rPr lang="en-US" dirty="0" smtClean="0"/>
              <a:t>0056w</a:t>
            </a:r>
            <a:endParaRPr lang="en-US" dirty="0"/>
          </a:p>
          <a:p>
            <a:pPr lvl="1"/>
            <a:r>
              <a:rPr lang="en-US" dirty="0"/>
              <a:t>The value 0 would be stored as </a:t>
            </a:r>
            <a:r>
              <a:rPr lang="en-US" dirty="0" smtClean="0"/>
              <a:t>00000</a:t>
            </a:r>
          </a:p>
          <a:p>
            <a:pPr lvl="2"/>
            <a:r>
              <a:rPr lang="en-US" dirty="0" smtClean="0"/>
              <a:t>0 is deemed to be neither positive </a:t>
            </a:r>
            <a:r>
              <a:rPr lang="en-US" smtClean="0"/>
              <a:t>or negative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Negative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field defined as Pic </a:t>
            </a:r>
            <a:r>
              <a:rPr lang="en-US" dirty="0" smtClean="0"/>
              <a:t>S999V99</a:t>
            </a:r>
            <a:endParaRPr lang="en-US" dirty="0"/>
          </a:p>
          <a:p>
            <a:r>
              <a:rPr lang="en-US" dirty="0"/>
              <a:t>In a file: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+123.45 </a:t>
            </a:r>
            <a:r>
              <a:rPr lang="en-US" dirty="0"/>
              <a:t>would be stored as </a:t>
            </a:r>
            <a:r>
              <a:rPr lang="en-US" dirty="0" smtClean="0"/>
              <a:t>12345</a:t>
            </a:r>
            <a:endParaRPr lang="en-US" dirty="0"/>
          </a:p>
          <a:p>
            <a:pPr lvl="1"/>
            <a:r>
              <a:rPr lang="en-US" dirty="0"/>
              <a:t>The value </a:t>
            </a:r>
            <a:r>
              <a:rPr lang="en-US" dirty="0" smtClean="0"/>
              <a:t>-123.45 </a:t>
            </a:r>
            <a:r>
              <a:rPr lang="en-US" dirty="0"/>
              <a:t>would be stored as </a:t>
            </a:r>
            <a:r>
              <a:rPr lang="en-US" dirty="0" smtClean="0"/>
              <a:t>1234u</a:t>
            </a:r>
            <a:endParaRPr lang="en-US" dirty="0"/>
          </a:p>
          <a:p>
            <a:pPr lvl="1"/>
            <a:r>
              <a:rPr lang="en-US" dirty="0"/>
              <a:t>The value </a:t>
            </a:r>
            <a:r>
              <a:rPr lang="en-US" dirty="0" smtClean="0"/>
              <a:t>+5.67 </a:t>
            </a:r>
            <a:r>
              <a:rPr lang="en-US" dirty="0"/>
              <a:t>would be stored as </a:t>
            </a:r>
            <a:r>
              <a:rPr lang="en-US" dirty="0" smtClean="0"/>
              <a:t>00567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-5.67 </a:t>
            </a:r>
            <a:r>
              <a:rPr lang="en-US" dirty="0"/>
              <a:t>would be stored as </a:t>
            </a:r>
            <a:r>
              <a:rPr lang="en-US" dirty="0" smtClean="0"/>
              <a:t>0056w</a:t>
            </a:r>
            <a:endParaRPr lang="en-US" dirty="0"/>
          </a:p>
          <a:p>
            <a:pPr lvl="1"/>
            <a:r>
              <a:rPr lang="en-US" dirty="0"/>
              <a:t>The value 0 would be stored as 00000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1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Negative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value is stored as a signed value in a file, it must be read into a signed field so that the system knows how to interpret the bit sequence on disk</a:t>
            </a:r>
            <a:endParaRPr lang="en-US" dirty="0"/>
          </a:p>
          <a:p>
            <a:pPr lvl="1"/>
            <a:r>
              <a:rPr lang="en-US" dirty="0" smtClean="0"/>
              <a:t>Read into a signed field, the </a:t>
            </a:r>
            <a:r>
              <a:rPr lang="en-US" dirty="0"/>
              <a:t>value </a:t>
            </a:r>
            <a:r>
              <a:rPr lang="en-US" dirty="0" smtClean="0"/>
              <a:t>1234u will be seen as a valid numeric value</a:t>
            </a:r>
          </a:p>
          <a:p>
            <a:pPr lvl="1"/>
            <a:r>
              <a:rPr lang="en-US" dirty="0" smtClean="0"/>
              <a:t>Read into an unsigned field, the value 1234u will not be seen as a valid numeric value as the “u” will not be seen as a digit with an encoded sign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1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Number Storage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recognizes other storage schemes for storing numeric data</a:t>
            </a:r>
          </a:p>
          <a:p>
            <a:pPr lvl="1"/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More efficient calculations</a:t>
            </a:r>
          </a:p>
          <a:p>
            <a:pPr lvl="1"/>
            <a:r>
              <a:rPr lang="en-US" dirty="0" smtClean="0"/>
              <a:t>Storing large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7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field defined as COMP-1 will consume 1 word (4 bytes) of storage</a:t>
            </a:r>
          </a:p>
          <a:p>
            <a:r>
              <a:rPr lang="en-US" sz="2800" dirty="0" smtClean="0"/>
              <a:t>It is a floating point format (IEEE-754)</a:t>
            </a:r>
          </a:p>
          <a:p>
            <a:r>
              <a:rPr lang="en-US" sz="2800" dirty="0" smtClean="0"/>
              <a:t>± </a:t>
            </a:r>
            <a:r>
              <a:rPr lang="en-US" sz="2800" dirty="0" err="1" smtClean="0"/>
              <a:t>m.mmmmmm</a:t>
            </a:r>
            <a:r>
              <a:rPr lang="en-US" sz="2800" dirty="0" smtClean="0"/>
              <a:t>*b</a:t>
            </a:r>
            <a:r>
              <a:rPr lang="en-US" sz="2800" baseline="30000" dirty="0" smtClean="0"/>
              <a:t>e</a:t>
            </a:r>
          </a:p>
          <a:p>
            <a:pPr lvl="1"/>
            <a:r>
              <a:rPr lang="en-US" sz="2400" dirty="0" err="1" smtClean="0"/>
              <a:t>m.mmmmmm</a:t>
            </a:r>
            <a:r>
              <a:rPr lang="en-US" sz="2400" dirty="0" smtClean="0"/>
              <a:t> is mantissa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 is base</a:t>
            </a:r>
          </a:p>
          <a:p>
            <a:pPr lvl="1"/>
            <a:r>
              <a:rPr lang="en-US" sz="2400" dirty="0" smtClean="0"/>
              <a:t>e is exponent</a:t>
            </a:r>
            <a:endParaRPr lang="en-US" sz="2400" baseline="30000" dirty="0" smtClean="0"/>
          </a:p>
          <a:p>
            <a:r>
              <a:rPr lang="en-US" sz="2800" dirty="0" smtClean="0"/>
              <a:t>No PIC clause</a:t>
            </a:r>
            <a:br>
              <a:rPr lang="en-US" sz="2800" dirty="0" smtClean="0"/>
            </a:br>
            <a:r>
              <a:rPr lang="en-US" dirty="0" smtClean="0"/>
              <a:t>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FP-Field    Comp-1.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3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bit is the sign (0 = +; 1 = -)</a:t>
            </a:r>
          </a:p>
          <a:p>
            <a:r>
              <a:rPr lang="en-US" dirty="0" smtClean="0"/>
              <a:t>The next 8 bits represent the exponent</a:t>
            </a:r>
          </a:p>
          <a:p>
            <a:pPr lvl="1"/>
            <a:r>
              <a:rPr lang="en-US" dirty="0" smtClean="0"/>
              <a:t>In excess-127 notation</a:t>
            </a:r>
          </a:p>
          <a:p>
            <a:r>
              <a:rPr lang="en-US" dirty="0" smtClean="0"/>
              <a:t>The final 23 bits represent the mantissa</a:t>
            </a:r>
          </a:p>
          <a:p>
            <a:pPr lvl="1"/>
            <a:r>
              <a:rPr lang="en-US" dirty="0" smtClean="0"/>
              <a:t>There is an implied “1” before the mantissa, as all normalized numbers in base 2 will have a “1” before the decimal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73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+5:</a:t>
            </a:r>
          </a:p>
          <a:p>
            <a:pPr lvl="1"/>
            <a:r>
              <a:rPr lang="en-US" dirty="0" smtClean="0"/>
              <a:t>In binary, is 101</a:t>
            </a:r>
          </a:p>
          <a:p>
            <a:pPr lvl="1"/>
            <a:r>
              <a:rPr lang="en-US" dirty="0" smtClean="0"/>
              <a:t>Normalized, is 1.01 * 2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So the sign is positive, mantissa is 1.01, and the exponent is 2</a:t>
            </a:r>
          </a:p>
          <a:p>
            <a:pPr lvl="1"/>
            <a:r>
              <a:rPr lang="en-US" dirty="0" smtClean="0"/>
              <a:t>The leading “1” in the mantissa is not stored as it is implied</a:t>
            </a:r>
          </a:p>
          <a:p>
            <a:pPr lvl="1"/>
            <a:r>
              <a:rPr lang="en-US" dirty="0" smtClean="0"/>
              <a:t>The exponent is stored as 129 as it is in excess-127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5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sign bit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2800" dirty="0" smtClean="0"/>
              <a:t>The exponent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100 0000 1</a:t>
            </a:r>
          </a:p>
          <a:p>
            <a:r>
              <a:rPr lang="en-US" sz="2800" dirty="0" smtClean="0"/>
              <a:t>The mantissa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010 0000 0000 0000 0000 0000</a:t>
            </a:r>
          </a:p>
          <a:p>
            <a:r>
              <a:rPr lang="en-US" sz="2800" dirty="0" smtClean="0"/>
              <a:t>String together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0100 0000 1010 0000 0000 0000 0000 0000</a:t>
            </a:r>
          </a:p>
          <a:p>
            <a:r>
              <a:rPr lang="en-US" sz="2800" dirty="0" smtClean="0"/>
              <a:t>In hex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 A0 00 00</a:t>
            </a:r>
          </a:p>
          <a:p>
            <a:r>
              <a:rPr lang="en-US" sz="2800" dirty="0" err="1" smtClean="0"/>
              <a:t>MinGW</a:t>
            </a:r>
            <a:r>
              <a:rPr lang="en-US" sz="2800" dirty="0" smtClean="0"/>
              <a:t> C will reverse the bytes and write to disk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00 00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2000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6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Special values: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 = 0000 0000 0000 0000 0000 0000 0000 0000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-0 = 1000 0000 0000 0000 0000 0000 0000 0000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0111 1111 1000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0000 0000 0000 0000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1111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1111 1000 0000 0000 0000 0000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0111 1111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0000 0000 0000 0000 0000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inf</a:t>
            </a:r>
            <a:r>
              <a:rPr lang="en-US" dirty="0" smtClean="0"/>
              <a:t> = infinity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= Not a number (i.e., result when dividing </a:t>
            </a:r>
            <a:r>
              <a:rPr lang="en-US" smtClean="0"/>
              <a:t>a value </a:t>
            </a:r>
            <a:r>
              <a:rPr lang="en-US" dirty="0" smtClean="0"/>
              <a:t>by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0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using digits 0 and 1 only</a:t>
            </a:r>
          </a:p>
          <a:p>
            <a:pPr lvl="1"/>
            <a:r>
              <a:rPr lang="en-US" dirty="0" smtClean="0"/>
              <a:t>Counting: 0, 1, 10, 11, 100, 101, 110, 111, 1000 …</a:t>
            </a:r>
          </a:p>
          <a:p>
            <a:pPr lvl="1"/>
            <a:r>
              <a:rPr lang="en-US" dirty="0" smtClean="0"/>
              <a:t>100101</a:t>
            </a:r>
            <a:r>
              <a:rPr lang="en-US" baseline="-25000" dirty="0" smtClean="0"/>
              <a:t>2</a:t>
            </a:r>
            <a:r>
              <a:rPr lang="en-US" dirty="0" smtClean="0"/>
              <a:t> is equivalent to 37</a:t>
            </a:r>
            <a:r>
              <a:rPr lang="en-US" baseline="-25000" dirty="0" smtClean="0"/>
              <a:t>10</a:t>
            </a:r>
          </a:p>
          <a:p>
            <a:pPr lvl="2"/>
            <a:r>
              <a:rPr lang="en-US" dirty="0" smtClean="0"/>
              <a:t>1*2</a:t>
            </a:r>
            <a:r>
              <a:rPr lang="en-US" baseline="30000" dirty="0" smtClean="0"/>
              <a:t>5</a:t>
            </a:r>
            <a:r>
              <a:rPr lang="en-US" dirty="0" smtClean="0"/>
              <a:t> + 0*2</a:t>
            </a:r>
            <a:r>
              <a:rPr lang="en-US" baseline="30000" dirty="0" smtClean="0"/>
              <a:t>4</a:t>
            </a:r>
            <a:r>
              <a:rPr lang="en-US" dirty="0" smtClean="0"/>
              <a:t> + 0*2</a:t>
            </a:r>
            <a:r>
              <a:rPr lang="en-US" baseline="30000" dirty="0" smtClean="0"/>
              <a:t>3</a:t>
            </a:r>
            <a:r>
              <a:rPr lang="en-US" dirty="0" smtClean="0"/>
              <a:t> + 1*2</a:t>
            </a:r>
            <a:r>
              <a:rPr lang="en-US" baseline="30000" dirty="0" smtClean="0"/>
              <a:t>2</a:t>
            </a:r>
            <a:r>
              <a:rPr lang="en-US" dirty="0" smtClean="0"/>
              <a:t> + 0*2</a:t>
            </a:r>
            <a:r>
              <a:rPr lang="en-US" baseline="30000" dirty="0" smtClean="0"/>
              <a:t>1</a:t>
            </a:r>
            <a:r>
              <a:rPr lang="en-US" dirty="0" smtClean="0"/>
              <a:t> + 1*2</a:t>
            </a:r>
            <a:r>
              <a:rPr lang="en-US" baseline="30000" dirty="0" smtClean="0"/>
              <a:t>0 </a:t>
            </a:r>
            <a:r>
              <a:rPr lang="en-US" dirty="0" smtClean="0"/>
              <a:t> = 32 + 4 + 1</a:t>
            </a:r>
          </a:p>
          <a:p>
            <a:pPr lvl="1"/>
            <a:r>
              <a:rPr lang="en-US" dirty="0" smtClean="0"/>
              <a:t>Windows calculator can do translations between binary and decimal</a:t>
            </a:r>
          </a:p>
          <a:p>
            <a:r>
              <a:rPr lang="en-US" dirty="0" smtClean="0"/>
              <a:t>Bit is the amount of storage needed to store one binary digit (</a:t>
            </a:r>
            <a:r>
              <a:rPr lang="en-US" b="1" i="1" dirty="0" smtClean="0"/>
              <a:t>bit</a:t>
            </a:r>
            <a:r>
              <a:rPr lang="en-US" dirty="0" smtClean="0"/>
              <a:t> = </a:t>
            </a:r>
            <a:r>
              <a:rPr lang="en-US" b="1" i="1" dirty="0" smtClean="0"/>
              <a:t>b</a:t>
            </a:r>
            <a:r>
              <a:rPr lang="en-US" dirty="0" smtClean="0"/>
              <a:t>inary dig</a:t>
            </a:r>
            <a:r>
              <a:rPr lang="en-US" b="1" i="1" dirty="0" smtClean="0"/>
              <a:t>it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field defined as COMP-2 will consume 1 double-word (8 bytes) of storage</a:t>
            </a:r>
          </a:p>
          <a:p>
            <a:r>
              <a:rPr lang="en-US" sz="2800" dirty="0" smtClean="0"/>
              <a:t>As COMP-1, with the extra 32 bits added to the mantissa</a:t>
            </a:r>
            <a:endParaRPr lang="en-US" sz="2400" baseline="30000" dirty="0" smtClean="0"/>
          </a:p>
          <a:p>
            <a:r>
              <a:rPr lang="en-US" sz="2800" dirty="0" smtClean="0"/>
              <a:t>No PIC clause</a:t>
            </a:r>
            <a:br>
              <a:rPr lang="en-US" sz="2800" dirty="0" smtClean="0"/>
            </a:br>
            <a:r>
              <a:rPr lang="en-US" dirty="0" smtClean="0"/>
              <a:t>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FP-Field    Comp-2.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33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floating point storage types (COMP-1, COMP-2) allow for larger values to be stored</a:t>
            </a:r>
          </a:p>
          <a:p>
            <a:r>
              <a:rPr lang="en-US" dirty="0" smtClean="0"/>
              <a:t>The storage mechanism for floating point fields (mantissa/base/exponent) causes loss of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2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Also known as Packed Decimal</a:t>
            </a:r>
          </a:p>
          <a:p>
            <a:pPr lvl="1"/>
            <a:r>
              <a:rPr lang="en-US" sz="2400" dirty="0" smtClean="0"/>
              <a:t>Each digit takes ½ byte</a:t>
            </a:r>
          </a:p>
          <a:p>
            <a:pPr lvl="1"/>
            <a:r>
              <a:rPr lang="en-US" sz="2400" dirty="0" smtClean="0"/>
              <a:t>Also ½ byte for sign</a:t>
            </a:r>
          </a:p>
          <a:p>
            <a:r>
              <a:rPr lang="en-US" dirty="0" smtClean="0"/>
              <a:t>Storage </a:t>
            </a:r>
            <a:r>
              <a:rPr lang="en-US" dirty="0"/>
              <a:t>needed is </a:t>
            </a:r>
            <a:r>
              <a:rPr lang="en-US" dirty="0" smtClean="0"/>
              <a:t>⌈ (#digits + 1) / 2 ⌉ bytes</a:t>
            </a:r>
          </a:p>
          <a:p>
            <a:r>
              <a:rPr lang="en-US" dirty="0" smtClean="0"/>
              <a:t>Requires a Pic clause as well</a:t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PD-Field1   Pic  999V99    Comp-3.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PD-Field2   Pic S999V99    Comp-3.</a:t>
            </a:r>
            <a:endParaRPr lang="en-US" sz="2000" dirty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Comp-3 field defined as Pic S999V99 would need ⌈ (5 + 1) / 2 ⌉  = 3 bytes of storage</a:t>
            </a:r>
          </a:p>
          <a:p>
            <a:pPr lvl="1"/>
            <a:r>
              <a:rPr lang="en-US" dirty="0" smtClean="0"/>
              <a:t>As would any signed or unsigned Comp-3 fields having 4 or 5 digits total</a:t>
            </a:r>
          </a:p>
          <a:p>
            <a:r>
              <a:rPr lang="en-US" dirty="0" smtClean="0"/>
              <a:t>Each digit of the value is placed in a half-byte, padded with zeroes on either end if necessary, and ending with the sign</a:t>
            </a:r>
          </a:p>
          <a:p>
            <a:pPr lvl="1"/>
            <a:r>
              <a:rPr lang="en-US" dirty="0" smtClean="0"/>
              <a:t>C for positive; D for negative; F for unsigned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8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Comp-3 field defined as Pic S999V99 with a value of +17.50 would be stored as (in bytes)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01 75 0C</a:t>
            </a:r>
            <a:endParaRPr lang="en-US" sz="2800" dirty="0"/>
          </a:p>
          <a:p>
            <a:r>
              <a:rPr lang="en-US" sz="2800" dirty="0" smtClean="0"/>
              <a:t>Or in binary: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0000 0001 0111 0101 0000 1100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69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Comp-3 fields used to both save storage and for more efficient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is converted to binary</a:t>
            </a:r>
          </a:p>
          <a:p>
            <a:r>
              <a:rPr lang="en-US" dirty="0"/>
              <a:t>Storage needed is ⌈ </a:t>
            </a:r>
            <a:r>
              <a:rPr lang="en-US" dirty="0" smtClean="0"/>
              <a:t>#digits </a:t>
            </a:r>
            <a:r>
              <a:rPr lang="en-US" dirty="0"/>
              <a:t>/ 2 ⌉ </a:t>
            </a:r>
            <a:r>
              <a:rPr lang="en-US" dirty="0" smtClean="0"/>
              <a:t>bytes</a:t>
            </a:r>
            <a:endParaRPr lang="en-US" sz="2400" dirty="0" smtClean="0"/>
          </a:p>
          <a:p>
            <a:r>
              <a:rPr lang="en-US" dirty="0" smtClean="0"/>
              <a:t>Requires a Pic clause as well</a:t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PD-Field1   Pic  999V99    Comp-4.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PD-Field2   Pic S999V99    Comp-4.</a:t>
            </a:r>
            <a:endParaRPr lang="en-US" sz="2000" dirty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53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Comp-4 field defined as Pic S999V99 with a value of +17.50 would be stored as (in bytes)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 06 D6</a:t>
            </a:r>
            <a:endParaRPr lang="en-US" sz="2800" dirty="0"/>
          </a:p>
          <a:p>
            <a:r>
              <a:rPr lang="en-US" sz="2800" dirty="0" smtClean="0"/>
              <a:t>Or in binary: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0000 0000 0000 0110 1101 0110</a:t>
            </a:r>
          </a:p>
        </p:txBody>
      </p:sp>
    </p:spTree>
    <p:extLst>
      <p:ext uri="{BB962C8B-B14F-4D97-AF65-F5344CB8AC3E}">
        <p14:creationId xmlns:p14="http://schemas.microsoft.com/office/powerpoint/2010/main" val="2504677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Negative values are stored in 2’s complement</a:t>
            </a:r>
          </a:p>
          <a:p>
            <a:pPr lvl="1"/>
            <a:r>
              <a:rPr lang="en-US" sz="2400" dirty="0" smtClean="0"/>
              <a:t>Subtract from hex value 10…0 (the number of 0s is the number of hex digits in our field)</a:t>
            </a:r>
          </a:p>
          <a:p>
            <a:r>
              <a:rPr lang="en-US" sz="2800" dirty="0" smtClean="0"/>
              <a:t>Same field, but with value of -17.50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FF F9 2A (1 00 00 00 – 00 06 D6)</a:t>
            </a:r>
            <a:endParaRPr lang="en-US" sz="2800" dirty="0"/>
          </a:p>
          <a:p>
            <a:r>
              <a:rPr lang="en-US" sz="2800" dirty="0"/>
              <a:t>Or in binary: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1111 1111 1111 0101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1101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0110</a:t>
            </a:r>
          </a:p>
          <a:p>
            <a:r>
              <a:rPr lang="en-US" sz="2800" dirty="0" smtClean="0"/>
              <a:t>Unsigned values stored the same as signed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8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as COMP-4, except the bytes are stored in reverse order</a:t>
            </a:r>
          </a:p>
          <a:p>
            <a:pPr lvl="1"/>
            <a:r>
              <a:rPr lang="en-US" dirty="0" smtClean="0"/>
              <a:t>+17.50 in Comp-4 is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D6</a:t>
            </a:r>
          </a:p>
          <a:p>
            <a:pPr lvl="1"/>
            <a:r>
              <a:rPr lang="en-US" dirty="0" smtClean="0"/>
              <a:t>+17.50 </a:t>
            </a:r>
            <a:r>
              <a:rPr lang="en-US" dirty="0"/>
              <a:t>in </a:t>
            </a:r>
            <a:r>
              <a:rPr lang="en-US" dirty="0" smtClean="0"/>
              <a:t>Comp-5 </a:t>
            </a:r>
            <a:r>
              <a:rPr lang="en-US" dirty="0"/>
              <a:t>is </a:t>
            </a: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D6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Hexadecimal is a positional number system with a radix of 16</a:t>
            </a:r>
          </a:p>
          <a:p>
            <a:pPr lvl="1"/>
            <a:r>
              <a:rPr lang="en-US" dirty="0" smtClean="0"/>
              <a:t>The sixteen digits are: 0 – 9, A, B, C, D, E, F</a:t>
            </a:r>
          </a:p>
          <a:p>
            <a:pPr lvl="1"/>
            <a:r>
              <a:rPr lang="en-US" dirty="0" smtClean="0"/>
              <a:t>0</a:t>
            </a:r>
            <a:r>
              <a:rPr lang="en-US" baseline="-25000" dirty="0" smtClean="0"/>
              <a:t>16</a:t>
            </a:r>
            <a:r>
              <a:rPr lang="en-US" dirty="0" smtClean="0"/>
              <a:t> – 9</a:t>
            </a:r>
            <a:r>
              <a:rPr lang="en-US" baseline="-25000" dirty="0"/>
              <a:t>16</a:t>
            </a:r>
            <a:r>
              <a:rPr lang="en-US" dirty="0" smtClean="0"/>
              <a:t> are equivalent in value to 0</a:t>
            </a:r>
            <a:r>
              <a:rPr lang="en-US" baseline="-25000" dirty="0" smtClean="0"/>
              <a:t>10</a:t>
            </a:r>
            <a:r>
              <a:rPr lang="en-US" dirty="0" smtClean="0"/>
              <a:t> – 9</a:t>
            </a:r>
            <a:r>
              <a:rPr lang="en-US" baseline="-25000" dirty="0" smtClean="0"/>
              <a:t>10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16</a:t>
            </a:r>
            <a:r>
              <a:rPr lang="en-US" dirty="0" smtClean="0"/>
              <a:t> is equivalent </a:t>
            </a:r>
            <a:r>
              <a:rPr lang="en-US" dirty="0"/>
              <a:t>in value to </a:t>
            </a:r>
            <a:r>
              <a:rPr lang="en-US" dirty="0" smtClean="0"/>
              <a:t>10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B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is equivalent in value to </a:t>
            </a:r>
            <a:r>
              <a:rPr lang="en-US" dirty="0" smtClean="0"/>
              <a:t>11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is equivalent in value to </a:t>
            </a:r>
            <a:r>
              <a:rPr lang="en-US" dirty="0" smtClean="0"/>
              <a:t>12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is equivalent in value to </a:t>
            </a:r>
            <a:r>
              <a:rPr lang="en-US" dirty="0" smtClean="0"/>
              <a:t>13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is equivalent in value to </a:t>
            </a:r>
            <a:r>
              <a:rPr lang="en-US" dirty="0" smtClean="0"/>
              <a:t>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is equivalent in value to </a:t>
            </a:r>
            <a:r>
              <a:rPr lang="en-US" dirty="0" smtClean="0"/>
              <a:t>15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3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storage types (COMP-4, COMP-5) allow for more efficient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1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signed Pic 9 fields, if a value is in a file in one of the Comp formats, it must be read into a field defined with the proper Comp format (and size if applicable) or the file value will not be interpreted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0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“Computers are useless. They can only give you 	answers.“  -- Pablo Picasso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using the hexadecimal digits</a:t>
            </a:r>
          </a:p>
          <a:p>
            <a:pPr lvl="1"/>
            <a:r>
              <a:rPr lang="en-US" dirty="0" smtClean="0"/>
              <a:t>Counting: 8, 9, A, B, C, D, E, F, 10, 11 …</a:t>
            </a:r>
          </a:p>
          <a:p>
            <a:pPr lvl="1"/>
            <a:r>
              <a:rPr lang="en-US" smtClean="0"/>
              <a:t>D3A</a:t>
            </a:r>
            <a:r>
              <a:rPr lang="en-US" baseline="-25000" smtClean="0"/>
              <a:t>16</a:t>
            </a:r>
            <a:r>
              <a:rPr lang="en-US" smtClean="0"/>
              <a:t> </a:t>
            </a:r>
            <a:r>
              <a:rPr lang="en-US" dirty="0" smtClean="0"/>
              <a:t>is equivalent to 3386</a:t>
            </a:r>
            <a:r>
              <a:rPr lang="en-US" baseline="-25000" dirty="0" smtClean="0"/>
              <a:t>10</a:t>
            </a:r>
          </a:p>
          <a:p>
            <a:pPr lvl="2"/>
            <a:r>
              <a:rPr lang="en-US" dirty="0" smtClean="0"/>
              <a:t>13*16</a:t>
            </a:r>
            <a:r>
              <a:rPr lang="en-US" baseline="30000" dirty="0" smtClean="0"/>
              <a:t>2</a:t>
            </a:r>
            <a:r>
              <a:rPr lang="en-US" dirty="0" smtClean="0"/>
              <a:t> + 3*16</a:t>
            </a:r>
            <a:r>
              <a:rPr lang="en-US" baseline="30000" dirty="0" smtClean="0"/>
              <a:t>1</a:t>
            </a:r>
            <a:r>
              <a:rPr lang="en-US" dirty="0" smtClean="0"/>
              <a:t> + 10*16</a:t>
            </a:r>
            <a:r>
              <a:rPr lang="en-US" baseline="30000" dirty="0" smtClean="0"/>
              <a:t>0 </a:t>
            </a:r>
            <a:r>
              <a:rPr lang="en-US" dirty="0" smtClean="0"/>
              <a:t> = 3328 + 3 + 16</a:t>
            </a:r>
          </a:p>
          <a:p>
            <a:pPr lvl="1"/>
            <a:r>
              <a:rPr lang="en-US" dirty="0" smtClean="0"/>
              <a:t>Windows calculator can do translations between hexadecimal and decimal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as shorthand for binary numbers</a:t>
            </a:r>
          </a:p>
          <a:p>
            <a:pPr lvl="1"/>
            <a:r>
              <a:rPr lang="en-US" dirty="0" smtClean="0"/>
              <a:t>Each hex digit represents 4 binary digits (16 = 2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87291"/>
              </p:ext>
            </p:extLst>
          </p:nvPr>
        </p:nvGraphicFramePr>
        <p:xfrm>
          <a:off x="2743200" y="2971800"/>
          <a:ext cx="3505200" cy="303291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</a:tblGrid>
              <a:tr h="362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1011 0010</a:t>
            </a:r>
            <a:r>
              <a:rPr lang="en-US" baseline="-25000" dirty="0" smtClean="0"/>
              <a:t>2</a:t>
            </a:r>
            <a:r>
              <a:rPr lang="en-US" dirty="0" smtClean="0"/>
              <a:t> can be written as B2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11 1010</a:t>
            </a:r>
            <a:r>
              <a:rPr lang="en-US" baseline="-25000" dirty="0" smtClean="0"/>
              <a:t>2</a:t>
            </a:r>
            <a:r>
              <a:rPr lang="en-US" dirty="0" smtClean="0"/>
              <a:t> can be written as 3A</a:t>
            </a:r>
            <a:r>
              <a:rPr lang="en-US" baseline="-25000" dirty="0" smtClean="0"/>
              <a:t>16</a:t>
            </a:r>
          </a:p>
          <a:p>
            <a:pPr lvl="1"/>
            <a:r>
              <a:rPr lang="en-US" dirty="0" smtClean="0"/>
              <a:t>Pad binary on left with 0s to make number of digits a multiple of 4 (0011 1010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C4</a:t>
            </a:r>
            <a:r>
              <a:rPr lang="en-US" baseline="-25000" dirty="0"/>
              <a:t>16</a:t>
            </a:r>
            <a:r>
              <a:rPr lang="en-US" dirty="0" smtClean="0"/>
              <a:t> can be written as 1100 0100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2-digit hexadecimal number represents 8 bits, which is a byte</a:t>
            </a:r>
          </a:p>
          <a:p>
            <a:pPr lvl="1"/>
            <a:r>
              <a:rPr lang="en-US" dirty="0" smtClean="0"/>
              <a:t>The amount of storage needed to store a single character</a:t>
            </a:r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5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4-digit </a:t>
            </a:r>
            <a:r>
              <a:rPr lang="en-US" dirty="0"/>
              <a:t>hexadecimal </a:t>
            </a:r>
            <a:r>
              <a:rPr lang="en-US" dirty="0" smtClean="0"/>
              <a:t>number represents 16 bits, </a:t>
            </a:r>
            <a:r>
              <a:rPr lang="en-US" dirty="0"/>
              <a:t>which is a </a:t>
            </a:r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Also the length of a memory address (and the size of a pointer) in 16-bit operating systems</a:t>
            </a:r>
            <a:endParaRPr lang="en-US" baseline="-25000" dirty="0"/>
          </a:p>
          <a:p>
            <a:r>
              <a:rPr lang="en-US" dirty="0" smtClean="0"/>
              <a:t>8-digit </a:t>
            </a:r>
            <a:r>
              <a:rPr lang="en-US" dirty="0"/>
              <a:t>hexadecimal number represents </a:t>
            </a:r>
            <a:r>
              <a:rPr lang="en-US" dirty="0" smtClean="0"/>
              <a:t>32 </a:t>
            </a:r>
            <a:r>
              <a:rPr lang="en-US" dirty="0"/>
              <a:t>bits, which is a </a:t>
            </a:r>
            <a:r>
              <a:rPr lang="en-US" dirty="0" smtClean="0"/>
              <a:t>double word</a:t>
            </a:r>
            <a:endParaRPr lang="en-US" dirty="0"/>
          </a:p>
          <a:p>
            <a:pPr lvl="1"/>
            <a:r>
              <a:rPr lang="en-US" dirty="0"/>
              <a:t>Also the length of a memory address (and the size of a pointer) in </a:t>
            </a:r>
            <a:r>
              <a:rPr lang="en-US" dirty="0" smtClean="0"/>
              <a:t>32-bit </a:t>
            </a:r>
            <a:r>
              <a:rPr lang="en-US" dirty="0"/>
              <a:t>operating systems</a:t>
            </a:r>
            <a:endParaRPr lang="en-US" baseline="-25000" dirty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2264</Words>
  <Application>Microsoft Office PowerPoint</Application>
  <PresentationFormat>On-screen Show (4:3)</PresentationFormat>
  <Paragraphs>347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CSE 2133 - Business Programming with File Processing  </vt:lpstr>
      <vt:lpstr>Binary Number System</vt:lpstr>
      <vt:lpstr>Digital Electronics</vt:lpstr>
      <vt:lpstr>Binary Numbers</vt:lpstr>
      <vt:lpstr>Hexadecimal Number System</vt:lpstr>
      <vt:lpstr>Hexadecimal Numbers</vt:lpstr>
      <vt:lpstr>Hexadecimal Numbers</vt:lpstr>
      <vt:lpstr>Hexadecimal Numbers</vt:lpstr>
      <vt:lpstr>Hexadecimal Numbers</vt:lpstr>
      <vt:lpstr>Hexadecimal Numbers</vt:lpstr>
      <vt:lpstr>Octal Number System</vt:lpstr>
      <vt:lpstr>Octal Numbers</vt:lpstr>
      <vt:lpstr>Octal Numbers</vt:lpstr>
      <vt:lpstr>Octal Numbers</vt:lpstr>
      <vt:lpstr>Octal Numbers</vt:lpstr>
      <vt:lpstr>ASCII</vt:lpstr>
      <vt:lpstr>ASCII</vt:lpstr>
      <vt:lpstr>ASCII</vt:lpstr>
      <vt:lpstr>ASCII</vt:lpstr>
      <vt:lpstr>ASCII</vt:lpstr>
      <vt:lpstr>Unicode</vt:lpstr>
      <vt:lpstr>PowerPoint Presentation</vt:lpstr>
      <vt:lpstr>CSE 2133 - Business Programming with File Processing  </vt:lpstr>
      <vt:lpstr>Numeric Fields</vt:lpstr>
      <vt:lpstr>Numeric Fields</vt:lpstr>
      <vt:lpstr>Numeric Fields</vt:lpstr>
      <vt:lpstr>Numeric Fields</vt:lpstr>
      <vt:lpstr>Numeric Fields</vt:lpstr>
      <vt:lpstr>Signed Numeric Fields</vt:lpstr>
      <vt:lpstr>Stored Negative Values</vt:lpstr>
      <vt:lpstr>Stored Negative Values</vt:lpstr>
      <vt:lpstr>Stored Negative Values</vt:lpstr>
      <vt:lpstr>Stored Negative Values</vt:lpstr>
      <vt:lpstr>Other Number Storage Schemes</vt:lpstr>
      <vt:lpstr>COMP-1</vt:lpstr>
      <vt:lpstr>COMP-1</vt:lpstr>
      <vt:lpstr>COMP-1</vt:lpstr>
      <vt:lpstr>COMP-1</vt:lpstr>
      <vt:lpstr>COMP-1</vt:lpstr>
      <vt:lpstr>COMP-2</vt:lpstr>
      <vt:lpstr>FLOATING POINT</vt:lpstr>
      <vt:lpstr>COMP-3</vt:lpstr>
      <vt:lpstr>COMP-3</vt:lpstr>
      <vt:lpstr>COMP-3</vt:lpstr>
      <vt:lpstr>COMP-3</vt:lpstr>
      <vt:lpstr>COMP-4</vt:lpstr>
      <vt:lpstr>COMP-4</vt:lpstr>
      <vt:lpstr>COMP-4</vt:lpstr>
      <vt:lpstr>COMP-5</vt:lpstr>
      <vt:lpstr>BINARY FIELDS</vt:lpstr>
      <vt:lpstr>COMP Fields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70</cp:revision>
  <dcterms:created xsi:type="dcterms:W3CDTF">2012-08-06T13:04:06Z</dcterms:created>
  <dcterms:modified xsi:type="dcterms:W3CDTF">2013-12-23T02:31:18Z</dcterms:modified>
</cp:coreProperties>
</file>