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2" r:id="rId7"/>
    <p:sldId id="261" r:id="rId8"/>
    <p:sldId id="265" r:id="rId9"/>
    <p:sldId id="305" r:id="rId10"/>
    <p:sldId id="266" r:id="rId11"/>
    <p:sldId id="283" r:id="rId12"/>
    <p:sldId id="282" r:id="rId13"/>
    <p:sldId id="267" r:id="rId14"/>
    <p:sldId id="290" r:id="rId15"/>
    <p:sldId id="284" r:id="rId16"/>
    <p:sldId id="268" r:id="rId17"/>
    <p:sldId id="269" r:id="rId18"/>
    <p:sldId id="270" r:id="rId19"/>
    <p:sldId id="271" r:id="rId20"/>
    <p:sldId id="286" r:id="rId21"/>
    <p:sldId id="285" r:id="rId22"/>
    <p:sldId id="272" r:id="rId23"/>
    <p:sldId id="273" r:id="rId24"/>
    <p:sldId id="274" r:id="rId25"/>
    <p:sldId id="287" r:id="rId26"/>
    <p:sldId id="289" r:id="rId27"/>
    <p:sldId id="288" r:id="rId28"/>
    <p:sldId id="275" r:id="rId29"/>
    <p:sldId id="276" r:id="rId30"/>
    <p:sldId id="277" r:id="rId31"/>
    <p:sldId id="291" r:id="rId32"/>
    <p:sldId id="278" r:id="rId33"/>
    <p:sldId id="279" r:id="rId34"/>
    <p:sldId id="280" r:id="rId35"/>
    <p:sldId id="306" r:id="rId36"/>
    <p:sldId id="281" r:id="rId37"/>
    <p:sldId id="292" r:id="rId38"/>
    <p:sldId id="293" r:id="rId39"/>
    <p:sldId id="294" r:id="rId40"/>
    <p:sldId id="295" r:id="rId41"/>
    <p:sldId id="296" r:id="rId42"/>
    <p:sldId id="297" r:id="rId43"/>
    <p:sldId id="301" r:id="rId44"/>
    <p:sldId id="302" r:id="rId45"/>
    <p:sldId id="298" r:id="rId46"/>
    <p:sldId id="299" r:id="rId47"/>
    <p:sldId id="303" r:id="rId48"/>
    <p:sldId id="304" r:id="rId49"/>
    <p:sldId id="300" r:id="rId50"/>
    <p:sldId id="25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6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Basic </a:t>
            </a:r>
            <a:r>
              <a:rPr lang="en-US" sz="3600" dirty="0" smtClean="0">
                <a:solidFill>
                  <a:schemeClr val="tx1"/>
                </a:solidFill>
              </a:rPr>
              <a:t>COBOL Statements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1 – Initialization</a:t>
            </a:r>
          </a:p>
          <a:p>
            <a:pPr lvl="1"/>
            <a:r>
              <a:rPr lang="en-US" dirty="0" smtClean="0"/>
              <a:t>Steps that are done once and only once</a:t>
            </a:r>
          </a:p>
          <a:p>
            <a:pPr lvl="1"/>
            <a:r>
              <a:rPr lang="en-US" dirty="0" smtClean="0"/>
              <a:t>Steps that need done before </a:t>
            </a:r>
            <a:r>
              <a:rPr lang="en-US" dirty="0" smtClean="0"/>
              <a:t>processing data</a:t>
            </a:r>
            <a:endParaRPr lang="en-US" dirty="0" smtClean="0"/>
          </a:p>
          <a:p>
            <a:pPr lvl="2"/>
            <a:r>
              <a:rPr lang="en-US" dirty="0" smtClean="0"/>
              <a:t>Initialize variables</a:t>
            </a:r>
          </a:p>
          <a:p>
            <a:pPr lvl="2"/>
            <a:r>
              <a:rPr lang="en-US" dirty="0" smtClean="0"/>
              <a:t>Open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8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2 – </a:t>
            </a:r>
            <a:r>
              <a:rPr lang="en-US" dirty="0" smtClean="0"/>
              <a:t>Processing</a:t>
            </a:r>
            <a:endParaRPr lang="en-US" dirty="0" smtClean="0"/>
          </a:p>
          <a:p>
            <a:pPr lvl="1"/>
            <a:r>
              <a:rPr lang="en-US" dirty="0" smtClean="0"/>
              <a:t>Iterative phase</a:t>
            </a:r>
          </a:p>
          <a:p>
            <a:pPr lvl="1"/>
            <a:r>
              <a:rPr lang="en-US" dirty="0" smtClean="0"/>
              <a:t>Repeats until there is no more data to process</a:t>
            </a:r>
          </a:p>
          <a:p>
            <a:pPr lvl="2"/>
            <a:r>
              <a:rPr lang="en-US" dirty="0" smtClean="0"/>
              <a:t>Read record/get input from user</a:t>
            </a:r>
          </a:p>
          <a:p>
            <a:pPr lvl="2"/>
            <a:r>
              <a:rPr lang="en-US" dirty="0" smtClean="0"/>
              <a:t>Calculations</a:t>
            </a:r>
          </a:p>
          <a:p>
            <a:pPr lvl="2"/>
            <a:r>
              <a:rPr lang="en-US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439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3 – Finalization</a:t>
            </a:r>
          </a:p>
          <a:p>
            <a:pPr lvl="1"/>
            <a:r>
              <a:rPr lang="en-US" dirty="0"/>
              <a:t>Steps that are done once and only once</a:t>
            </a:r>
          </a:p>
          <a:p>
            <a:pPr lvl="1"/>
            <a:r>
              <a:rPr lang="en-US" dirty="0"/>
              <a:t>Steps that need done </a:t>
            </a:r>
            <a:r>
              <a:rPr lang="en-US" dirty="0" smtClean="0"/>
              <a:t>after processing</a:t>
            </a:r>
          </a:p>
          <a:p>
            <a:pPr lvl="2"/>
            <a:r>
              <a:rPr lang="en-US" dirty="0" smtClean="0"/>
              <a:t>Generate totals</a:t>
            </a:r>
          </a:p>
          <a:p>
            <a:pPr lvl="2"/>
            <a:r>
              <a:rPr lang="en-US" dirty="0" smtClean="0"/>
              <a:t>Close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6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Ends the execution of a COBOL program</a:t>
            </a:r>
          </a:p>
          <a:p>
            <a:r>
              <a:rPr lang="en-US" dirty="0" smtClean="0"/>
              <a:t>Typically the last statement in the first paragraph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Stop Run.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Considered bad </a:t>
            </a:r>
            <a:r>
              <a:rPr lang="en-US" dirty="0" smtClean="0"/>
              <a:t>form/unstructured </a:t>
            </a:r>
            <a:r>
              <a:rPr lang="en-US" dirty="0" smtClean="0"/>
              <a:t>to have more than 1 Stop Run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assignment statement</a:t>
            </a:r>
          </a:p>
          <a:p>
            <a:r>
              <a:rPr lang="en-US" dirty="0" smtClean="0"/>
              <a:t>Assigns a value to a field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Move 0 To Rec-Counter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Move Field-1 To Field-2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Sending field (Field-1 in 2</a:t>
            </a:r>
            <a:r>
              <a:rPr lang="en-US" baseline="30000" dirty="0" smtClean="0"/>
              <a:t>nd</a:t>
            </a:r>
            <a:r>
              <a:rPr lang="en-US" dirty="0" smtClean="0"/>
              <a:t> example) is unchanged</a:t>
            </a:r>
          </a:p>
          <a:p>
            <a:r>
              <a:rPr lang="en-US" dirty="0" smtClean="0"/>
              <a:t>Must match by data type (numeric, alpha)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Alphabetic and alphanumeric moves are done one character at a time, from left to right</a:t>
            </a:r>
          </a:p>
          <a:p>
            <a:r>
              <a:rPr lang="en-US" dirty="0" smtClean="0"/>
              <a:t>Numeric moves are done starting in the decimal place and going one digit at a time in each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2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– Multiple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specify multiple receiving fields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Move 0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Total-1 Total-2 Total-3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sending field is smaller than the receiving field, then the </a:t>
            </a:r>
            <a:r>
              <a:rPr lang="en-US" dirty="0" smtClean="0"/>
              <a:t>data is </a:t>
            </a:r>
            <a:r>
              <a:rPr lang="en-US" dirty="0" smtClean="0"/>
              <a:t>padded in order to reach the size of the receiving field</a:t>
            </a:r>
          </a:p>
          <a:p>
            <a:pPr lvl="1"/>
            <a:r>
              <a:rPr lang="en-US" dirty="0" smtClean="0"/>
              <a:t>Alphabetic and alphanumeric fields are padded to the right with spaces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01  WS-Name   Pic X(8)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Move "Miller" To WS-Name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The value of WS-Name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Miller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ⒷⒷ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Defined size is 8; it contains 8 characters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numeric fields padding is done with 0s and is done at the extremes (the places furthest from the decimal place)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01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WS-Val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9(6)V9(4)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Move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123.45 To WS-Val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>
                <a:cs typeface="Courier New" pitchFamily="49" charset="0"/>
              </a:rPr>
              <a:t>value of </a:t>
            </a:r>
            <a:r>
              <a:rPr lang="en-US" dirty="0" smtClean="0">
                <a:cs typeface="Courier New" pitchFamily="49" charset="0"/>
              </a:rPr>
              <a:t>WS-Val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0001234500</a:t>
            </a:r>
          </a:p>
          <a:p>
            <a:pPr lvl="1"/>
            <a:r>
              <a:rPr lang="en-US" dirty="0">
                <a:cs typeface="Courier New" pitchFamily="49" charset="0"/>
              </a:rPr>
              <a:t>Defined size is </a:t>
            </a:r>
            <a:r>
              <a:rPr lang="en-US" dirty="0" smtClean="0">
                <a:cs typeface="Courier New" pitchFamily="49" charset="0"/>
              </a:rPr>
              <a:t>10; </a:t>
            </a:r>
            <a:r>
              <a:rPr lang="en-US" dirty="0">
                <a:cs typeface="Courier New" pitchFamily="49" charset="0"/>
              </a:rPr>
              <a:t>it contains </a:t>
            </a:r>
            <a:r>
              <a:rPr lang="en-US" dirty="0" smtClean="0">
                <a:cs typeface="Courier New" pitchFamily="49" charset="0"/>
              </a:rPr>
              <a:t>10 digits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the sending field is larger than receiving field, then the value is truncated in order to match the size of the receiving field</a:t>
            </a:r>
          </a:p>
          <a:p>
            <a:pPr lvl="1"/>
            <a:r>
              <a:rPr lang="en-US" dirty="0" smtClean="0"/>
              <a:t>Alphabetic </a:t>
            </a:r>
            <a:r>
              <a:rPr lang="en-US" dirty="0"/>
              <a:t>and alphanumeric fields are </a:t>
            </a:r>
            <a:r>
              <a:rPr lang="en-US" dirty="0" smtClean="0"/>
              <a:t>truncated to </a:t>
            </a:r>
            <a:r>
              <a:rPr lang="en-US" dirty="0"/>
              <a:t>the </a:t>
            </a:r>
            <a:r>
              <a:rPr lang="en-US" dirty="0" smtClean="0"/>
              <a:t>right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01  WS-Name   Pic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X(8)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Move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Katzenmoyer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 WS-Name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The value of WS-Name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Katzenmo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processing occurs in the Procedure Division</a:t>
            </a:r>
          </a:p>
          <a:p>
            <a:r>
              <a:rPr lang="en-US" dirty="0" smtClean="0"/>
              <a:t>Follows the Data Division</a:t>
            </a:r>
          </a:p>
          <a:p>
            <a:r>
              <a:rPr lang="en-US" dirty="0" smtClean="0"/>
              <a:t>All statements in the Procedure Division must be in a paragraph</a:t>
            </a:r>
          </a:p>
          <a:p>
            <a:pPr lvl="1"/>
            <a:r>
              <a:rPr lang="en-US" dirty="0" smtClean="0"/>
              <a:t>The first thing that follows the Division name is a paragraph name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numeric fields truncation is done at the extremes (the places furthest from the decimal place)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01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WS-Val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999V99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Move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123456.789 To WS-Val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>
                <a:cs typeface="Courier New" pitchFamily="49" charset="0"/>
              </a:rPr>
              <a:t>value of </a:t>
            </a:r>
            <a:r>
              <a:rPr lang="en-US" dirty="0" smtClean="0">
                <a:cs typeface="Courier New" pitchFamily="49" charset="0"/>
              </a:rPr>
              <a:t>WS-Val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45678</a:t>
            </a:r>
          </a:p>
          <a:p>
            <a:pPr lvl="1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is used to send information to the console</a:t>
            </a:r>
          </a:p>
          <a:p>
            <a:r>
              <a:rPr lang="en-US" dirty="0" smtClean="0"/>
              <a:t>Can display literals or fields</a:t>
            </a:r>
            <a:br>
              <a:rPr lang="en-US" dirty="0" smtClean="0"/>
            </a:br>
            <a:r>
              <a:rPr lang="en-US" dirty="0" smtClean="0"/>
              <a:t>   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Display "Please enter your name"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/>
              <a:t> </a:t>
            </a:r>
            <a:r>
              <a:rPr lang="en-US" sz="2400" dirty="0" smtClean="0"/>
              <a:t>    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Display WS-Name</a:t>
            </a:r>
            <a:r>
              <a:rPr lang="en-US" sz="2400" dirty="0" smtClean="0"/>
              <a:t>	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Can display multiple items</a:t>
            </a:r>
            <a:br>
              <a:rPr lang="en-US" dirty="0" smtClean="0"/>
            </a:br>
            <a:r>
              <a:rPr lang="en-US" dirty="0"/>
              <a:t> 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"Hello,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WS-Name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3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get input from the keyboard</a:t>
            </a:r>
            <a:endParaRPr lang="en-US" dirty="0"/>
          </a:p>
          <a:p>
            <a:r>
              <a:rPr lang="en-US" dirty="0" smtClean="0"/>
              <a:t>Program pauses until the user presses enter</a:t>
            </a:r>
          </a:p>
          <a:p>
            <a:r>
              <a:rPr lang="en-US" dirty="0" smtClean="0"/>
              <a:t>Value from keyboard is placed into the specified working storage field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Accept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WS-Name</a:t>
            </a:r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ACCEPT/DISPLAY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Identification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Division.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Program-Id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    Hello.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Division.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Working-Storage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Section.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WS-Name        Pic X(25).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Division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0000-Main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Display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"Please enter your name: "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Accept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WS-Name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Display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"Hello, " WS-Name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Stop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Run.</a:t>
            </a:r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1676"/>
            <a:ext cx="7286105" cy="485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No Advancing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When this clause is used with a Display statement, the cursor will not drop down a line after the display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No Advancing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Identification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Division.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Program-Id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Hello2.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Division.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Working-Storage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Section.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WS-Name        Pic X(25).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Division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0000-Main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Display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"Please enter your name: "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No Advancing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Accept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WS-Name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Display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"Hello, " WS-Name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Stop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Run.</a:t>
            </a:r>
          </a:p>
        </p:txBody>
      </p:sp>
    </p:spTree>
    <p:extLst>
      <p:ext uri="{BB962C8B-B14F-4D97-AF65-F5344CB8AC3E}">
        <p14:creationId xmlns:p14="http://schemas.microsoft.com/office/powerpoint/2010/main" val="3516007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2406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666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can be used to execute a paragraph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&lt;paragraph-name&gt;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Once that paragraph has been executed in its entirety, control returns to the statement that follows the Perform</a:t>
            </a:r>
          </a:p>
          <a:p>
            <a:r>
              <a:rPr lang="en-US" dirty="0" smtClean="0"/>
              <a:t>Similar to executing a function or subroutine</a:t>
            </a:r>
          </a:p>
          <a:p>
            <a:pPr lvl="1"/>
            <a:r>
              <a:rPr lang="en-US" dirty="0" smtClean="0"/>
              <a:t>No need to pass parameters or return values; in COBOL all fields have global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paragraph Perform itself is not supported by </a:t>
            </a:r>
            <a:r>
              <a:rPr lang="en-US" dirty="0" smtClean="0"/>
              <a:t>COBOL (or C)</a:t>
            </a:r>
            <a:endParaRPr lang="en-US" dirty="0" smtClean="0"/>
          </a:p>
          <a:p>
            <a:r>
              <a:rPr lang="en-US" dirty="0" smtClean="0"/>
              <a:t>Indirect recursion is also not supported</a:t>
            </a:r>
          </a:p>
          <a:p>
            <a:pPr lvl="1"/>
            <a:r>
              <a:rPr lang="en-US" dirty="0" smtClean="0"/>
              <a:t>When Paragraph A Performs Paragraph B which then Performs Paragraph </a:t>
            </a:r>
            <a:r>
              <a:rPr lang="en-US" dirty="0" smtClean="0"/>
              <a:t>A</a:t>
            </a:r>
          </a:p>
          <a:p>
            <a:r>
              <a:rPr lang="en-US" dirty="0" smtClean="0"/>
              <a:t>The compiler will not detect recursion. The program will act unpredictably during execution as the stack becomes corrupt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“A” and “B”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items in the “A” Margin: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Procedure Division </a:t>
            </a:r>
            <a:r>
              <a:rPr lang="en-US" dirty="0" smtClean="0"/>
              <a:t>declaration must begin in “A” </a:t>
            </a:r>
            <a:r>
              <a:rPr lang="en-US" dirty="0"/>
              <a:t>Margin</a:t>
            </a:r>
            <a:endParaRPr lang="en-US" dirty="0" smtClean="0"/>
          </a:p>
          <a:p>
            <a:pPr lvl="1"/>
            <a:r>
              <a:rPr lang="en-US" dirty="0" smtClean="0"/>
              <a:t>Paragraph names must begin in “A” </a:t>
            </a:r>
            <a:r>
              <a:rPr lang="en-US" dirty="0"/>
              <a:t>Margin</a:t>
            </a:r>
            <a:endParaRPr lang="en-US" dirty="0" smtClean="0"/>
          </a:p>
          <a:p>
            <a:pPr lvl="1"/>
            <a:r>
              <a:rPr lang="en-US" dirty="0" smtClean="0"/>
              <a:t>Everything else is completely contained in the “B” </a:t>
            </a:r>
            <a:r>
              <a:rPr lang="en-US" dirty="0"/>
              <a:t>Margin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42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as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Perform can be coded to repeat statements </a:t>
            </a:r>
          </a:p>
          <a:p>
            <a:pPr lvl="1"/>
            <a:r>
              <a:rPr lang="en-US" dirty="0" smtClean="0"/>
              <a:t>At each iteration it will check a specified condition</a:t>
            </a:r>
          </a:p>
          <a:p>
            <a:pPr lvl="1"/>
            <a:r>
              <a:rPr lang="en-US" dirty="0" smtClean="0"/>
              <a:t>If the condition is true, it will stop iterating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&lt;paragraph-name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Until &lt;condition&gt;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as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iterative Perform can have the body of the loop “in-line” and not in a separate paragraph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Until &lt;condition&gt;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...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...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6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a file can be used, it must be </a:t>
            </a:r>
            <a:r>
              <a:rPr lang="en-US" dirty="0" err="1" smtClean="0"/>
              <a:t>OPENed</a:t>
            </a:r>
            <a:endParaRPr lang="en-US" dirty="0" smtClean="0"/>
          </a:p>
          <a:p>
            <a:r>
              <a:rPr lang="en-US" dirty="0" smtClean="0"/>
              <a:t>Specifies the file name (the same name used in the SELECT and in the FD), and also how it is going to be used (Input/Output)</a:t>
            </a:r>
          </a:p>
          <a:p>
            <a:pPr lvl="1"/>
            <a:r>
              <a:rPr lang="en-US" dirty="0" smtClean="0"/>
              <a:t>A file opened for Input must exist when the program is executed</a:t>
            </a:r>
          </a:p>
          <a:p>
            <a:pPr lvl="1"/>
            <a:r>
              <a:rPr lang="en-US" dirty="0" smtClean="0"/>
              <a:t>If a file opened for Output already exists, it will be destroyed when it is </a:t>
            </a:r>
            <a:r>
              <a:rPr lang="en-US" dirty="0" err="1" smtClean="0"/>
              <a:t>OPENed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Open Input Employee-Master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Open Output Sales-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Rpt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Open Input Inventory-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Shipping-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Recvng-Mstr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a program terminates any file that has been opened should be </a:t>
            </a:r>
            <a:r>
              <a:rPr lang="en-US" dirty="0" err="1" smtClean="0"/>
              <a:t>CLOSEd</a:t>
            </a:r>
            <a:endParaRPr lang="en-US" dirty="0" smtClean="0"/>
          </a:p>
          <a:p>
            <a:r>
              <a:rPr lang="en-US" dirty="0" smtClean="0"/>
              <a:t>Releases control of the file</a:t>
            </a:r>
          </a:p>
          <a:p>
            <a:r>
              <a:rPr lang="en-US" dirty="0" smtClean="0"/>
              <a:t>Only specify the file name, no need to specify </a:t>
            </a:r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Close Sales-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Rpt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Close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Inventory-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Shipping-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Recvng-Mstr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COBOL will close any files that are open when the program terminates (as expected or unexpectedly)</a:t>
            </a:r>
          </a:p>
          <a:p>
            <a:pPr lvl="1"/>
            <a:r>
              <a:rPr lang="en-US" dirty="0" smtClean="0"/>
              <a:t>There will be a message indicating an explicit close of a file</a:t>
            </a:r>
          </a:p>
          <a:p>
            <a:pPr lvl="1"/>
            <a:r>
              <a:rPr lang="en-US" dirty="0" smtClean="0"/>
              <a:t>This is not acceptable in submitted work. Close all files explicitly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30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READ will attempt to get the next record from the specified file</a:t>
            </a:r>
          </a:p>
          <a:p>
            <a:r>
              <a:rPr lang="en-US" dirty="0" smtClean="0"/>
              <a:t>If a record is found it will be placed in the record definition in the file’s FD</a:t>
            </a:r>
          </a:p>
          <a:p>
            <a:pPr lvl="1"/>
            <a:r>
              <a:rPr lang="en-US" dirty="0" smtClean="0"/>
              <a:t>Otherwise the record definition in the file’s FD is uninitialized, and accessing one of the fields there results in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READ statement has a clause that is invoked when the end of file is reached</a:t>
            </a:r>
          </a:p>
          <a:p>
            <a:r>
              <a:rPr lang="en-US" dirty="0" smtClean="0"/>
              <a:t>Another clause can be used to execute statements when the READ successfully retrieves a record</a:t>
            </a:r>
          </a:p>
          <a:p>
            <a:r>
              <a:rPr lang="en-US" dirty="0" smtClean="0"/>
              <a:t>File must be </a:t>
            </a:r>
            <a:r>
              <a:rPr lang="en-US" dirty="0" err="1" smtClean="0"/>
              <a:t>OPENed</a:t>
            </a:r>
            <a:r>
              <a:rPr lang="en-US" dirty="0" smtClean="0"/>
              <a:t> for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a working storage field is used to determine if the end of file has been reached or not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End-of-File-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Pic X Value "N".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Initialized to “N”</a:t>
            </a:r>
          </a:p>
          <a:p>
            <a:r>
              <a:rPr lang="en-US" dirty="0" smtClean="0">
                <a:cs typeface="Courier New" pitchFamily="49" charset="0"/>
              </a:rPr>
              <a:t>COBOL does not have Boolean fields; Pic X fields called “switches” are used instead</a:t>
            </a:r>
          </a:p>
          <a:p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Read Employee-Master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At End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Move "Y" To End-of-File-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Sw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End-Read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Read Employee-Master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At End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Move "Y" To End-of-File-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Sw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Not At End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Perform 200-Process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End-Read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 Division statements can be spread out over multiple lines as desired</a:t>
            </a:r>
          </a:p>
          <a:p>
            <a:pPr lvl="1"/>
            <a:r>
              <a:rPr lang="en-US" dirty="0" smtClean="0"/>
              <a:t>Necessity due to column 72 limit</a:t>
            </a:r>
          </a:p>
          <a:p>
            <a:pPr lvl="1"/>
            <a:r>
              <a:rPr lang="en-US" dirty="0" smtClean="0"/>
              <a:t>Aesthetics</a:t>
            </a:r>
          </a:p>
          <a:p>
            <a:r>
              <a:rPr lang="en-US" dirty="0" smtClean="0"/>
              <a:t>Split in between words</a:t>
            </a:r>
          </a:p>
          <a:p>
            <a:r>
              <a:rPr lang="en-US" dirty="0" smtClean="0"/>
              <a:t>No need to use </a:t>
            </a:r>
            <a:r>
              <a:rPr lang="en-US" dirty="0" smtClean="0"/>
              <a:t>one of the line continuation methods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needed for </a:t>
            </a:r>
            <a:r>
              <a:rPr lang="en-US" dirty="0" smtClean="0"/>
              <a:t>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3371331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Perform Until End-of-File-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"Y"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Read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Employee-Master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At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Move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"Y" To End-of-File-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Sw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Not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At End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Perform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200-Process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End-Read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End-Perform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take the data that is in the specified file’s FD and write it to the output file</a:t>
            </a:r>
          </a:p>
          <a:p>
            <a:r>
              <a:rPr lang="en-US" dirty="0" smtClean="0"/>
              <a:t>File must be </a:t>
            </a:r>
            <a:r>
              <a:rPr lang="en-US" dirty="0" err="1" smtClean="0"/>
              <a:t>OPENed</a:t>
            </a:r>
            <a:r>
              <a:rPr lang="en-US" dirty="0" smtClean="0"/>
              <a:t> for Output</a:t>
            </a:r>
          </a:p>
          <a:p>
            <a:r>
              <a:rPr lang="en-US" dirty="0" smtClean="0"/>
              <a:t>Specify whether or not to include an end-of-record (EOR) character</a:t>
            </a:r>
          </a:p>
          <a:p>
            <a:pPr lvl="1"/>
            <a:r>
              <a:rPr lang="en-US" dirty="0" smtClean="0"/>
              <a:t>If so, also specify to write the EOR before or after the record is </a:t>
            </a:r>
            <a:r>
              <a:rPr lang="en-US" dirty="0" smtClean="0"/>
              <a:t>written</a:t>
            </a:r>
          </a:p>
          <a:p>
            <a:pPr lvl="2"/>
            <a:r>
              <a:rPr lang="en-US" dirty="0" smtClean="0"/>
              <a:t>Before for data files, after for report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– No 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-File.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-Opponent  Pic X(20).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-Score     Pic 999.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"Miami OH"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-Opponent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56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-Score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05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– EOR After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-File.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-Opponent  Pic X(20).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-Score     Pic 999.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"Miami OH"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-Opponent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56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-Score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 Before Advancing 1 Line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05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4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– EOR Before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FD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-File.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-Opponent  Pic X(20).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05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-Score     Pic 999.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"Miami OH"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-Opponent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56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-Score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Write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-Record After Advancing 1 Line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105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34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specifies the file</a:t>
            </a:r>
          </a:p>
          <a:p>
            <a:pPr lvl="1"/>
            <a:r>
              <a:rPr lang="en-US" dirty="0" smtClean="0"/>
              <a:t>The name in the FD</a:t>
            </a:r>
          </a:p>
          <a:p>
            <a:r>
              <a:rPr lang="en-US" dirty="0" smtClean="0"/>
              <a:t>WRITE specifies the record</a:t>
            </a:r>
          </a:p>
          <a:p>
            <a:pPr lvl="1"/>
            <a:r>
              <a:rPr lang="en-US" dirty="0" smtClean="0"/>
              <a:t>The name of the 01 level field in the FD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ADVANCING 1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WRITEing</a:t>
            </a:r>
            <a:r>
              <a:rPr lang="en-US" dirty="0" smtClean="0"/>
              <a:t> data file use Before</a:t>
            </a:r>
          </a:p>
          <a:p>
            <a:pPr lvl="1"/>
            <a:r>
              <a:rPr lang="en-US" dirty="0" smtClean="0"/>
              <a:t>Prevents file from containing an empty record at the beginning 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WRITEing</a:t>
            </a:r>
            <a:r>
              <a:rPr lang="en-US" dirty="0" smtClean="0"/>
              <a:t> a formatted report file use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Comments provide the ability to annotate the source code</a:t>
            </a:r>
          </a:p>
          <a:p>
            <a:pPr lvl="1"/>
            <a:r>
              <a:rPr lang="en-US" dirty="0" smtClean="0"/>
              <a:t>Describe the program or a block of code</a:t>
            </a:r>
          </a:p>
          <a:p>
            <a:pPr lvl="1"/>
            <a:r>
              <a:rPr lang="en-US" dirty="0" smtClean="0"/>
              <a:t>Explain the purpose of a field or a value</a:t>
            </a:r>
          </a:p>
          <a:p>
            <a:pPr lvl="1"/>
            <a:r>
              <a:rPr lang="en-US" dirty="0" smtClean="0"/>
              <a:t>Explain an algorithm</a:t>
            </a:r>
          </a:p>
          <a:p>
            <a:r>
              <a:rPr lang="en-US" dirty="0"/>
              <a:t>Very helpful if source code is revisited at a later </a:t>
            </a:r>
            <a:r>
              <a:rPr lang="en-US" dirty="0" smtClean="0"/>
              <a:t>time</a:t>
            </a:r>
          </a:p>
          <a:p>
            <a:r>
              <a:rPr lang="en-US"/>
              <a:t>Comments are an important part of the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24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asterisk in column 7 denotes a line as a comment</a:t>
            </a:r>
          </a:p>
          <a:p>
            <a:pPr lvl="1"/>
            <a:r>
              <a:rPr lang="en-US" dirty="0" smtClean="0"/>
              <a:t>Must be preceded by 6 spaces, not a tab + spaces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 This program will generate a sales report</a:t>
            </a: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Your programs, at a minimum, will have a comment block at the top containing your name and the purpose of </a:t>
            </a:r>
            <a:r>
              <a:rPr lang="en-US" smtClean="0"/>
              <a:t>the program</a:t>
            </a:r>
            <a:endParaRPr lang="en-US" dirty="0"/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56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ReadWrite.cob</a:t>
            </a:r>
            <a:endParaRPr lang="en-US" dirty="0" smtClean="0"/>
          </a:p>
          <a:p>
            <a:r>
              <a:rPr lang="en-US" dirty="0" smtClean="0"/>
              <a:t>Accept1.cob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will ignore white space such as extra spaces and blank lines</a:t>
            </a:r>
          </a:p>
          <a:p>
            <a:r>
              <a:rPr lang="en-US" dirty="0" smtClean="0"/>
              <a:t>These can be used to improve readability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1320573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“If the code and comments disagree, then both are probably wrong.” – Norm </a:t>
            </a:r>
            <a:r>
              <a:rPr lang="en-US" dirty="0" err="1" smtClean="0"/>
              <a:t>Schryer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Division and </a:t>
            </a:r>
            <a:r>
              <a:rPr lang="en-US" dirty="0" smtClean="0"/>
              <a:t>Periods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places where period is required:</a:t>
            </a:r>
          </a:p>
          <a:p>
            <a:pPr lvl="1"/>
            <a:r>
              <a:rPr lang="en-US" dirty="0" smtClean="0"/>
              <a:t>At the end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Division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At the end of paragraph names</a:t>
            </a:r>
          </a:p>
          <a:p>
            <a:pPr lvl="1"/>
            <a:r>
              <a:rPr lang="en-US" dirty="0" smtClean="0"/>
              <a:t>At the end of the last statement in each paragraph</a:t>
            </a:r>
          </a:p>
          <a:p>
            <a:r>
              <a:rPr lang="en-US" dirty="0" smtClean="0"/>
              <a:t>Recommendation is to only use periods when required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94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Commas can be used to separate items in a list</a:t>
            </a:r>
          </a:p>
          <a:p>
            <a:pPr lvl="1"/>
            <a:r>
              <a:rPr lang="en-US" dirty="0" smtClean="0"/>
              <a:t>Not required, a space will work as well</a:t>
            </a:r>
          </a:p>
          <a:p>
            <a:r>
              <a:rPr lang="en-US" dirty="0" smtClean="0"/>
              <a:t>Most COBOL implementations require a space after the comma </a:t>
            </a:r>
          </a:p>
          <a:p>
            <a:pPr lvl="1"/>
            <a:r>
              <a:rPr lang="en-US" dirty="0" err="1" smtClean="0"/>
              <a:t>OpenCOBOL</a:t>
            </a:r>
            <a:r>
              <a:rPr lang="en-US" dirty="0" smtClean="0"/>
              <a:t> does not require the space after the comma, but the space is a good habit</a:t>
            </a:r>
          </a:p>
          <a:p>
            <a:pPr lvl="1"/>
            <a:r>
              <a:rPr lang="en-US" dirty="0" smtClean="0"/>
              <a:t>For example, 1,2 in some cultures represents the value 1.2 and would not be interpreted as a list containing the numbers 1 and 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64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Semi-Colons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OpenCOBOL</a:t>
            </a:r>
            <a:r>
              <a:rPr lang="en-US" dirty="0" smtClean="0"/>
              <a:t> allows the semi-colon (;) to be used wherever a comma is permitted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20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Programs should be able to function if no input is provided</a:t>
            </a:r>
          </a:p>
          <a:p>
            <a:pPr lvl="1"/>
            <a:r>
              <a:rPr lang="en-US" dirty="0" smtClean="0"/>
              <a:t>Interactive program where the user immediately opts to quit</a:t>
            </a:r>
          </a:p>
          <a:p>
            <a:pPr lvl="1"/>
            <a:r>
              <a:rPr lang="en-US" dirty="0" smtClean="0"/>
              <a:t>Batch program where input file exists but has no records</a:t>
            </a:r>
          </a:p>
          <a:p>
            <a:r>
              <a:rPr lang="en-US" dirty="0" smtClean="0"/>
              <a:t>Programs should not crash</a:t>
            </a:r>
          </a:p>
          <a:p>
            <a:r>
              <a:rPr lang="en-US" dirty="0" smtClean="0"/>
              <a:t>Programs should produce </a:t>
            </a:r>
            <a:r>
              <a:rPr lang="en-US" smtClean="0"/>
              <a:t>meaningful output</a:t>
            </a:r>
            <a:endParaRPr lang="en-US" dirty="0" smtClean="0"/>
          </a:p>
          <a:p>
            <a:pPr lvl="1"/>
            <a:r>
              <a:rPr lang="en-US" dirty="0" smtClean="0"/>
              <a:t>What results are correct if there is no output?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1437</Words>
  <Application>Microsoft Office PowerPoint</Application>
  <PresentationFormat>On-screen Show (4:3)</PresentationFormat>
  <Paragraphs>261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CSE 2133 - Business Programming with File Processing  </vt:lpstr>
      <vt:lpstr>Procedure Division</vt:lpstr>
      <vt:lpstr>The “A” and “B” Margins</vt:lpstr>
      <vt:lpstr>Statement Format</vt:lpstr>
      <vt:lpstr>White Space</vt:lpstr>
      <vt:lpstr>Procedure Division and Periods</vt:lpstr>
      <vt:lpstr>Commas</vt:lpstr>
      <vt:lpstr>Semi-Colons</vt:lpstr>
      <vt:lpstr>NO INPUT</vt:lpstr>
      <vt:lpstr>Basic Processing Algorithm</vt:lpstr>
      <vt:lpstr>Basic Processing Algorithm</vt:lpstr>
      <vt:lpstr>Basic Processing Algorithm</vt:lpstr>
      <vt:lpstr>STOP RUN</vt:lpstr>
      <vt:lpstr>MOVE</vt:lpstr>
      <vt:lpstr>MOVE</vt:lpstr>
      <vt:lpstr>MOVE – Multiple Targets</vt:lpstr>
      <vt:lpstr>Padding</vt:lpstr>
      <vt:lpstr>Numeric Padding</vt:lpstr>
      <vt:lpstr>Truncation</vt:lpstr>
      <vt:lpstr>Numeric Truncation</vt:lpstr>
      <vt:lpstr>DISPLAY</vt:lpstr>
      <vt:lpstr>ACCEPT</vt:lpstr>
      <vt:lpstr>ACCEPT/DISPLAY</vt:lpstr>
      <vt:lpstr>Results</vt:lpstr>
      <vt:lpstr>With No Advancing</vt:lpstr>
      <vt:lpstr>With No Advancing</vt:lpstr>
      <vt:lpstr>Results</vt:lpstr>
      <vt:lpstr>PERFORM</vt:lpstr>
      <vt:lpstr>Recursion</vt:lpstr>
      <vt:lpstr>PERFORM as a Loop</vt:lpstr>
      <vt:lpstr>PERFORM as a Loop</vt:lpstr>
      <vt:lpstr>OPEN</vt:lpstr>
      <vt:lpstr>OPEN</vt:lpstr>
      <vt:lpstr>CLOSE</vt:lpstr>
      <vt:lpstr>CLOSE</vt:lpstr>
      <vt:lpstr>READ</vt:lpstr>
      <vt:lpstr>READ</vt:lpstr>
      <vt:lpstr>END OF FILE</vt:lpstr>
      <vt:lpstr>READ</vt:lpstr>
      <vt:lpstr>READ Loop</vt:lpstr>
      <vt:lpstr>WRITE</vt:lpstr>
      <vt:lpstr>WRITE – No EOR</vt:lpstr>
      <vt:lpstr>WRITE – EOR After Record</vt:lpstr>
      <vt:lpstr>WRITE – EOR Before Record</vt:lpstr>
      <vt:lpstr>READ/WRITE</vt:lpstr>
      <vt:lpstr>ADVANCING 1 LINE</vt:lpstr>
      <vt:lpstr>Comments</vt:lpstr>
      <vt:lpstr>Comments</vt:lpstr>
      <vt:lpstr>Samples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45</cp:revision>
  <dcterms:created xsi:type="dcterms:W3CDTF">2012-08-06T13:04:06Z</dcterms:created>
  <dcterms:modified xsi:type="dcterms:W3CDTF">2013-12-23T02:28:27Z</dcterms:modified>
</cp:coreProperties>
</file>