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2" r:id="rId15"/>
    <p:sldId id="280" r:id="rId16"/>
    <p:sldId id="281" r:id="rId17"/>
    <p:sldId id="282" r:id="rId18"/>
    <p:sldId id="283" r:id="rId19"/>
    <p:sldId id="284" r:id="rId20"/>
    <p:sldId id="285" r:id="rId21"/>
    <p:sldId id="264" r:id="rId22"/>
    <p:sldId id="286" r:id="rId23"/>
    <p:sldId id="287" r:id="rId24"/>
    <p:sldId id="265" r:id="rId25"/>
    <p:sldId id="266" r:id="rId26"/>
    <p:sldId id="289" r:id="rId27"/>
    <p:sldId id="290" r:id="rId28"/>
    <p:sldId id="306" r:id="rId29"/>
    <p:sldId id="305" r:id="rId30"/>
    <p:sldId id="291" r:id="rId31"/>
    <p:sldId id="308" r:id="rId32"/>
    <p:sldId id="307" r:id="rId33"/>
    <p:sldId id="292" r:id="rId34"/>
    <p:sldId id="293" r:id="rId35"/>
    <p:sldId id="294" r:id="rId36"/>
    <p:sldId id="309" r:id="rId37"/>
    <p:sldId id="310" r:id="rId38"/>
    <p:sldId id="295" r:id="rId39"/>
    <p:sldId id="311" r:id="rId40"/>
    <p:sldId id="296" r:id="rId41"/>
    <p:sldId id="312" r:id="rId42"/>
    <p:sldId id="297" r:id="rId43"/>
    <p:sldId id="313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25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3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Math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- 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Multiply Quantity By Amount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TotalBill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Quantity, Amount and </a:t>
            </a:r>
            <a:r>
              <a:rPr lang="en-US" sz="2800" dirty="0" err="1" smtClean="0">
                <a:cs typeface="Courier New" pitchFamily="49" charset="0"/>
              </a:rPr>
              <a:t>TotalBill</a:t>
            </a:r>
            <a:r>
              <a:rPr lang="en-US" sz="2800" dirty="0" smtClean="0">
                <a:cs typeface="Courier New" pitchFamily="49" charset="0"/>
              </a:rPr>
              <a:t> must all be true numeric fields</a:t>
            </a:r>
          </a:p>
          <a:p>
            <a:r>
              <a:rPr lang="en-US" sz="2800" dirty="0" smtClean="0">
                <a:cs typeface="Courier New" pitchFamily="49" charset="0"/>
              </a:rPr>
              <a:t>Quantity and Amount must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 of </a:t>
            </a:r>
            <a:r>
              <a:rPr lang="en-US" sz="2800" dirty="0" err="1" smtClean="0">
                <a:cs typeface="Courier New" pitchFamily="49" charset="0"/>
              </a:rPr>
              <a:t>TotalBill</a:t>
            </a:r>
            <a:r>
              <a:rPr lang="en-US" sz="2800" dirty="0" smtClean="0">
                <a:cs typeface="Courier New" pitchFamily="49" charset="0"/>
              </a:rPr>
              <a:t> is not part of the calculation and is replaced by the product of Quantity and Amount 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with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Multiply can only work with 2 factors</a:t>
            </a:r>
          </a:p>
          <a:p>
            <a:r>
              <a:rPr lang="en-US" dirty="0" smtClean="0">
                <a:cs typeface="Courier New" pitchFamily="49" charset="0"/>
              </a:rPr>
              <a:t>Calculating the product of 3 values requires 2 Multiply statements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Multiply Length By Width Giving Area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Multiply Area By Depth Giving Volume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Divide 2 Into Length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Divide Val1 Into Val2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Divide 100 By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NumGroups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Divide Val1 By Val2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Length, Val1, Val2 and </a:t>
            </a:r>
            <a:r>
              <a:rPr lang="en-US" sz="2800" dirty="0" err="1" smtClean="0">
                <a:cs typeface="Courier New" pitchFamily="49" charset="0"/>
              </a:rPr>
              <a:t>NumGroups</a:t>
            </a:r>
            <a:r>
              <a:rPr lang="en-US" sz="2800" dirty="0" smtClean="0">
                <a:cs typeface="Courier New" pitchFamily="49" charset="0"/>
              </a:rPr>
              <a:t> must all be true numeric fields and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values of Length, Val2 and </a:t>
            </a:r>
            <a:r>
              <a:rPr lang="en-US" sz="2800" dirty="0" err="1" smtClean="0">
                <a:cs typeface="Courier New" pitchFamily="49" charset="0"/>
              </a:rPr>
              <a:t>NumGroups</a:t>
            </a:r>
            <a:r>
              <a:rPr lang="en-US" sz="2800" dirty="0" smtClean="0">
                <a:cs typeface="Courier New" pitchFamily="49" charset="0"/>
              </a:rPr>
              <a:t> are part of the calculation and are also changed by these statements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5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- 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Divide Total By Count Giving Average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Divide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Into Total Giving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Average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Total, Count and Average must all be true numeric fields</a:t>
            </a:r>
          </a:p>
          <a:p>
            <a:r>
              <a:rPr lang="en-US" sz="2800" dirty="0">
                <a:cs typeface="Courier New" pitchFamily="49" charset="0"/>
              </a:rPr>
              <a:t>Total 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dirty="0">
                <a:cs typeface="Courier New" pitchFamily="49" charset="0"/>
              </a:rPr>
              <a:t>Count </a:t>
            </a:r>
            <a:r>
              <a:rPr lang="en-US" sz="2800" dirty="0" smtClean="0">
                <a:cs typeface="Courier New" pitchFamily="49" charset="0"/>
              </a:rPr>
              <a:t>must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 of Average is not part of the calculation and is replaced by the quotient of Total and Count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9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has a REMAINDER clause that can be used to place the remainder of the division into another numeric field</a:t>
            </a:r>
          </a:p>
          <a:p>
            <a:r>
              <a:rPr lang="en-US" dirty="0" smtClean="0"/>
              <a:t>The Quotient must not have a decimal part in order to obtain a remainder (will be 0 if the quotient is not an integer)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Divide Total By Count Giving Average Remainder R1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Divide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 Into Total Giving Average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Remainder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Total, Count, Average and R1 must all be true numeric fields</a:t>
            </a:r>
          </a:p>
          <a:p>
            <a:r>
              <a:rPr lang="en-US" sz="2800" dirty="0" smtClean="0">
                <a:cs typeface="Courier New" pitchFamily="49" charset="0"/>
              </a:rPr>
              <a:t>Average should be defined as an integer (no decimal part), otherwise R1 will always be 0</a:t>
            </a:r>
          </a:p>
          <a:p>
            <a:r>
              <a:rPr lang="en-US" sz="2800" dirty="0">
                <a:cs typeface="Courier New" pitchFamily="49" charset="0"/>
              </a:rPr>
              <a:t>Total 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dirty="0">
                <a:cs typeface="Courier New" pitchFamily="49" charset="0"/>
              </a:rPr>
              <a:t>Count </a:t>
            </a:r>
            <a:r>
              <a:rPr lang="en-US" sz="2800" dirty="0" smtClean="0">
                <a:cs typeface="Courier New" pitchFamily="49" charset="0"/>
              </a:rPr>
              <a:t>must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values of Average and R1 are not part of the calculation and are replaced by the quotient of Total and Count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8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allows for the use of the familiar symbols in calculations</a:t>
            </a:r>
          </a:p>
          <a:p>
            <a:pPr marL="457200" lvl="1" indent="0">
              <a:buNone/>
            </a:pPr>
            <a:r>
              <a:rPr lang="en-US" dirty="0" smtClean="0"/>
              <a:t>	+, -, *, /, **</a:t>
            </a:r>
          </a:p>
          <a:p>
            <a:r>
              <a:rPr lang="en-US" dirty="0" smtClean="0"/>
              <a:t>Allows for more complicated computations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Compute Volume = Width * Length * Depth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7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Exponentiation are done first, right to left</a:t>
            </a:r>
          </a:p>
          <a:p>
            <a:r>
              <a:rPr lang="en-US" dirty="0" smtClean="0"/>
              <a:t>Then all multiplications and divisions are done, from left to right</a:t>
            </a:r>
          </a:p>
          <a:p>
            <a:r>
              <a:rPr lang="en-US" dirty="0" smtClean="0"/>
              <a:t>Finally, all additions and subtractions are done, from left to right</a:t>
            </a:r>
          </a:p>
          <a:p>
            <a:r>
              <a:rPr lang="en-US" dirty="0" smtClean="0"/>
              <a:t>Parenthesis can be used to override this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Average = Val1 + Val2 / 2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Val2 is divided by 2 first</a:t>
            </a:r>
          </a:p>
          <a:p>
            <a:endParaRPr lang="en-US" sz="2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Compute Average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(Val1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Val2)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 2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Val1 and Val2 are added </a:t>
            </a:r>
            <a:r>
              <a:rPr lang="en-US" sz="2800" dirty="0">
                <a:cs typeface="Courier New" pitchFamily="49" charset="0"/>
              </a:rPr>
              <a:t>first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3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results of a calculation has more decimal parts than the field holding the result, the result is not rounded by default; it is chopped (truncated)</a:t>
            </a:r>
          </a:p>
          <a:p>
            <a:r>
              <a:rPr lang="en-US" dirty="0" smtClean="0"/>
              <a:t>Use of the key word ROUNDED will round the result instead</a:t>
            </a:r>
          </a:p>
          <a:p>
            <a:r>
              <a:rPr lang="en-US" dirty="0" smtClean="0"/>
              <a:t>ROUNDED follows the field that holds 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Especially important when using multiplication or division to calculate currency amounts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that are part of the calculation must be defined as true numeric (Pic 9, S, V)</a:t>
            </a:r>
          </a:p>
          <a:p>
            <a:r>
              <a:rPr lang="en-US" dirty="0" smtClean="0"/>
              <a:t>At the time of the calculation these fields must also contain a valid numeric value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Compute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Average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Rounded = (Val1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Val2)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 2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Multiply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TUsage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By Rate Giving Owed Rounded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Divide Total By Count Giving Average Rounded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For example, say </a:t>
            </a:r>
            <a:r>
              <a:rPr lang="en-US" sz="2800" smtClean="0">
                <a:cs typeface="Courier New" pitchFamily="49" charset="0"/>
              </a:rPr>
              <a:t>Total, Count </a:t>
            </a:r>
            <a:r>
              <a:rPr lang="en-US" sz="2800" dirty="0" smtClean="0">
                <a:cs typeface="Courier New" pitchFamily="49" charset="0"/>
              </a:rPr>
              <a:t>and Average are all defined as Pic 999V99; Val1 = 12.25 and Val2 = 3.5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(12.25 + 3.5) / 2 = 7.875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Unrounded Average would be 7.87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Rounded Average would be 7.88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8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 must be taken when defining fields that will hold the results of calculations</a:t>
            </a:r>
          </a:p>
          <a:p>
            <a:r>
              <a:rPr lang="en-US" dirty="0" smtClean="0"/>
              <a:t>If the result field is not defined with enough digits then truncation will occur; without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1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compilers will temporarily store the intermediate results of multi-step Computes in the field that will hold the final result</a:t>
            </a:r>
          </a:p>
          <a:p>
            <a:r>
              <a:rPr lang="en-US" dirty="0" smtClean="0"/>
              <a:t>This can cause unexpected truncation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9(5)V99  Value 20000.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9(5)V99  Value 25000.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PctChg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Pic 9V999.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PctChg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Rounded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LastYr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Expected result is (25000 – 20000) / 20000 = 0.25</a:t>
            </a:r>
          </a:p>
          <a:p>
            <a:r>
              <a:rPr lang="en-US" sz="2800" dirty="0" smtClean="0">
                <a:cs typeface="Courier New" pitchFamily="49" charset="0"/>
              </a:rPr>
              <a:t>Some compilers will temporarily store the result of the subtraction (5000) in </a:t>
            </a:r>
            <a:r>
              <a:rPr lang="en-US" sz="2800" dirty="0" err="1" smtClean="0">
                <a:cs typeface="Courier New" pitchFamily="49" charset="0"/>
              </a:rPr>
              <a:t>PctChg</a:t>
            </a:r>
            <a:r>
              <a:rPr lang="en-US" sz="2800" dirty="0" smtClean="0">
                <a:cs typeface="Courier New" pitchFamily="49" charset="0"/>
              </a:rPr>
              <a:t>, which will then truncate it to 0. Final result also 0.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8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SIZE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5 math statements (Add, Subtract, Multiply, Divide, Compute) support the On Size Error clause, which catches truncation</a:t>
            </a:r>
          </a:p>
          <a:p>
            <a:r>
              <a:rPr lang="en-US" dirty="0" smtClean="0"/>
              <a:t>Can specify statements to execute when the result would be truncated</a:t>
            </a:r>
          </a:p>
          <a:p>
            <a:r>
              <a:rPr lang="en-US" dirty="0" smtClean="0"/>
              <a:t>Requires the use of the statement delimiters</a:t>
            </a:r>
          </a:p>
          <a:p>
            <a:r>
              <a:rPr lang="en-US" dirty="0" smtClean="0"/>
              <a:t>If used, can also opt to use the Not On Size Error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1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SIZE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Multiply Hours By Wage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On Size Error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Perform 200-Overflow-Pay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Not On Size Error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Perform 300-Calcualte-Deductions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End-Multiply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If used, the Not On Size Error follows On Size Error</a:t>
            </a:r>
          </a:p>
          <a:p>
            <a:r>
              <a:rPr lang="en-US" sz="2800" dirty="0" smtClean="0">
                <a:cs typeface="Courier New" pitchFamily="49" charset="0"/>
              </a:rPr>
              <a:t>All 5 math statements have their own delimiters: End-Add, End-Subtract, End-Multiply, End-Divide, End-Compute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1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intrinsic functions that have been added to the COBOL language in order to expand the computational capabilities of the language</a:t>
            </a:r>
          </a:p>
          <a:p>
            <a:r>
              <a:rPr lang="en-US" dirty="0" smtClean="0"/>
              <a:t>They each require the key word “function”</a:t>
            </a:r>
          </a:p>
          <a:p>
            <a:r>
              <a:rPr lang="en-US" dirty="0"/>
              <a:t>Note: In the following examples, </a:t>
            </a:r>
            <a:r>
              <a:rPr lang="en-US" b="1" i="1" dirty="0"/>
              <a:t>n</a:t>
            </a:r>
            <a:r>
              <a:rPr lang="en-US" dirty="0"/>
              <a:t> denotes a numeric field or literal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absolute value of </a:t>
            </a:r>
            <a:r>
              <a:rPr lang="en-US" b="1" i="1" dirty="0" smtClean="0"/>
              <a:t>n</a:t>
            </a:r>
          </a:p>
          <a:p>
            <a:endParaRPr lang="en-US" sz="2000" b="1" i="1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3.14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Display Function Abs(3.14)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+3.14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Abs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(+3.14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+3.14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Abs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(-3.14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3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SIGN(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-1 if </a:t>
            </a:r>
            <a:r>
              <a:rPr lang="en-US" b="1" i="1" dirty="0" smtClean="0"/>
              <a:t>n</a:t>
            </a:r>
            <a:r>
              <a:rPr lang="en-US" dirty="0" smtClean="0"/>
              <a:t> is negative; returns +1 if </a:t>
            </a:r>
            <a:r>
              <a:rPr lang="en-US" b="1" i="1" dirty="0" smtClean="0"/>
              <a:t>n</a:t>
            </a:r>
            <a:r>
              <a:rPr lang="en-US" dirty="0" smtClean="0"/>
              <a:t> is positive; returns 0 if </a:t>
            </a:r>
            <a:r>
              <a:rPr lang="en-US" b="1" i="1" dirty="0" smtClean="0"/>
              <a:t>n</a:t>
            </a:r>
            <a:r>
              <a:rPr lang="en-US" dirty="0" smtClean="0"/>
              <a:t> is 0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+00000001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Sign(3.14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+00000000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Sign(0)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-00000001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Sign(-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3.14)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0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SQRT(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positive square root of </a:t>
            </a:r>
            <a:r>
              <a:rPr lang="en-US" b="1" i="1" dirty="0" smtClean="0"/>
              <a:t>n</a:t>
            </a:r>
            <a:r>
              <a:rPr lang="en-US" dirty="0" smtClean="0"/>
              <a:t>; </a:t>
            </a:r>
            <a:r>
              <a:rPr lang="en-US" b="1" i="1" dirty="0" smtClean="0"/>
              <a:t>n</a:t>
            </a:r>
            <a:r>
              <a:rPr lang="en-US" dirty="0" smtClean="0"/>
              <a:t> should be non-negative (returns 0 if not)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12.000000000000000000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(144)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0.000000000000000000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(-144)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1 To Counter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Salary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GrandTotal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Counter, Salary and </a:t>
            </a:r>
            <a:r>
              <a:rPr lang="en-US" sz="2800" dirty="0" err="1" smtClean="0">
                <a:cs typeface="Courier New" pitchFamily="49" charset="0"/>
              </a:rPr>
              <a:t>GrandTotal</a:t>
            </a:r>
            <a:r>
              <a:rPr lang="en-US" sz="2800" dirty="0" smtClean="0">
                <a:cs typeface="Courier New" pitchFamily="49" charset="0"/>
              </a:rPr>
              <a:t> must all be true numeric fields and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values of Counter and </a:t>
            </a:r>
            <a:r>
              <a:rPr lang="en-US" sz="2800" dirty="0" err="1" smtClean="0">
                <a:cs typeface="Courier New" pitchFamily="49" charset="0"/>
              </a:rPr>
              <a:t>GrandTotal</a:t>
            </a:r>
            <a:r>
              <a:rPr lang="en-US" sz="2800" dirty="0" smtClean="0">
                <a:cs typeface="Courier New" pitchFamily="49" charset="0"/>
              </a:rPr>
              <a:t> are part of the calculation and are also changed by these statements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7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INTEGER-PART(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portion of </a:t>
            </a:r>
            <a:r>
              <a:rPr lang="en-US" b="1" i="1" dirty="0" smtClean="0"/>
              <a:t>n</a:t>
            </a:r>
            <a:r>
              <a:rPr lang="en-US" dirty="0" smtClean="0"/>
              <a:t> that is to the left of the decimal point</a:t>
            </a:r>
          </a:p>
          <a:p>
            <a:pPr lvl="1"/>
            <a:endParaRPr lang="en-US" b="1" i="1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+0000000000000000003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Integer-Part(3.14)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-0000000000000000003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Integer-Part(-3.14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31058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FRACTION-PART(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the portion of </a:t>
            </a:r>
            <a:r>
              <a:rPr lang="en-US" b="1" i="1" dirty="0"/>
              <a:t>n</a:t>
            </a:r>
            <a:r>
              <a:rPr lang="en-US" dirty="0"/>
              <a:t> that is to the </a:t>
            </a:r>
            <a:r>
              <a:rPr lang="en-US" dirty="0" smtClean="0"/>
              <a:t>right of </a:t>
            </a:r>
            <a:r>
              <a:rPr lang="en-US" dirty="0"/>
              <a:t>the decimal </a:t>
            </a:r>
            <a:r>
              <a:rPr lang="en-US" dirty="0" smtClean="0"/>
              <a:t>point</a:t>
            </a:r>
          </a:p>
          <a:p>
            <a:pPr lvl="1"/>
            <a:endParaRPr lang="en-US" b="1" i="1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+.140000000000000000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Fraction-Part(3.14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-.140000000000000000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Fraction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-Part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(-3.14)</a:t>
            </a:r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15229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INTEGER(</a:t>
            </a:r>
            <a:r>
              <a:rPr lang="en-US" b="1" i="1" dirty="0" smtClean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greatest integer value that is less than or equal to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+000000000000000003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Integer(3.14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-000000000000000004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Integer(-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3.14)</a:t>
            </a:r>
          </a:p>
          <a:p>
            <a:pPr lvl="1"/>
            <a:endParaRPr lang="en-US" b="1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12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MOD(</a:t>
            </a:r>
            <a:r>
              <a:rPr lang="en-US" b="1" i="1" dirty="0" smtClean="0"/>
              <a:t>n, 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b="1" i="1" dirty="0" smtClean="0"/>
              <a:t>n</a:t>
            </a:r>
            <a:r>
              <a:rPr lang="en-US" dirty="0" smtClean="0"/>
              <a:t> mod </a:t>
            </a:r>
            <a:r>
              <a:rPr lang="en-US" b="1" i="1" dirty="0" smtClean="0"/>
              <a:t>m</a:t>
            </a:r>
            <a:r>
              <a:rPr lang="en-US" dirty="0" smtClean="0"/>
              <a:t>. Formula used is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i="1" dirty="0" smtClean="0"/>
              <a:t>n</a:t>
            </a:r>
            <a:r>
              <a:rPr lang="en-US" dirty="0" smtClean="0"/>
              <a:t> – (</a:t>
            </a:r>
            <a:r>
              <a:rPr lang="en-US" b="1" i="1" dirty="0" smtClean="0"/>
              <a:t>m</a:t>
            </a:r>
            <a:r>
              <a:rPr lang="en-US" dirty="0" smtClean="0"/>
              <a:t> * FUNCTION INTEGER (</a:t>
            </a:r>
            <a:r>
              <a:rPr lang="en-US" b="1" i="1" dirty="0" smtClean="0"/>
              <a:t>n</a:t>
            </a:r>
            <a:r>
              <a:rPr lang="en-US" dirty="0" smtClean="0"/>
              <a:t> / </a:t>
            </a:r>
            <a:r>
              <a:rPr lang="en-US" b="1" i="1" dirty="0" smtClean="0"/>
              <a:t>m</a:t>
            </a:r>
            <a:r>
              <a:rPr lang="en-US" dirty="0" smtClean="0"/>
              <a:t>))</a:t>
            </a:r>
          </a:p>
          <a:p>
            <a:pPr lvl="1"/>
            <a:endParaRPr lang="en-US" b="1" i="1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+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000000000000000001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Mod(17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4)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84496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intrinsic function library contains 2 constants</a:t>
            </a:r>
          </a:p>
          <a:p>
            <a:pPr lvl="1"/>
            <a:r>
              <a:rPr lang="en-US" dirty="0" smtClean="0"/>
              <a:t>Display Function E</a:t>
            </a:r>
          </a:p>
          <a:p>
            <a:pPr lvl="2"/>
            <a:r>
              <a:rPr lang="en-US" dirty="0" smtClean="0"/>
              <a:t>Value is </a:t>
            </a:r>
            <a:r>
              <a:rPr lang="en-US" dirty="0"/>
              <a:t>2.7182818284590452353602874713526625 </a:t>
            </a:r>
            <a:endParaRPr lang="en-US" dirty="0" smtClean="0"/>
          </a:p>
          <a:p>
            <a:pPr lvl="2"/>
            <a:r>
              <a:rPr lang="en-US" dirty="0" smtClean="0"/>
              <a:t>Base of the natural logarithm</a:t>
            </a:r>
          </a:p>
          <a:p>
            <a:pPr lvl="1"/>
            <a:r>
              <a:rPr lang="en-US" dirty="0" smtClean="0"/>
              <a:t>Display Function Pi</a:t>
            </a:r>
          </a:p>
          <a:p>
            <a:pPr lvl="2"/>
            <a:r>
              <a:rPr lang="en-US" dirty="0" smtClean="0"/>
              <a:t>Value is </a:t>
            </a:r>
            <a:r>
              <a:rPr lang="en-US" dirty="0"/>
              <a:t>3.1415926535897932384626433832795029 </a:t>
            </a:r>
            <a:endParaRPr lang="en-US" dirty="0" smtClean="0"/>
          </a:p>
          <a:p>
            <a:r>
              <a:rPr lang="en-US" dirty="0" smtClean="0"/>
              <a:t>As neither function requires parameters, there are no parenthesis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FACTORIAL(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factorial of </a:t>
            </a:r>
            <a:r>
              <a:rPr lang="en-US" b="1" i="1" dirty="0" smtClean="0"/>
              <a:t>n</a:t>
            </a:r>
            <a:r>
              <a:rPr lang="en-US" dirty="0" smtClean="0"/>
              <a:t> (symbolically </a:t>
            </a:r>
            <a:r>
              <a:rPr lang="en-US" b="1" i="1" dirty="0" smtClean="0"/>
              <a:t>n</a:t>
            </a:r>
            <a:r>
              <a:rPr lang="en-US" dirty="0" smtClean="0"/>
              <a:t>!). </a:t>
            </a:r>
            <a:br>
              <a:rPr lang="en-US" dirty="0" smtClean="0"/>
            </a:br>
            <a:r>
              <a:rPr lang="en-US" dirty="0" smtClean="0"/>
              <a:t>1 * 2 * 3 * … *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</a:p>
          <a:p>
            <a:pPr lvl="1"/>
            <a:endParaRPr lang="en-US" b="1" i="1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000000000000000120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Factorial(5)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38884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RANDOM()</a:t>
            </a:r>
          </a:p>
          <a:p>
            <a:pPr lvl="1"/>
            <a:r>
              <a:rPr lang="en-US" dirty="0" smtClean="0"/>
              <a:t>Returns a random value in the range (0, 1]</a:t>
            </a:r>
          </a:p>
          <a:p>
            <a:r>
              <a:rPr lang="en-US" dirty="0" smtClean="0"/>
              <a:t>RANDOM(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a random value in the range (0, 1</a:t>
            </a:r>
            <a:r>
              <a:rPr lang="en-US" dirty="0" smtClean="0"/>
              <a:t>] from a sequence generated using the seed value </a:t>
            </a:r>
            <a:r>
              <a:rPr lang="en-US" b="1" i="1" dirty="0" smtClean="0"/>
              <a:t>n</a:t>
            </a:r>
            <a:r>
              <a:rPr lang="en-US" dirty="0" smtClean="0"/>
              <a:t> (non-negative integer)</a:t>
            </a:r>
            <a:endParaRPr lang="en-US" b="1" i="1" dirty="0" smtClean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54509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values are generated based on an algorithm</a:t>
            </a:r>
          </a:p>
          <a:p>
            <a:r>
              <a:rPr lang="en-US" dirty="0" smtClean="0"/>
              <a:t>The returned random value is then fed into the algorithm to generate the next value</a:t>
            </a:r>
          </a:p>
          <a:p>
            <a:r>
              <a:rPr lang="en-US" dirty="0" smtClean="0"/>
              <a:t>Providing a seed allows for repeating the sequence of random values (for testing)</a:t>
            </a:r>
            <a:endParaRPr lang="en-US" b="1" i="1" dirty="0"/>
          </a:p>
          <a:p>
            <a:r>
              <a:rPr lang="en-US" dirty="0" smtClean="0"/>
              <a:t>There is an issue with Random and OpenCOBOL as the same sequence is used</a:t>
            </a:r>
          </a:p>
        </p:txBody>
      </p:sp>
    </p:spTree>
    <p:extLst>
      <p:ext uri="{BB962C8B-B14F-4D97-AF65-F5344CB8AC3E}">
        <p14:creationId xmlns:p14="http://schemas.microsoft.com/office/powerpoint/2010/main" val="205577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EXP(</a:t>
            </a:r>
            <a:r>
              <a:rPr lang="en-US" b="1" i="1" dirty="0" smtClean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e</a:t>
            </a:r>
            <a:r>
              <a:rPr lang="en-US" b="1" i="1" baseline="30000" dirty="0" smtClean="0"/>
              <a:t>n</a:t>
            </a:r>
            <a:endParaRPr lang="en-US" b="1" i="1" baseline="30000" dirty="0"/>
          </a:p>
          <a:p>
            <a:r>
              <a:rPr lang="en-US" dirty="0" smtClean="0"/>
              <a:t>EXP10(</a:t>
            </a:r>
            <a:r>
              <a:rPr lang="en-US" b="1" i="1" dirty="0" smtClean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10</a:t>
            </a:r>
            <a:r>
              <a:rPr lang="en-US" b="1" i="1" baseline="30000" dirty="0" smtClean="0"/>
              <a:t>n</a:t>
            </a:r>
          </a:p>
          <a:p>
            <a:pPr lvl="1"/>
            <a:endParaRPr lang="en-US" b="1" i="1" baseline="30000" dirty="0"/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148.413159102576570000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100000.000000000000000000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Exp10(5)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i="1" baseline="30000" dirty="0"/>
          </a:p>
          <a:p>
            <a:endParaRPr lang="en-US" b="1" i="1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98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LOG(</a:t>
            </a:r>
            <a:r>
              <a:rPr lang="en-US" b="1" i="1" dirty="0" smtClean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the natural logarithm (base e) of </a:t>
            </a:r>
            <a:r>
              <a:rPr lang="en-US" b="1" i="1" dirty="0" smtClean="0"/>
              <a:t>n</a:t>
            </a:r>
            <a:r>
              <a:rPr lang="en-US" dirty="0" smtClean="0"/>
              <a:t> (meaning e to what power is </a:t>
            </a:r>
            <a:r>
              <a:rPr lang="en-US" b="1" i="1" dirty="0" smtClean="0"/>
              <a:t>n</a:t>
            </a:r>
            <a:r>
              <a:rPr lang="en-US" dirty="0" smtClean="0"/>
              <a:t>)</a:t>
            </a:r>
            <a:endParaRPr lang="en-US" b="1" i="1" dirty="0" smtClean="0"/>
          </a:p>
          <a:p>
            <a:r>
              <a:rPr lang="en-US" dirty="0" smtClean="0"/>
              <a:t>LOG10(</a:t>
            </a:r>
            <a:r>
              <a:rPr lang="en-US" b="1" i="1" dirty="0" smtClean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base 10 logarithm of </a:t>
            </a:r>
            <a:r>
              <a:rPr lang="en-US" b="1" i="1" dirty="0"/>
              <a:t>n</a:t>
            </a:r>
          </a:p>
          <a:p>
            <a:endParaRPr lang="en-US" b="1" i="1" baseline="30000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1.609437912434100300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Log(5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0.698970004336018860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Log10(5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- 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 Amount To Tax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TotalBill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Amount, Tax and </a:t>
            </a:r>
            <a:r>
              <a:rPr lang="en-US" sz="2800" dirty="0" err="1" smtClean="0">
                <a:cs typeface="Courier New" pitchFamily="49" charset="0"/>
              </a:rPr>
              <a:t>TotalBill</a:t>
            </a:r>
            <a:r>
              <a:rPr lang="en-US" sz="2800" dirty="0" smtClean="0">
                <a:cs typeface="Courier New" pitchFamily="49" charset="0"/>
              </a:rPr>
              <a:t> must all be true numeric fields</a:t>
            </a:r>
          </a:p>
          <a:p>
            <a:r>
              <a:rPr lang="en-US" sz="2800" dirty="0" smtClean="0">
                <a:cs typeface="Courier New" pitchFamily="49" charset="0"/>
              </a:rPr>
              <a:t>Amount and Tax must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 of </a:t>
            </a:r>
            <a:r>
              <a:rPr lang="en-US" sz="2800" dirty="0" err="1" smtClean="0">
                <a:cs typeface="Courier New" pitchFamily="49" charset="0"/>
              </a:rPr>
              <a:t>TotalBill</a:t>
            </a:r>
            <a:r>
              <a:rPr lang="en-US" sz="2800" dirty="0" smtClean="0">
                <a:cs typeface="Courier New" pitchFamily="49" charset="0"/>
              </a:rPr>
              <a:t> is not part of the calculation and is replaced by the sum of Amount and Tax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0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SUM(</a:t>
            </a:r>
            <a:r>
              <a:rPr lang="en-US" b="1" i="1" dirty="0" smtClean="0"/>
              <a:t>n1, n2, 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the sum of the parameters</a:t>
            </a:r>
            <a:endParaRPr lang="en-US" b="1" i="1" baseline="30000" dirty="0"/>
          </a:p>
          <a:p>
            <a:r>
              <a:rPr lang="en-US" dirty="0" smtClean="0"/>
              <a:t>MIN(</a:t>
            </a:r>
            <a:r>
              <a:rPr lang="en-US" b="1" i="1" dirty="0" smtClean="0"/>
              <a:t>n1</a:t>
            </a:r>
            <a:r>
              <a:rPr lang="en-US" b="1" i="1" dirty="0"/>
              <a:t>, n2, 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smallest value among </a:t>
            </a:r>
            <a:r>
              <a:rPr lang="en-US" dirty="0"/>
              <a:t>the parameters</a:t>
            </a:r>
            <a:endParaRPr lang="en-US" b="1" i="1" baseline="30000" dirty="0"/>
          </a:p>
          <a:p>
            <a:r>
              <a:rPr lang="en-US" dirty="0" smtClean="0"/>
              <a:t>MAX(</a:t>
            </a:r>
            <a:r>
              <a:rPr lang="en-US" b="1" i="1" dirty="0" smtClean="0"/>
              <a:t>n1</a:t>
            </a:r>
            <a:r>
              <a:rPr lang="en-US" b="1" i="1" dirty="0"/>
              <a:t>, n2, 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largest value among </a:t>
            </a:r>
            <a:r>
              <a:rPr lang="en-US" dirty="0"/>
              <a:t>the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RANGE(</a:t>
            </a:r>
            <a:r>
              <a:rPr lang="en-US" b="1" i="1" dirty="0" smtClean="0"/>
              <a:t>n1</a:t>
            </a:r>
            <a:r>
              <a:rPr lang="en-US" b="1" i="1" dirty="0"/>
              <a:t>, n2, 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range of </a:t>
            </a:r>
            <a:r>
              <a:rPr lang="en-US" dirty="0"/>
              <a:t>the </a:t>
            </a:r>
            <a:r>
              <a:rPr lang="en-US" dirty="0" smtClean="0"/>
              <a:t>parameters (the difference between the max and min)</a:t>
            </a:r>
          </a:p>
          <a:p>
            <a:endParaRPr lang="en-US" b="1" i="1" baseline="30000" dirty="0"/>
          </a:p>
          <a:p>
            <a:endParaRPr lang="en-US" b="1" i="1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1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+000000000000000000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Sum(-2, -1, 0, 1, 2)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Min(-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2, -1, 0, 1, 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Max(-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2, -1, 0, 1, 2)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+00000000000000000004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Range(-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2, -1, 0, 1, 2)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83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MEAN(</a:t>
            </a:r>
            <a:r>
              <a:rPr lang="en-US" b="1" i="1" dirty="0" smtClean="0"/>
              <a:t>n1, n2, 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the arithmetic mean of the parameters</a:t>
            </a:r>
            <a:endParaRPr lang="en-US" b="1" i="1" baseline="30000" dirty="0"/>
          </a:p>
          <a:p>
            <a:r>
              <a:rPr lang="en-US" dirty="0" smtClean="0"/>
              <a:t>MEDIAN(</a:t>
            </a:r>
            <a:r>
              <a:rPr lang="en-US" b="1" i="1" dirty="0" smtClean="0"/>
              <a:t>n1</a:t>
            </a:r>
            <a:r>
              <a:rPr lang="en-US" b="1" i="1" dirty="0"/>
              <a:t>, n2, 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median value of the </a:t>
            </a:r>
            <a:r>
              <a:rPr lang="en-US" dirty="0"/>
              <a:t>parameters</a:t>
            </a:r>
            <a:endParaRPr lang="en-US" b="1" i="1" baseline="30000" dirty="0"/>
          </a:p>
          <a:p>
            <a:r>
              <a:rPr lang="en-US" dirty="0" smtClean="0"/>
              <a:t>MIDRANGE(</a:t>
            </a:r>
            <a:r>
              <a:rPr lang="en-US" b="1" i="1" dirty="0" smtClean="0"/>
              <a:t>n1</a:t>
            </a:r>
            <a:r>
              <a:rPr lang="en-US" b="1" i="1" dirty="0"/>
              <a:t>, n2, 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</a:t>
            </a:r>
            <a:r>
              <a:rPr lang="en-US" dirty="0" smtClean="0"/>
              <a:t>the average of the min and max values  among </a:t>
            </a:r>
            <a:r>
              <a:rPr lang="en-US" dirty="0"/>
              <a:t>the </a:t>
            </a:r>
            <a:r>
              <a:rPr lang="en-US" dirty="0" smtClean="0"/>
              <a:t>parameters</a:t>
            </a:r>
          </a:p>
          <a:p>
            <a:pPr marL="0" indent="0">
              <a:buNone/>
            </a:pPr>
            <a:endParaRPr lang="en-US" b="1" i="1" baseline="30000" dirty="0"/>
          </a:p>
          <a:p>
            <a:endParaRPr lang="en-US" b="1" i="1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2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+2.4000000000000000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Mean(1, 2, 2, 2, 5)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Median(1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2, 2, 2, 5)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3.00000000000000000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Display Function Midrange(1, 2, 2, 2, 5)</a:t>
            </a:r>
          </a:p>
          <a:p>
            <a:pPr marL="0" indent="0">
              <a:buNone/>
            </a:pPr>
            <a:endParaRPr lang="en-US" b="1" i="1" baseline="30000" dirty="0"/>
          </a:p>
          <a:p>
            <a:endParaRPr lang="en-US" b="1" i="1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60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STANDARD-DEVIATION(</a:t>
            </a:r>
            <a:r>
              <a:rPr lang="en-US" b="1" i="1" dirty="0" smtClean="0"/>
              <a:t>n1, n2, 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the standard variation of the parameters</a:t>
            </a:r>
            <a:endParaRPr lang="en-US" b="1" i="1" baseline="30000" dirty="0"/>
          </a:p>
          <a:p>
            <a:r>
              <a:rPr lang="en-US" dirty="0" smtClean="0"/>
              <a:t>VARIANCE(</a:t>
            </a:r>
            <a:r>
              <a:rPr lang="en-US" b="1" i="1" dirty="0" smtClean="0"/>
              <a:t>n1</a:t>
            </a:r>
            <a:r>
              <a:rPr lang="en-US" b="1" i="1" dirty="0"/>
              <a:t>, n2, 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dirty="0" smtClean="0"/>
              <a:t>variance of the parameters</a:t>
            </a:r>
          </a:p>
          <a:p>
            <a:pPr lvl="1"/>
            <a:endParaRPr lang="en-US" b="1" i="1" baseline="300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1.356465996625053600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Standard-Deviation(1,2,2,2,5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+1.84000000000000000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Display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Variance(1,2,2,2,5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b="1" i="1" baseline="30000" dirty="0"/>
          </a:p>
          <a:p>
            <a:endParaRPr lang="en-US" b="1" i="1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57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ANNUITY(</a:t>
            </a:r>
            <a:r>
              <a:rPr lang="en-US" b="1" i="1" dirty="0" err="1"/>
              <a:t>i</a:t>
            </a:r>
            <a:r>
              <a:rPr lang="en-US" b="1" i="1" dirty="0" smtClean="0"/>
              <a:t>, 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Calculates the ratio of an annuity paid at interest rate </a:t>
            </a:r>
            <a:r>
              <a:rPr lang="en-US" b="1" i="1" dirty="0"/>
              <a:t>i</a:t>
            </a:r>
            <a:r>
              <a:rPr lang="en-US" b="1" i="1" dirty="0" smtClean="0"/>
              <a:t> </a:t>
            </a:r>
            <a:r>
              <a:rPr lang="en-US" dirty="0" smtClean="0"/>
              <a:t>for </a:t>
            </a:r>
            <a:r>
              <a:rPr lang="en-US" b="1" i="1" dirty="0" smtClean="0"/>
              <a:t>n</a:t>
            </a:r>
            <a:r>
              <a:rPr lang="en-US" dirty="0" smtClean="0"/>
              <a:t> periods</a:t>
            </a:r>
            <a:endParaRPr lang="en-US" dirty="0"/>
          </a:p>
          <a:p>
            <a:pPr lvl="1"/>
            <a:r>
              <a:rPr lang="en-US" dirty="0" smtClean="0"/>
              <a:t>The interest rate is the interest rate per period (if the period is monthly then this would be the annual interest rate divided by 12)</a:t>
            </a:r>
          </a:p>
          <a:p>
            <a:pPr lvl="1"/>
            <a:r>
              <a:rPr lang="en-US" dirty="0" smtClean="0"/>
              <a:t>Multiply the returned ratio by the principal amount in order to determine the amount of each payment</a:t>
            </a:r>
          </a:p>
          <a:p>
            <a:pPr lvl="1"/>
            <a:r>
              <a:rPr lang="en-US" dirty="0" smtClean="0"/>
              <a:t>Can be used to calculate loan payments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32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ANNUITY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Loan             Pic 9(9)V99 Value 15000.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Interest         Pic 9(9)V99 Value 0.12.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Number-Periods   Pic 99 Value 36.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Payment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9(9)V99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Payment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Annuity((Interest / 12) Number-Periods)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Payment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Displays 000000498.21</a:t>
            </a:r>
          </a:p>
        </p:txBody>
      </p:sp>
    </p:spTree>
    <p:extLst>
      <p:ext uri="{BB962C8B-B14F-4D97-AF65-F5344CB8AC3E}">
        <p14:creationId xmlns:p14="http://schemas.microsoft.com/office/powerpoint/2010/main" val="890325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PRESENT-VALUE(</a:t>
            </a:r>
            <a:r>
              <a:rPr lang="en-US" b="1" i="1" dirty="0" err="1" smtClean="0"/>
              <a:t>i</a:t>
            </a:r>
            <a:r>
              <a:rPr lang="en-US" b="1" i="1" dirty="0" smtClean="0"/>
              <a:t>, n1, n2, 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Calculates the present value of a series of future end-of-period payments </a:t>
            </a:r>
            <a:r>
              <a:rPr lang="en-US" b="1" i="1" dirty="0" smtClean="0"/>
              <a:t>n1</a:t>
            </a:r>
            <a:r>
              <a:rPr lang="en-US" dirty="0" smtClean="0"/>
              <a:t>, </a:t>
            </a:r>
            <a:r>
              <a:rPr lang="en-US" b="1" i="1" dirty="0" smtClean="0"/>
              <a:t>n2</a:t>
            </a:r>
            <a:r>
              <a:rPr lang="en-US" dirty="0" smtClean="0"/>
              <a:t>, …at the discount rate </a:t>
            </a:r>
            <a:r>
              <a:rPr lang="en-US" b="1" i="1" dirty="0" err="1"/>
              <a:t>i</a:t>
            </a:r>
            <a:r>
              <a:rPr lang="en-US" b="1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30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PRESENT-VALUE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Series1          Pic 9(9)V99 Value 100.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Series2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9(9)V99 Value 200.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Series3          Pic 9(9)V99 Value 300.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Discount-Rate    Pic S99V9(6) Value 0.10.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Todays-Value     Pic 9(9)V99.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Todays-Value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Present-Value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(Discount-Rate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Series1 Series2 Series3)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Todays-Value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Displays 000000481.59</a:t>
            </a:r>
          </a:p>
        </p:txBody>
      </p:sp>
    </p:spTree>
    <p:extLst>
      <p:ext uri="{BB962C8B-B14F-4D97-AF65-F5344CB8AC3E}">
        <p14:creationId xmlns:p14="http://schemas.microsoft.com/office/powerpoint/2010/main" val="2575732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supported trigonometric functions are</a:t>
            </a:r>
          </a:p>
          <a:p>
            <a:pPr lvl="1"/>
            <a:r>
              <a:rPr lang="en-US" dirty="0" smtClean="0"/>
              <a:t>Sin(</a:t>
            </a:r>
            <a:r>
              <a:rPr lang="en-US" b="1" i="1" dirty="0" smtClean="0"/>
              <a:t>a</a:t>
            </a:r>
            <a:r>
              <a:rPr lang="en-US" dirty="0" smtClean="0"/>
              <a:t>) – Sine of angle </a:t>
            </a:r>
            <a:r>
              <a:rPr lang="en-US" b="1" i="1" dirty="0" smtClean="0"/>
              <a:t>a</a:t>
            </a:r>
          </a:p>
          <a:p>
            <a:pPr lvl="1"/>
            <a:r>
              <a:rPr lang="en-US" dirty="0" smtClean="0"/>
              <a:t>Cos(</a:t>
            </a:r>
            <a:r>
              <a:rPr lang="en-US" b="1" i="1" dirty="0" smtClean="0"/>
              <a:t>a</a:t>
            </a:r>
            <a:r>
              <a:rPr lang="en-US" dirty="0" smtClean="0"/>
              <a:t>)</a:t>
            </a:r>
            <a:r>
              <a:rPr lang="en-US" dirty="0"/>
              <a:t> – </a:t>
            </a:r>
            <a:r>
              <a:rPr lang="en-US" dirty="0" smtClean="0"/>
              <a:t>Cosine </a:t>
            </a:r>
            <a:r>
              <a:rPr lang="en-US" dirty="0"/>
              <a:t>of angle </a:t>
            </a:r>
            <a:r>
              <a:rPr lang="en-US" b="1" i="1" dirty="0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Tan(</a:t>
            </a:r>
            <a:r>
              <a:rPr lang="en-US" b="1" i="1" dirty="0" smtClean="0"/>
              <a:t>a</a:t>
            </a:r>
            <a:r>
              <a:rPr lang="en-US" dirty="0" smtClean="0"/>
              <a:t>)</a:t>
            </a:r>
            <a:r>
              <a:rPr lang="en-US" dirty="0"/>
              <a:t> – </a:t>
            </a:r>
            <a:r>
              <a:rPr lang="en-US" dirty="0" smtClean="0"/>
              <a:t>Tangent of </a:t>
            </a:r>
            <a:r>
              <a:rPr lang="en-US" dirty="0"/>
              <a:t>angle </a:t>
            </a:r>
            <a:r>
              <a:rPr lang="en-US" b="1" i="1" dirty="0"/>
              <a:t>a</a:t>
            </a:r>
            <a:endParaRPr lang="en-US" dirty="0" smtClean="0"/>
          </a:p>
          <a:p>
            <a:pPr lvl="1"/>
            <a:r>
              <a:rPr lang="en-US" dirty="0" err="1" smtClean="0"/>
              <a:t>ASin</a:t>
            </a:r>
            <a:r>
              <a:rPr lang="en-US" dirty="0" smtClean="0"/>
              <a:t>(</a:t>
            </a:r>
            <a:r>
              <a:rPr lang="en-US" b="1" i="1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en-US" dirty="0" smtClean="0"/>
              <a:t>Arc-sine (Inverse sine) </a:t>
            </a:r>
            <a:r>
              <a:rPr lang="en-US" dirty="0"/>
              <a:t>of </a:t>
            </a:r>
            <a:r>
              <a:rPr lang="en-US" b="1" i="1" dirty="0" smtClean="0"/>
              <a:t>n</a:t>
            </a:r>
            <a:endParaRPr lang="en-US" dirty="0"/>
          </a:p>
          <a:p>
            <a:pPr lvl="1"/>
            <a:r>
              <a:rPr lang="en-US" dirty="0" err="1" smtClean="0"/>
              <a:t>ACos</a:t>
            </a:r>
            <a:r>
              <a:rPr lang="en-US" dirty="0" smtClean="0"/>
              <a:t>(</a:t>
            </a:r>
            <a:r>
              <a:rPr lang="en-US" b="1" i="1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en-US" dirty="0" smtClean="0"/>
              <a:t>Arc-Cosine </a:t>
            </a:r>
            <a:r>
              <a:rPr lang="en-US" dirty="0"/>
              <a:t>(Inverse </a:t>
            </a:r>
            <a:r>
              <a:rPr lang="en-US" dirty="0" smtClean="0"/>
              <a:t>cosine</a:t>
            </a:r>
            <a:r>
              <a:rPr lang="en-US" dirty="0"/>
              <a:t>) </a:t>
            </a:r>
            <a:r>
              <a:rPr lang="en-US" dirty="0" smtClean="0"/>
              <a:t>of </a:t>
            </a:r>
            <a:r>
              <a:rPr lang="en-US" b="1" i="1" dirty="0" smtClean="0"/>
              <a:t>n</a:t>
            </a:r>
            <a:endParaRPr lang="en-US" dirty="0"/>
          </a:p>
          <a:p>
            <a:pPr lvl="1"/>
            <a:r>
              <a:rPr lang="en-US" dirty="0" err="1" smtClean="0"/>
              <a:t>ATan</a:t>
            </a:r>
            <a:r>
              <a:rPr lang="en-US" dirty="0" smtClean="0"/>
              <a:t>(</a:t>
            </a:r>
            <a:r>
              <a:rPr lang="en-US" b="1" i="1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en-US" dirty="0" smtClean="0"/>
              <a:t>Arc-Tangent </a:t>
            </a:r>
            <a:r>
              <a:rPr lang="en-US" dirty="0"/>
              <a:t>(Inverse </a:t>
            </a:r>
            <a:r>
              <a:rPr lang="en-US" dirty="0" smtClean="0"/>
              <a:t>tangent) of </a:t>
            </a:r>
            <a:r>
              <a:rPr lang="en-US" b="1" i="1" dirty="0" smtClean="0"/>
              <a:t>n</a:t>
            </a:r>
            <a:endParaRPr lang="en-US" dirty="0" smtClean="0"/>
          </a:p>
          <a:p>
            <a:r>
              <a:rPr lang="en-US" dirty="0" smtClean="0"/>
              <a:t>Angles are specified in radians</a:t>
            </a:r>
          </a:p>
          <a:p>
            <a:pPr lvl="1"/>
            <a:r>
              <a:rPr lang="en-US" dirty="0" smtClean="0"/>
              <a:t>1 Radian = 180 / PI degrees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6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with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Field1 Field2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Total1 Total2 Total3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Field1, Field2, Total1, Total2 and Total3 must all be defined as true </a:t>
            </a:r>
            <a:r>
              <a:rPr lang="en-US" dirty="0" err="1" smtClean="0">
                <a:cs typeface="Courier New" pitchFamily="49" charset="0"/>
              </a:rPr>
              <a:t>numerics</a:t>
            </a:r>
            <a:r>
              <a:rPr lang="en-US" dirty="0" smtClean="0">
                <a:cs typeface="Courier New" pitchFamily="49" charset="0"/>
              </a:rPr>
              <a:t> and have valid numeric values</a:t>
            </a:r>
          </a:p>
          <a:p>
            <a:r>
              <a:rPr lang="en-US" dirty="0" smtClean="0">
                <a:cs typeface="Courier New" pitchFamily="49" charset="0"/>
              </a:rPr>
              <a:t>Field1 and Field2 are added together and the total is kept in a temporary location</a:t>
            </a:r>
          </a:p>
          <a:p>
            <a:r>
              <a:rPr lang="en-US" dirty="0" smtClean="0">
                <a:cs typeface="Courier New" pitchFamily="49" charset="0"/>
              </a:rPr>
              <a:t>This temporary total is then added to Total1, Total2 and Total3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12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304800"/>
            <a:ext cx="8763000" cy="6248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There are three kinds of lies: lies, damned lies and statistics</a:t>
            </a:r>
            <a:r>
              <a:rPr lang="en-US" dirty="0" smtClean="0"/>
              <a:t>.“ -- </a:t>
            </a:r>
            <a:r>
              <a:rPr lang="en-US" dirty="0"/>
              <a:t>Benjamin Disraeli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"There are two kinds of statistics: the kind you look up and the kind you make up</a:t>
            </a:r>
            <a:r>
              <a:rPr lang="en-US" dirty="0" smtClean="0"/>
              <a:t>.“ -- </a:t>
            </a:r>
            <a:r>
              <a:rPr lang="en-US" dirty="0"/>
              <a:t>Rex Stout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"42.7 percent of all statistics are made up on the spot."</a:t>
            </a:r>
          </a:p>
          <a:p>
            <a:pPr marL="0" indent="0">
              <a:buNone/>
            </a:pPr>
            <a:r>
              <a:rPr lang="en-US" dirty="0"/>
              <a:t>-- Steven Wright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"Statistics are like a bikini. What they reveal is suggestive, but what they conceal is vital</a:t>
            </a:r>
            <a:r>
              <a:rPr lang="en-US" dirty="0" smtClean="0"/>
              <a:t>.“ -- </a:t>
            </a:r>
            <a:r>
              <a:rPr lang="en-US" dirty="0"/>
              <a:t>Aaron </a:t>
            </a:r>
            <a:r>
              <a:rPr lang="en-US" dirty="0" err="1"/>
              <a:t>Levenstein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0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Do not worry about your difficulties in </a:t>
            </a:r>
            <a:r>
              <a:rPr lang="en-US" dirty="0" smtClean="0"/>
              <a:t>	Mathematics</a:t>
            </a:r>
            <a:r>
              <a:rPr lang="en-US" dirty="0"/>
              <a:t>. I can assure you mine are </a:t>
            </a:r>
            <a:r>
              <a:rPr lang="en-US" dirty="0" smtClean="0"/>
              <a:t>	still </a:t>
            </a:r>
            <a:r>
              <a:rPr lang="en-US" dirty="0"/>
              <a:t>greater</a:t>
            </a:r>
            <a:r>
              <a:rPr lang="en-US" dirty="0" smtClean="0"/>
              <a:t>.” – Albert Einstein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Subtract 1 From Total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Subtract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Fee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GrandTotal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Total, Fee and </a:t>
            </a:r>
            <a:r>
              <a:rPr lang="en-US" sz="2800" dirty="0" err="1" smtClean="0">
                <a:cs typeface="Courier New" pitchFamily="49" charset="0"/>
              </a:rPr>
              <a:t>GrandTotal</a:t>
            </a:r>
            <a:r>
              <a:rPr lang="en-US" sz="2800" dirty="0" smtClean="0">
                <a:cs typeface="Courier New" pitchFamily="49" charset="0"/>
              </a:rPr>
              <a:t> must all be true numeric fields and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values of Total and </a:t>
            </a:r>
            <a:r>
              <a:rPr lang="en-US" sz="2800" dirty="0" err="1" smtClean="0">
                <a:cs typeface="Courier New" pitchFamily="49" charset="0"/>
              </a:rPr>
              <a:t>GrandTotal</a:t>
            </a:r>
            <a:r>
              <a:rPr lang="en-US" sz="2800" dirty="0" smtClean="0">
                <a:cs typeface="Courier New" pitchFamily="49" charset="0"/>
              </a:rPr>
              <a:t> are part of the calculation and are also changed by these statements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9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- 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Subtract Taxes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Giving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NetPay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Taxes, </a:t>
            </a:r>
            <a:r>
              <a:rPr lang="en-US" sz="2800" dirty="0" err="1" smtClean="0">
                <a:cs typeface="Courier New" pitchFamily="49" charset="0"/>
              </a:rPr>
              <a:t>GrossPay</a:t>
            </a:r>
            <a:r>
              <a:rPr lang="en-US" sz="2800" dirty="0" smtClean="0">
                <a:cs typeface="Courier New" pitchFamily="49" charset="0"/>
              </a:rPr>
              <a:t> and </a:t>
            </a:r>
            <a:r>
              <a:rPr lang="en-US" sz="2800" dirty="0" err="1" smtClean="0">
                <a:cs typeface="Courier New" pitchFamily="49" charset="0"/>
              </a:rPr>
              <a:t>NetPay</a:t>
            </a:r>
            <a:r>
              <a:rPr lang="en-US" sz="2800" dirty="0" smtClean="0">
                <a:cs typeface="Courier New" pitchFamily="49" charset="0"/>
              </a:rPr>
              <a:t> must all be true numeric fields</a:t>
            </a:r>
          </a:p>
          <a:p>
            <a:r>
              <a:rPr lang="en-US" sz="2800" dirty="0" smtClean="0">
                <a:cs typeface="Courier New" pitchFamily="49" charset="0"/>
              </a:rPr>
              <a:t>Taxes and </a:t>
            </a:r>
            <a:r>
              <a:rPr lang="en-US" sz="2800" dirty="0" err="1" smtClean="0">
                <a:cs typeface="Courier New" pitchFamily="49" charset="0"/>
              </a:rPr>
              <a:t>GrossPay</a:t>
            </a:r>
            <a:r>
              <a:rPr lang="en-US" sz="2800" dirty="0" smtClean="0">
                <a:cs typeface="Courier New" pitchFamily="49" charset="0"/>
              </a:rPr>
              <a:t> must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 of </a:t>
            </a:r>
            <a:r>
              <a:rPr lang="en-US" sz="2800" dirty="0" err="1">
                <a:cs typeface="Courier New" pitchFamily="49" charset="0"/>
              </a:rPr>
              <a:t>NetPay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is not part of the calculation and is replaced by the difference of </a:t>
            </a:r>
            <a:r>
              <a:rPr lang="en-US" sz="2800" dirty="0" err="1" smtClean="0">
                <a:cs typeface="Courier New" pitchFamily="49" charset="0"/>
              </a:rPr>
              <a:t>GrossPay</a:t>
            </a:r>
            <a:r>
              <a:rPr lang="en-US" sz="2800" dirty="0" smtClean="0">
                <a:cs typeface="Courier New" pitchFamily="49" charset="0"/>
              </a:rPr>
              <a:t> and Taxes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7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with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Subtract Field1 Field2 From Total1 Total2 Total3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Field1, Field2, Total1, Total2 and Total3 must all be defined as true </a:t>
            </a:r>
            <a:r>
              <a:rPr lang="en-US" dirty="0" err="1" smtClean="0">
                <a:cs typeface="Courier New" pitchFamily="49" charset="0"/>
              </a:rPr>
              <a:t>numerics</a:t>
            </a:r>
            <a:r>
              <a:rPr lang="en-US" dirty="0" smtClean="0">
                <a:cs typeface="Courier New" pitchFamily="49" charset="0"/>
              </a:rPr>
              <a:t> and have valid numeric values</a:t>
            </a:r>
          </a:p>
          <a:p>
            <a:r>
              <a:rPr lang="en-US" dirty="0" smtClean="0">
                <a:cs typeface="Courier New" pitchFamily="49" charset="0"/>
              </a:rPr>
              <a:t>Field1 and Field2 are added together and the total is kept in a temporary location</a:t>
            </a:r>
          </a:p>
          <a:p>
            <a:r>
              <a:rPr lang="en-US" dirty="0" smtClean="0">
                <a:cs typeface="Courier New" pitchFamily="49" charset="0"/>
              </a:rPr>
              <a:t>This temporary total is then subtracted from Total1, Total2 and Total3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8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Multiply 2 By Perimeter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Multiply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DiscPercentage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By Total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Perimeter, </a:t>
            </a:r>
            <a:r>
              <a:rPr lang="en-US" sz="2800" dirty="0" err="1" smtClean="0">
                <a:cs typeface="Courier New" pitchFamily="49" charset="0"/>
              </a:rPr>
              <a:t>DiscPercentage</a:t>
            </a:r>
            <a:r>
              <a:rPr lang="en-US" sz="2800" dirty="0" smtClean="0">
                <a:cs typeface="Courier New" pitchFamily="49" charset="0"/>
              </a:rPr>
              <a:t> and Total must all be true numeric fields and have valid numeric values</a:t>
            </a:r>
          </a:p>
          <a:p>
            <a:r>
              <a:rPr lang="en-US" sz="2800" dirty="0" smtClean="0">
                <a:cs typeface="Courier New" pitchFamily="49" charset="0"/>
              </a:rPr>
              <a:t>The current values of </a:t>
            </a:r>
            <a:r>
              <a:rPr lang="en-US" sz="2800" dirty="0">
                <a:cs typeface="Courier New" pitchFamily="49" charset="0"/>
              </a:rPr>
              <a:t>Perimeter 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dirty="0">
                <a:cs typeface="Courier New" pitchFamily="49" charset="0"/>
              </a:rPr>
              <a:t>Total </a:t>
            </a:r>
            <a:r>
              <a:rPr lang="en-US" sz="2800" dirty="0" smtClean="0">
                <a:cs typeface="Courier New" pitchFamily="49" charset="0"/>
              </a:rPr>
              <a:t>are part of the calculation and are also changed by these statements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9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2278</Words>
  <Application>Microsoft Office PowerPoint</Application>
  <PresentationFormat>On-screen Show (4:3)</PresentationFormat>
  <Paragraphs>373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CSE 2133 - Business Programming with File Processing  </vt:lpstr>
      <vt:lpstr>Calculations</vt:lpstr>
      <vt:lpstr>ADD</vt:lpstr>
      <vt:lpstr>ADD - GIVING</vt:lpstr>
      <vt:lpstr>ADD with Multiple Values</vt:lpstr>
      <vt:lpstr>Subtract </vt:lpstr>
      <vt:lpstr>SUBTRACT - GIVING</vt:lpstr>
      <vt:lpstr>SUBTRACT with Multiple Values</vt:lpstr>
      <vt:lpstr>MULTIPLY</vt:lpstr>
      <vt:lpstr>MULTIPLY - GIVING</vt:lpstr>
      <vt:lpstr>MULTIPLY with Multiple Values</vt:lpstr>
      <vt:lpstr>DIVIDE</vt:lpstr>
      <vt:lpstr>DIVIDE - GIVING</vt:lpstr>
      <vt:lpstr>REMAINDER</vt:lpstr>
      <vt:lpstr>REMAINDER</vt:lpstr>
      <vt:lpstr>COMPUTE</vt:lpstr>
      <vt:lpstr>Order Of Operations</vt:lpstr>
      <vt:lpstr>Order Of Operations</vt:lpstr>
      <vt:lpstr>ROUNDED</vt:lpstr>
      <vt:lpstr>ROUNDED</vt:lpstr>
      <vt:lpstr>TRUNCATION</vt:lpstr>
      <vt:lpstr>COMPUTE Caveat</vt:lpstr>
      <vt:lpstr>COMPUTE EXAMPLE</vt:lpstr>
      <vt:lpstr>ON SIZE ERROR</vt:lpstr>
      <vt:lpstr>ON SIZE ERROR</vt:lpstr>
      <vt:lpstr>INTRINSIC FUNCTIONS</vt:lpstr>
      <vt:lpstr>ABSOLUTE VALUE</vt:lpstr>
      <vt:lpstr>SIGN</vt:lpstr>
      <vt:lpstr>SQUARE ROOT</vt:lpstr>
      <vt:lpstr>INTEGER PART</vt:lpstr>
      <vt:lpstr>FRACTION PART</vt:lpstr>
      <vt:lpstr>FLOOR</vt:lpstr>
      <vt:lpstr>MOD</vt:lpstr>
      <vt:lpstr>CONSTANTS</vt:lpstr>
      <vt:lpstr>FACTORIAL</vt:lpstr>
      <vt:lpstr>RANDOM</vt:lpstr>
      <vt:lpstr>RANDOM</vt:lpstr>
      <vt:lpstr>EXP</vt:lpstr>
      <vt:lpstr>LOG</vt:lpstr>
      <vt:lpstr>DESCRIPTIVE STATISTICS</vt:lpstr>
      <vt:lpstr>DESCRIPTIVE STATISTICS</vt:lpstr>
      <vt:lpstr>DESCRIPTIVE STATISTICS</vt:lpstr>
      <vt:lpstr>DESCRIPTIVE STATISTICS</vt:lpstr>
      <vt:lpstr>DESCRIPTIVE STATISTICS</vt:lpstr>
      <vt:lpstr>FINANCIAL FUNCTIONS</vt:lpstr>
      <vt:lpstr>EXAMPLE - ANNUITY</vt:lpstr>
      <vt:lpstr>FINANCIAL FUNCTIONS</vt:lpstr>
      <vt:lpstr>EXAMPLE – PRESENT-VALUE</vt:lpstr>
      <vt:lpstr>TRIGONOMETRIC FUNCTIONS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</dc:title>
  <dc:creator>Steve</dc:creator>
  <cp:lastModifiedBy>Steve</cp:lastModifiedBy>
  <cp:revision>46</cp:revision>
  <dcterms:created xsi:type="dcterms:W3CDTF">2012-08-06T13:04:06Z</dcterms:created>
  <dcterms:modified xsi:type="dcterms:W3CDTF">2014-11-20T23:12:12Z</dcterms:modified>
</cp:coreProperties>
</file>