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88" r:id="rId5"/>
    <p:sldId id="289" r:id="rId6"/>
    <p:sldId id="291" r:id="rId7"/>
    <p:sldId id="290" r:id="rId8"/>
    <p:sldId id="292" r:id="rId9"/>
    <p:sldId id="293" r:id="rId10"/>
    <p:sldId id="294" r:id="rId11"/>
    <p:sldId id="259" r:id="rId12"/>
    <p:sldId id="295" r:id="rId13"/>
    <p:sldId id="296" r:id="rId14"/>
    <p:sldId id="260" r:id="rId15"/>
    <p:sldId id="297" r:id="rId16"/>
    <p:sldId id="261" r:id="rId17"/>
    <p:sldId id="298" r:id="rId18"/>
    <p:sldId id="300" r:id="rId19"/>
    <p:sldId id="301" r:id="rId20"/>
    <p:sldId id="262" r:id="rId21"/>
    <p:sldId id="263" r:id="rId22"/>
    <p:sldId id="264" r:id="rId23"/>
    <p:sldId id="265" r:id="rId24"/>
    <p:sldId id="302" r:id="rId25"/>
    <p:sldId id="266" r:id="rId26"/>
    <p:sldId id="303" r:id="rId27"/>
    <p:sldId id="304" r:id="rId28"/>
    <p:sldId id="305" r:id="rId29"/>
    <p:sldId id="267" r:id="rId30"/>
    <p:sldId id="306" r:id="rId31"/>
    <p:sldId id="268" r:id="rId32"/>
    <p:sldId id="307" r:id="rId33"/>
    <p:sldId id="308" r:id="rId34"/>
    <p:sldId id="309" r:id="rId35"/>
    <p:sldId id="310" r:id="rId36"/>
    <p:sldId id="312" r:id="rId37"/>
    <p:sldId id="315" r:id="rId38"/>
    <p:sldId id="314" r:id="rId39"/>
    <p:sldId id="316" r:id="rId40"/>
    <p:sldId id="313" r:id="rId41"/>
    <p:sldId id="25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4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Working with 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Strings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TALLYING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not count overlaps. When it finds the target, it continues searching at the end of the target, not at the character after where the target was found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Move 0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Inspect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xxxxxx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Tallying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"xx"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is 03)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7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REPLACING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replace characters in a string with other characters</a:t>
            </a:r>
          </a:p>
          <a:p>
            <a:r>
              <a:rPr lang="en-US" dirty="0" smtClean="0"/>
              <a:t>Many of the options available with Inspect Tallying are available with Replacing</a:t>
            </a:r>
          </a:p>
          <a:p>
            <a:r>
              <a:rPr lang="en-US" dirty="0" smtClean="0"/>
              <a:t>A substring can only be replaced with a string of the same length</a:t>
            </a:r>
          </a:p>
          <a:p>
            <a:r>
              <a:rPr lang="en-US" dirty="0" smtClean="0"/>
              <a:t>Avoids overlapping, just as Tallying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8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REPLACING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Inspect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Replacing All "l" By "p"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Inspect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Replacing All "kl" By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Inspect Field Replacing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Leading "kl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By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Inspect Field Replacing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Trailing "kl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By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Inspect Field Replacing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First "kl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By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Inspect Field Replacing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Characters By "#"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5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REPLACING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Before/After Initial is also valid with Inspect Replacing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Inspect Field Replacing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All "kl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By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Before Initial "0"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Inspect Field Replacing Characters By "#"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After Initial "?"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7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CONVERTING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also replace, but only individual characters based on two corresponding lists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Inspect Field Converting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To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wxyz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This will </a:t>
            </a:r>
            <a:r>
              <a:rPr lang="en-US" dirty="0" smtClean="0"/>
              <a:t>replace all “a” with “w”; “b” with “x”; “c” with “y”; and “d” with “z”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286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CONVERTING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Can be used to convert strings to all upper case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UCase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Pic X(26)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Value "ABCDEFGHIJKLMNOPQRSTUVWXYZ".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LCase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X(26)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Value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Inspect Field Converting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LCase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UCase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929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 provides rudimentary concatenation (the appending of strings)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Str1  Pic X(10) Value "Ohio State".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Str2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X(10) Value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"University".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Str3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X(30).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 Str1 Delimited By Space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Str2 Delimited By Size Into Str3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(Str3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OhioUniversity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ⒷⒷⒷⒷⒷⒷⒷⒷⒷ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ⒷⒷ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ⒷⒷⒷⒷⒷ")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22862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delimit by size, the entire string is used</a:t>
            </a:r>
          </a:p>
          <a:p>
            <a:r>
              <a:rPr lang="en-US" dirty="0" smtClean="0"/>
              <a:t>Can delimit by any character</a:t>
            </a:r>
          </a:p>
          <a:p>
            <a:pPr lvl="1"/>
            <a:r>
              <a:rPr lang="en-US" dirty="0" smtClean="0"/>
              <a:t>If the character is not in the string, then the entire string is used</a:t>
            </a:r>
          </a:p>
          <a:p>
            <a:pPr lvl="1"/>
            <a:r>
              <a:rPr lang="en-US" dirty="0" smtClean="0"/>
              <a:t>The delimiting character is not used as part of the value being concatenated</a:t>
            </a:r>
          </a:p>
        </p:txBody>
      </p:sp>
    </p:spTree>
    <p:extLst>
      <p:ext uri="{BB962C8B-B14F-4D97-AF65-F5344CB8AC3E}">
        <p14:creationId xmlns:p14="http://schemas.microsoft.com/office/powerpoint/2010/main" val="2581466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a space in between the pieces being joined: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Str1  Pic X(10) Value "Ohio State".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Str2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X(10) Value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"University".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Str3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X(30).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 Str1 Delimited By Space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" Delimited By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Str2 Delimited By Size Into Str3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(Str3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Ohio UniversityⒷⒷⒷⒷⒷⒷⒷⒷⒷⒷⒷⒷⒷⒷⒷ")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233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Str1  Pic X(10) Value "Ohio State".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Str2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X(10) Value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"University".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Str3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X(30).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 Str1 Delimited By Size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" " Delimited By Size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Str2 Delimited By Size Into Str3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(Str3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Ohio State UniversityⒷⒷⒷⒷⒷⒷⒷⒷⒷⒷ")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6742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Inspect statement is used to perform</a:t>
            </a:r>
          </a:p>
          <a:p>
            <a:pPr lvl="1"/>
            <a:r>
              <a:rPr lang="en-US" dirty="0" smtClean="0"/>
              <a:t>Counting operations against strings</a:t>
            </a:r>
          </a:p>
          <a:p>
            <a:pPr lvl="1"/>
            <a:r>
              <a:rPr lang="en-US" dirty="0" smtClean="0"/>
              <a:t>Data alteration </a:t>
            </a:r>
            <a:r>
              <a:rPr lang="en-US" dirty="0"/>
              <a:t>operations against strings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Truncation is a concern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Str1  Pic X(10) Value "Ohio State".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01  Str2  Pic X(10) Value "University".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01  Str3 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X(15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Str1 Delimited By Size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" " Delimited By Size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Str2 Delimited By Size Into Str3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(Str3 = "Ohio State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Univ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6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-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use On Overflow to detect truncation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Str1 Delimited By "q"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Str2 Delimited By Size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Overflow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Display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"Oops"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On Overflow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Display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End-String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62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Unstring will parse a string into separate slices based on a delimiter(s)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Unstring "bgates@microsoft.com"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Delimited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"@" Or "."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CompanyName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Domain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End-Unstring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UserName</a:t>
            </a:r>
            <a:r>
              <a:rPr lang="en-US" dirty="0" smtClean="0"/>
              <a:t>, </a:t>
            </a:r>
            <a:r>
              <a:rPr lang="en-US" dirty="0" err="1" smtClean="0"/>
              <a:t>CompanyName</a:t>
            </a:r>
            <a:r>
              <a:rPr lang="en-US" dirty="0" smtClean="0"/>
              <a:t> and Domain are all alphanumeric fields</a:t>
            </a:r>
          </a:p>
          <a:p>
            <a:endParaRPr lang="en-US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62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delimiter characters are not part of the resulting character slices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Unstring "bgates@microsoft.com"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Delimited By "@" Or "."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Into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CompanyName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Domain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End-Unstring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/>
              <a:t>UserName</a:t>
            </a:r>
            <a:r>
              <a:rPr lang="en-US" sz="2800" dirty="0" smtClean="0"/>
              <a:t> = “</a:t>
            </a:r>
            <a:r>
              <a:rPr lang="en-US" sz="2800" dirty="0" err="1" smtClean="0"/>
              <a:t>bgates</a:t>
            </a:r>
            <a:r>
              <a:rPr lang="en-US" sz="2800" dirty="0" smtClean="0"/>
              <a:t>”</a:t>
            </a:r>
          </a:p>
          <a:p>
            <a:r>
              <a:rPr lang="en-US" sz="2800" dirty="0" err="1" smtClean="0"/>
              <a:t>CompanyName</a:t>
            </a:r>
            <a:r>
              <a:rPr lang="en-US" sz="2800" dirty="0" smtClean="0"/>
              <a:t> = “</a:t>
            </a:r>
            <a:r>
              <a:rPr lang="en-US" sz="2800" dirty="0" err="1" smtClean="0"/>
              <a:t>microsoft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Domain = “com”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2862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Unstring "100 E Main St.,,Columbus;OH,43210"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Delimited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";" Or ","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Into Street Apt City State Zip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End-Unstring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Apt is technically null, but </a:t>
            </a:r>
            <a:r>
              <a:rPr lang="en-US" dirty="0" err="1" smtClean="0"/>
              <a:t>OpenCOBOL</a:t>
            </a:r>
            <a:r>
              <a:rPr lang="en-US" dirty="0" smtClean="0"/>
              <a:t> will populate it with an empty string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Delimited By ";" Or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","</a:t>
            </a:r>
          </a:p>
          <a:p>
            <a:r>
              <a:rPr lang="en-US" dirty="0" smtClean="0">
                <a:cs typeface="Courier New" pitchFamily="49" charset="0"/>
              </a:rPr>
              <a:t>Will treat consecutive commas as 1 delimiter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62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it turns out that there are fewer slices than fields specified to receive them, the fields without slices are unchanged</a:t>
            </a:r>
          </a:p>
          <a:p>
            <a:r>
              <a:rPr lang="en-US" dirty="0" smtClean="0"/>
              <a:t>If it turns out</a:t>
            </a:r>
            <a:r>
              <a:rPr lang="en-US" dirty="0"/>
              <a:t> that there are </a:t>
            </a:r>
            <a:r>
              <a:rPr lang="en-US" dirty="0" smtClean="0"/>
              <a:t>more slices </a:t>
            </a:r>
            <a:r>
              <a:rPr lang="en-US" dirty="0"/>
              <a:t>than fields specified to receive them, the </a:t>
            </a:r>
            <a:r>
              <a:rPr lang="en-US" dirty="0" smtClean="0"/>
              <a:t>extra slices are discarded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6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Courier New" pitchFamily="49" charset="0"/>
              </a:rPr>
              <a:t>Can get some feedback on the parsing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Unstring "100 E Main St.,,Columbus;OH,43210"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Delimited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";" Or ","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Into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Street  Delimiter Del1 Count Ctr1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Apt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Delimiter Del2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Count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Ctr2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Delimiter Del3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Count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Ctr3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State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Delimiter Del4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Count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Ctr4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Zip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Delimiter Del5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Count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Ctr5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End-Unstring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4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Del1 – Del5 are alphanumeric fields and will store the specific character that was the trailing delimiter for each slice 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The final slice will have spaces as its delimiter</a:t>
            </a:r>
          </a:p>
          <a:p>
            <a:r>
              <a:rPr lang="en-US" dirty="0" smtClean="0">
                <a:cs typeface="Courier New" pitchFamily="49" charset="0"/>
              </a:rPr>
              <a:t>Ctr1 – Ctr5 are numeric fields and will store the number of characters in each slice</a:t>
            </a:r>
          </a:p>
          <a:p>
            <a:pPr marL="457200" lvl="1" indent="0">
              <a:buNone/>
            </a:pP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62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Can use On Overflow to catch 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Truncation in any slice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More slices than receiving fields</a:t>
            </a:r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If using On Overflow, can then also use Not On Overflow</a:t>
            </a:r>
          </a:p>
          <a:p>
            <a:pPr lvl="1"/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65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substring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Pic X(13)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abcdefghijklm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Display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(5:3)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Will display “</a:t>
            </a:r>
            <a:r>
              <a:rPr lang="en-US" dirty="0" err="1" smtClean="0">
                <a:cs typeface="Courier New" pitchFamily="49" charset="0"/>
              </a:rPr>
              <a:t>efg</a:t>
            </a:r>
            <a:r>
              <a:rPr lang="en-US" dirty="0" smtClean="0">
                <a:cs typeface="Courier New" pitchFamily="49" charset="0"/>
              </a:rPr>
              <a:t>” 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Start position 5, length of 3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Cobol indexes are 1-based, not 0-based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6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TALLYING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these two working-storage fields: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01  Field   Pic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X(30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alue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abcdabcdefghijklkl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Pic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99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Inspect Field Tallying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For All "a"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Display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"Number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"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Kount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Will display 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umber of a = 02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62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reference modification is treated as alphanumeric</a:t>
            </a:r>
          </a:p>
          <a:p>
            <a:r>
              <a:rPr lang="en-US" dirty="0" smtClean="0"/>
              <a:t>Cannot go beyond the end of the field</a:t>
            </a:r>
          </a:p>
          <a:p>
            <a:pPr lvl="1"/>
            <a:r>
              <a:rPr lang="en-US" dirty="0" err="1" smtClean="0"/>
              <a:t>Msg</a:t>
            </a:r>
            <a:r>
              <a:rPr lang="en-US" dirty="0" smtClean="0"/>
              <a:t> (15:3) and </a:t>
            </a:r>
            <a:r>
              <a:rPr lang="en-US" dirty="0" err="1" smtClean="0"/>
              <a:t>Msg</a:t>
            </a:r>
            <a:r>
              <a:rPr lang="en-US" dirty="0" smtClean="0"/>
              <a:t> (10:8) are both invalid using the previous example (Pic X(13))</a:t>
            </a:r>
          </a:p>
          <a:p>
            <a:r>
              <a:rPr lang="en-US" dirty="0" smtClean="0"/>
              <a:t>Can also be the target of a Move, String, Unstring, Accept, etc.</a:t>
            </a:r>
          </a:p>
          <a:p>
            <a:pPr lvl="1"/>
            <a:r>
              <a:rPr lang="en-US" dirty="0" smtClean="0"/>
              <a:t>Subject to truncation and padding</a:t>
            </a: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589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many intrinsic functions that operate on strings</a:t>
            </a:r>
          </a:p>
          <a:p>
            <a:r>
              <a:rPr lang="en-US" dirty="0" smtClean="0"/>
              <a:t>In the examples that follow</a:t>
            </a:r>
          </a:p>
          <a:p>
            <a:pPr lvl="1"/>
            <a:r>
              <a:rPr lang="en-US" dirty="0" smtClean="0"/>
              <a:t>Any field named a# is an alphanumeric literal, alphanumeric field, or group level field</a:t>
            </a:r>
          </a:p>
          <a:p>
            <a:pPr lvl="1"/>
            <a:r>
              <a:rPr lang="en-US" dirty="0" smtClean="0"/>
              <a:t>Any field named n# is an integer field</a:t>
            </a:r>
          </a:p>
          <a:p>
            <a:pPr lvl="1"/>
            <a:r>
              <a:rPr lang="en-US" dirty="0" smtClean="0"/>
              <a:t>Any field named c# is a character field (Pic X)</a:t>
            </a:r>
          </a:p>
          <a:p>
            <a:r>
              <a:rPr lang="en-US" dirty="0" smtClean="0"/>
              <a:t>Usage is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Function function-name (parameter[s])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62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Lower-Case (a1) – Converts a1 into all lower-case letters</a:t>
            </a:r>
          </a:p>
          <a:p>
            <a:pPr lvl="0"/>
            <a:r>
              <a:rPr lang="en-US" dirty="0"/>
              <a:t>Upper-Case (a1) – Converts a1 into all upper-case letters</a:t>
            </a:r>
          </a:p>
          <a:p>
            <a:pPr lvl="0"/>
            <a:r>
              <a:rPr lang="en-US" dirty="0"/>
              <a:t>Reverse (a1) – Returns a byte-byte reversal of a1</a:t>
            </a:r>
          </a:p>
          <a:p>
            <a:r>
              <a:rPr lang="en-US" dirty="0"/>
              <a:t>Concatenate (a1, a2, …) – Concatenates the fields/literals into one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61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Length (a1) – Length, in bytes, of a1</a:t>
            </a:r>
          </a:p>
          <a:p>
            <a:pPr lvl="0"/>
            <a:r>
              <a:rPr lang="en-US" dirty="0"/>
              <a:t>Stored-Char-Length (a1) – Similar to Length, but does not count trailing spaces</a:t>
            </a:r>
          </a:p>
          <a:p>
            <a:r>
              <a:rPr lang="en-US" dirty="0"/>
              <a:t>Trim (a1) – Removes leading and trailing spaces from a1. </a:t>
            </a:r>
            <a:r>
              <a:rPr lang="en-US" dirty="0" smtClean="0"/>
              <a:t>An optional </a:t>
            </a:r>
            <a:r>
              <a:rPr lang="en-US" dirty="0"/>
              <a:t>second parameter (the word “Leading” or “Trailing”) </a:t>
            </a:r>
            <a:r>
              <a:rPr lang="en-US" dirty="0" smtClean="0"/>
              <a:t>can be used to limit the Trim to one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52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Substitute (a1, a2, a3) – Will go through the field a1 and replace any occurrences of a2 with a3. a2 and a3 do not have to be the same length</a:t>
            </a:r>
          </a:p>
          <a:p>
            <a:pPr lvl="0"/>
            <a:r>
              <a:rPr lang="en-US" dirty="0"/>
              <a:t>Substitute-Case (a1, a2, a3) – As Substitute, but ignores case when finding a2 within a1</a:t>
            </a:r>
          </a:p>
          <a:p>
            <a:r>
              <a:rPr lang="en-US" dirty="0" err="1"/>
              <a:t>Numval</a:t>
            </a:r>
            <a:r>
              <a:rPr lang="en-US" dirty="0"/>
              <a:t> (a1) – Converts a1 to a numeric value by removing </a:t>
            </a:r>
            <a:r>
              <a:rPr lang="en-US" dirty="0" smtClean="0"/>
              <a:t>non-numeric </a:t>
            </a:r>
            <a:r>
              <a:rPr lang="en-US" dirty="0" smtClean="0"/>
              <a:t>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80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Char (n1) – Character that corresponds to the integer, n1, in the collating sequence</a:t>
            </a:r>
          </a:p>
          <a:p>
            <a:pPr lvl="0"/>
            <a:r>
              <a:rPr lang="en-US" dirty="0" err="1"/>
              <a:t>Ord</a:t>
            </a:r>
            <a:r>
              <a:rPr lang="en-US" dirty="0"/>
              <a:t> (c1) – Returns the ASCII code (plus 1) of </a:t>
            </a:r>
            <a:r>
              <a:rPr lang="en-US" dirty="0" smtClean="0"/>
              <a:t>c1</a:t>
            </a:r>
            <a:endParaRPr lang="en-US" dirty="0"/>
          </a:p>
          <a:p>
            <a:pPr lvl="0"/>
            <a:r>
              <a:rPr lang="en-US" dirty="0" err="1"/>
              <a:t>Ord</a:t>
            </a:r>
            <a:r>
              <a:rPr lang="en-US" dirty="0"/>
              <a:t>-Max (c1, c2, …) – Returns the position in the list of the c# with the highest ASCII value</a:t>
            </a:r>
          </a:p>
          <a:p>
            <a:r>
              <a:rPr lang="en-US" dirty="0" err="1"/>
              <a:t>Ord</a:t>
            </a:r>
            <a:r>
              <a:rPr lang="en-US" dirty="0"/>
              <a:t>-Min (c1, c2, …) – Returns the position in the list of the c# with the lowest </a:t>
            </a:r>
            <a:r>
              <a:rPr lang="en-US" dirty="0" smtClean="0"/>
              <a:t>ASCII value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05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Displays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Display Function Lower-Case ("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"ABCDEF"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Upper-Case ("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If Function Upper-Case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DoItAgain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= "YES"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fedcba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everse ("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23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Displays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Display Function Concatenate ("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", "f")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01   A1 Pic X(4) Value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Displays 4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Length (A1)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Stored-Char-Length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(A1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Displays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Trim (A1)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84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01   A1 Pic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X(6)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Value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Displays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zbcdef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Display Function Substitute (A1,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a", "z")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Substitute (A1,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"z")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zxybcdef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Substitute (A1, "a",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zxy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Substitute (A1,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"A",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"z")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zbcdef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Substitute-Case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(A1,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"A",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"z") 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39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Displays -0000000000012500.19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Display Function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NumVal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("   $12,500.19CR")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+0000000000012500.19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("   $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12,500.19+")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-0000000000012500.19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("   $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12,500.19-")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+0000000000000500.19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("*******500.19")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+000000000000000015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("abcdef1ghi5jkl")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3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TALLYING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reset the field holding the counts, as they accumulate (Inspect will add the new count to the current value of the field specified with the Tallying)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(Value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abcdabcdefghijklkl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".)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Inspect Field Tallying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For All "a"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Inspect Field Tallying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For All "a"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Display "Number of a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Kount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Will display 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umber of a = 04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85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Displays "!", ASCII 33 (add 1 for 1-based)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Display Function Char (34)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Displays 34; "!" 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ASCII 33 (add 1 for 1-based)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("!")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Displays 2; z has the highest ASCII code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-Max ("Z",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z", "!")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3; ! Has the lowest ASCII code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-Min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("Z", "z", "!")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52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dirty="0"/>
              <a:t>Some people, when confronted with a problem, think 'I know, I'll use regular expressions</a:t>
            </a:r>
            <a:r>
              <a:rPr lang="en-US" dirty="0" smtClean="0"/>
              <a:t>.’ </a:t>
            </a:r>
            <a:r>
              <a:rPr lang="en-US" dirty="0"/>
              <a:t>Now they have two problems</a:t>
            </a:r>
            <a:r>
              <a:rPr lang="en-US" dirty="0" smtClean="0"/>
              <a:t>.”</a:t>
            </a:r>
          </a:p>
          <a:p>
            <a:pPr>
              <a:buNone/>
            </a:pPr>
            <a:r>
              <a:rPr lang="en-US"/>
              <a:t>	</a:t>
            </a:r>
            <a:r>
              <a:rPr lang="en-US" smtClean="0"/>
              <a:t>	-- </a:t>
            </a:r>
            <a:r>
              <a:rPr lang="en-US" dirty="0"/>
              <a:t>Jamie </a:t>
            </a:r>
            <a:r>
              <a:rPr lang="en-US" dirty="0" err="1"/>
              <a:t>Zawinski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TALLYING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look for longer strings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(Value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abcdabcdefghijklkl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".)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0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Kount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Inspect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Field Tallying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For All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Display "Number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Kount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Will display 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umber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9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TALLYING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refine the search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(Value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abcdabcdefghijklkl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".)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Inspect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Field Tallying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For All "a"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Before Initial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"g"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is 02)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Inspect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Field Tallying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For All "a"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After Initial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"d"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is 01)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TALLYING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check leading only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(Value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abcdabcdefghijklkl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".)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Inspect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Field Tallying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Leading "a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is 01)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Inspect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Field Tallying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Leading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is 02)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8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TALLYING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check trailing only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(Value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abcdabcdefghijklkl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".)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Inspect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Field Tallying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Trailing "l" 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Inspect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Field Tallying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Trailing "kl"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is 00 in each case … why?)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8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TALLYING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also check the defined length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(Value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abcdabcdefghijklkl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".)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Move 0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Kount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Inspect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Field Tallying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For Characters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is 30)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Typically used with Before/After Initial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9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2117</Words>
  <Application>Microsoft Office PowerPoint</Application>
  <PresentationFormat>On-screen Show (4:3)</PresentationFormat>
  <Paragraphs>351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CSE 2133 - Business Programming with File Processing  </vt:lpstr>
      <vt:lpstr>INSPECT</vt:lpstr>
      <vt:lpstr>INSPECT TALLYING</vt:lpstr>
      <vt:lpstr>INSPECT TALLYING</vt:lpstr>
      <vt:lpstr>INSPECT TALLYING</vt:lpstr>
      <vt:lpstr>INSPECT TALLYING</vt:lpstr>
      <vt:lpstr>INSPECT TALLYING</vt:lpstr>
      <vt:lpstr>INSPECT TALLYING</vt:lpstr>
      <vt:lpstr>INSPECT TALLYING</vt:lpstr>
      <vt:lpstr>INSPECT TALLYING</vt:lpstr>
      <vt:lpstr>INSPECT REPLACING</vt:lpstr>
      <vt:lpstr>INSPECT REPLACING</vt:lpstr>
      <vt:lpstr>INSPECT REPLACING</vt:lpstr>
      <vt:lpstr>INSPECT CONVERTING</vt:lpstr>
      <vt:lpstr>INSPECT CONVERTING</vt:lpstr>
      <vt:lpstr>STRING</vt:lpstr>
      <vt:lpstr>STRING</vt:lpstr>
      <vt:lpstr>STRING</vt:lpstr>
      <vt:lpstr>STRING</vt:lpstr>
      <vt:lpstr>STRING</vt:lpstr>
      <vt:lpstr>STRING - OVERFLOW</vt:lpstr>
      <vt:lpstr>UNSTRING</vt:lpstr>
      <vt:lpstr>UNSTRING</vt:lpstr>
      <vt:lpstr>UNSTRING</vt:lpstr>
      <vt:lpstr>UNSTRING</vt:lpstr>
      <vt:lpstr>UNSTRING</vt:lpstr>
      <vt:lpstr>UNSTRING</vt:lpstr>
      <vt:lpstr>UNSTRING</vt:lpstr>
      <vt:lpstr>REFERENCE MODIFICATION</vt:lpstr>
      <vt:lpstr>REFERENCE MODIFICATION</vt:lpstr>
      <vt:lpstr>INTRINSIC STRING FUNCTIONS</vt:lpstr>
      <vt:lpstr>INTRINSIC STRING FUNCTIONS</vt:lpstr>
      <vt:lpstr>INTRINSIC STRING FUNCTIONS</vt:lpstr>
      <vt:lpstr>INTRINSIC STRING FUNCTIONS</vt:lpstr>
      <vt:lpstr>INTRINSIC STRING FUNCTIONS</vt:lpstr>
      <vt:lpstr>EXAMPLES</vt:lpstr>
      <vt:lpstr>EXAMPLES</vt:lpstr>
      <vt:lpstr>EXAMPLES</vt:lpstr>
      <vt:lpstr>EXAMPLES</vt:lpstr>
      <vt:lpstr>EXAMPLES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49</cp:revision>
  <dcterms:created xsi:type="dcterms:W3CDTF">2012-08-06T13:04:06Z</dcterms:created>
  <dcterms:modified xsi:type="dcterms:W3CDTF">2014-11-20T23:11:02Z</dcterms:modified>
</cp:coreProperties>
</file>