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9" r:id="rId4"/>
    <p:sldId id="260" r:id="rId5"/>
    <p:sldId id="261" r:id="rId6"/>
    <p:sldId id="262" r:id="rId7"/>
    <p:sldId id="267" r:id="rId8"/>
    <p:sldId id="263" r:id="rId9"/>
    <p:sldId id="268" r:id="rId10"/>
    <p:sldId id="270" r:id="rId11"/>
    <p:sldId id="269" r:id="rId12"/>
    <p:sldId id="271" r:id="rId13"/>
    <p:sldId id="272" r:id="rId14"/>
    <p:sldId id="273" r:id="rId15"/>
    <p:sldId id="274" r:id="rId16"/>
    <p:sldId id="264" r:id="rId17"/>
    <p:sldId id="265" r:id="rId18"/>
    <p:sldId id="275" r:id="rId19"/>
    <p:sldId id="276" r:id="rId20"/>
    <p:sldId id="278" r:id="rId21"/>
    <p:sldId id="266" r:id="rId22"/>
    <p:sldId id="277" r:id="rId23"/>
    <p:sldId id="283" r:id="rId24"/>
    <p:sldId id="284" r:id="rId25"/>
    <p:sldId id="279" r:id="rId26"/>
    <p:sldId id="280" r:id="rId27"/>
    <p:sldId id="281" r:id="rId28"/>
    <p:sldId id="282" r:id="rId29"/>
    <p:sldId id="286" r:id="rId30"/>
    <p:sldId id="285" r:id="rId31"/>
    <p:sldId id="287" r:id="rId32"/>
    <p:sldId id="289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5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0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72690-63E4-4865-A5BE-F831A3E6C1DC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46969-6E1D-4397-9EAA-7B67C9178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25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46969-6E1D-4397-9EAA-7B67C91789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87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CSE 2133 </a:t>
            </a:r>
            <a:r>
              <a:rPr lang="en-US" b="1" dirty="0" smtClean="0"/>
              <a:t>- </a:t>
            </a:r>
            <a:r>
              <a:rPr lang="en-US" b="1" dirty="0" smtClean="0">
                <a:solidFill>
                  <a:schemeClr val="tx1"/>
                </a:solidFill>
              </a:rPr>
              <a:t>Business Programming with File Processing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Conditions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381000"/>
            <a:ext cx="8610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HoursWorked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&lt;= 40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Perform 250-StriaghtPay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Perform 260-CalculateTax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Perform 270-CalculateDeductions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Perform 280-AccountingEntries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Perform 290-PrintCheck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Perform 400-GetNextPayrollRecord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Here, the last statement is “inside” the If. The intent was for 400-GetNextPayrollRecord to be performed each time, but here will only get performed if </a:t>
            </a:r>
            <a:r>
              <a:rPr lang="en-US" sz="2400" dirty="0" err="1" smtClean="0">
                <a:cs typeface="Courier New" pitchFamily="49" charset="0"/>
              </a:rPr>
              <a:t>HoursWorked</a:t>
            </a:r>
            <a:r>
              <a:rPr lang="en-US" sz="2400" dirty="0" smtClean="0">
                <a:cs typeface="Courier New" pitchFamily="49" charset="0"/>
              </a:rPr>
              <a:t> &lt;= 40 </a:t>
            </a:r>
          </a:p>
          <a:p>
            <a:r>
              <a:rPr lang="en-US" sz="2400" dirty="0" smtClean="0">
                <a:cs typeface="Courier New" pitchFamily="49" charset="0"/>
              </a:rPr>
              <a:t>The compile ignores indenting.</a:t>
            </a:r>
          </a:p>
        </p:txBody>
      </p:sp>
    </p:spTree>
    <p:extLst>
      <p:ext uri="{BB962C8B-B14F-4D97-AF65-F5344CB8AC3E}">
        <p14:creationId xmlns:p14="http://schemas.microsoft.com/office/powerpoint/2010/main" val="3859992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381000"/>
            <a:ext cx="8610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HoursWorked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&lt;= 40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Perform 250-StriaghtPay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Perform 260-CalculateTax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Perform 270-CalculateDeductions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Perform 280-AccountingEntries.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Perform 290-PrintCheck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Perform 400-GetNextPayrollRecord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Here the last two statements are “outside” the If. The intent was for 290-PrintCheck to only be performed if </a:t>
            </a:r>
            <a:r>
              <a:rPr lang="en-US" sz="2400" dirty="0" err="1" smtClean="0">
                <a:cs typeface="Courier New" pitchFamily="49" charset="0"/>
              </a:rPr>
              <a:t>HoursWorked</a:t>
            </a:r>
            <a:r>
              <a:rPr lang="en-US" sz="2400" dirty="0" smtClean="0">
                <a:cs typeface="Courier New" pitchFamily="49" charset="0"/>
              </a:rPr>
              <a:t> &lt;= 40, but here will always be performed.</a:t>
            </a:r>
          </a:p>
        </p:txBody>
      </p:sp>
    </p:spTree>
    <p:extLst>
      <p:ext uri="{BB962C8B-B14F-4D97-AF65-F5344CB8AC3E}">
        <p14:creationId xmlns:p14="http://schemas.microsoft.com/office/powerpoint/2010/main" val="2961921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381000"/>
            <a:ext cx="8610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HoursWorked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&lt;= 40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Perform 250-StriaghtPay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Perform 260-CalculateTax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Perform 270-CalculateDeductions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Perform 280-AccountingEntries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Perform 290-PrintCheck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End-If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Perform 400-GetNextPayrollRecord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Preferred method of denoting the end of an if.</a:t>
            </a:r>
          </a:p>
        </p:txBody>
      </p:sp>
    </p:spTree>
    <p:extLst>
      <p:ext uri="{BB962C8B-B14F-4D97-AF65-F5344CB8AC3E}">
        <p14:creationId xmlns:p14="http://schemas.microsoft.com/office/powerpoint/2010/main" val="1559032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381000"/>
            <a:ext cx="8610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HoursWorked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&lt;= 40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Perform 250-StriaghtPay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Perform 260-CalculateTax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Perform 270-CalculateDeductions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Perform 280-AccountingEntries.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Perform 290-PrintCheck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End-If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Perform 400-GetNextPayrollRecord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The accidental period in this case leads to a compiler error</a:t>
            </a:r>
          </a:p>
          <a:p>
            <a:r>
              <a:rPr lang="en-US" sz="2400" dirty="0" smtClean="0">
                <a:cs typeface="Courier New" pitchFamily="49" charset="0"/>
              </a:rPr>
              <a:t>The period “ends” the If, and the compiler cannot match the </a:t>
            </a:r>
            <a:br>
              <a:rPr lang="en-US" sz="2400" dirty="0" smtClean="0">
                <a:cs typeface="Courier New" pitchFamily="49" charset="0"/>
              </a:rPr>
            </a:br>
            <a:r>
              <a:rPr lang="en-US" sz="2400" dirty="0" smtClean="0">
                <a:cs typeface="Courier New" pitchFamily="49" charset="0"/>
              </a:rPr>
              <a:t>End-If with an If.</a:t>
            </a:r>
          </a:p>
          <a:p>
            <a:r>
              <a:rPr lang="en-US" sz="2400" dirty="0" smtClean="0">
                <a:cs typeface="Courier New" pitchFamily="49" charset="0"/>
              </a:rPr>
              <a:t>Much easier to detect</a:t>
            </a:r>
          </a:p>
        </p:txBody>
      </p:sp>
    </p:spTree>
    <p:extLst>
      <p:ext uri="{BB962C8B-B14F-4D97-AF65-F5344CB8AC3E}">
        <p14:creationId xmlns:p14="http://schemas.microsoft.com/office/powerpoint/2010/main" val="2934957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NEGATING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condition can be negated by preceding it with the word “Not”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Condition:   	Pay &lt;= 40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Negated:		Not (Pay &lt;= 40)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Also:		Pay &gt; 40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372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 - NOT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4012077"/>
              </p:ext>
            </p:extLst>
          </p:nvPr>
        </p:nvGraphicFramePr>
        <p:xfrm>
          <a:off x="3352800" y="2192288"/>
          <a:ext cx="2546350" cy="1307197"/>
        </p:xfrm>
        <a:graphic>
          <a:graphicData uri="http://schemas.openxmlformats.org/drawingml/2006/table">
            <a:tbl>
              <a:tblPr/>
              <a:tblGrid>
                <a:gridCol w="1081635"/>
                <a:gridCol w="1464715"/>
              </a:tblGrid>
              <a:tr h="556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</a:t>
                      </a:r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8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967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Conditions can be combined with “And”</a:t>
            </a:r>
          </a:p>
          <a:p>
            <a:r>
              <a:rPr lang="en-US" dirty="0" smtClean="0"/>
              <a:t>The result is also a condition, as it evaluates to True or False</a:t>
            </a:r>
          </a:p>
          <a:p>
            <a:r>
              <a:rPr lang="en-US" dirty="0" smtClean="0"/>
              <a:t>A compound “And” condition is only </a:t>
            </a:r>
            <a:r>
              <a:rPr lang="en-US" dirty="0"/>
              <a:t>True </a:t>
            </a:r>
            <a:r>
              <a:rPr lang="en-US" dirty="0" smtClean="0"/>
              <a:t>if both of the involved conditions are </a:t>
            </a:r>
            <a:r>
              <a:rPr lang="en-US" dirty="0"/>
              <a:t>True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WS-State 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OH"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And WS-County = "Franklin"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250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 - AND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9480"/>
              </p:ext>
            </p:extLst>
          </p:nvPr>
        </p:nvGraphicFramePr>
        <p:xfrm>
          <a:off x="1828800" y="2057400"/>
          <a:ext cx="5238751" cy="2824956"/>
        </p:xfrm>
        <a:graphic>
          <a:graphicData uri="http://schemas.openxmlformats.org/drawingml/2006/table">
            <a:tbl>
              <a:tblPr/>
              <a:tblGrid>
                <a:gridCol w="1132703"/>
                <a:gridCol w="1132703"/>
                <a:gridCol w="2973345"/>
              </a:tblGrid>
              <a:tr h="5808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Cond1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Cond1 And Cond2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6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6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250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Conditions can be combined with </a:t>
            </a:r>
            <a:r>
              <a:rPr lang="en-US" dirty="0" smtClean="0"/>
              <a:t>“Or”</a:t>
            </a:r>
            <a:endParaRPr lang="en-US" dirty="0"/>
          </a:p>
          <a:p>
            <a:r>
              <a:rPr lang="en-US" dirty="0"/>
              <a:t>The result is also a condition, as it evaluates to True or False</a:t>
            </a:r>
          </a:p>
          <a:p>
            <a:r>
              <a:rPr lang="en-US" dirty="0"/>
              <a:t>A compound </a:t>
            </a:r>
            <a:r>
              <a:rPr lang="en-US" dirty="0" smtClean="0"/>
              <a:t>“Or” </a:t>
            </a:r>
            <a:r>
              <a:rPr lang="en-US" dirty="0"/>
              <a:t>condition is </a:t>
            </a:r>
            <a:r>
              <a:rPr lang="en-US" dirty="0" smtClean="0"/>
              <a:t>True </a:t>
            </a:r>
            <a:r>
              <a:rPr lang="en-US" dirty="0"/>
              <a:t>if </a:t>
            </a:r>
            <a:r>
              <a:rPr lang="en-US" dirty="0" smtClean="0"/>
              <a:t>one or both </a:t>
            </a:r>
            <a:r>
              <a:rPr lang="en-US" dirty="0"/>
              <a:t>of the involved conditions are True 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WS-Gender 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M"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Or WS-Gender = "m"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734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 - OR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12622"/>
              </p:ext>
            </p:extLst>
          </p:nvPr>
        </p:nvGraphicFramePr>
        <p:xfrm>
          <a:off x="1828800" y="2057400"/>
          <a:ext cx="5238751" cy="2824956"/>
        </p:xfrm>
        <a:graphic>
          <a:graphicData uri="http://schemas.openxmlformats.org/drawingml/2006/table">
            <a:tbl>
              <a:tblPr/>
              <a:tblGrid>
                <a:gridCol w="1132703"/>
                <a:gridCol w="1132703"/>
                <a:gridCol w="2973345"/>
              </a:tblGrid>
              <a:tr h="5808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Cond1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Cond1 </a:t>
                      </a:r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 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6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6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79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condition is an expression that evaluates to True or False</a:t>
            </a:r>
          </a:p>
          <a:p>
            <a:r>
              <a:rPr lang="en-US" dirty="0" smtClean="0"/>
              <a:t>Basic conditions are derived by comparing two values (literals and/or fields)</a:t>
            </a:r>
          </a:p>
          <a:p>
            <a:r>
              <a:rPr lang="en-US" dirty="0" smtClean="0"/>
              <a:t>There are 6 different relations that can be used in conditions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than 2 conditions can be combined</a:t>
            </a:r>
          </a:p>
          <a:p>
            <a:r>
              <a:rPr lang="en-US" dirty="0" smtClean="0"/>
              <a:t>If mixing Ands and </a:t>
            </a:r>
            <a:r>
              <a:rPr lang="en-US" dirty="0" err="1" smtClean="0"/>
              <a:t>Ors</a:t>
            </a:r>
            <a:r>
              <a:rPr lang="en-US" dirty="0" smtClean="0"/>
              <a:t>, Ands take precedence</a:t>
            </a:r>
          </a:p>
          <a:p>
            <a:r>
              <a:rPr lang="en-US" dirty="0" smtClean="0"/>
              <a:t>Can override with parenthesis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 Or B And C		B And C evaluated first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(A Or B) And C		A or B evaluated first</a:t>
            </a:r>
          </a:p>
        </p:txBody>
      </p:sp>
    </p:spTree>
    <p:extLst>
      <p:ext uri="{BB962C8B-B14F-4D97-AF65-F5344CB8AC3E}">
        <p14:creationId xmlns:p14="http://schemas.microsoft.com/office/powerpoint/2010/main" val="3907520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NEGATING COMPOUNDS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Easiest is to enclose the compound condition in parenthesis and precede it with “Not”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Condition:		A And B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Negate:		Not (A And B)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Condition:		C Or D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Negate:		Not (C Or D)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250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NEGATING COMPOUNDS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also use </a:t>
            </a:r>
            <a:r>
              <a:rPr lang="en-US" dirty="0" err="1" smtClean="0"/>
              <a:t>DeMorgan’s</a:t>
            </a:r>
            <a:r>
              <a:rPr lang="en-US" dirty="0" smtClean="0"/>
              <a:t> Law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Condition:		A And B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Negate:		Not A Or Not B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Condition:		C Or D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Negate:		Not C And Not D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543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IMPLIED SUBJECTS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COBOL allows for the use of implied subjects when checking the same field for multiple values</a:t>
            </a:r>
          </a:p>
          <a:p>
            <a:r>
              <a:rPr lang="en-US" dirty="0" smtClean="0"/>
              <a:t>The following two conditions are equivalent; the second does not repeat the subject</a:t>
            </a:r>
            <a:endParaRPr lang="en-US" dirty="0"/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WS-Gender 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M"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Or WS-Gender = "m"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WS-Gender = "M" Or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m"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501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IMPLIED SUBJECTS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checking “Not =“ the conditions are linked with “And”</a:t>
            </a:r>
          </a:p>
          <a:p>
            <a:r>
              <a:rPr lang="en-US" dirty="0" smtClean="0"/>
              <a:t>The following two conditions are equivalent; the second does not repeat the subject</a:t>
            </a:r>
            <a:endParaRPr lang="en-US" dirty="0"/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WS-Gender Not 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M" And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WS-Gender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Not 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"m"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WS-Gender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Not 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"M"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And "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m"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600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“Exclusive Or” (XOR) is another compound operator for conditions</a:t>
            </a:r>
            <a:endParaRPr lang="en-US" dirty="0"/>
          </a:p>
          <a:p>
            <a:r>
              <a:rPr lang="en-US" dirty="0"/>
              <a:t>The result is also a condition, as it evaluates to True or False</a:t>
            </a:r>
          </a:p>
          <a:p>
            <a:r>
              <a:rPr lang="en-US" dirty="0"/>
              <a:t>A compound </a:t>
            </a:r>
            <a:r>
              <a:rPr lang="en-US" dirty="0" smtClean="0"/>
              <a:t>“</a:t>
            </a:r>
            <a:r>
              <a:rPr lang="en-US" dirty="0" err="1" smtClean="0"/>
              <a:t>Xor</a:t>
            </a:r>
            <a:r>
              <a:rPr lang="en-US" dirty="0" smtClean="0"/>
              <a:t>” condition </a:t>
            </a:r>
            <a:r>
              <a:rPr lang="en-US" dirty="0"/>
              <a:t>is </a:t>
            </a:r>
            <a:r>
              <a:rPr lang="en-US" dirty="0" smtClean="0"/>
              <a:t>True </a:t>
            </a:r>
            <a:r>
              <a:rPr lang="en-US" dirty="0"/>
              <a:t>if </a:t>
            </a:r>
            <a:r>
              <a:rPr lang="en-US" dirty="0" smtClean="0"/>
              <a:t>exactly one of </a:t>
            </a:r>
            <a:r>
              <a:rPr lang="en-US" dirty="0"/>
              <a:t>the involved conditions are True 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039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 - XOR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906298"/>
              </p:ext>
            </p:extLst>
          </p:nvPr>
        </p:nvGraphicFramePr>
        <p:xfrm>
          <a:off x="1828800" y="2057400"/>
          <a:ext cx="5238751" cy="2824956"/>
        </p:xfrm>
        <a:graphic>
          <a:graphicData uri="http://schemas.openxmlformats.org/drawingml/2006/table">
            <a:tbl>
              <a:tblPr/>
              <a:tblGrid>
                <a:gridCol w="1132703"/>
                <a:gridCol w="1132703"/>
                <a:gridCol w="2973345"/>
              </a:tblGrid>
              <a:tr h="5808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Cond1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Cond1 </a:t>
                      </a:r>
                      <a:r>
                        <a:rPr lang="en-US" sz="2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Xor</a:t>
                      </a:r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6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6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487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QUIZ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COBOL does not natively support XOR. How can an XOR be coded in COBOL?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71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QUIZ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   If Cond1 XOR Cond2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If (Cond1 Or Cond1)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And Not (Cond1 And Cond2)</a:t>
            </a:r>
          </a:p>
          <a:p>
            <a:pPr marL="0" indent="0">
              <a:buNone/>
            </a:pPr>
            <a:endParaRPr lang="en-US" sz="2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548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PARAGRAPH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Exit Paragraph statement is used to bypass the remaining statements in the current paragraph (similar to a “return” in other languages)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ActionCode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Not = 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I"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And 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U"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Perform 800-InvalidCode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Exit Paragraph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End-If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1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EQUAL TO (=)</a:t>
            </a:r>
          </a:p>
          <a:p>
            <a:r>
              <a:rPr lang="en-US" dirty="0" smtClean="0"/>
              <a:t>IS GREATER THAN (&gt;)</a:t>
            </a:r>
          </a:p>
          <a:p>
            <a:r>
              <a:rPr lang="en-US" dirty="0" smtClean="0"/>
              <a:t>IS GREATER THAN OR EQUAL TO (&gt;=)</a:t>
            </a:r>
          </a:p>
          <a:p>
            <a:r>
              <a:rPr lang="en-US" dirty="0" smtClean="0"/>
              <a:t>IS LESS THAN (&lt;)</a:t>
            </a:r>
          </a:p>
          <a:p>
            <a:r>
              <a:rPr lang="en-US" dirty="0" smtClean="0"/>
              <a:t>IS LESS THAN OR EQUAL TO (&lt;=)</a:t>
            </a:r>
          </a:p>
          <a:p>
            <a:r>
              <a:rPr lang="en-US" dirty="0" smtClean="0"/>
              <a:t>IS NOT EQUAL TO (&lt;&gt;)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250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is a statement that is just a placeholder</a:t>
            </a:r>
          </a:p>
          <a:p>
            <a:r>
              <a:rPr lang="en-US" dirty="0" smtClean="0"/>
              <a:t>Consider the following If statement: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ActionCode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Not = "I" And "U"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Perform 800-InvalidCode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Exit Paragraph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End-If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How can this be done without “Not”?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937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not valid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ActionCode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"I"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U"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Else   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Perform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800-InvalidCode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Exit Paragraph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End-If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Cannot have an “empty” part in the If</a:t>
            </a:r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4411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valid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ActionCode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"I"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U"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Continue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Else   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Perform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800-InvalidCode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Exit Paragraph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End-If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6090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 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statements can be nested (placed inside another)</a:t>
            </a:r>
          </a:p>
          <a:p>
            <a:r>
              <a:rPr lang="en-US" dirty="0" smtClean="0"/>
              <a:t>End-If delimiters are more important</a:t>
            </a:r>
          </a:p>
          <a:p>
            <a:r>
              <a:rPr lang="en-US" dirty="0" smtClean="0"/>
              <a:t>Aids the compiler in matching the Else with the proper If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11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 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If Cond1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. . .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. . .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If Cond2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. . . 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Else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. . . 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End-If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612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 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If Cond1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. . .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. . .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If Cond2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. . . 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Else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. . . 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End-If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819400"/>
            <a:ext cx="609600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42684" y="3684492"/>
            <a:ext cx="1219200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67200" y="3222827"/>
            <a:ext cx="4267200" cy="120032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Compiler matches the Else to this If because it is the nearest unclosed one to the Else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133600" y="3222827"/>
            <a:ext cx="2133600" cy="461665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061884" y="3684492"/>
            <a:ext cx="2205316" cy="3048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160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 IFs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If Cond1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. . .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. . .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If Cond2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. . . 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End-If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. . . 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End-If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0633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 IFs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If Cond1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. . .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. . .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If Cond2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. . . 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End-If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. . . 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End-If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90600" y="1524000"/>
            <a:ext cx="609600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42684" y="4114800"/>
            <a:ext cx="1219200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67200" y="3222827"/>
            <a:ext cx="4267200" cy="83099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Compiler now matches the Else to this If</a:t>
            </a:r>
            <a:endParaRPr lang="en-US" sz="2400" dirty="0"/>
          </a:p>
        </p:txBody>
      </p:sp>
      <p:cxnSp>
        <p:nvCxnSpPr>
          <p:cNvPr id="7" name="Straight Arrow Connector 6"/>
          <p:cNvCxnSpPr>
            <a:endCxn id="4" idx="5"/>
          </p:cNvCxnSpPr>
          <p:nvPr/>
        </p:nvCxnSpPr>
        <p:spPr>
          <a:xfrm flipH="1" flipV="1">
            <a:off x="1510926" y="2044326"/>
            <a:ext cx="2756274" cy="164016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061884" y="3684492"/>
            <a:ext cx="2205316" cy="73510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245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ELSE-</a:t>
            </a:r>
            <a:r>
              <a:rPr lang="en-US" dirty="0" smtClean="0"/>
              <a:t>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COBOL does not natively support an “Else-If” structure, but one can be simulated by using a period</a:t>
            </a:r>
          </a:p>
          <a:p>
            <a:r>
              <a:rPr lang="en-US" dirty="0" smtClean="0"/>
              <a:t>A period will end all Ifs, not just the most recent one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851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ELSE-</a:t>
            </a:r>
            <a:r>
              <a:rPr lang="en-US" dirty="0" smtClean="0"/>
              <a:t>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If Cond1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.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. . 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Cond2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.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. . 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Else If Cond3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.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. .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Cond4   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.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. .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. . .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End-If.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1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either use the text (IS EQUAL TO) or the symbol (=)</a:t>
            </a:r>
          </a:p>
          <a:p>
            <a:r>
              <a:rPr lang="en-US" dirty="0" err="1" smtClean="0"/>
              <a:t>OpenCOBOL</a:t>
            </a:r>
            <a:r>
              <a:rPr lang="en-US" dirty="0" smtClean="0"/>
              <a:t> allows &lt;&gt; for IS NOT EQUAL TO but that is not standard; most compilers only allow “NOT =“</a:t>
            </a:r>
          </a:p>
        </p:txBody>
      </p:sp>
    </p:spTree>
    <p:extLst>
      <p:ext uri="{BB962C8B-B14F-4D97-AF65-F5344CB8AC3E}">
        <p14:creationId xmlns:p14="http://schemas.microsoft.com/office/powerpoint/2010/main" val="2735250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“I can cast out either one of your demons, but not both of them.” – the </a:t>
            </a:r>
            <a:r>
              <a:rPr lang="en-US" dirty="0" err="1" smtClean="0"/>
              <a:t>XORcist</a:t>
            </a:r>
            <a:r>
              <a:rPr lang="en-US" dirty="0" smtClean="0"/>
              <a:t> (tweet from @</a:t>
            </a:r>
            <a:r>
              <a:rPr lang="en-US" dirty="0" err="1" smtClean="0"/>
              <a:t>davegillen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6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comparisons are done one character at a time, from left to right</a:t>
            </a:r>
          </a:p>
          <a:p>
            <a:r>
              <a:rPr lang="en-US" dirty="0" smtClean="0"/>
              <a:t>Based on the machines collating sequence</a:t>
            </a:r>
          </a:p>
          <a:p>
            <a:pPr lvl="1"/>
            <a:r>
              <a:rPr lang="en-US" dirty="0" smtClean="0"/>
              <a:t>PCs use ASCII</a:t>
            </a:r>
          </a:p>
          <a:p>
            <a:r>
              <a:rPr lang="en-US" dirty="0" smtClean="0"/>
              <a:t>Trailing spaces are not considered</a:t>
            </a:r>
          </a:p>
          <a:p>
            <a:pPr lvl="1"/>
            <a:r>
              <a:rPr lang="en-US" dirty="0" smtClean="0"/>
              <a:t>"AAA" deemed to equal "AAAⒷⒷⒷ</a:t>
            </a:r>
            <a:r>
              <a:rPr lang="en-US" dirty="0"/>
              <a:t>"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25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condtion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. . 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. . 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End-If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LineCounter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LinesPerPage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Perform 825-NewPage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End-If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25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condtion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. . 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. . 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End-If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HoursWorked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&lt;= 40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Perform 250-StraightPay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Perform 266-OvertimePay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End-If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84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and PERIODS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Periods will end Ifs, so the End-If delimiter is not required</a:t>
            </a:r>
          </a:p>
          <a:p>
            <a:r>
              <a:rPr lang="en-US" dirty="0" smtClean="0"/>
              <a:t>Not recommended to use the period, as can lead to logic errors if not careful</a:t>
            </a:r>
          </a:p>
          <a:p>
            <a:r>
              <a:rPr lang="en-US" dirty="0" smtClean="0"/>
              <a:t>Hard to detect, as you will be looking at the indentation and not the periods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25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381000"/>
            <a:ext cx="8610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HoursWorked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&lt;= 40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Perform 250-StriaghtPay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Perform 260-CalculateTax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Perform 270-CalculateDeductions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Perform 280-AccountingEntries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Perform 290-PrintCheck.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Perform 400-GetNextPayrollRecord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Here, the period is used to denote the end of the If. This is the intended logic.</a:t>
            </a:r>
          </a:p>
        </p:txBody>
      </p:sp>
    </p:spTree>
    <p:extLst>
      <p:ext uri="{BB962C8B-B14F-4D97-AF65-F5344CB8AC3E}">
        <p14:creationId xmlns:p14="http://schemas.microsoft.com/office/powerpoint/2010/main" val="369790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1307</Words>
  <Application>Microsoft Office PowerPoint</Application>
  <PresentationFormat>On-screen Show (4:3)</PresentationFormat>
  <Paragraphs>323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CSE 2133 - Business Programming with File Processing  </vt:lpstr>
      <vt:lpstr>CONDITION</vt:lpstr>
      <vt:lpstr>RELATIONS</vt:lpstr>
      <vt:lpstr>RELATIONS</vt:lpstr>
      <vt:lpstr>COMPARING STRINGS</vt:lpstr>
      <vt:lpstr>IF</vt:lpstr>
      <vt:lpstr>IF-ELSE</vt:lpstr>
      <vt:lpstr>IF and PERIODS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NEGATING CONDITIONS</vt:lpstr>
      <vt:lpstr>TRUTH TABLE - NOT</vt:lpstr>
      <vt:lpstr>AND</vt:lpstr>
      <vt:lpstr>TRUTH TABLE - AND</vt:lpstr>
      <vt:lpstr>OR</vt:lpstr>
      <vt:lpstr>TRUTH TABLE - OR</vt:lpstr>
      <vt:lpstr>PRECEDENCE</vt:lpstr>
      <vt:lpstr>NEGATING COMPOUNDS</vt:lpstr>
      <vt:lpstr>NEGATING COMPOUNDS</vt:lpstr>
      <vt:lpstr>IMPLIED SUBJECTS</vt:lpstr>
      <vt:lpstr>IMPLIED SUBJECTS</vt:lpstr>
      <vt:lpstr>XOR</vt:lpstr>
      <vt:lpstr>TRUTH TABLE - XOR</vt:lpstr>
      <vt:lpstr>SELF QUIZ 1</vt:lpstr>
      <vt:lpstr>SELF QUIZ 1</vt:lpstr>
      <vt:lpstr>EXIT PARAGRAPH</vt:lpstr>
      <vt:lpstr>CONTINUE</vt:lpstr>
      <vt:lpstr>CONTINUE</vt:lpstr>
      <vt:lpstr>CONTINUE</vt:lpstr>
      <vt:lpstr>NESTING IFs</vt:lpstr>
      <vt:lpstr>NESTING IFs</vt:lpstr>
      <vt:lpstr>NESTING IFs</vt:lpstr>
      <vt:lpstr>NESTING IFs </vt:lpstr>
      <vt:lpstr>NESTING IFs </vt:lpstr>
      <vt:lpstr>ELSE-IFs</vt:lpstr>
      <vt:lpstr>ELSE-IFs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2233 - Business Programming with File Processing  </dc:title>
  <dc:creator>Steve</dc:creator>
  <cp:lastModifiedBy>Steve</cp:lastModifiedBy>
  <cp:revision>31</cp:revision>
  <dcterms:created xsi:type="dcterms:W3CDTF">2012-08-06T13:04:06Z</dcterms:created>
  <dcterms:modified xsi:type="dcterms:W3CDTF">2013-12-23T02:55:14Z</dcterms:modified>
</cp:coreProperties>
</file>