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78" r:id="rId8"/>
    <p:sldId id="280" r:id="rId9"/>
    <p:sldId id="281" r:id="rId10"/>
    <p:sldId id="264" r:id="rId11"/>
    <p:sldId id="299" r:id="rId12"/>
    <p:sldId id="282" r:id="rId13"/>
    <p:sldId id="283" r:id="rId14"/>
    <p:sldId id="292" r:id="rId15"/>
    <p:sldId id="286" r:id="rId16"/>
    <p:sldId id="288" r:id="rId17"/>
    <p:sldId id="289" r:id="rId18"/>
    <p:sldId id="293" r:id="rId19"/>
    <p:sldId id="291" r:id="rId20"/>
    <p:sldId id="295" r:id="rId21"/>
    <p:sldId id="294" r:id="rId22"/>
    <p:sldId id="296" r:id="rId23"/>
    <p:sldId id="297" r:id="rId24"/>
    <p:sldId id="265" r:id="rId25"/>
    <p:sldId id="298" r:id="rId26"/>
    <p:sldId id="266" r:id="rId27"/>
    <p:sldId id="267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Report </a:t>
            </a:r>
            <a:r>
              <a:rPr lang="en-US" sz="3600" dirty="0" smtClean="0">
                <a:solidFill>
                  <a:schemeClr val="tx1"/>
                </a:solidFill>
              </a:rPr>
              <a:t>Basics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"/>
            <a:ext cx="8839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01  Page-Header.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05  PH-Month     Pic Z9/.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PH-Day       Pic 99/.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PH-Year      Pic 9999.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05               Pic X(7) Value Spaces.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05               Pic X(29) Value "Year-End Sales Report".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             Pic X(6)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"Page:".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PH-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PageNo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Pic Z9.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During initialization phase the current date is obtained and moved into the date on the page heading line. No need to get it again for each page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Accept WS-Date From Date YYYYMMDD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Move WS-YYYY To PH-Year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Move WS-MM To PH-Month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Move WS-DD To PH-Day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143000"/>
            <a:ext cx="88392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The last two unnamed fields have defined sizes larger than the text in the value clause. The causes spaces to be added to the right of the text (alphanumeric padding)</a:t>
            </a:r>
          </a:p>
          <a:p>
            <a:r>
              <a:rPr lang="en-US" sz="2400" dirty="0" smtClean="0">
                <a:cs typeface="Courier New" pitchFamily="49" charset="0"/>
              </a:rPr>
              <a:t>Needs to be printed at the top each page</a:t>
            </a:r>
          </a:p>
          <a:p>
            <a:r>
              <a:rPr lang="en-US" sz="2400" dirty="0" smtClean="0">
                <a:cs typeface="Courier New" pitchFamily="49" charset="0"/>
              </a:rPr>
              <a:t>Page number needs to be incremented for each new page</a:t>
            </a:r>
          </a:p>
          <a:p>
            <a:endParaRPr lang="en-US" sz="2400" dirty="0"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Add 1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PageNumber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Move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PageNumber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To PH-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PageNo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Write OT-Record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Page-Header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After Advancing Page</a:t>
            </a:r>
          </a:p>
          <a:p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5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5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90600"/>
            <a:ext cx="86868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907268"/>
            <a:ext cx="17530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Column Header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14407" y="1676400"/>
            <a:ext cx="0" cy="12308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6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90600"/>
            <a:ext cx="86868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907268"/>
            <a:ext cx="17530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Column Header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14407" y="1676400"/>
            <a:ext cx="0" cy="12308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" y="1143000"/>
            <a:ext cx="1600642" cy="4572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1143000"/>
            <a:ext cx="1985736" cy="4572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38786" y="1143000"/>
            <a:ext cx="1043214" cy="4572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90936" y="3572470"/>
            <a:ext cx="2286000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will not change; no need to name these fields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81600" y="1600200"/>
            <a:ext cx="1104899" cy="1981201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38899" y="1600200"/>
            <a:ext cx="1028701" cy="1981201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905442" y="1600200"/>
            <a:ext cx="3828607" cy="1972271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7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"/>
            <a:ext cx="8839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01  Column-Header.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05               Pic X(21) Value "Account #".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             Pic X(25)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"Client Name".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  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X(8)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"Amount".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Each field has defined size larger than the text in the value clause. The causes spaces to be added to the right of the text (alphanumeric padding)</a:t>
            </a:r>
          </a:p>
          <a:p>
            <a:r>
              <a:rPr lang="en-US" sz="2400" dirty="0">
                <a:cs typeface="Courier New" pitchFamily="49" charset="0"/>
              </a:rPr>
              <a:t>Needs to be printed at the top each </a:t>
            </a:r>
            <a:r>
              <a:rPr lang="en-US" sz="2400" dirty="0" smtClean="0">
                <a:cs typeface="Courier New" pitchFamily="49" charset="0"/>
              </a:rPr>
              <a:t>page, after the page heading and after a blank line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Line is completely static, nothing changes. No need to name any of the subfields</a:t>
            </a:r>
          </a:p>
          <a:p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Write OT-Record From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Column-Header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After Advancing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 Line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6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88532"/>
            <a:ext cx="8686800" cy="2901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5105400"/>
            <a:ext cx="17530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Detail Lines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14407" y="4489966"/>
            <a:ext cx="0" cy="61543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3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88532"/>
            <a:ext cx="8686800" cy="2901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5105400"/>
            <a:ext cx="17530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Detail Lines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14407" y="4489966"/>
            <a:ext cx="0" cy="61543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8050" y="5741343"/>
            <a:ext cx="2286000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can change; name these fields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588532"/>
            <a:ext cx="1371600" cy="290143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1588532"/>
            <a:ext cx="3276600" cy="290143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1588532"/>
            <a:ext cx="2438400" cy="290143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47800" y="4191000"/>
            <a:ext cx="2345872" cy="155034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044043" y="4347029"/>
            <a:ext cx="266700" cy="139431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62500" y="4191000"/>
            <a:ext cx="1714500" cy="155034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4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"/>
            <a:ext cx="8839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01  Detail-Line.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05               Pic X(1) Value Spaces.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DL-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AcctNo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Pic X(5).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05    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X(8)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 Spaces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DL-Client    Pic X(25).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05               Pic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X(4)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 Spaces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DL-Amount    Pic $$$$,$$9.99.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Numeric field is edited, with currency, suppressed leading zero, thousands separator and decimal</a:t>
            </a:r>
          </a:p>
          <a:p>
            <a:r>
              <a:rPr lang="en-US" sz="2400" dirty="0">
                <a:cs typeface="Courier New" pitchFamily="49" charset="0"/>
              </a:rPr>
              <a:t>Needs to be printed </a:t>
            </a:r>
            <a:r>
              <a:rPr lang="en-US" sz="2400" dirty="0" smtClean="0">
                <a:cs typeface="Courier New" pitchFamily="49" charset="0"/>
              </a:rPr>
              <a:t>once for each input record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For each </a:t>
            </a:r>
            <a:r>
              <a:rPr lang="en-US" sz="2400" dirty="0" smtClean="0">
                <a:cs typeface="Courier New" pitchFamily="49" charset="0"/>
              </a:rPr>
              <a:t>record that is read, fill in the detail line fields with the appropriate fields from the record</a:t>
            </a:r>
          </a:p>
          <a:p>
            <a:endParaRPr lang="en-US" sz="2400" dirty="0"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2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report is program output that is suitable for printing</a:t>
            </a:r>
          </a:p>
          <a:p>
            <a:r>
              <a:rPr lang="en-US" dirty="0" smtClean="0"/>
              <a:t>Reports are not sent directly to the printer; they are saved as text files</a:t>
            </a:r>
          </a:p>
          <a:p>
            <a:r>
              <a:rPr lang="en-US" dirty="0" smtClean="0"/>
              <a:t>Allows for on-line viewing, or reprinting, without re-running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3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8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4724400"/>
            <a:ext cx="86868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907268"/>
            <a:ext cx="1981200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 Total Line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14407" y="3276600"/>
            <a:ext cx="891035" cy="1447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35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4724400"/>
            <a:ext cx="86868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907268"/>
            <a:ext cx="1981200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 Total Line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14407" y="3276600"/>
            <a:ext cx="891035" cy="1447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4600" y="2445603"/>
            <a:ext cx="2286000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can change; name this fields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67600" y="3091934"/>
            <a:ext cx="0" cy="1726811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72200" y="4818745"/>
            <a:ext cx="2590800" cy="460829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46231" y="4838700"/>
            <a:ext cx="1985736" cy="4572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1106" y="1845438"/>
            <a:ext cx="2286000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will not change; no need to name this fields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4267200" y="2768768"/>
            <a:ext cx="171899" cy="2069932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"/>
            <a:ext cx="8839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01  Total-Line.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05               Pic X(21)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Spaces.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  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X(18)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"Grand Total".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05  TL-Total     Pic $$$$,$$$,$$9.99.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Numeric field is edited, with currency, suppressed leading zero, thousands separator and </a:t>
            </a:r>
            <a:r>
              <a:rPr lang="en-US" sz="2400" dirty="0" smtClean="0">
                <a:cs typeface="Courier New" pitchFamily="49" charset="0"/>
              </a:rPr>
              <a:t>decimal</a:t>
            </a:r>
          </a:p>
          <a:p>
            <a:r>
              <a:rPr lang="en-US" sz="2400" dirty="0" smtClean="0">
                <a:cs typeface="Courier New" pitchFamily="49" charset="0"/>
              </a:rPr>
              <a:t>As it is a total field, it is bigger than the amount field on the detail line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Needs </a:t>
            </a:r>
            <a:r>
              <a:rPr lang="en-US" sz="2400" dirty="0">
                <a:cs typeface="Courier New" pitchFamily="49" charset="0"/>
              </a:rPr>
              <a:t>to be printed </a:t>
            </a:r>
            <a:r>
              <a:rPr lang="en-US" sz="2400" dirty="0" smtClean="0">
                <a:cs typeface="Courier New" pitchFamily="49" charset="0"/>
              </a:rPr>
              <a:t>only once, at the end of processing; after all records are read from the file</a:t>
            </a:r>
            <a:endParaRPr lang="en-US" sz="2400" dirty="0"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2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Report-Fields.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PageNumber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Pic 99 Value 0.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LinesPerPage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Pic 99 Value 65.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LineNumber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Pic 99 Value 99.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Blank-Line       Pic X(54) Value Spaces.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cs typeface="Courier New" pitchFamily="49" charset="0"/>
              </a:rPr>
              <a:t>LinesPerPage</a:t>
            </a:r>
            <a:r>
              <a:rPr lang="en-US" sz="2800" dirty="0" smtClean="0">
                <a:cs typeface="Courier New" pitchFamily="49" charset="0"/>
              </a:rPr>
              <a:t> holds the number of lines that will be printed per page</a:t>
            </a:r>
          </a:p>
          <a:p>
            <a:r>
              <a:rPr lang="en-US" sz="2800" dirty="0" err="1" smtClean="0">
                <a:cs typeface="Courier New" pitchFamily="49" charset="0"/>
              </a:rPr>
              <a:t>LineNumber</a:t>
            </a:r>
            <a:r>
              <a:rPr lang="en-US" sz="2800" dirty="0" smtClean="0">
                <a:cs typeface="Courier New" pitchFamily="49" charset="0"/>
              </a:rPr>
              <a:t> represents the current position on the page (how may lines have been written to the page so far)</a:t>
            </a:r>
          </a:p>
        </p:txBody>
      </p:sp>
    </p:spTree>
    <p:extLst>
      <p:ext uri="{BB962C8B-B14F-4D97-AF65-F5344CB8AC3E}">
        <p14:creationId xmlns:p14="http://schemas.microsoft.com/office/powerpoint/2010/main" val="4030513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Get Current Date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Month, Day, Year to Page Header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Open Files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46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Not End Of File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Read Next 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Move Input Fields to Detail Line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Need New Page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Add 1 To Page Number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Move Page Number to Page Header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Print Page Header on New Page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Print Column Headers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Print Detail Line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Add Amount to Total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13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Total to Total Line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If Need New Page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Add 1 To Page Number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Move Page Number to Page Header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Print Page Header on New Page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Print Column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Headers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 Total Line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Close Files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13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“Tell me what you need and I will tell you how to get along without it.” – </a:t>
            </a:r>
            <a:r>
              <a:rPr lang="en-US" dirty="0"/>
              <a:t>D</a:t>
            </a:r>
            <a:r>
              <a:rPr lang="en-US" dirty="0" smtClean="0"/>
              <a:t>ilbert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for human consumption, so should be formatted:</a:t>
            </a:r>
          </a:p>
          <a:p>
            <a:pPr lvl="1"/>
            <a:r>
              <a:rPr lang="en-US" dirty="0" smtClean="0"/>
              <a:t>Suppress leading zeroes</a:t>
            </a:r>
          </a:p>
          <a:p>
            <a:pPr lvl="1"/>
            <a:r>
              <a:rPr lang="en-US" dirty="0" smtClean="0"/>
              <a:t>Decimal points</a:t>
            </a:r>
          </a:p>
          <a:p>
            <a:pPr lvl="1"/>
            <a:r>
              <a:rPr lang="en-US" dirty="0" smtClean="0"/>
              <a:t>Signs</a:t>
            </a:r>
          </a:p>
          <a:p>
            <a:pPr lvl="1"/>
            <a:r>
              <a:rPr lang="en-US" dirty="0" smtClean="0"/>
              <a:t>Thousands separators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Others as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report is made up of many different types of lines. For example:</a:t>
            </a:r>
          </a:p>
          <a:p>
            <a:pPr lvl="1"/>
            <a:r>
              <a:rPr lang="en-US" dirty="0" smtClean="0"/>
              <a:t>Page heading</a:t>
            </a:r>
          </a:p>
          <a:p>
            <a:pPr lvl="1"/>
            <a:r>
              <a:rPr lang="en-US" dirty="0" smtClean="0"/>
              <a:t>Column headings</a:t>
            </a:r>
          </a:p>
          <a:p>
            <a:pPr lvl="1"/>
            <a:r>
              <a:rPr lang="en-US" dirty="0" smtClean="0"/>
              <a:t>Detail lines</a:t>
            </a:r>
          </a:p>
          <a:p>
            <a:pPr lvl="1"/>
            <a:r>
              <a:rPr lang="en-US" dirty="0" smtClean="0"/>
              <a:t>Total lines</a:t>
            </a:r>
          </a:p>
          <a:p>
            <a:pPr lvl="1"/>
            <a:r>
              <a:rPr lang="en-US" dirty="0" smtClean="0"/>
              <a:t>Subtotal lines</a:t>
            </a:r>
          </a:p>
          <a:p>
            <a:pPr lvl="1"/>
            <a:r>
              <a:rPr lang="en-US" dirty="0" smtClean="0"/>
              <a:t>Page footers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/>
              <a:t>type of report line </a:t>
            </a:r>
            <a:r>
              <a:rPr lang="en-US" dirty="0" smtClean="0"/>
              <a:t>has its own 01-level definition in the working storage section</a:t>
            </a:r>
          </a:p>
          <a:p>
            <a:r>
              <a:rPr lang="en-US" dirty="0" smtClean="0"/>
              <a:t>Only need to name the sub-fields that will be referenced in code</a:t>
            </a:r>
          </a:p>
          <a:p>
            <a:r>
              <a:rPr lang="en-US" dirty="0" smtClean="0"/>
              <a:t>Also need fields to track items such as current page number, number of lines permitted per page, and current line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1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04800"/>
            <a:ext cx="86868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163856"/>
            <a:ext cx="17530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Header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14407" y="990600"/>
            <a:ext cx="0" cy="117325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3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04800"/>
            <a:ext cx="86868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163856"/>
            <a:ext cx="17530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Header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14407" y="990600"/>
            <a:ext cx="0" cy="117325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431802"/>
            <a:ext cx="1752600" cy="4572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1999" y="419100"/>
            <a:ext cx="390071" cy="4572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1702191"/>
            <a:ext cx="2286000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can change; name these fields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57400" y="876300"/>
            <a:ext cx="533400" cy="825891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4200" y="876300"/>
            <a:ext cx="5257799" cy="825891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0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12/31/2010       Year-End Sales Report        Page:  1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Account #            Client Name              Amount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10010        Widgets and Stuff              $2,125.36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10012        Doohickeys                    $30,005.25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10027        Stomper &amp; Wombat’s                 $2.00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81456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VaporWare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$221,998.40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83401        Bubba Gump Shrimp             $45,612.99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Grand Total         $2,843,293.41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04800"/>
            <a:ext cx="86868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163856"/>
            <a:ext cx="17530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Header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14407" y="990600"/>
            <a:ext cx="0" cy="117325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431802"/>
            <a:ext cx="1752600" cy="4572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1999" y="419100"/>
            <a:ext cx="390071" cy="4572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1702191"/>
            <a:ext cx="2286000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can change; name these fields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57400" y="876300"/>
            <a:ext cx="533400" cy="825891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4200" y="876300"/>
            <a:ext cx="5257799" cy="825891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95600" y="435433"/>
            <a:ext cx="3352800" cy="4572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8786" y="424550"/>
            <a:ext cx="876300" cy="4572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90936" y="2330770"/>
            <a:ext cx="2286000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will not change; no need to name these fields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019799" y="892633"/>
            <a:ext cx="266700" cy="1460621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38899" y="876301"/>
            <a:ext cx="899887" cy="1454469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9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1571</Words>
  <Application>Microsoft Office PowerPoint</Application>
  <PresentationFormat>On-screen Show (4:3)</PresentationFormat>
  <Paragraphs>306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CSE 2133 - Business Programming with File Processing  </vt:lpstr>
      <vt:lpstr>Reports</vt:lpstr>
      <vt:lpstr>Reports</vt:lpstr>
      <vt:lpstr>DISSECTING A REPORT</vt:lpstr>
      <vt:lpstr>REPORT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FIELDS</vt:lpstr>
      <vt:lpstr>INITIALIZATION PHASE</vt:lpstr>
      <vt:lpstr>PROCESSING PHASE</vt:lpstr>
      <vt:lpstr>FINALIZATION PHASE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</dc:title>
  <dc:creator>Steve</dc:creator>
  <cp:lastModifiedBy>Steve</cp:lastModifiedBy>
  <cp:revision>61</cp:revision>
  <dcterms:created xsi:type="dcterms:W3CDTF">2012-08-06T13:04:06Z</dcterms:created>
  <dcterms:modified xsi:type="dcterms:W3CDTF">2013-12-23T03:03:28Z</dcterms:modified>
</cp:coreProperties>
</file>