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0" r:id="rId5"/>
    <p:sldId id="277" r:id="rId6"/>
    <p:sldId id="260" r:id="rId7"/>
    <p:sldId id="261" r:id="rId8"/>
    <p:sldId id="278" r:id="rId9"/>
    <p:sldId id="262" r:id="rId10"/>
    <p:sldId id="263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64" r:id="rId19"/>
    <p:sldId id="288" r:id="rId20"/>
    <p:sldId id="289" r:id="rId21"/>
    <p:sldId id="291" r:id="rId22"/>
    <p:sldId id="290" r:id="rId23"/>
    <p:sldId id="292" r:id="rId24"/>
    <p:sldId id="293" r:id="rId25"/>
    <p:sldId id="294" r:id="rId26"/>
    <p:sldId id="295" r:id="rId27"/>
    <p:sldId id="2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The Perform Statement and Iteration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TEST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condition is false when the Perform is first executed, the loop will never be entered</a:t>
            </a:r>
          </a:p>
          <a:p>
            <a:r>
              <a:rPr lang="en-US" dirty="0" smtClean="0"/>
              <a:t>The condition is checked at the beginning of an iteration</a:t>
            </a:r>
          </a:p>
          <a:p>
            <a:r>
              <a:rPr lang="en-US" dirty="0" smtClean="0"/>
              <a:t>Can specify that the condition be checked at the end of an iteration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200-CalcInterest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 Test After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Until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NumYears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20</a:t>
            </a:r>
          </a:p>
        </p:txBody>
      </p:sp>
    </p:spTree>
    <p:extLst>
      <p:ext uri="{BB962C8B-B14F-4D97-AF65-F5344CB8AC3E}">
        <p14:creationId xmlns:p14="http://schemas.microsoft.com/office/powerpoint/2010/main" val="142936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TEST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Guarantees that the loop will be executed at least once</a:t>
            </a:r>
            <a:endParaRPr lang="en-US" dirty="0"/>
          </a:p>
          <a:p>
            <a:r>
              <a:rPr lang="en-US" dirty="0" smtClean="0">
                <a:cs typeface="Courier New" pitchFamily="49" charset="0"/>
              </a:rPr>
              <a:t>Can also specify “With Test Before” but that is the default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6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…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Perform 200-CalcInterest 20 Times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Perform WS-Count Times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. . 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End-Perform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Iterates the specified number of times</a:t>
            </a:r>
          </a:p>
          <a:p>
            <a:r>
              <a:rPr lang="en-US" dirty="0" smtClean="0"/>
              <a:t>Second example is “in-line” perform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4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… FOREVER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Perform 200-CalcInterest Forever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Perform Forever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. . 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End-Perform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Won’t stop iterating on its own</a:t>
            </a:r>
          </a:p>
          <a:p>
            <a:pPr lvl="1"/>
            <a:r>
              <a:rPr lang="en-US" dirty="0" smtClean="0"/>
              <a:t>Need a “Exit Perform” or “Stop Run”</a:t>
            </a:r>
          </a:p>
          <a:p>
            <a:r>
              <a:rPr lang="en-US" dirty="0" smtClean="0"/>
              <a:t>Second example is “in-line” perform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2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… VARYING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Perform 200-CalcInterest Varying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From 1 By 1 Until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20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 smtClean="0"/>
              <a:t>COBOL’s version of the For loop</a:t>
            </a:r>
          </a:p>
          <a:p>
            <a:r>
              <a:rPr lang="en-US" dirty="0" err="1" smtClean="0"/>
              <a:t>Indx</a:t>
            </a:r>
            <a:r>
              <a:rPr lang="en-US" dirty="0" smtClean="0"/>
              <a:t> is a numeric, working-storage field</a:t>
            </a:r>
          </a:p>
          <a:p>
            <a:pPr lvl="1"/>
            <a:r>
              <a:rPr lang="en-US" dirty="0" smtClean="0"/>
              <a:t>Needs to have at least 2 digits</a:t>
            </a:r>
            <a:r>
              <a:rPr lang="en-US" dirty="0"/>
              <a:t> </a:t>
            </a:r>
            <a:r>
              <a:rPr lang="en-US" dirty="0" smtClean="0"/>
              <a:t>(why?)</a:t>
            </a:r>
          </a:p>
          <a:p>
            <a:r>
              <a:rPr lang="en-US" dirty="0" smtClean="0"/>
              <a:t>Start and increment values can be any valid integers/integer fields, even negative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0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… VARYING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Also can be used “in-line”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Varying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From 1 By 1 Until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20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 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End-Perform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800" dirty="0" smtClean="0"/>
              <a:t>Perform Varying can also be specified WITH TEST AFTER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Perform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200-CalcInterest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With Test After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Varying Indx1 From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1 By 1 Until Indx1 &gt;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0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… VARYING …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Perform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200-CalcInterest Varying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Indx1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From 1 By 1 Until Indx1 &gt; 20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After Varying Indx2 From 1 By 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Until Indx2 &gt; 30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 smtClean="0"/>
              <a:t>Combines 2 Perform Varying loops</a:t>
            </a:r>
          </a:p>
          <a:p>
            <a:r>
              <a:rPr lang="en-US" dirty="0" smtClean="0"/>
              <a:t>The second Perform Varying iterates completely for each iteration of Indx1</a:t>
            </a:r>
          </a:p>
          <a:p>
            <a:r>
              <a:rPr lang="en-US" dirty="0"/>
              <a:t>Cannot be done “in-line”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7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… VARYING …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have more than 2 levels</a:t>
            </a:r>
          </a:p>
          <a:p>
            <a:r>
              <a:rPr lang="en-US" dirty="0" smtClean="0"/>
              <a:t>Can specify “WITH TEST AFTER”</a:t>
            </a:r>
          </a:p>
          <a:p>
            <a:pPr lvl="1"/>
            <a:r>
              <a:rPr lang="en-US" dirty="0" smtClean="0"/>
              <a:t>Specified once but operates on all levels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Perform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200-CalcInterest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With Test After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Varying Indx1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From 1 By 1 Until Indx1 &gt; 20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After Varying Indx2 From 1 By 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Until Indx2 &gt; 30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12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THRU and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UNTIL, TIMES, FOREVER and VARYING can be used with the “THRU” option (paragraph1 Thru paragraph2)</a:t>
            </a:r>
          </a:p>
          <a:p>
            <a:r>
              <a:rPr lang="en-US" dirty="0" smtClean="0"/>
              <a:t>UNTIL, TIMES</a:t>
            </a:r>
            <a:r>
              <a:rPr lang="en-US" dirty="0"/>
              <a:t>, FOREVER and </a:t>
            </a:r>
            <a:r>
              <a:rPr lang="en-US" dirty="0" smtClean="0"/>
              <a:t>VARYING can be used with Sections as well as Paragraphs</a:t>
            </a:r>
          </a:p>
          <a:p>
            <a:r>
              <a:rPr lang="en-US" dirty="0"/>
              <a:t>UNTIL, TIMES, FOREVER and VARYING can be </a:t>
            </a:r>
            <a:r>
              <a:rPr lang="en-US" dirty="0" smtClean="0"/>
              <a:t>nested </a:t>
            </a:r>
          </a:p>
          <a:p>
            <a:pPr lvl="1"/>
            <a:r>
              <a:rPr lang="en-US" dirty="0" smtClean="0"/>
              <a:t>Nesting does not have to be with its own kind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6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LOOP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Infinite Loop </a:t>
            </a:r>
          </a:p>
          <a:p>
            <a:pPr lvl="1"/>
            <a:r>
              <a:rPr lang="en-US" dirty="0" smtClean="0"/>
              <a:t>Once the loop starts, it does not stop</a:t>
            </a:r>
          </a:p>
          <a:p>
            <a:pPr lvl="1"/>
            <a:r>
              <a:rPr lang="en-US" dirty="0" smtClean="0"/>
              <a:t>The specified “end” condition is not 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COBOL the Perform serves 2 distinct purposes</a:t>
            </a:r>
          </a:p>
          <a:p>
            <a:pPr lvl="1"/>
            <a:r>
              <a:rPr lang="en-US" dirty="0"/>
              <a:t>Executing a separate block of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 smtClean="0"/>
              <a:t>Loop/Iteration</a:t>
            </a:r>
          </a:p>
          <a:p>
            <a:r>
              <a:rPr lang="en-US" dirty="0" smtClean="0"/>
              <a:t>COBOL does not support recursion (when a paragraph contains a Perform of itself, including indirect Performs of itself)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1 To WS-Count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Perform Until WS-Count &gt; 10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Display WS-Count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End-Perform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The body of the loop does not change the state of the terminal condition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Add 1 To WS-Count </a:t>
            </a:r>
            <a:r>
              <a:rPr lang="en-US" dirty="0" smtClean="0">
                <a:cs typeface="Courier New" pitchFamily="49" charset="0"/>
              </a:rPr>
              <a:t>in the body of the loop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47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1 To WS-Count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Perform Until WS-Count &gt; 10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Display WS-Count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Add 1 To WS-Count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End-Perform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If WS-Count is defined as a PIC 9, then terminal condition is never met</a:t>
            </a:r>
          </a:p>
          <a:p>
            <a:r>
              <a:rPr lang="en-US" dirty="0" smtClean="0">
                <a:cs typeface="Courier New" pitchFamily="49" charset="0"/>
              </a:rPr>
              <a:t>Loop control variables must contain enough digits to meet terminal condition</a:t>
            </a:r>
          </a:p>
        </p:txBody>
      </p:sp>
    </p:spTree>
    <p:extLst>
      <p:ext uri="{BB962C8B-B14F-4D97-AF65-F5344CB8AC3E}">
        <p14:creationId xmlns:p14="http://schemas.microsoft.com/office/powerpoint/2010/main" val="229095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Perform Varying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From 1 By 2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Until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10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Display WS-Count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End-Perform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The terminal condition is not met as </a:t>
            </a:r>
            <a:r>
              <a:rPr lang="en-US" dirty="0" err="1" smtClean="0">
                <a:cs typeface="Courier New" pitchFamily="49" charset="0"/>
              </a:rPr>
              <a:t>Indx</a:t>
            </a:r>
            <a:r>
              <a:rPr lang="en-US" dirty="0" smtClean="0">
                <a:cs typeface="Courier New" pitchFamily="49" charset="0"/>
              </a:rPr>
              <a:t> will only hold odd values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Until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&gt;= 10 </a:t>
            </a:r>
            <a:r>
              <a:rPr lang="en-US" dirty="0" smtClean="0">
                <a:cs typeface="Courier New" pitchFamily="49" charset="0"/>
              </a:rPr>
              <a:t>as the terminal condition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Avoid making terminal conditions too restrictive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70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Perform Varying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From 1 By 1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Until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&gt;= 10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Display WS-Count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End-Perform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If </a:t>
            </a:r>
            <a:r>
              <a:rPr lang="en-US" dirty="0" err="1" smtClean="0">
                <a:cs typeface="Courier New" pitchFamily="49" charset="0"/>
              </a:rPr>
              <a:t>Indx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defined as a PIC 9, then terminal condition is never met</a:t>
            </a:r>
          </a:p>
          <a:p>
            <a:r>
              <a:rPr lang="en-US" dirty="0">
                <a:cs typeface="Courier New" pitchFamily="49" charset="0"/>
              </a:rPr>
              <a:t>Loop control variables must contain enough digits to </a:t>
            </a:r>
            <a:r>
              <a:rPr lang="en-US" dirty="0" smtClean="0">
                <a:cs typeface="Courier New" pitchFamily="49" charset="0"/>
              </a:rPr>
              <a:t>hold all possible values of the Varying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58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“1 OFF”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happens when a loop iterates 1 time too many, or 1 time too low</a:t>
            </a:r>
          </a:p>
          <a:p>
            <a:r>
              <a:rPr lang="en-US" dirty="0" smtClean="0"/>
              <a:t>The initial value of the loop control variable, the increment and the terminal condition must be in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5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“1 OFF”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0 To WS-Count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Perform Until WS-Count &gt; 10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Display WS-Count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Add 1 To WS-Count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End-Perform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Iterates 11 times, not 10</a:t>
            </a:r>
          </a:p>
        </p:txBody>
      </p:sp>
    </p:spTree>
    <p:extLst>
      <p:ext uri="{BB962C8B-B14F-4D97-AF65-F5344CB8AC3E}">
        <p14:creationId xmlns:p14="http://schemas.microsoft.com/office/powerpoint/2010/main" val="2364013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“1 OFF”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1 To WS-Count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Perform Until WS-Count &gt;= 10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Display WS-Count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Add 1 To WS-Count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End-Perform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mtClean="0">
                <a:cs typeface="Courier New" pitchFamily="49" charset="0"/>
              </a:rPr>
              <a:t>Iterates 9 </a:t>
            </a:r>
            <a:r>
              <a:rPr lang="en-US" dirty="0" smtClean="0">
                <a:cs typeface="Courier New" pitchFamily="49" charset="0"/>
              </a:rPr>
              <a:t>times, not 10</a:t>
            </a:r>
          </a:p>
        </p:txBody>
      </p:sp>
    </p:spTree>
    <p:extLst>
      <p:ext uri="{BB962C8B-B14F-4D97-AF65-F5344CB8AC3E}">
        <p14:creationId xmlns:p14="http://schemas.microsoft.com/office/powerpoint/2010/main" val="293676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Goto</a:t>
            </a:r>
            <a:r>
              <a:rPr lang="en-US" dirty="0"/>
              <a:t>, n.: A programming tool that exists to </a:t>
            </a:r>
            <a:r>
              <a:rPr lang="en-US" dirty="0" smtClean="0"/>
              <a:t>	allow </a:t>
            </a:r>
            <a:r>
              <a:rPr lang="en-US" dirty="0"/>
              <a:t>structured programmers to complain </a:t>
            </a:r>
            <a:r>
              <a:rPr lang="en-US" dirty="0" smtClean="0"/>
              <a:t>	about </a:t>
            </a:r>
            <a:r>
              <a:rPr lang="en-US" dirty="0"/>
              <a:t>unstructured programmers</a:t>
            </a:r>
            <a:r>
              <a:rPr lang="en-US" dirty="0" smtClean="0"/>
              <a:t>.“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-- </a:t>
            </a:r>
            <a:r>
              <a:rPr lang="en-US" dirty="0"/>
              <a:t>Ray </a:t>
            </a:r>
            <a:r>
              <a:rPr lang="en-US" dirty="0" err="1"/>
              <a:t>Simard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CODE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Perform 200-Process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Execution transfers to paragraph 200-Process and it is executed in its entirety. Control then returns to the statement after the Perform</a:t>
            </a:r>
          </a:p>
          <a:p>
            <a:r>
              <a:rPr lang="en-US" dirty="0" smtClean="0">
                <a:cs typeface="Courier New" pitchFamily="49" charset="0"/>
              </a:rPr>
              <a:t>An Exit Paragraph in paragraph 200-Process will also return control to the statement after the Perform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6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Go To 200-Process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Go To is like half of a perform</a:t>
            </a:r>
          </a:p>
          <a:p>
            <a:r>
              <a:rPr lang="en-US" dirty="0">
                <a:cs typeface="Courier New" pitchFamily="49" charset="0"/>
              </a:rPr>
              <a:t>Execution transfers to paragraph 200-Process 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There is no return to the statement after the Go To</a:t>
            </a:r>
          </a:p>
          <a:p>
            <a:r>
              <a:rPr lang="en-US" dirty="0" smtClean="0">
                <a:cs typeface="Courier New" pitchFamily="49" charset="0"/>
              </a:rPr>
              <a:t>Considered to be contradictory to structured programming and its use is discouraged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74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THRU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Perform 200-Process Thru 250-Finish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Execution transfers to paragraph 200-Process and execution continues until paragraph 250-Finish has been executed in its entirety. Control then returns to the statement after the Perform</a:t>
            </a:r>
          </a:p>
        </p:txBody>
      </p:sp>
    </p:spTree>
    <p:extLst>
      <p:ext uri="{BB962C8B-B14F-4D97-AF65-F5344CB8AC3E}">
        <p14:creationId xmlns:p14="http://schemas.microsoft.com/office/powerpoint/2010/main" val="348542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organize your Procedure Division paragraphs into sections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1000-CalculatePay Section.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1100-CalcuateGrossPay.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. . .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1200-CalcualtePreTaxBenefits.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. . 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1300-CalculateTaxes.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. . 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1400-CalculatePostTaxBenefits.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6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paragraphs in that there is no explicit delimiter to mark the end of a section</a:t>
            </a:r>
          </a:p>
          <a:p>
            <a:r>
              <a:rPr lang="en-US" dirty="0" smtClean="0"/>
              <a:t>A section ends when a new section is declared</a:t>
            </a:r>
          </a:p>
          <a:p>
            <a:r>
              <a:rPr lang="en-US" dirty="0" smtClean="0"/>
              <a:t>Similar to paragraphs a section name must be unique</a:t>
            </a:r>
          </a:p>
          <a:p>
            <a:pPr lvl="1"/>
            <a:r>
              <a:rPr lang="en-US" dirty="0" smtClean="0"/>
              <a:t>A section cannot have the same name as a paragraph</a:t>
            </a:r>
          </a:p>
        </p:txBody>
      </p:sp>
    </p:spTree>
    <p:extLst>
      <p:ext uri="{BB962C8B-B14F-4D97-AF65-F5344CB8AC3E}">
        <p14:creationId xmlns:p14="http://schemas.microsoft.com/office/powerpoint/2010/main" val="142936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Sections can be used in both the Perform and Perform Thru</a:t>
            </a:r>
          </a:p>
          <a:p>
            <a:pPr lvl="1"/>
            <a:r>
              <a:rPr lang="en-US" dirty="0" smtClean="0"/>
              <a:t>Same syntax as with paragraphs, only use the section name</a:t>
            </a:r>
          </a:p>
          <a:p>
            <a:r>
              <a:rPr lang="en-US" dirty="0" smtClean="0"/>
              <a:t>There also is an Exit Section statement, which will skip the remainder of the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8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UNTIL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Perform 200-CalcInterest Until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NumYears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20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Until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NumYears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20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. . 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End-Perform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Iterates as long as the specified condition is false</a:t>
            </a:r>
          </a:p>
          <a:p>
            <a:r>
              <a:rPr lang="en-US" dirty="0" smtClean="0"/>
              <a:t>Second example is “in-line” perform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6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1069</Words>
  <Application>Microsoft Office PowerPoint</Application>
  <PresentationFormat>On-screen Show (4:3)</PresentationFormat>
  <Paragraphs>190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CSE 2133 - Business Programming with File Processing  </vt:lpstr>
      <vt:lpstr>PERFORM</vt:lpstr>
      <vt:lpstr>EXECUTING CODE BLOCK</vt:lpstr>
      <vt:lpstr>GO TO</vt:lpstr>
      <vt:lpstr>PERFORM THRU</vt:lpstr>
      <vt:lpstr>SECTIONS</vt:lpstr>
      <vt:lpstr>SECTIONS</vt:lpstr>
      <vt:lpstr>SECTIONS</vt:lpstr>
      <vt:lpstr>PERFORM UNTIL</vt:lpstr>
      <vt:lpstr>WITH TEST AFTER</vt:lpstr>
      <vt:lpstr>WITH TEST AFTER</vt:lpstr>
      <vt:lpstr>PERFORM … TIMES</vt:lpstr>
      <vt:lpstr>PERFORM … FOREVER</vt:lpstr>
      <vt:lpstr>PERFORM … VARYING</vt:lpstr>
      <vt:lpstr>PERFORM … VARYING</vt:lpstr>
      <vt:lpstr>PERFORM … VARYING … AFTER</vt:lpstr>
      <vt:lpstr>PERFORM … VARYING … AFTER</vt:lpstr>
      <vt:lpstr>THRU and Sections</vt:lpstr>
      <vt:lpstr>COMMON LOOP ERRORS</vt:lpstr>
      <vt:lpstr>INFINITE LOOP</vt:lpstr>
      <vt:lpstr>INFINITE LOOP</vt:lpstr>
      <vt:lpstr>INFINITE LOOP</vt:lpstr>
      <vt:lpstr>INFINITE LOOP</vt:lpstr>
      <vt:lpstr>“1 OFF” ERRORS</vt:lpstr>
      <vt:lpstr>“1 OFF” ERRORS</vt:lpstr>
      <vt:lpstr>“1 OFF” ERRORS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19</cp:revision>
  <dcterms:created xsi:type="dcterms:W3CDTF">2012-08-06T13:04:06Z</dcterms:created>
  <dcterms:modified xsi:type="dcterms:W3CDTF">2013-12-23T03:06:31Z</dcterms:modified>
</cp:coreProperties>
</file>