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2" r:id="rId4"/>
    <p:sldId id="273" r:id="rId5"/>
    <p:sldId id="260" r:id="rId6"/>
    <p:sldId id="274" r:id="rId7"/>
    <p:sldId id="275" r:id="rId8"/>
    <p:sldId id="276" r:id="rId9"/>
    <p:sldId id="278" r:id="rId10"/>
    <p:sldId id="261" r:id="rId11"/>
    <p:sldId id="291" r:id="rId12"/>
    <p:sldId id="292" r:id="rId13"/>
    <p:sldId id="262" r:id="rId14"/>
    <p:sldId id="293" r:id="rId15"/>
    <p:sldId id="277" r:id="rId16"/>
    <p:sldId id="263" r:id="rId17"/>
    <p:sldId id="279" r:id="rId18"/>
    <p:sldId id="281" r:id="rId19"/>
    <p:sldId id="282" r:id="rId20"/>
    <p:sldId id="284" r:id="rId21"/>
    <p:sldId id="285" r:id="rId22"/>
    <p:sldId id="286" r:id="rId23"/>
    <p:sldId id="269" r:id="rId24"/>
    <p:sldId id="264" r:id="rId25"/>
    <p:sldId id="288" r:id="rId26"/>
    <p:sldId id="289" r:id="rId27"/>
    <p:sldId id="290" r:id="rId28"/>
    <p:sldId id="25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CSE 2133 </a:t>
            </a:r>
            <a:r>
              <a:rPr lang="en-US" b="1" dirty="0" smtClean="0"/>
              <a:t>- </a:t>
            </a:r>
            <a:r>
              <a:rPr lang="en-US" b="1" dirty="0" smtClean="0">
                <a:solidFill>
                  <a:schemeClr val="tx1"/>
                </a:solidFill>
              </a:rPr>
              <a:t>Business Programming with File Processing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Data </a:t>
            </a:r>
            <a:r>
              <a:rPr lang="en-US" sz="3600" dirty="0" smtClean="0">
                <a:solidFill>
                  <a:schemeClr val="tx1"/>
                </a:solidFill>
              </a:rPr>
              <a:t>Validation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define custom classes in the SPECIAL-NAMES paragraph of the CONFIGURATION SECTION (First section in the ENVIRONMENT DIVISION)</a:t>
            </a:r>
          </a:p>
          <a:p>
            <a:r>
              <a:rPr lang="en-US" dirty="0" smtClean="0"/>
              <a:t>A custom class specifies which characters are valid in a value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66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CLASS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Special-Names.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Class Hexadecimal Is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Thru 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9",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"A"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Thru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"F", "a"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Thru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"f".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WS-Field Is Hexadecimal  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If the value of WS-Field only contains the characters 0-9, A-F and a-f then it will be deemed a valid Hexadecimal value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072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CUSTOM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Special-Names.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Class Hexadecimal Is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Thru 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9",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"A"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Thru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"F", "a"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Thru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"f"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Class Octal Is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"0" Thru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"7".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Only the last class definition ends in a period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52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WS-Field Is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Positive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WS-Field Is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Negative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If WS-Field Is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Zero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These are mutually exclusive</a:t>
            </a:r>
          </a:p>
          <a:p>
            <a:r>
              <a:rPr lang="en-US" sz="2800" dirty="0" smtClean="0"/>
              <a:t>Can also negate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366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These tests are only valid on true numeric fields</a:t>
            </a:r>
          </a:p>
          <a:p>
            <a:r>
              <a:rPr lang="en-US" sz="2800" dirty="0" smtClean="0"/>
              <a:t>Sign tests are only sensible if value is </a:t>
            </a:r>
            <a:r>
              <a:rPr lang="en-US" sz="2800" dirty="0" smtClean="0"/>
              <a:t>numeric. The concept of positive/negative has no context with non-numeric values</a:t>
            </a:r>
            <a:endParaRPr lang="en-US" sz="2800" dirty="0" smtClean="0"/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252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 </a:t>
            </a:r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“Is Not Positive” and “Is Negative” are not equivalent tests</a:t>
            </a:r>
          </a:p>
          <a:p>
            <a:r>
              <a:rPr lang="en-US" dirty="0"/>
              <a:t>“Is Not Negative</a:t>
            </a:r>
            <a:r>
              <a:rPr lang="en-US" dirty="0" smtClean="0"/>
              <a:t>” </a:t>
            </a:r>
            <a:r>
              <a:rPr lang="en-US" dirty="0"/>
              <a:t>and “Is Positive</a:t>
            </a:r>
            <a:r>
              <a:rPr lang="en-US" dirty="0" smtClean="0"/>
              <a:t>” </a:t>
            </a:r>
            <a:r>
              <a:rPr lang="en-US" dirty="0"/>
              <a:t>are not equivalent tests</a:t>
            </a:r>
          </a:p>
          <a:p>
            <a:r>
              <a:rPr lang="en-US" dirty="0" smtClean="0"/>
              <a:t>“</a:t>
            </a:r>
            <a:r>
              <a:rPr lang="en-US" dirty="0"/>
              <a:t>Is Not </a:t>
            </a:r>
            <a:r>
              <a:rPr lang="en-US" dirty="0" smtClean="0"/>
              <a:t>Numeric” </a:t>
            </a:r>
            <a:r>
              <a:rPr lang="en-US" dirty="0"/>
              <a:t>and “Is </a:t>
            </a:r>
            <a:r>
              <a:rPr lang="en-US" dirty="0" smtClean="0"/>
              <a:t>Alphabetic” </a:t>
            </a:r>
            <a:r>
              <a:rPr lang="en-US" dirty="0"/>
              <a:t>are not equivalent tests</a:t>
            </a:r>
          </a:p>
          <a:p>
            <a:r>
              <a:rPr lang="en-US" dirty="0"/>
              <a:t>“Is Not Alphabetic</a:t>
            </a:r>
            <a:r>
              <a:rPr lang="en-US" dirty="0" smtClean="0"/>
              <a:t>” </a:t>
            </a:r>
            <a:r>
              <a:rPr lang="en-US" dirty="0"/>
              <a:t>and “Is Numeric</a:t>
            </a:r>
            <a:r>
              <a:rPr lang="en-US" dirty="0" smtClean="0"/>
              <a:t>” </a:t>
            </a:r>
            <a:r>
              <a:rPr lang="en-US" dirty="0"/>
              <a:t>are not equivalent tests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15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 Test is the formal name for comparing two fields/values using the standard comparison operators</a:t>
            </a:r>
          </a:p>
          <a:p>
            <a:pPr lvl="1"/>
            <a:r>
              <a:rPr lang="en-US" dirty="0" smtClean="0"/>
              <a:t>Equal To (=), Not Equal To (&lt;&gt;, Not =)</a:t>
            </a:r>
            <a:endParaRPr lang="en-US" dirty="0" smtClean="0"/>
          </a:p>
          <a:p>
            <a:pPr lvl="1"/>
            <a:r>
              <a:rPr lang="en-US" dirty="0" smtClean="0"/>
              <a:t>Greater Than (&gt;), Greater Than or Equal To (&gt;=)</a:t>
            </a:r>
            <a:endParaRPr lang="en-US" dirty="0" smtClean="0"/>
          </a:p>
          <a:p>
            <a:pPr lvl="1"/>
            <a:r>
              <a:rPr lang="en-US" dirty="0" smtClean="0"/>
              <a:t>Less Than (&lt;), Less </a:t>
            </a:r>
            <a:r>
              <a:rPr lang="en-US" dirty="0"/>
              <a:t>Than or Equal To </a:t>
            </a:r>
            <a:r>
              <a:rPr lang="en-US" dirty="0" smtClean="0"/>
              <a:t>(</a:t>
            </a:r>
            <a:r>
              <a:rPr lang="en-US" dirty="0" smtClean="0"/>
              <a:t>&lt;=)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6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SET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when the </a:t>
            </a:r>
            <a:r>
              <a:rPr lang="en-US" dirty="0" smtClean="0"/>
              <a:t>value of a field must be one of a distinct list of values</a:t>
            </a:r>
          </a:p>
          <a:p>
            <a:r>
              <a:rPr lang="en-US" dirty="0" smtClean="0"/>
              <a:t>For example</a:t>
            </a:r>
          </a:p>
          <a:p>
            <a:pPr lvl="1"/>
            <a:r>
              <a:rPr lang="en-US" dirty="0" smtClean="0"/>
              <a:t>Gender must be “M” or “F”</a:t>
            </a:r>
          </a:p>
          <a:p>
            <a:pPr lvl="1"/>
            <a:r>
              <a:rPr lang="en-US" dirty="0" err="1" smtClean="0"/>
              <a:t>PayCode</a:t>
            </a:r>
            <a:r>
              <a:rPr lang="en-US" dirty="0" smtClean="0"/>
              <a:t> must be “H” or “S”</a:t>
            </a:r>
          </a:p>
          <a:p>
            <a:pPr lvl="1"/>
            <a:r>
              <a:rPr lang="en-US" dirty="0" smtClean="0"/>
              <a:t>Grade must be “A” thru “F” (except “E”)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16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SET -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Not (Gender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"M" Or "F" Or "m"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Or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"f")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Perform 800-Error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Exit Paragraph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End-If</a:t>
            </a:r>
          </a:p>
          <a:p>
            <a:pPr marL="457200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541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SET – 88-LEVELs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05  Gender   Pic X.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88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Male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Values 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M"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".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88  Female      Values 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F"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88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ValidGender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Values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"M" "m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"F" "f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ValidGender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Perform 800-Error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Exit Paragraph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End-If</a:t>
            </a:r>
          </a:p>
          <a:p>
            <a:pPr marL="457200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(Male or Female)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 Another option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32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Validating input data is a very important part of developing solid, robust </a:t>
            </a:r>
            <a:r>
              <a:rPr lang="en-US" dirty="0" smtClean="0"/>
              <a:t>applications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to do if a value is not valid?</a:t>
            </a:r>
          </a:p>
          <a:p>
            <a:pPr lvl="1"/>
            <a:r>
              <a:rPr lang="en-US" dirty="0" smtClean="0"/>
              <a:t>Treat it as 0, or some other surrogate value</a:t>
            </a:r>
          </a:p>
          <a:p>
            <a:pPr lvl="1"/>
            <a:r>
              <a:rPr lang="en-US" dirty="0" smtClean="0"/>
              <a:t>Skip the record entirely</a:t>
            </a:r>
          </a:p>
          <a:p>
            <a:pPr lvl="1"/>
            <a:r>
              <a:rPr lang="en-US" dirty="0" smtClean="0"/>
              <a:t>Stop processing once a threshold limit of errors is encountered</a:t>
            </a:r>
          </a:p>
          <a:p>
            <a:pPr lvl="1"/>
            <a:r>
              <a:rPr lang="en-US" dirty="0" smtClean="0"/>
              <a:t>If interactive, require it to be entered again</a:t>
            </a:r>
          </a:p>
          <a:p>
            <a:r>
              <a:rPr lang="en-US" dirty="0" smtClean="0"/>
              <a:t>Must </a:t>
            </a:r>
            <a:r>
              <a:rPr lang="en-US" dirty="0" smtClean="0"/>
              <a:t>also decide </a:t>
            </a:r>
            <a:r>
              <a:rPr lang="en-US" dirty="0" smtClean="0"/>
              <a:t>on a mechanism for reporting the errors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13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when the </a:t>
            </a:r>
            <a:r>
              <a:rPr lang="en-US" dirty="0" smtClean="0"/>
              <a:t>value of a field must fall within a certain range of values</a:t>
            </a:r>
          </a:p>
          <a:p>
            <a:r>
              <a:rPr lang="en-US" dirty="0" smtClean="0"/>
              <a:t>For example</a:t>
            </a:r>
          </a:p>
          <a:p>
            <a:pPr lvl="1"/>
            <a:r>
              <a:rPr lang="en-US" dirty="0" smtClean="0"/>
              <a:t>Age must be at least 18 but no more than 65</a:t>
            </a:r>
          </a:p>
          <a:p>
            <a:pPr lvl="1"/>
            <a:r>
              <a:rPr lang="en-US" dirty="0" smtClean="0"/>
              <a:t>Grade must be “A” thru “E”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71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- </a:t>
            </a:r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Not (Age &gt;= 18 And Age &lt;= 65)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Perform 800-Error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Exit Paragraph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End-If</a:t>
            </a:r>
          </a:p>
          <a:p>
            <a:pPr marL="457200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If Not (Grade &gt;= "A" And Grade &lt;= "E")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Perform 800-Error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Exit Paragraph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End-If</a:t>
            </a:r>
          </a:p>
          <a:p>
            <a:pPr marL="457200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80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– 88-LEVELs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05  Age Pic 999.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88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ValidAge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Values 18 Thru 65.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ValidAge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Perform 800-Error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Exit Paragraph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End-If</a:t>
            </a:r>
          </a:p>
          <a:p>
            <a:pPr marL="457200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03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DATE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tricky to do manually</a:t>
            </a:r>
          </a:p>
          <a:p>
            <a:pPr lvl="1"/>
            <a:r>
              <a:rPr lang="en-US" dirty="0" smtClean="0"/>
              <a:t>Month must be is 1 through 12</a:t>
            </a:r>
          </a:p>
          <a:p>
            <a:pPr lvl="1"/>
            <a:r>
              <a:rPr lang="en-US" dirty="0" smtClean="0"/>
              <a:t>Day is 1 through 28, 30 or 31 depending on the month</a:t>
            </a:r>
          </a:p>
          <a:p>
            <a:pPr lvl="1"/>
            <a:r>
              <a:rPr lang="en-US" dirty="0" smtClean="0"/>
              <a:t>February can have 29 days in leap years</a:t>
            </a:r>
          </a:p>
          <a:p>
            <a:pPr lvl="2"/>
            <a:r>
              <a:rPr lang="en-US" dirty="0" smtClean="0"/>
              <a:t>Years that are divisible by 4, not divisible by 100 and divisible by 400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68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Test-Date-YYYYMMDD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intrinsic </a:t>
            </a:r>
            <a:r>
              <a:rPr lang="en-US" dirty="0"/>
              <a:t>function </a:t>
            </a:r>
            <a:r>
              <a:rPr lang="en-US" dirty="0" smtClean="0"/>
              <a:t>Test-Date-YYYYMMDD will test a numeric field/literal to see if it is a valid Gregorian date</a:t>
            </a:r>
          </a:p>
          <a:p>
            <a:pPr lvl="1"/>
            <a:r>
              <a:rPr lang="en-US" dirty="0" smtClean="0"/>
              <a:t>Field/literal must be in Gregorian (YYYYMMDD) format</a:t>
            </a:r>
          </a:p>
          <a:p>
            <a:pPr lvl="1"/>
            <a:r>
              <a:rPr lang="en-US" dirty="0" smtClean="0"/>
              <a:t>Returns a 0 if the input is a valid date</a:t>
            </a:r>
          </a:p>
          <a:p>
            <a:pPr lvl="1"/>
            <a:r>
              <a:rPr lang="en-US" dirty="0" smtClean="0"/>
              <a:t>Otherwise returns a 1, 2 or 3 denoting which portion is invalid (1 = year; 2 = month; 3 = day)</a:t>
            </a:r>
          </a:p>
          <a:p>
            <a:r>
              <a:rPr lang="en-US" dirty="0" smtClean="0"/>
              <a:t>Must also fall in range of 1/1/1601 and 12/31/9999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68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Test-Date-YYYYMMDD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 Displays 0 – Valid date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Display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Test-Date-YYYYMMDD(20121004)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Displays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Invalid year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Display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Test-Date-YYYYMMDD(00121304)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– Invalid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month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Display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Test-Date-YYYYMMDD(20121304)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– Invalid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day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Display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Test-Date-YYYYMMDD(21000229)</a:t>
            </a:r>
          </a:p>
        </p:txBody>
      </p:sp>
    </p:spTree>
    <p:extLst>
      <p:ext uri="{BB962C8B-B14F-4D97-AF65-F5344CB8AC3E}">
        <p14:creationId xmlns:p14="http://schemas.microsoft.com/office/powerpoint/2010/main" val="2948793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Test-Day-YYYYDDD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intrinsic </a:t>
            </a:r>
            <a:r>
              <a:rPr lang="en-US" dirty="0"/>
              <a:t>function Test-Day-YYYYDDD will </a:t>
            </a:r>
            <a:r>
              <a:rPr lang="en-US" dirty="0" smtClean="0"/>
              <a:t>test a numeric field/literal to see if it is a valid Julian date</a:t>
            </a:r>
          </a:p>
          <a:p>
            <a:pPr lvl="1"/>
            <a:r>
              <a:rPr lang="en-US" dirty="0" smtClean="0"/>
              <a:t>Field/literal must be in Julian (YYYYDDD) format</a:t>
            </a:r>
          </a:p>
          <a:p>
            <a:pPr lvl="1"/>
            <a:r>
              <a:rPr lang="en-US" dirty="0" smtClean="0"/>
              <a:t>Returns a 0 if the input is a valid date</a:t>
            </a:r>
          </a:p>
          <a:p>
            <a:pPr lvl="1"/>
            <a:r>
              <a:rPr lang="en-US" dirty="0" smtClean="0"/>
              <a:t>Otherwise returns a 1 or </a:t>
            </a:r>
            <a:r>
              <a:rPr lang="en-US" dirty="0"/>
              <a:t>2</a:t>
            </a:r>
            <a:r>
              <a:rPr lang="en-US" dirty="0" smtClean="0"/>
              <a:t> denoting which portion is invalid (1 = year; 2 = day)</a:t>
            </a:r>
          </a:p>
          <a:p>
            <a:r>
              <a:rPr lang="en-US" dirty="0" smtClean="0"/>
              <a:t>Must also fall in range of 1601001 and 9999365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79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Test-Day-YYYYDDD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 Displays 0 – Valid date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Display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Test-Day-YYYYDDD(2012100)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Displays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Invalid year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Display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Test-Day-YYYYDDD(1500200)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*  Displays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– Invalid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day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Display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Test-Day-YYYYDDD(2012400)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058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Debugging is twice as hard as writing the code </a:t>
            </a:r>
            <a:r>
              <a:rPr lang="en-US" dirty="0" smtClean="0"/>
              <a:t>	in </a:t>
            </a:r>
            <a:r>
              <a:rPr lang="en-US" dirty="0"/>
              <a:t>the first place. Therefore, if you write </a:t>
            </a:r>
            <a:r>
              <a:rPr lang="en-US" dirty="0" smtClean="0"/>
              <a:t>	the </a:t>
            </a:r>
            <a:r>
              <a:rPr lang="en-US" dirty="0"/>
              <a:t>code as cleverly as possible, you are, </a:t>
            </a:r>
            <a:r>
              <a:rPr lang="en-US" dirty="0" smtClean="0"/>
              <a:t>	by </a:t>
            </a:r>
            <a:r>
              <a:rPr lang="en-US" dirty="0"/>
              <a:t>definition, not smart enough to debug </a:t>
            </a:r>
            <a:r>
              <a:rPr lang="en-US" dirty="0" smtClean="0"/>
              <a:t>	it.“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-- </a:t>
            </a:r>
            <a:r>
              <a:rPr lang="en-US" dirty="0"/>
              <a:t>Brian W. Kernighan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6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Whether input is coming from the keyboard, or from a file, do not assume anything about the quality of the data; such as</a:t>
            </a:r>
          </a:p>
          <a:p>
            <a:pPr lvl="1"/>
            <a:r>
              <a:rPr lang="en-US" dirty="0" smtClean="0"/>
              <a:t>Data being of the correct type</a:t>
            </a:r>
          </a:p>
          <a:p>
            <a:pPr lvl="1"/>
            <a:r>
              <a:rPr lang="en-US" dirty="0" smtClean="0"/>
              <a:t>Data from a discrete set of valid values</a:t>
            </a:r>
          </a:p>
          <a:p>
            <a:pPr lvl="1"/>
            <a:r>
              <a:rPr lang="en-US" dirty="0" smtClean="0"/>
              <a:t>Data being within a valid range of values</a:t>
            </a:r>
          </a:p>
          <a:p>
            <a:r>
              <a:rPr lang="en-US" dirty="0" smtClean="0"/>
              <a:t>Should validate data values before using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8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CLASS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check a field for valid numeric values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If WS-Field Is Numeric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 field with any non-numeric characters in its current value (this includes edited numeric characters) will not pass this test</a:t>
            </a:r>
          </a:p>
          <a:p>
            <a:r>
              <a:rPr lang="en-US" dirty="0" smtClean="0"/>
              <a:t>This tests the value of a field, not the definition</a:t>
            </a:r>
          </a:p>
        </p:txBody>
      </p:sp>
    </p:spTree>
    <p:extLst>
      <p:ext uri="{BB962C8B-B14F-4D97-AF65-F5344CB8AC3E}">
        <p14:creationId xmlns:p14="http://schemas.microsoft.com/office/powerpoint/2010/main" val="316785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CLASS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also check for the negation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If WS-Field Is Not Numeric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/>
              <a:t>OpenCOBOL</a:t>
            </a:r>
            <a:r>
              <a:rPr lang="en-US" dirty="0" smtClean="0"/>
              <a:t> also allows this test on fields defined as alphabetic and alphanumeric</a:t>
            </a:r>
          </a:p>
          <a:p>
            <a:pPr lvl="1"/>
            <a:r>
              <a:rPr lang="en-US" dirty="0" smtClean="0"/>
              <a:t>Not </a:t>
            </a:r>
            <a:r>
              <a:rPr lang="en-US" dirty="0" smtClean="0"/>
              <a:t>the ANSI </a:t>
            </a:r>
            <a:r>
              <a:rPr lang="en-US" dirty="0" smtClean="0"/>
              <a:t>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6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ALPHABETIC CLASS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check a field for valid alphabetic values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If WS-Field Is Alphabetic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Alphabetic characters are upper and lower case letters and the space</a:t>
            </a:r>
          </a:p>
          <a:p>
            <a:r>
              <a:rPr lang="en-US" dirty="0" smtClean="0"/>
              <a:t>This tests the value of a field, not the definition</a:t>
            </a:r>
          </a:p>
        </p:txBody>
      </p:sp>
    </p:spTree>
    <p:extLst>
      <p:ext uri="{BB962C8B-B14F-4D97-AF65-F5344CB8AC3E}">
        <p14:creationId xmlns:p14="http://schemas.microsoft.com/office/powerpoint/2010/main" val="2414643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ALPHABETIC </a:t>
            </a:r>
            <a:r>
              <a:rPr lang="en-US" dirty="0" smtClean="0"/>
              <a:t>CLASS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also check for the negation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If WS-Field Is Not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Alphabetic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/>
              <a:t>OpenCOBOL</a:t>
            </a:r>
            <a:r>
              <a:rPr lang="en-US" dirty="0" smtClean="0"/>
              <a:t> also allows this test on fields defined as numeric and alphanumeric</a:t>
            </a:r>
          </a:p>
          <a:p>
            <a:pPr lvl="1"/>
            <a:r>
              <a:rPr lang="en-US" dirty="0" smtClean="0"/>
              <a:t>Not </a:t>
            </a:r>
            <a:r>
              <a:rPr lang="en-US" dirty="0" smtClean="0"/>
              <a:t>the ANSI </a:t>
            </a:r>
            <a:r>
              <a:rPr lang="en-US" dirty="0" smtClean="0"/>
              <a:t>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8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ALPHABETIC </a:t>
            </a:r>
            <a:r>
              <a:rPr lang="en-US" dirty="0" smtClean="0"/>
              <a:t>CLASS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refine the alphabetic test by case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If WS-Field Is Alphabetic-Lower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WS-Field Is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Alphabetic-Upper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The space </a:t>
            </a:r>
            <a:r>
              <a:rPr lang="en-US" dirty="0" smtClean="0"/>
              <a:t>character is </a:t>
            </a:r>
            <a:r>
              <a:rPr lang="en-US" dirty="0" smtClean="0"/>
              <a:t>valid with either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4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ALPHANUMERIC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test for alphanumerics, as there are no characters that are not alphanumeric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9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1157</Words>
  <Application>Microsoft Office PowerPoint</Application>
  <PresentationFormat>On-screen Show (4:3)</PresentationFormat>
  <Paragraphs>185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CSE 2133 - Business Programming with File Processing  </vt:lpstr>
      <vt:lpstr>DATA VALIDATION</vt:lpstr>
      <vt:lpstr>DATA VALIDATION</vt:lpstr>
      <vt:lpstr>NUMERIC CLASS TEST</vt:lpstr>
      <vt:lpstr>NUMERIC CLASS TEST</vt:lpstr>
      <vt:lpstr>ALPHABETIC CLASS TEST</vt:lpstr>
      <vt:lpstr>ALPHABETIC CLASS TEST</vt:lpstr>
      <vt:lpstr>ALPHABETIC CLASS TEST</vt:lpstr>
      <vt:lpstr>ALPHANUMERIC TEST</vt:lpstr>
      <vt:lpstr>CUSTOM CLASS</vt:lpstr>
      <vt:lpstr>CUSTOM CLASS EXAMPLE</vt:lpstr>
      <vt:lpstr>MULTIPLE CUSTOM CLASSES</vt:lpstr>
      <vt:lpstr>SIGN TEST</vt:lpstr>
      <vt:lpstr>SIGN TEST</vt:lpstr>
      <vt:lpstr>NEGATION CAVEATS</vt:lpstr>
      <vt:lpstr>RELATION TEST</vt:lpstr>
      <vt:lpstr>DISCRETE SET OF VALUES</vt:lpstr>
      <vt:lpstr>DISCRETE SET - IF</vt:lpstr>
      <vt:lpstr>DISCRETE SET – 88-LEVELs</vt:lpstr>
      <vt:lpstr>RANGE OF VALUES</vt:lpstr>
      <vt:lpstr>RANGE - IF</vt:lpstr>
      <vt:lpstr>RANGE – 88-LEVELs</vt:lpstr>
      <vt:lpstr>CHECKING DATE VALUES</vt:lpstr>
      <vt:lpstr>Test-Date-YYYYMMDD</vt:lpstr>
      <vt:lpstr>Test-Date-YYYYMMDD</vt:lpstr>
      <vt:lpstr>Test-Day-YYYYDDD</vt:lpstr>
      <vt:lpstr>Test-Day-YYYYDDD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2233 - Business Programming with File Processing  </dc:title>
  <dc:creator>Steve</dc:creator>
  <cp:lastModifiedBy>Steve</cp:lastModifiedBy>
  <cp:revision>51</cp:revision>
  <dcterms:created xsi:type="dcterms:W3CDTF">2012-08-06T13:04:06Z</dcterms:created>
  <dcterms:modified xsi:type="dcterms:W3CDTF">2013-12-27T03:03:44Z</dcterms:modified>
</cp:coreProperties>
</file>