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86" r:id="rId16"/>
    <p:sldId id="287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81" r:id="rId25"/>
    <p:sldId id="276" r:id="rId26"/>
    <p:sldId id="282" r:id="rId27"/>
    <p:sldId id="283" r:id="rId28"/>
    <p:sldId id="277" r:id="rId29"/>
    <p:sldId id="278" r:id="rId30"/>
    <p:sldId id="279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Year </a:t>
            </a:r>
            <a:r>
              <a:rPr lang="en-US" sz="3600" dirty="0" smtClean="0">
                <a:solidFill>
                  <a:schemeClr val="tx1"/>
                </a:solidFill>
              </a:rPr>
              <a:t>2000 and other Date Problems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Expansion</a:t>
            </a:r>
          </a:p>
          <a:p>
            <a:pPr lvl="1"/>
            <a:r>
              <a:rPr lang="en-US" dirty="0" smtClean="0"/>
              <a:t>Physically change the file formats to accommodate the 8-digit date</a:t>
            </a:r>
          </a:p>
          <a:p>
            <a:pPr lvl="1"/>
            <a:r>
              <a:rPr lang="en-US" dirty="0" smtClean="0"/>
              <a:t>Considered the “best” method</a:t>
            </a:r>
          </a:p>
          <a:p>
            <a:pPr lvl="1"/>
            <a:r>
              <a:rPr lang="en-US" dirty="0" smtClean="0"/>
              <a:t>Very time consuming</a:t>
            </a:r>
          </a:p>
          <a:p>
            <a:pPr lvl="2"/>
            <a:r>
              <a:rPr lang="en-US" dirty="0" smtClean="0"/>
              <a:t>Alter every program that accessed the files</a:t>
            </a:r>
          </a:p>
          <a:p>
            <a:pPr lvl="2"/>
            <a:r>
              <a:rPr lang="en-US" dirty="0" smtClean="0"/>
              <a:t>Massive amount of testing</a:t>
            </a:r>
          </a:p>
          <a:p>
            <a:pPr lvl="1"/>
            <a:r>
              <a:rPr lang="en-US" dirty="0" smtClean="0"/>
              <a:t>Century needed to be populated in files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</a:p>
          <a:p>
            <a:pPr lvl="1"/>
            <a:r>
              <a:rPr lang="en-US" dirty="0" smtClean="0"/>
              <a:t>Dates were expanded from 6 to 8 digits only internal to programs</a:t>
            </a:r>
          </a:p>
          <a:p>
            <a:pPr lvl="1"/>
            <a:r>
              <a:rPr lang="en-US" dirty="0" smtClean="0"/>
              <a:t>File structures did not change</a:t>
            </a:r>
          </a:p>
          <a:p>
            <a:pPr lvl="1"/>
            <a:r>
              <a:rPr lang="en-US" dirty="0" smtClean="0"/>
              <a:t>Read 6-digit date, expanded it to 8 digits for processing, wrote it as 6 digits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- Method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window</a:t>
            </a:r>
          </a:p>
          <a:p>
            <a:pPr lvl="1"/>
            <a:r>
              <a:rPr lang="en-US" dirty="0" smtClean="0"/>
              <a:t>Picked a “pivot” year (2 digit)</a:t>
            </a:r>
          </a:p>
          <a:p>
            <a:pPr lvl="1"/>
            <a:r>
              <a:rPr lang="en-US" dirty="0" smtClean="0"/>
              <a:t>Any year &gt; the pivot year was deemed to be in present century</a:t>
            </a:r>
          </a:p>
          <a:p>
            <a:pPr lvl="1"/>
            <a:r>
              <a:rPr lang="en-US" dirty="0" smtClean="0"/>
              <a:t>Otherwise in following century</a:t>
            </a:r>
          </a:p>
          <a:p>
            <a:pPr lvl="1"/>
            <a:r>
              <a:rPr lang="en-US" dirty="0" smtClean="0"/>
              <a:t>Pivot year depended on use of particular date field</a:t>
            </a:r>
          </a:p>
          <a:p>
            <a:pPr lvl="2"/>
            <a:r>
              <a:rPr lang="en-US" dirty="0" smtClean="0"/>
              <a:t>Invoice date may have different pivot year than a hire date</a:t>
            </a:r>
          </a:p>
          <a:p>
            <a:pPr lvl="1"/>
            <a:r>
              <a:rPr lang="en-US" dirty="0" smtClean="0"/>
              <a:t>Will need periodic maintenance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80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+ 1900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+ 2000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Intrinsic Functions that perform the fixed window algorithm, which was a method for correcting the Y2K problem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GregDate2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9(6).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JulDate2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9(5).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GregDate4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9(8).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JulDate4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9(7).</a:t>
            </a:r>
          </a:p>
        </p:txBody>
      </p:sp>
    </p:spTree>
    <p:extLst>
      <p:ext uri="{BB962C8B-B14F-4D97-AF65-F5344CB8AC3E}">
        <p14:creationId xmlns:p14="http://schemas.microsoft.com/office/powerpoint/2010/main" val="11120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Window - Gregorian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880704 To GregDate2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Function Date-To-YYYYMMDD(GregDate2, 75)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To GregDate4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second parameter to the function is the pivot year. If the year component of the date is &gt;= the pivot year, then the century is 19, else it is 20.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OpenCOBOL seems to be off 13 years, meaning if the year component of the date is &gt;= (pivot year + 13) then the century is 19</a:t>
            </a:r>
          </a:p>
          <a:p>
            <a:r>
              <a:rPr lang="en-US" sz="2400" dirty="0" smtClean="0">
                <a:cs typeface="Courier New" pitchFamily="49" charset="0"/>
              </a:rPr>
              <a:t>If the second parameter is omitted, the value of 50 is used</a:t>
            </a:r>
          </a:p>
        </p:txBody>
      </p:sp>
    </p:spTree>
    <p:extLst>
      <p:ext uri="{BB962C8B-B14F-4D97-AF65-F5344CB8AC3E}">
        <p14:creationId xmlns:p14="http://schemas.microsoft.com/office/powerpoint/2010/main" val="40161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Window - Julian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88030 To JulDate2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Function Date-To-YYYYDDD(JulDate2, 75)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To JulDate4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second parameter to the function is the pivot year. If the year component of the date is &gt;= the pivot year, then the century is 19, else it is 20.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OpenCOBOL seems to be off 13 years, meaning if the year component of the date is &gt;= (pivot year + 13) then the century is 19</a:t>
            </a:r>
          </a:p>
          <a:p>
            <a:r>
              <a:rPr lang="en-US" sz="2400" dirty="0" smtClean="0">
                <a:cs typeface="Courier New" pitchFamily="49" charset="0"/>
              </a:rPr>
              <a:t>If the second parameter is omitted, the value of 50 is used</a:t>
            </a:r>
          </a:p>
        </p:txBody>
      </p:sp>
    </p:spTree>
    <p:extLst>
      <p:ext uri="{BB962C8B-B14F-4D97-AF65-F5344CB8AC3E}">
        <p14:creationId xmlns:p14="http://schemas.microsoft.com/office/powerpoint/2010/main" val="371852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Sliding Window</a:t>
            </a:r>
          </a:p>
          <a:p>
            <a:pPr lvl="1"/>
            <a:r>
              <a:rPr lang="en-US" dirty="0" smtClean="0"/>
              <a:t>Window was 100 years in length, and “centered” on current date</a:t>
            </a:r>
          </a:p>
          <a:p>
            <a:pPr lvl="2"/>
            <a:r>
              <a:rPr lang="en-US" dirty="0" smtClean="0"/>
              <a:t>Current date not necessarily in the middle of window (50-50)</a:t>
            </a:r>
          </a:p>
          <a:p>
            <a:pPr lvl="3"/>
            <a:r>
              <a:rPr lang="en-US" dirty="0" smtClean="0"/>
              <a:t>Could be any split of 100  (i.e., 30-70; 80-20; etc.)</a:t>
            </a:r>
          </a:p>
          <a:p>
            <a:pPr lvl="3"/>
            <a:r>
              <a:rPr lang="en-US" dirty="0" smtClean="0"/>
              <a:t>Actual split depended on use of particular date field</a:t>
            </a:r>
          </a:p>
          <a:p>
            <a:pPr lvl="2"/>
            <a:r>
              <a:rPr lang="en-US" dirty="0" smtClean="0"/>
              <a:t>A 70-30 window starts 70 years before current date, ends 30 years (minus 1 day) from current date</a:t>
            </a:r>
          </a:p>
          <a:p>
            <a:pPr lvl="3"/>
            <a:r>
              <a:rPr lang="en-US" dirty="0" smtClean="0"/>
              <a:t>For example, a 70-30 window “centered” on June 2</a:t>
            </a:r>
            <a:r>
              <a:rPr lang="en-US" baseline="30000" dirty="0" smtClean="0"/>
              <a:t>nd</a:t>
            </a:r>
            <a:r>
              <a:rPr lang="en-US" dirty="0" smtClean="0"/>
              <a:t>, 2012 begins June 2</a:t>
            </a:r>
            <a:r>
              <a:rPr lang="en-US" baseline="30000" dirty="0" smtClean="0"/>
              <a:t>nd</a:t>
            </a:r>
            <a:r>
              <a:rPr lang="en-US" dirty="0" smtClean="0"/>
              <a:t>, 1942 and ends June 1</a:t>
            </a:r>
            <a:r>
              <a:rPr lang="en-US" baseline="30000" dirty="0" smtClean="0"/>
              <a:t>st</a:t>
            </a:r>
            <a:r>
              <a:rPr lang="en-US" dirty="0" smtClean="0"/>
              <a:t>, 2042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6-digit date will fit into the window with </a:t>
            </a:r>
            <a:r>
              <a:rPr lang="en-US" b="1" i="1" dirty="0" smtClean="0"/>
              <a:t>either</a:t>
            </a:r>
            <a:r>
              <a:rPr lang="en-US" dirty="0" smtClean="0"/>
              <a:t> the current century </a:t>
            </a:r>
            <a:r>
              <a:rPr lang="en-US" b="1" i="1" dirty="0" smtClean="0"/>
              <a:t>or</a:t>
            </a:r>
            <a:r>
              <a:rPr lang="en-US" dirty="0" smtClean="0"/>
              <a:t> the next century</a:t>
            </a:r>
          </a:p>
          <a:p>
            <a:pPr lvl="1"/>
            <a:r>
              <a:rPr lang="en-US" dirty="0" smtClean="0"/>
              <a:t>That is the date that is used</a:t>
            </a:r>
          </a:p>
          <a:p>
            <a:pPr lvl="1"/>
            <a:r>
              <a:rPr lang="en-US" dirty="0" smtClean="0"/>
              <a:t>For example, using the 70-30 window “centered” on June 2</a:t>
            </a:r>
            <a:r>
              <a:rPr lang="en-US" baseline="30000" dirty="0" smtClean="0"/>
              <a:t>nd</a:t>
            </a:r>
            <a:r>
              <a:rPr lang="en-US" dirty="0" smtClean="0"/>
              <a:t>, 2012 </a:t>
            </a:r>
          </a:p>
          <a:p>
            <a:pPr lvl="2"/>
            <a:r>
              <a:rPr lang="en-US" dirty="0" smtClean="0"/>
              <a:t>981201 would get century of 19</a:t>
            </a:r>
          </a:p>
          <a:p>
            <a:pPr lvl="2"/>
            <a:r>
              <a:rPr lang="en-US" dirty="0" smtClean="0"/>
              <a:t>230702 would get century of 20 </a:t>
            </a:r>
          </a:p>
          <a:p>
            <a:r>
              <a:rPr lang="en-US" dirty="0" smtClean="0"/>
              <a:t>Would not need periodic maintenance as window slides along as current date changes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Ordinal Date</a:t>
            </a:r>
          </a:p>
          <a:p>
            <a:pPr lvl="1"/>
            <a:r>
              <a:rPr lang="en-US" dirty="0" smtClean="0"/>
              <a:t>Kept dates as 6-digit numbers (files did not need changed), but used 3 digits for year and 3 for day</a:t>
            </a:r>
          </a:p>
          <a:p>
            <a:pPr lvl="2"/>
            <a:r>
              <a:rPr lang="en-US" dirty="0" smtClean="0"/>
              <a:t>Year 1999 stored as 099; 2001 stored as 101</a:t>
            </a:r>
          </a:p>
          <a:p>
            <a:pPr lvl="2"/>
            <a:r>
              <a:rPr lang="en-US" dirty="0" smtClean="0"/>
              <a:t>Day would be from 1-365 (366 in leap years)</a:t>
            </a:r>
          </a:p>
          <a:p>
            <a:pPr lvl="2"/>
            <a:r>
              <a:rPr lang="en-US" dirty="0" smtClean="0"/>
              <a:t>No month component</a:t>
            </a:r>
          </a:p>
          <a:p>
            <a:pPr lvl="1"/>
            <a:r>
              <a:rPr lang="en-US" dirty="0" smtClean="0"/>
              <a:t>Somewhat easier to calculate difference between two dates</a:t>
            </a:r>
          </a:p>
          <a:p>
            <a:pPr lvl="1"/>
            <a:r>
              <a:rPr lang="en-US" dirty="0" smtClean="0"/>
              <a:t>Requires translations for both year and day</a:t>
            </a:r>
          </a:p>
          <a:p>
            <a:pPr lvl="1"/>
            <a:r>
              <a:rPr lang="en-US" dirty="0" smtClean="0"/>
              <a:t>Inconsistent, as March 1</a:t>
            </a:r>
            <a:r>
              <a:rPr lang="en-US" baseline="30000" dirty="0" smtClean="0"/>
              <a:t>st</a:t>
            </a:r>
            <a:r>
              <a:rPr lang="en-US" dirty="0" smtClean="0"/>
              <a:t> could either be day 60 or 61</a:t>
            </a:r>
          </a:p>
          <a:p>
            <a:pPr lvl="1"/>
            <a:r>
              <a:rPr lang="en-US" dirty="0" smtClean="0"/>
              <a:t>Puts problem off until the end of 2899 (2900 = 2000)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Year 2000 (or Y2K) problem resulted from the practice of storing years as two-digit numbers</a:t>
            </a:r>
          </a:p>
          <a:p>
            <a:r>
              <a:rPr lang="en-US" dirty="0" smtClean="0"/>
              <a:t>Also known as the Millennium bug</a:t>
            </a:r>
          </a:p>
          <a:p>
            <a:pPr lvl="1"/>
            <a:r>
              <a:rPr lang="en-US" dirty="0" smtClean="0"/>
              <a:t>Originally called</a:t>
            </a:r>
          </a:p>
          <a:p>
            <a:pPr lvl="2"/>
            <a:r>
              <a:rPr lang="en-US" dirty="0" smtClean="0"/>
              <a:t>CDC (Century Date Change)</a:t>
            </a:r>
          </a:p>
          <a:p>
            <a:pPr lvl="2"/>
            <a:r>
              <a:rPr lang="en-US" dirty="0" smtClean="0"/>
              <a:t>FADL (Faulty Date Logic)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GPS Rollover</a:t>
            </a:r>
          </a:p>
          <a:p>
            <a:pPr lvl="1"/>
            <a:r>
              <a:rPr lang="en-US" dirty="0" smtClean="0"/>
              <a:t>Global Positioning Devices store dates as a week number and a day-of-week number</a:t>
            </a:r>
          </a:p>
          <a:p>
            <a:pPr lvl="1"/>
            <a:r>
              <a:rPr lang="en-US" dirty="0" smtClean="0"/>
              <a:t>Week number is a 10-bit value representing the number of weeks since the GPS Epoch (1/6/1980)</a:t>
            </a:r>
          </a:p>
          <a:p>
            <a:pPr lvl="1"/>
            <a:r>
              <a:rPr lang="en-US" dirty="0" smtClean="0"/>
              <a:t>Week number overflowed on 8/21/1999 and started over as 1/6/1980 (every ~19.6 years)</a:t>
            </a:r>
          </a:p>
          <a:p>
            <a:pPr lvl="1"/>
            <a:r>
              <a:rPr lang="en-US" dirty="0" smtClean="0"/>
              <a:t>Now uses 13-bit values; repeats every 8,192 weeks (157 years)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 3.x File Manager displayed 1/1/2000 as “1/1/19:0”</a:t>
            </a:r>
          </a:p>
          <a:p>
            <a:pPr lvl="1"/>
            <a:r>
              <a:rPr lang="en-US" dirty="0" smtClean="0"/>
              <a:t>The colon is the character after “9” in the ASCII collating sequence (adding 1 to 1999 caused the tens digit to increment; should have rolled over to 0)</a:t>
            </a:r>
          </a:p>
          <a:p>
            <a:r>
              <a:rPr lang="en-US" dirty="0" smtClean="0"/>
              <a:t>September 9</a:t>
            </a:r>
            <a:r>
              <a:rPr lang="en-US" baseline="30000" dirty="0" smtClean="0"/>
              <a:t>th</a:t>
            </a:r>
            <a:r>
              <a:rPr lang="en-US" dirty="0" smtClean="0"/>
              <a:t>, 1999</a:t>
            </a:r>
          </a:p>
          <a:p>
            <a:pPr lvl="1"/>
            <a:r>
              <a:rPr lang="en-US" dirty="0" smtClean="0"/>
              <a:t>The key value 9999 was often used to represent an unknown date, or end of file. </a:t>
            </a:r>
          </a:p>
          <a:p>
            <a:pPr lvl="1"/>
            <a:r>
              <a:rPr lang="en-US" dirty="0" smtClean="0"/>
              <a:t>There were concerns that a date of 9/9/99 could be confused with that key value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Perl and Java web pages show January 1</a:t>
            </a:r>
            <a:r>
              <a:rPr lang="en-US" baseline="30000" dirty="0" smtClean="0"/>
              <a:t>st</a:t>
            </a:r>
            <a:r>
              <a:rPr lang="en-US" dirty="0" smtClean="0"/>
              <a:t>, 2000 as 1/1/19100 or 1/1/100</a:t>
            </a:r>
          </a:p>
          <a:p>
            <a:pPr lvl="1"/>
            <a:r>
              <a:rPr lang="en-US" dirty="0" smtClean="0"/>
              <a:t>Both use the C standard libraries. The function that returns the year from a timestamp actually returns the year minus 1900. </a:t>
            </a:r>
          </a:p>
          <a:p>
            <a:pPr lvl="1"/>
            <a:r>
              <a:rPr lang="en-US" dirty="0" smtClean="0"/>
              <a:t>Some pages expected value to be the two digit year (00) so either kept it or appended it to 19</a:t>
            </a:r>
          </a:p>
          <a:p>
            <a:pPr lvl="2"/>
            <a:r>
              <a:rPr lang="en-US" dirty="0" smtClean="0"/>
              <a:t>Up until then, function returned 2-digit year</a:t>
            </a:r>
          </a:p>
          <a:p>
            <a:pPr lvl="1"/>
            <a:r>
              <a:rPr lang="en-US" dirty="0" smtClean="0"/>
              <a:t>One example was the Philadelphia Stock Exchange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Y2K+10 or Y2.01k</a:t>
            </a:r>
          </a:p>
          <a:p>
            <a:pPr lvl="1"/>
            <a:r>
              <a:rPr lang="en-US" dirty="0" smtClean="0"/>
              <a:t>Hexadecimal numeric encoding and binary-coded decimal (BCD) encoding slightly different</a:t>
            </a:r>
          </a:p>
          <a:p>
            <a:pPr lvl="2"/>
            <a:r>
              <a:rPr lang="en-US" dirty="0" smtClean="0"/>
              <a:t>Both store the numbers 0 - 9 as 0x0 – 0x9</a:t>
            </a:r>
          </a:p>
          <a:p>
            <a:pPr lvl="2"/>
            <a:r>
              <a:rPr lang="en-US" dirty="0" smtClean="0"/>
              <a:t>BCD encodes the number 10 as 0x10</a:t>
            </a:r>
          </a:p>
          <a:p>
            <a:pPr lvl="2"/>
            <a:r>
              <a:rPr lang="en-US" dirty="0" smtClean="0"/>
              <a:t>Hexadecimal encodes the number 10 as 0xA. Hexadecimal interprets 0x10 as the number 16</a:t>
            </a:r>
          </a:p>
          <a:p>
            <a:pPr lvl="1"/>
            <a:r>
              <a:rPr lang="en-US" dirty="0" smtClean="0"/>
              <a:t>Affected devices using SMS (Short Message Service) protocol, which specifies BCD encoding for dates</a:t>
            </a:r>
          </a:p>
          <a:p>
            <a:pPr lvl="2"/>
            <a:r>
              <a:rPr lang="en-US" dirty="0" smtClean="0"/>
              <a:t>Windows mobile changed dates of incoming messages sent in 2010 as 2016</a:t>
            </a:r>
          </a:p>
          <a:p>
            <a:pPr lvl="2"/>
            <a:r>
              <a:rPr lang="en-US" dirty="0" smtClean="0"/>
              <a:t>Some models of the PlayStation 3 also affected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Taiwan and the Year 2011</a:t>
            </a:r>
          </a:p>
          <a:p>
            <a:pPr lvl="1"/>
            <a:r>
              <a:rPr lang="en-US" dirty="0" smtClean="0"/>
              <a:t>Taiwan (once the Republic of China) officially uses the </a:t>
            </a:r>
            <a:r>
              <a:rPr lang="en-US" dirty="0" err="1" smtClean="0"/>
              <a:t>Minguo</a:t>
            </a:r>
            <a:r>
              <a:rPr lang="en-US" dirty="0" smtClean="0"/>
              <a:t> calendar, which has the Gregorian year 1912 as year 1</a:t>
            </a:r>
          </a:p>
          <a:p>
            <a:pPr lvl="1"/>
            <a:r>
              <a:rPr lang="en-US" dirty="0" smtClean="0"/>
              <a:t>The Gregorian year 2011 will be the Taiwanese year 100, the first 3-digit year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Year 2038 Problem</a:t>
            </a:r>
          </a:p>
          <a:p>
            <a:pPr lvl="1"/>
            <a:r>
              <a:rPr lang="en-US" dirty="0" smtClean="0"/>
              <a:t>Original Unix timestamp uses a signed 32-bit integer</a:t>
            </a:r>
          </a:p>
          <a:p>
            <a:pPr lvl="2"/>
            <a:r>
              <a:rPr lang="en-US" dirty="0" smtClean="0"/>
              <a:t>Represents the number of seconds since the Unix epoch (1/1/1970)</a:t>
            </a:r>
          </a:p>
          <a:p>
            <a:pPr lvl="1"/>
            <a:r>
              <a:rPr lang="en-US" dirty="0" smtClean="0"/>
              <a:t>Largest number that can be stored in a signed 32-bit integer field is 2</a:t>
            </a:r>
            <a:r>
              <a:rPr lang="en-US" baseline="30000" dirty="0" smtClean="0"/>
              <a:t>31</a:t>
            </a:r>
            <a:r>
              <a:rPr lang="en-US" dirty="0" smtClean="0"/>
              <a:t> – 1</a:t>
            </a:r>
          </a:p>
          <a:p>
            <a:pPr lvl="1"/>
            <a:r>
              <a:rPr lang="en-US" dirty="0" smtClean="0"/>
              <a:t>The latest timestamp that can be stored is during 1/19/2038</a:t>
            </a:r>
          </a:p>
          <a:p>
            <a:pPr lvl="2"/>
            <a:r>
              <a:rPr lang="en-US" dirty="0" smtClean="0"/>
              <a:t>The field will overflow after that</a:t>
            </a:r>
          </a:p>
          <a:p>
            <a:pPr lvl="1"/>
            <a:r>
              <a:rPr lang="en-US" dirty="0" smtClean="0"/>
              <a:t>Mostly addressed in the O/S, but not in all apps and protocols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Year 2042</a:t>
            </a:r>
          </a:p>
          <a:p>
            <a:pPr lvl="1"/>
            <a:r>
              <a:rPr lang="en-US" dirty="0" smtClean="0"/>
              <a:t>At the </a:t>
            </a:r>
            <a:r>
              <a:rPr lang="en-US" dirty="0"/>
              <a:t>International Atomic Time of </a:t>
            </a:r>
            <a:r>
              <a:rPr lang="en-US" dirty="0" smtClean="0"/>
              <a:t>23:53:47.370496 on 9/17/2042 the “time of day” on IBM S/370 mainframes, and successors, will roll over</a:t>
            </a:r>
          </a:p>
          <a:p>
            <a:pPr lvl="1"/>
            <a:r>
              <a:rPr lang="en-US" dirty="0" smtClean="0"/>
              <a:t>Epoch is 1/1/1900</a:t>
            </a:r>
          </a:p>
          <a:p>
            <a:pPr lvl="1"/>
            <a:r>
              <a:rPr lang="en-US" dirty="0" smtClean="0"/>
              <a:t>Uses 64-bit register to store count of 2</a:t>
            </a:r>
            <a:r>
              <a:rPr lang="en-US" baseline="30000" dirty="0" smtClean="0"/>
              <a:t>-12</a:t>
            </a:r>
            <a:r>
              <a:rPr lang="en-US" dirty="0" smtClean="0"/>
              <a:t> microsecond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8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Bugs with Date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Dates as Number of Days</a:t>
            </a:r>
          </a:p>
          <a:p>
            <a:pPr lvl="1"/>
            <a:r>
              <a:rPr lang="en-US" dirty="0" smtClean="0"/>
              <a:t>Some systems store dates as a number of days from an epoch (arbitrary date representing the beginning of time)</a:t>
            </a:r>
          </a:p>
          <a:p>
            <a:pPr lvl="1"/>
            <a:r>
              <a:rPr lang="en-US" dirty="0" smtClean="0"/>
              <a:t>When field overflows the date rolls over</a:t>
            </a:r>
          </a:p>
          <a:p>
            <a:pPr lvl="2"/>
            <a:r>
              <a:rPr lang="en-US" dirty="0" smtClean="0"/>
              <a:t>16-bit signed value after 32,768 (2</a:t>
            </a:r>
            <a:r>
              <a:rPr lang="en-US" baseline="30000" dirty="0" smtClean="0"/>
              <a:t>15</a:t>
            </a:r>
            <a:r>
              <a:rPr lang="en-US" dirty="0" smtClean="0"/>
              <a:t>) days</a:t>
            </a:r>
          </a:p>
          <a:p>
            <a:pPr lvl="2"/>
            <a:r>
              <a:rPr lang="en-US" dirty="0"/>
              <a:t>16-bit </a:t>
            </a:r>
            <a:r>
              <a:rPr lang="en-US" dirty="0" smtClean="0"/>
              <a:t>unsigned </a:t>
            </a:r>
            <a:r>
              <a:rPr lang="en-US" dirty="0"/>
              <a:t>value after </a:t>
            </a:r>
            <a:r>
              <a:rPr lang="en-US" dirty="0" smtClean="0"/>
              <a:t>65,546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) days</a:t>
            </a:r>
          </a:p>
          <a:p>
            <a:r>
              <a:rPr lang="en-US" dirty="0" smtClean="0"/>
              <a:t>DOS File Allocation Table file systems stored years as an unsigned 7-bit number relative to 1980</a:t>
            </a:r>
          </a:p>
          <a:p>
            <a:pPr lvl="1"/>
            <a:r>
              <a:rPr lang="en-US" dirty="0" smtClean="0"/>
              <a:t>Will overflow in the year 2107 (127 years)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5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with the true determination of a leap year</a:t>
            </a:r>
          </a:p>
          <a:p>
            <a:pPr lvl="1"/>
            <a:r>
              <a:rPr lang="en-US" dirty="0" smtClean="0"/>
              <a:t>A year that is evenly divisible by 4 is a leap year; unless it is also divisible by 100</a:t>
            </a:r>
          </a:p>
          <a:p>
            <a:pPr lvl="1"/>
            <a:r>
              <a:rPr lang="en-US" dirty="0" smtClean="0"/>
              <a:t>The exception is that if the year is also divisible by 400, then it is a leap year</a:t>
            </a:r>
          </a:p>
          <a:p>
            <a:pPr lvl="2"/>
            <a:r>
              <a:rPr lang="en-US" dirty="0" smtClean="0"/>
              <a:t>1900, 2100 are not leap years</a:t>
            </a:r>
          </a:p>
          <a:p>
            <a:pPr lvl="2"/>
            <a:r>
              <a:rPr lang="en-US" dirty="0" smtClean="0"/>
              <a:t>2000 was a leap year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Microsoft Excel at one time reported all century years  as leap years (incorrect for 1900, 2100, …)</a:t>
            </a:r>
          </a:p>
          <a:p>
            <a:pPr lvl="1"/>
            <a:r>
              <a:rPr lang="en-US" dirty="0" smtClean="0"/>
              <a:t>Since been fixed, except for 1900 in order to retain backward compatibility (as that year has passed)</a:t>
            </a:r>
          </a:p>
          <a:p>
            <a:r>
              <a:rPr lang="en-US" dirty="0" smtClean="0"/>
              <a:t>Microsoft 30 GB Zune media players bricked on 12/31/2008</a:t>
            </a:r>
          </a:p>
          <a:p>
            <a:pPr lvl="1"/>
            <a:r>
              <a:rPr lang="en-US" dirty="0" smtClean="0"/>
              <a:t>In 2008, a leap year, 12/31 was day #366. The Zune firmware was only prepared for 365 days</a:t>
            </a:r>
          </a:p>
          <a:p>
            <a:pPr lvl="1"/>
            <a:r>
              <a:rPr lang="en-US" dirty="0" smtClean="0"/>
              <a:t>On 1/1/2009 they began functioning again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were stored as 6-digit numbers</a:t>
            </a:r>
          </a:p>
          <a:p>
            <a:pPr lvl="1"/>
            <a:r>
              <a:rPr lang="en-US" dirty="0" smtClean="0"/>
              <a:t>Date data-type did not exist until IBM created the SQL language in the late 1980s</a:t>
            </a:r>
          </a:p>
          <a:p>
            <a:pPr lvl="1"/>
            <a:r>
              <a:rPr lang="en-US" dirty="0" smtClean="0"/>
              <a:t>In YYMMDD (Year-Month-Day) format</a:t>
            </a:r>
          </a:p>
          <a:p>
            <a:pPr lvl="2"/>
            <a:r>
              <a:rPr lang="en-US" dirty="0" smtClean="0"/>
              <a:t>Aids in sorting and comparisons</a:t>
            </a:r>
          </a:p>
          <a:p>
            <a:pPr lvl="1"/>
            <a:r>
              <a:rPr lang="en-US" dirty="0" smtClean="0"/>
              <a:t>March 21</a:t>
            </a:r>
            <a:r>
              <a:rPr lang="en-US" baseline="30000" dirty="0" smtClean="0"/>
              <a:t>st</a:t>
            </a:r>
            <a:r>
              <a:rPr lang="en-US" dirty="0" smtClean="0"/>
              <a:t>, 1998 was stored as 980321</a:t>
            </a:r>
          </a:p>
          <a:p>
            <a:pPr lvl="1"/>
            <a:r>
              <a:rPr lang="en-US" dirty="0" smtClean="0"/>
              <a:t>January 4</a:t>
            </a:r>
            <a:r>
              <a:rPr lang="en-US" baseline="30000" dirty="0" smtClean="0"/>
              <a:t>th</a:t>
            </a:r>
            <a:r>
              <a:rPr lang="en-US" dirty="0" smtClean="0"/>
              <a:t>, 2000 was stored as 000104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Remedy Help Desk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version of the software was prepared to log very old issues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4529138" cy="342894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19400" y="4610071"/>
            <a:ext cx="1295400" cy="1028729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667000"/>
            <a:ext cx="1219200" cy="19430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“The biggest problem with having </a:t>
            </a:r>
            <a:r>
              <a:rPr lang="en-US" smtClean="0"/>
              <a:t>programmers 	fix </a:t>
            </a:r>
            <a:r>
              <a:rPr lang="en-US" dirty="0" smtClean="0"/>
              <a:t>Y2K bugs is that so few of them can </a:t>
            </a:r>
            <a:r>
              <a:rPr lang="en-US" smtClean="0"/>
              <a:t>find 	dates</a:t>
            </a:r>
            <a:r>
              <a:rPr lang="en-US" dirty="0" smtClean="0"/>
              <a:t>.” -- Unknown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 errors resulted when the year rolled over from 99 to 00</a:t>
            </a:r>
          </a:p>
          <a:p>
            <a:pPr lvl="1"/>
            <a:r>
              <a:rPr lang="en-US" dirty="0" smtClean="0"/>
              <a:t>Comparisons were potentially faulty</a:t>
            </a:r>
          </a:p>
          <a:p>
            <a:pPr lvl="2"/>
            <a:r>
              <a:rPr lang="en-US" dirty="0" smtClean="0"/>
              <a:t>January 4</a:t>
            </a:r>
            <a:r>
              <a:rPr lang="en-US" baseline="30000" dirty="0" smtClean="0"/>
              <a:t>th</a:t>
            </a:r>
            <a:r>
              <a:rPr lang="en-US" dirty="0" smtClean="0"/>
              <a:t>, 2000 deemed to be before March 21</a:t>
            </a:r>
            <a:r>
              <a:rPr lang="en-US" baseline="30000" dirty="0" smtClean="0"/>
              <a:t>st</a:t>
            </a:r>
            <a:r>
              <a:rPr lang="en-US" dirty="0" smtClean="0"/>
              <a:t>, 1998</a:t>
            </a:r>
          </a:p>
          <a:p>
            <a:pPr lvl="3"/>
            <a:r>
              <a:rPr lang="en-US" dirty="0" smtClean="0"/>
              <a:t>980321 &gt; 000104</a:t>
            </a:r>
          </a:p>
          <a:p>
            <a:pPr lvl="1"/>
            <a:r>
              <a:rPr lang="en-US" dirty="0" smtClean="0"/>
              <a:t>Calculations as well</a:t>
            </a:r>
          </a:p>
          <a:p>
            <a:pPr lvl="2"/>
            <a:r>
              <a:rPr lang="en-US" dirty="0" smtClean="0"/>
              <a:t>Determining the number of days between the two</a:t>
            </a:r>
          </a:p>
          <a:p>
            <a:pPr lvl="3"/>
            <a:r>
              <a:rPr lang="en-US" dirty="0" smtClean="0"/>
              <a:t>Should be 654 days but would be -35,871 days</a:t>
            </a:r>
          </a:p>
          <a:p>
            <a:pPr lvl="2"/>
            <a:r>
              <a:rPr lang="en-US" dirty="0" smtClean="0"/>
              <a:t>On 1/1/2000 a man in New York state returned a video that was flagged as over 99 years late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Grim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unique as a computer bug </a:t>
            </a:r>
          </a:p>
          <a:p>
            <a:pPr lvl="1"/>
            <a:r>
              <a:rPr lang="en-US" dirty="0" smtClean="0"/>
              <a:t>It had a global scope</a:t>
            </a:r>
          </a:p>
          <a:p>
            <a:pPr lvl="2"/>
            <a:r>
              <a:rPr lang="en-US" dirty="0" smtClean="0"/>
              <a:t>Every computer system needed to be checked</a:t>
            </a:r>
          </a:p>
          <a:p>
            <a:pPr lvl="1"/>
            <a:r>
              <a:rPr lang="en-US" dirty="0" smtClean="0"/>
              <a:t>There was no experience with it</a:t>
            </a:r>
          </a:p>
          <a:p>
            <a:pPr lvl="2"/>
            <a:r>
              <a:rPr lang="en-US" dirty="0" smtClean="0"/>
              <a:t>No one had gone through something similar before</a:t>
            </a:r>
          </a:p>
          <a:p>
            <a:pPr lvl="2"/>
            <a:r>
              <a:rPr lang="en-US" dirty="0" smtClean="0"/>
              <a:t>Everyone facing it was facing it for the first time</a:t>
            </a:r>
          </a:p>
          <a:p>
            <a:pPr lvl="2"/>
            <a:r>
              <a:rPr lang="en-US" dirty="0" smtClean="0"/>
              <a:t>No seasoned expertise to turn to</a:t>
            </a:r>
          </a:p>
          <a:p>
            <a:pPr lvl="1"/>
            <a:r>
              <a:rPr lang="en-US" dirty="0" smtClean="0"/>
              <a:t>The deadline was fixed</a:t>
            </a:r>
          </a:p>
          <a:p>
            <a:pPr lvl="2"/>
            <a:r>
              <a:rPr lang="en-US" dirty="0" smtClean="0"/>
              <a:t>No extensions possible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Conservation</a:t>
            </a:r>
          </a:p>
          <a:p>
            <a:pPr lvl="1"/>
            <a:r>
              <a:rPr lang="en-US" dirty="0" smtClean="0"/>
              <a:t>Before computers</a:t>
            </a:r>
          </a:p>
          <a:p>
            <a:pPr lvl="2"/>
            <a:r>
              <a:rPr lang="en-US" dirty="0" smtClean="0"/>
              <a:t>Business data processing used card stock punch-cards for data storage</a:t>
            </a:r>
          </a:p>
          <a:p>
            <a:pPr lvl="2"/>
            <a:r>
              <a:rPr lang="en-US" dirty="0" smtClean="0"/>
              <a:t>Punch-cards limited to 80 characters per record</a:t>
            </a:r>
          </a:p>
          <a:p>
            <a:pPr lvl="2"/>
            <a:r>
              <a:rPr lang="en-US" dirty="0" smtClean="0"/>
              <a:t>Saving two digits on each date was significant</a:t>
            </a:r>
          </a:p>
          <a:p>
            <a:pPr lvl="1"/>
            <a:r>
              <a:rPr lang="en-US" dirty="0" smtClean="0"/>
              <a:t>With early computers</a:t>
            </a:r>
          </a:p>
          <a:p>
            <a:pPr lvl="2"/>
            <a:r>
              <a:rPr lang="en-US" dirty="0" smtClean="0"/>
              <a:t>Storage was extremely expensive (RAM, tape and disk)</a:t>
            </a:r>
          </a:p>
          <a:p>
            <a:pPr lvl="2"/>
            <a:r>
              <a:rPr lang="en-US" dirty="0" smtClean="0"/>
              <a:t>The savings was still deemed necessary</a:t>
            </a:r>
          </a:p>
          <a:p>
            <a:pPr lvl="1"/>
            <a:r>
              <a:rPr lang="en-US" dirty="0" smtClean="0"/>
              <a:t>Once the practice was in place, it continued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for People</a:t>
            </a:r>
          </a:p>
          <a:p>
            <a:pPr lvl="1"/>
            <a:r>
              <a:rPr lang="en-US" dirty="0" smtClean="0"/>
              <a:t>People just tend to think of years with 2 digits</a:t>
            </a:r>
          </a:p>
          <a:p>
            <a:r>
              <a:rPr lang="en-US" dirty="0" smtClean="0"/>
              <a:t>Apathy</a:t>
            </a:r>
          </a:p>
          <a:p>
            <a:pPr lvl="1"/>
            <a:r>
              <a:rPr lang="en-US" dirty="0" smtClean="0"/>
              <a:t>Programmers in the 70s and 80s, even if they realized the code would not work as century changed, ignored it</a:t>
            </a:r>
          </a:p>
          <a:p>
            <a:pPr lvl="2"/>
            <a:r>
              <a:rPr lang="en-US" dirty="0" smtClean="0"/>
              <a:t>Didn’t think program would still be in use in 2000</a:t>
            </a:r>
          </a:p>
          <a:p>
            <a:pPr lvl="2"/>
            <a:r>
              <a:rPr lang="en-US" dirty="0" smtClean="0"/>
              <a:t>Didn’t think it would be their problem in 2000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it a COBOL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affected systems were written in COBOL</a:t>
            </a:r>
          </a:p>
          <a:p>
            <a:pPr lvl="1"/>
            <a:r>
              <a:rPr lang="en-US" dirty="0" smtClean="0"/>
              <a:t>COBOL is by design a business language and business applications use dates heavily</a:t>
            </a:r>
          </a:p>
          <a:p>
            <a:r>
              <a:rPr lang="en-US" dirty="0" smtClean="0"/>
              <a:t>While much of the Y2K focus was on COBOL, the fault was not in the design of the language itself</a:t>
            </a:r>
          </a:p>
          <a:p>
            <a:pPr lvl="1"/>
            <a:r>
              <a:rPr lang="en-US" dirty="0" smtClean="0"/>
              <a:t>COBOL was able to handle 8-digit numbers from </a:t>
            </a:r>
            <a:r>
              <a:rPr lang="en-US" dirty="0" smtClean="0"/>
              <a:t>the first version</a:t>
            </a:r>
            <a:endParaRPr lang="en-US" dirty="0" smtClean="0"/>
          </a:p>
          <a:p>
            <a:pPr lvl="1"/>
            <a:r>
              <a:rPr lang="en-US" dirty="0" smtClean="0"/>
              <a:t>The problem was the design of the applications that were written in COBOL (and other languages)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to store the dates with 4 digit years</a:t>
            </a:r>
          </a:p>
          <a:p>
            <a:pPr lvl="1"/>
            <a:r>
              <a:rPr lang="en-US" dirty="0" smtClean="0"/>
              <a:t>YYYYMMDD format</a:t>
            </a:r>
          </a:p>
          <a:p>
            <a:pPr lvl="2"/>
            <a:r>
              <a:rPr lang="en-US" dirty="0" smtClean="0"/>
              <a:t>Some called it CCYYMMDD format</a:t>
            </a:r>
          </a:p>
          <a:p>
            <a:pPr lvl="1"/>
            <a:r>
              <a:rPr lang="en-US" dirty="0" smtClean="0"/>
              <a:t>March 21</a:t>
            </a:r>
            <a:r>
              <a:rPr lang="en-US" baseline="30000" dirty="0" smtClean="0"/>
              <a:t>st</a:t>
            </a:r>
            <a:r>
              <a:rPr lang="en-US" dirty="0" smtClean="0"/>
              <a:t>, 1998 stored as 19980321</a:t>
            </a:r>
          </a:p>
          <a:p>
            <a:pPr lvl="1"/>
            <a:r>
              <a:rPr lang="en-US" dirty="0" smtClean="0"/>
              <a:t>January 4</a:t>
            </a:r>
            <a:r>
              <a:rPr lang="en-US" baseline="30000" dirty="0" smtClean="0"/>
              <a:t>th</a:t>
            </a:r>
            <a:r>
              <a:rPr lang="en-US" dirty="0" smtClean="0"/>
              <a:t>, 2000 stored as 20000104</a:t>
            </a:r>
          </a:p>
          <a:p>
            <a:r>
              <a:rPr lang="en-US" dirty="0" smtClean="0"/>
              <a:t>Not all dates needed to be expanded</a:t>
            </a:r>
          </a:p>
          <a:p>
            <a:pPr lvl="1"/>
            <a:r>
              <a:rPr lang="en-US" dirty="0" smtClean="0"/>
              <a:t>Depended on use</a:t>
            </a:r>
          </a:p>
          <a:p>
            <a:r>
              <a:rPr lang="en-US" dirty="0" smtClean="0"/>
              <a:t>Y10K? …. Someone else’s problem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1685</Words>
  <Application>Microsoft Office PowerPoint</Application>
  <PresentationFormat>On-screen Show (4:3)</PresentationFormat>
  <Paragraphs>205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CSE 2133 - Business Programming with File Processing  </vt:lpstr>
      <vt:lpstr>Description</vt:lpstr>
      <vt:lpstr>Description</vt:lpstr>
      <vt:lpstr>Description</vt:lpstr>
      <vt:lpstr>Grim Reality</vt:lpstr>
      <vt:lpstr>The Cause</vt:lpstr>
      <vt:lpstr>The Cause</vt:lpstr>
      <vt:lpstr>Was it a COBOL Problem?</vt:lpstr>
      <vt:lpstr>Solution</vt:lpstr>
      <vt:lpstr>Solution - Method 1</vt:lpstr>
      <vt:lpstr>Solution - Method 2</vt:lpstr>
      <vt:lpstr>Solution - Method 2a</vt:lpstr>
      <vt:lpstr>Solution - Method 2a</vt:lpstr>
      <vt:lpstr>Fixed Windowing</vt:lpstr>
      <vt:lpstr>Fixed Window - Gregorian</vt:lpstr>
      <vt:lpstr>Fixed Window - Julian</vt:lpstr>
      <vt:lpstr>Solution - Method 2b</vt:lpstr>
      <vt:lpstr>Solution - Method 2b</vt:lpstr>
      <vt:lpstr>Solution - Method 3</vt:lpstr>
      <vt:lpstr>Other Bugs with Date Programming</vt:lpstr>
      <vt:lpstr>Other Bugs with Date Programming</vt:lpstr>
      <vt:lpstr>Other Bugs with Date Programming</vt:lpstr>
      <vt:lpstr>Other Bugs with Date Programming</vt:lpstr>
      <vt:lpstr>Other Bugs with Date Programming</vt:lpstr>
      <vt:lpstr>Other Bugs with Date Programming</vt:lpstr>
      <vt:lpstr>Other Bugs with Date Programming</vt:lpstr>
      <vt:lpstr>Other Bugs with Date Programming</vt:lpstr>
      <vt:lpstr>Leap Years</vt:lpstr>
      <vt:lpstr>Leap Years</vt:lpstr>
      <vt:lpstr>Remedy Help Desk Software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38</cp:revision>
  <dcterms:created xsi:type="dcterms:W3CDTF">2012-08-06T13:04:06Z</dcterms:created>
  <dcterms:modified xsi:type="dcterms:W3CDTF">2013-12-27T03:08:45Z</dcterms:modified>
</cp:coreProperties>
</file>