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79" r:id="rId12"/>
    <p:sldId id="269" r:id="rId13"/>
    <p:sldId id="266" r:id="rId14"/>
    <p:sldId id="270" r:id="rId15"/>
    <p:sldId id="281" r:id="rId16"/>
    <p:sldId id="285" r:id="rId17"/>
    <p:sldId id="286" r:id="rId18"/>
    <p:sldId id="282" r:id="rId19"/>
    <p:sldId id="271" r:id="rId20"/>
    <p:sldId id="272" r:id="rId21"/>
    <p:sldId id="283" r:id="rId22"/>
    <p:sldId id="273" r:id="rId23"/>
    <p:sldId id="274" r:id="rId24"/>
    <p:sldId id="275" r:id="rId25"/>
    <p:sldId id="284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Control </a:t>
            </a:r>
            <a:r>
              <a:rPr lang="en-US" sz="3600" dirty="0" smtClean="0">
                <a:solidFill>
                  <a:schemeClr val="tx1"/>
                </a:solidFill>
              </a:rPr>
              <a:t>Break Processing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CHECKING FOR CONTROL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record, compare its control field to the previous control value</a:t>
            </a:r>
          </a:p>
          <a:p>
            <a:r>
              <a:rPr lang="en-US" dirty="0" smtClean="0"/>
              <a:t>If it is the same, then the current record is part of the same group as the previous record</a:t>
            </a:r>
          </a:p>
          <a:p>
            <a:pPr lvl="1"/>
            <a:r>
              <a:rPr lang="en-US" dirty="0" smtClean="0"/>
              <a:t>Not the time to subtotal</a:t>
            </a:r>
          </a:p>
          <a:p>
            <a:r>
              <a:rPr lang="en-US" dirty="0" smtClean="0"/>
              <a:t>If it is different, then it is a control break</a:t>
            </a:r>
          </a:p>
          <a:p>
            <a:r>
              <a:rPr lang="en-US" dirty="0" smtClean="0"/>
              <a:t>Control break finishes one control group and starts a new control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BREAK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constructing </a:t>
            </a:r>
            <a:r>
              <a:rPr lang="en-US" dirty="0"/>
              <a:t>the detail line</a:t>
            </a:r>
          </a:p>
          <a:p>
            <a:r>
              <a:rPr lang="en-US" dirty="0"/>
              <a:t>Check for control break</a:t>
            </a:r>
          </a:p>
          <a:p>
            <a:pPr lvl="1"/>
            <a:r>
              <a:rPr lang="en-US" dirty="0" smtClean="0"/>
              <a:t>Print </a:t>
            </a:r>
            <a:r>
              <a:rPr lang="en-US" dirty="0"/>
              <a:t>subtotals</a:t>
            </a:r>
          </a:p>
          <a:p>
            <a:pPr lvl="1"/>
            <a:r>
              <a:rPr lang="en-US" dirty="0"/>
              <a:t>Reset control field</a:t>
            </a:r>
          </a:p>
          <a:p>
            <a:pPr lvl="1"/>
            <a:r>
              <a:rPr lang="en-US" dirty="0"/>
              <a:t>Reset subtotal</a:t>
            </a:r>
          </a:p>
          <a:p>
            <a:pPr lvl="1"/>
            <a:r>
              <a:rPr lang="en-US" dirty="0" smtClean="0"/>
              <a:t>Print </a:t>
            </a:r>
            <a:r>
              <a:rPr lang="en-US" dirty="0"/>
              <a:t>control group header</a:t>
            </a:r>
          </a:p>
          <a:p>
            <a:r>
              <a:rPr lang="en-US" dirty="0" smtClean="0"/>
              <a:t>Add current value to subtotal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5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 ON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for updating and checking the current position on the page was omitted from the example, but is necessary</a:t>
            </a:r>
          </a:p>
          <a:p>
            <a:r>
              <a:rPr lang="en-US" dirty="0" smtClean="0"/>
              <a:t>Before any Write must check current position on the page</a:t>
            </a:r>
          </a:p>
          <a:p>
            <a:r>
              <a:rPr lang="en-US" dirty="0" smtClean="0"/>
              <a:t>After any Write must update current position on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Subtotal field: initialize to zero</a:t>
            </a:r>
          </a:p>
          <a:p>
            <a:r>
              <a:rPr lang="en-US" dirty="0" smtClean="0"/>
              <a:t>Current control field:  initialize to a value not expected in the file</a:t>
            </a:r>
          </a:p>
          <a:p>
            <a:pPr lvl="1"/>
            <a:r>
              <a:rPr lang="en-US" dirty="0" smtClean="0"/>
              <a:t>Low-Values is a good option</a:t>
            </a:r>
          </a:p>
          <a:p>
            <a:pPr lvl="2"/>
            <a:r>
              <a:rPr lang="en-US" dirty="0" smtClean="0"/>
              <a:t>Even though control fields are often considered numbers (such as department numbers) they can be defined as alpha as they will not be used as numbers (such as calculations)</a:t>
            </a:r>
          </a:p>
          <a:p>
            <a:pPr lvl="1"/>
            <a:r>
              <a:rPr lang="en-US" dirty="0" smtClean="0"/>
              <a:t>First record will trigger a control break and initiate a control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5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every change in the control field generate a subtotal?</a:t>
            </a:r>
          </a:p>
          <a:p>
            <a:r>
              <a:rPr lang="en-US" dirty="0"/>
              <a:t>Should every change in the control field generate a </a:t>
            </a:r>
            <a:r>
              <a:rPr lang="en-US" dirty="0" smtClean="0"/>
              <a:t>control group header?</a:t>
            </a:r>
          </a:p>
          <a:p>
            <a:r>
              <a:rPr lang="en-US" dirty="0" smtClean="0"/>
              <a:t>Do the subtotals and control group headers always occur in pairs?</a:t>
            </a:r>
          </a:p>
          <a:p>
            <a:r>
              <a:rPr lang="en-US" dirty="0" smtClean="0"/>
              <a:t>Anything special happen at EOF?</a:t>
            </a:r>
          </a:p>
          <a:p>
            <a:r>
              <a:rPr lang="en-US" dirty="0" smtClean="0"/>
              <a:t>How do your answers affect your code?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 LINE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 Move fields from In-Record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DetailLine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If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Not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LastDeptNo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Perform 800-DeptSubtotal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810-ResetDeptFields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Perform 825-DeptHeader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Add In-Salary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DeptTotal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Write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RptRecord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DetailLine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After Advancing 1 Line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1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 LINE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 Move fields from In-Record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DetailLine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If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Not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LastDeptNo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Perform 800-DeptSubtotal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810-ResetDeptFields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Perform 825-DeptHeader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Add In-Salary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DeptTotal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Write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RptRecord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DetailLine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After Advancing 1 Line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3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667000"/>
            <a:ext cx="6096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42186" y="4382814"/>
            <a:ext cx="1752600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won’t want the subtotal on the first control break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10200" y="3124200"/>
            <a:ext cx="228600" cy="12586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38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 LINE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  Move fields from In-Record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DetailLine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If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Not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LastDeptNo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LastDeptNo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Not = Low-Values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Perform 800-DeptSubtotal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End-If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Perform 810-ResetDeptFields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Perform 825-DeptHeader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End-If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Add In-Salary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DeptTotal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Write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RptRecord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DetailLine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After Advancing 1 Line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2400"/>
            <a:ext cx="88392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800-DeptSubtotal.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Move ???? To Sub-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 Current or previous?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Move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DeptTotal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To Sub-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DeptTotal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Write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RptRecord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DeptSubtotalLine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After Advancing 1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Line.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810-ResetDeptFields.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Add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DeptTotal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GrandTotal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Move 0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DeptTotal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Move In-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LastDeptNo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825-DeptHeader.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Move ????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DeptHdr-DeptNo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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Current or previous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Write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RptRecord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DeptHdr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After Advancing 1 Line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0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another level of subtotals to the report complicates the logic</a:t>
            </a:r>
          </a:p>
          <a:p>
            <a:r>
              <a:rPr lang="en-US" dirty="0" smtClean="0"/>
              <a:t>An example of a two-level control break is if each department can have employees in different states and the report needs to subtotal on state, within department</a:t>
            </a:r>
          </a:p>
          <a:p>
            <a:r>
              <a:rPr lang="en-US" dirty="0" smtClean="0"/>
              <a:t>Department is major control field, State is the minor control field</a:t>
            </a:r>
          </a:p>
        </p:txBody>
      </p:sp>
    </p:spTree>
    <p:extLst>
      <p:ext uri="{BB962C8B-B14F-4D97-AF65-F5344CB8AC3E}">
        <p14:creationId xmlns:p14="http://schemas.microsoft.com/office/powerpoint/2010/main" val="385331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Field is an old accounting term, denoting a field that controls subtotaling</a:t>
            </a:r>
          </a:p>
          <a:p>
            <a:r>
              <a:rPr lang="en-US" dirty="0" smtClean="0"/>
              <a:t>For example, if a payroll report has subtotals by department, then department number/name/code is the control field</a:t>
            </a:r>
          </a:p>
          <a:p>
            <a:r>
              <a:rPr lang="en-US" dirty="0" smtClean="0"/>
              <a:t>A report can have several levels of subtotals, and the control fields will have an established hierarchy (i.e., location within state within department)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CONTROL 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multiple-level control break processing, always check for control breaks in major-to-minor order</a:t>
            </a:r>
          </a:p>
          <a:p>
            <a:r>
              <a:rPr lang="en-US" dirty="0" smtClean="0"/>
              <a:t>For example, say a report needs subtotals on precinct, town, township, county and state</a:t>
            </a:r>
          </a:p>
          <a:p>
            <a:r>
              <a:rPr lang="en-US" dirty="0" smtClean="0"/>
              <a:t>Would first check for a change in state from one record to the next</a:t>
            </a:r>
          </a:p>
          <a:p>
            <a:pPr lvl="1"/>
            <a:r>
              <a:rPr lang="en-US" dirty="0" smtClean="0"/>
              <a:t>If state is the same, then check for change in county</a:t>
            </a:r>
          </a:p>
          <a:p>
            <a:pPr lvl="1"/>
            <a:r>
              <a:rPr lang="en-US" dirty="0" smtClean="0"/>
              <a:t>If county is the same, then check for change in township;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9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PERFORMING CONTROL 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a control break is detected perform the subtotals starting at most minor level, then work up to the level with the control break</a:t>
            </a:r>
          </a:p>
          <a:p>
            <a:r>
              <a:rPr lang="en-US" dirty="0" smtClean="0"/>
              <a:t>Same example</a:t>
            </a:r>
          </a:p>
          <a:p>
            <a:pPr lvl="1"/>
            <a:r>
              <a:rPr lang="en-US" dirty="0" smtClean="0"/>
              <a:t>State is the same, but county is different</a:t>
            </a:r>
          </a:p>
          <a:p>
            <a:pPr lvl="2"/>
            <a:r>
              <a:rPr lang="en-US" dirty="0" smtClean="0"/>
              <a:t>Perform subtotals on precinct, town, township and county, in that order</a:t>
            </a:r>
          </a:p>
          <a:p>
            <a:pPr lvl="2"/>
            <a:r>
              <a:rPr lang="en-US" dirty="0" smtClean="0"/>
              <a:t>Do not check for control breaks at those other levels, they are automatic with a change in the value of a higher-level control field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52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SUBTOTALS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Will need to define a subtotal fields for each level</a:t>
            </a:r>
          </a:p>
          <a:p>
            <a:r>
              <a:rPr lang="en-US" dirty="0" smtClean="0"/>
              <a:t>Typically, after printing a detail line, the amount is added to the subtotal for the lowest level.</a:t>
            </a:r>
          </a:p>
          <a:p>
            <a:r>
              <a:rPr lang="en-US" dirty="0" smtClean="0"/>
              <a:t>After printing a subtotal for a level, the subtotal is added to the subtotal of the next highest level before being reset</a:t>
            </a:r>
          </a:p>
          <a:p>
            <a:r>
              <a:rPr lang="en-US" dirty="0" smtClean="0"/>
              <a:t>This cuts down on the number of addition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9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necessary fields (in addition to the subtotals)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subtotal </a:t>
            </a:r>
            <a:r>
              <a:rPr lang="en-US" dirty="0" smtClean="0"/>
              <a:t>line for each level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field to hold the current value of the control field </a:t>
            </a:r>
            <a:r>
              <a:rPr lang="en-US" dirty="0" smtClean="0"/>
              <a:t>for each level, for </a:t>
            </a:r>
            <a:r>
              <a:rPr lang="en-US" dirty="0"/>
              <a:t>comparisons</a:t>
            </a:r>
          </a:p>
          <a:p>
            <a:pPr lvl="1"/>
            <a:r>
              <a:rPr lang="en-US" dirty="0"/>
              <a:t>A control group header</a:t>
            </a:r>
            <a:r>
              <a:rPr lang="en-US" dirty="0" smtClean="0"/>
              <a:t>, for each level </a:t>
            </a:r>
            <a:r>
              <a:rPr lang="en-US" dirty="0"/>
              <a:t>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9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printing of each level of subtotals should be in a separate paragraph</a:t>
            </a:r>
          </a:p>
          <a:p>
            <a:r>
              <a:rPr lang="en-US" dirty="0" smtClean="0"/>
              <a:t>If control group headings are required then the printing of level of these </a:t>
            </a:r>
            <a:r>
              <a:rPr lang="en-US" dirty="0"/>
              <a:t>should be in a separate paragraph</a:t>
            </a:r>
          </a:p>
          <a:p>
            <a:r>
              <a:rPr lang="en-US" dirty="0" smtClean="0"/>
              <a:t>This allows each to be performed separately and not in conjunction with any other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9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CONSIDERATIONS – MULTI-LEVEL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every change in the control field generate a subtotal?</a:t>
            </a:r>
          </a:p>
          <a:p>
            <a:r>
              <a:rPr lang="en-US" dirty="0"/>
              <a:t>Should every change in the control field generate a </a:t>
            </a:r>
            <a:r>
              <a:rPr lang="en-US" dirty="0" smtClean="0"/>
              <a:t>control group header?</a:t>
            </a:r>
          </a:p>
          <a:p>
            <a:r>
              <a:rPr lang="en-US" dirty="0" smtClean="0"/>
              <a:t>Do the subtotals and control group headers always occur in pairs?</a:t>
            </a:r>
          </a:p>
          <a:p>
            <a:r>
              <a:rPr lang="en-US" dirty="0" smtClean="0"/>
              <a:t>Anything special happen at EOF?</a:t>
            </a:r>
          </a:p>
          <a:p>
            <a:r>
              <a:rPr lang="en-US" dirty="0" smtClean="0"/>
              <a:t>How do your answers affect your code?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26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dirty="0"/>
              <a:t>Every program has at least one bug and can be shortened by at least one instruction - from which, by induction, one can deduce that every program can be reduced to one instruction which doesn't work</a:t>
            </a:r>
            <a:r>
              <a:rPr lang="en-US" dirty="0" smtClean="0"/>
              <a:t>.”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-- Anonymous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generating a report with subtotals, changes in the value of the control field must be detected</a:t>
            </a:r>
          </a:p>
          <a:p>
            <a:r>
              <a:rPr lang="en-US" dirty="0" smtClean="0"/>
              <a:t>A control break occurs when the value of a control field changes from one record to the next record</a:t>
            </a:r>
          </a:p>
          <a:p>
            <a:pPr lvl="1"/>
            <a:r>
              <a:rPr lang="en-US" dirty="0" smtClean="0"/>
              <a:t>What requirement does this impose?</a:t>
            </a:r>
          </a:p>
          <a:p>
            <a:r>
              <a:rPr lang="en-US" dirty="0" smtClean="0"/>
              <a:t>Normal processing is put on hold until control break processing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7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BREAK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a control break</a:t>
            </a:r>
          </a:p>
          <a:p>
            <a:pPr lvl="1"/>
            <a:r>
              <a:rPr lang="en-US" dirty="0" smtClean="0"/>
              <a:t>Subtotals are printed</a:t>
            </a:r>
          </a:p>
          <a:p>
            <a:pPr lvl="1"/>
            <a:r>
              <a:rPr lang="en-US" dirty="0" smtClean="0"/>
              <a:t>Control fields and subtotals are reset</a:t>
            </a:r>
          </a:p>
          <a:p>
            <a:pPr lvl="1"/>
            <a:r>
              <a:rPr lang="en-US" dirty="0" smtClean="0"/>
              <a:t>Control group headings are printed (if present)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7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228600"/>
            <a:ext cx="89154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Payroll Report – Vapor Ware Inc.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Name                              Gross Pay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123     Sleepy                               1,200.00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123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Sneezy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 3,000.00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123 Total                        4,200.00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255     Doc                                  2,500.00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    Bashful                              1,000.00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    Dopey                                  750.00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Total                        4,250.00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Grand Total                           8,450.00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7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228600"/>
            <a:ext cx="89154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Payroll Report – Vapor Ware Inc.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Name                              Gross Pay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123     Sleepy                               1,200.00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123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Sneezy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 3,000.00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123 Total                        4,200.00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255     Doc                                  2,500.00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    Bashful                              1,000.00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    Dopey                                  750.00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Total                        4,250.00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Grand Total                           8,450.00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2286000"/>
            <a:ext cx="76962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4419600"/>
            <a:ext cx="76962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3581400"/>
            <a:ext cx="1753042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Subtotal Lines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58000" y="2971800"/>
            <a:ext cx="152400" cy="609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858000" y="3950732"/>
            <a:ext cx="152400" cy="46886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8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ADDITONAL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control break reports, additional fields needed include</a:t>
            </a:r>
          </a:p>
          <a:p>
            <a:pPr lvl="1"/>
            <a:r>
              <a:rPr lang="en-US" dirty="0" smtClean="0"/>
              <a:t>A subtotal line</a:t>
            </a:r>
          </a:p>
          <a:p>
            <a:pPr lvl="1"/>
            <a:r>
              <a:rPr lang="en-US" dirty="0" smtClean="0"/>
              <a:t>A subtotal field</a:t>
            </a:r>
          </a:p>
          <a:p>
            <a:pPr lvl="1"/>
            <a:r>
              <a:rPr lang="en-US" dirty="0" smtClean="0"/>
              <a:t>A field to hold the current value of the control field for comparisons</a:t>
            </a:r>
          </a:p>
          <a:p>
            <a:pPr lvl="1"/>
            <a:r>
              <a:rPr lang="en-US" dirty="0" smtClean="0"/>
              <a:t>A control group header,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228600"/>
            <a:ext cx="89154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Payroll Report – Vapor Ware Inc.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Name                              Gross Pay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123 - Security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123     Sleepy                               1,200.00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123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Sneezy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 3,000.00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123 Total                        4,200.00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– Project Management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255     Doc                                  2,500.00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    Bashful                              1,000.00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    Dopey                                  750.00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Total                        4,250.00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Grand Total                           8,450.00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1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228600"/>
            <a:ext cx="89154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Payroll Report – Vapor Ware Inc.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Name                              Gross Pay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123 - Security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123     Sleepy                               1,200.00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123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Sneezy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      3,000.00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123 Total                        4,200.00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– Project Management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255     Doc                                  2,500.00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    Bashful                              1,000.00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    Dopey                                  750.00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255 Total                        4,250.00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Grand Total                           8,450.00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1295400"/>
            <a:ext cx="7696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429000"/>
            <a:ext cx="76962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2362200"/>
            <a:ext cx="2362642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 Group Headers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858000" y="1752600"/>
            <a:ext cx="152400" cy="609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05600" y="2731532"/>
            <a:ext cx="304800" cy="69746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1334</Words>
  <Application>Microsoft Office PowerPoint</Application>
  <PresentationFormat>On-screen Show (4:3)</PresentationFormat>
  <Paragraphs>213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CSE 2133 - Business Programming with File Processing  </vt:lpstr>
      <vt:lpstr>CONTROL FIELDS</vt:lpstr>
      <vt:lpstr>CONTROL BREAKS</vt:lpstr>
      <vt:lpstr>CONTROL BREAK PROCESSING</vt:lpstr>
      <vt:lpstr>PowerPoint Presentation</vt:lpstr>
      <vt:lpstr>PowerPoint Presentation</vt:lpstr>
      <vt:lpstr>ADDITONAL FIELDS</vt:lpstr>
      <vt:lpstr>PowerPoint Presentation</vt:lpstr>
      <vt:lpstr>PowerPoint Presentation</vt:lpstr>
      <vt:lpstr>CHECKING FOR CONTROL BREAK</vt:lpstr>
      <vt:lpstr>CONTROL BREAK STEPS</vt:lpstr>
      <vt:lpstr>POSITION ON PAGE</vt:lpstr>
      <vt:lpstr>INITIALIZATION</vt:lpstr>
      <vt:lpstr>CONSIDERATIONS</vt:lpstr>
      <vt:lpstr>DETAIL LINE PROCESSING</vt:lpstr>
      <vt:lpstr>DETAIL LINE PROCESSING</vt:lpstr>
      <vt:lpstr>DETAIL LINE PROCESSING</vt:lpstr>
      <vt:lpstr>PowerPoint Presentation</vt:lpstr>
      <vt:lpstr>MULTIPLE-LEVEL</vt:lpstr>
      <vt:lpstr>DETECTING CONTROL BREAKS</vt:lpstr>
      <vt:lpstr>PERFORMING CONTROL BREAKS</vt:lpstr>
      <vt:lpstr>SUBTOTALS</vt:lpstr>
      <vt:lpstr>OTHER FIELDS</vt:lpstr>
      <vt:lpstr>MODULARIZATION</vt:lpstr>
      <vt:lpstr>CONSIDERATIONS – MULTI-LEVEL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  </dc:title>
  <dc:creator>Steve</dc:creator>
  <cp:lastModifiedBy>Steve</cp:lastModifiedBy>
  <cp:revision>24</cp:revision>
  <dcterms:created xsi:type="dcterms:W3CDTF">2012-08-06T13:04:06Z</dcterms:created>
  <dcterms:modified xsi:type="dcterms:W3CDTF">2013-12-27T03:10:48Z</dcterms:modified>
</cp:coreProperties>
</file>