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300" r:id="rId6"/>
    <p:sldId id="266" r:id="rId7"/>
    <p:sldId id="274" r:id="rId8"/>
    <p:sldId id="275" r:id="rId9"/>
    <p:sldId id="271" r:id="rId10"/>
    <p:sldId id="267" r:id="rId11"/>
    <p:sldId id="268" r:id="rId12"/>
    <p:sldId id="272" r:id="rId13"/>
    <p:sldId id="262" r:id="rId14"/>
    <p:sldId id="273" r:id="rId15"/>
    <p:sldId id="269" r:id="rId16"/>
    <p:sldId id="270" r:id="rId17"/>
    <p:sldId id="276" r:id="rId18"/>
    <p:sldId id="294" r:id="rId19"/>
    <p:sldId id="277" r:id="rId20"/>
    <p:sldId id="297" r:id="rId21"/>
    <p:sldId id="295" r:id="rId22"/>
    <p:sldId id="298" r:id="rId23"/>
    <p:sldId id="278" r:id="rId24"/>
    <p:sldId id="299" r:id="rId25"/>
    <p:sldId id="279" r:id="rId26"/>
    <p:sldId id="301" r:id="rId27"/>
    <p:sldId id="280" r:id="rId28"/>
    <p:sldId id="281" r:id="rId29"/>
    <p:sldId id="302" r:id="rId30"/>
    <p:sldId id="303" r:id="rId31"/>
    <p:sldId id="282" r:id="rId32"/>
    <p:sldId id="283" r:id="rId33"/>
    <p:sldId id="284" r:id="rId34"/>
    <p:sldId id="304" r:id="rId35"/>
    <p:sldId id="309" r:id="rId36"/>
    <p:sldId id="285" r:id="rId37"/>
    <p:sldId id="286" r:id="rId38"/>
    <p:sldId id="287" r:id="rId39"/>
    <p:sldId id="305" r:id="rId40"/>
    <p:sldId id="306" r:id="rId41"/>
    <p:sldId id="288" r:id="rId42"/>
    <p:sldId id="307" r:id="rId43"/>
    <p:sldId id="308" r:id="rId44"/>
    <p:sldId id="25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Arrays and Tables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the input record contains 24 three-digit signed values representing hourly temperature readings for a single day</a:t>
            </a:r>
          </a:p>
          <a:p>
            <a:r>
              <a:rPr lang="en-US" dirty="0" smtClean="0"/>
              <a:t>The goal is to determine an average reading for the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InRec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Pic S999.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TwoAM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Pic S999.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. . .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TwelvePM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S999.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AvgTemp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TwoAM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. . 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TwelvePM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/ 24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5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InRec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HourlyTemps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Occurs 24 Times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Pic S999.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(Working-Storage)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TotalTemp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Pic S9(9)V99  Value 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Subscr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Pic 99.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Subscr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1 By 1 Until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Subscr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24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HourlyTemps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Subscr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TotalTemp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End-Perform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AvgTemp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TotalTemp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 24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2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the input record contains a numeric field that holds the month, and another field with an amount</a:t>
            </a:r>
          </a:p>
          <a:p>
            <a:r>
              <a:rPr lang="en-US" dirty="0" smtClean="0"/>
              <a:t>We want to accumulate subtotals by month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 In-Month &gt;= 1 And In-Month &lt;= 12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Add In-Amount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MonthlySubtotal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(In-Month)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Perform 800-InvalidMonth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End-If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637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 ON GROUP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GradeArray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StudentGr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Occurs 100 Times.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StudentNumber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10  Grade            Pic XX.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This creates two parallel arrays; each with length 100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StudentNumber</a:t>
            </a:r>
            <a:r>
              <a:rPr lang="en-US" dirty="0" smtClean="0">
                <a:cs typeface="Courier New" pitchFamily="49" charset="0"/>
              </a:rPr>
              <a:t> and Grade</a:t>
            </a:r>
          </a:p>
          <a:p>
            <a:r>
              <a:rPr lang="en-US" dirty="0" err="1" smtClean="0">
                <a:cs typeface="Courier New" pitchFamily="49" charset="0"/>
              </a:rPr>
              <a:t>StudentGr</a:t>
            </a:r>
            <a:r>
              <a:rPr lang="en-US" dirty="0" smtClean="0">
                <a:cs typeface="Courier New" pitchFamily="49" charset="0"/>
              </a:rPr>
              <a:t> is also an array of length 100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Each element is Pic X(7)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5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is a special array structure commonly used in COBOL</a:t>
            </a:r>
          </a:p>
          <a:p>
            <a:r>
              <a:rPr lang="en-US" dirty="0" smtClean="0"/>
              <a:t>Used as a lookup utility</a:t>
            </a:r>
          </a:p>
          <a:p>
            <a:r>
              <a:rPr lang="en-US" dirty="0" smtClean="0"/>
              <a:t>Typically loaded from a file before processing of 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say a program needs to charge sales tax based on zip code</a:t>
            </a:r>
          </a:p>
          <a:p>
            <a:r>
              <a:rPr lang="en-US" dirty="0" smtClean="0"/>
              <a:t>A file exists that contains the needed information</a:t>
            </a:r>
          </a:p>
          <a:p>
            <a:pPr lvl="1"/>
            <a:r>
              <a:rPr lang="en-US" dirty="0" smtClean="0"/>
              <a:t>Each record contains a zip code and a tax rate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414050300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430160575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430170575</a:t>
            </a: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5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TRZipCode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TRTaxRate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V9999.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(Working-Storage)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78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TableLimit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Value Is 500.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Occurs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TableLimit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Times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V9999.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9(3) Value 0.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2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Until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EndOfTaxRateFile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Read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TaxFile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At End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EndOfTaxRateFile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True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Not At End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Add 1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TableLimit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800-ExceededTaxTable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Exit Perform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End-If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Move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End-Read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End-Perform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9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that the transactional input file will contain a zip code that will be looked for in the table in order to find the associated sales tax rate</a:t>
            </a:r>
          </a:p>
          <a:p>
            <a:r>
              <a:rPr lang="en-US" dirty="0" smtClean="0"/>
              <a:t>The tax table must be loaded in its entirety before the first record is read from the transactional file</a:t>
            </a:r>
          </a:p>
          <a:p>
            <a:r>
              <a:rPr lang="en-US" dirty="0" smtClean="0"/>
              <a:t>Table loading done in the initialization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2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a very common data structure</a:t>
            </a:r>
          </a:p>
          <a:p>
            <a:r>
              <a:rPr lang="en-US" dirty="0" smtClean="0"/>
              <a:t>Hold multiple values of the same type using a one name</a:t>
            </a:r>
          </a:p>
          <a:p>
            <a:r>
              <a:rPr lang="en-US" dirty="0" smtClean="0"/>
              <a:t>Each individual value is known as an element</a:t>
            </a:r>
          </a:p>
          <a:p>
            <a:r>
              <a:rPr lang="en-US" dirty="0" smtClean="0"/>
              <a:t>An element is referenced using the array name and a position indicator, known as a subscript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1 By 1 Until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*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Exit Perform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End-If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End-Perform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7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1 By 1 Until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*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Exit Perform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End-If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End-Perform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52600" y="2286000"/>
            <a:ext cx="19812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2971800"/>
            <a:ext cx="2590800" cy="646331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TableSize</a:t>
            </a:r>
            <a:r>
              <a:rPr lang="en-US" dirty="0" smtClean="0"/>
              <a:t>? Why not 500 or </a:t>
            </a:r>
            <a:r>
              <a:rPr lang="en-US" dirty="0" err="1" smtClean="0"/>
              <a:t>TableLimit</a:t>
            </a:r>
            <a:r>
              <a:rPr lang="en-US" dirty="0" smtClean="0"/>
              <a:t>?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33800" y="2667000"/>
            <a:ext cx="914401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7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1 By 1 Until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*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Exit Perform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End-If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End-Perform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676400" y="3733800"/>
            <a:ext cx="2286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981200"/>
            <a:ext cx="2590800" cy="923330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purpose does the Exit Perform serve?  Why use it here?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33801" y="2904530"/>
            <a:ext cx="914399" cy="98167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6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index is a working storage field that is required for certain array operations</a:t>
            </a:r>
          </a:p>
          <a:p>
            <a:r>
              <a:rPr lang="en-US" dirty="0" smtClean="0"/>
              <a:t>Where a subscript is a location indicator in an array, an index is a displacement (byte offset) from the beginning of the array</a:t>
            </a:r>
          </a:p>
          <a:p>
            <a:r>
              <a:rPr lang="en-US" dirty="0" smtClean="0"/>
              <a:t>An index is more efficient than a subscript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Occurs 12 Times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Pic S9(9)V99.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subscript for the 3</a:t>
            </a:r>
            <a:r>
              <a:rPr lang="en-US" baseline="30000" dirty="0" smtClean="0"/>
              <a:t>rd</a:t>
            </a:r>
            <a:r>
              <a:rPr lang="en-US" dirty="0" smtClean="0"/>
              <a:t> element is 3</a:t>
            </a:r>
          </a:p>
          <a:p>
            <a:r>
              <a:rPr lang="en-US" dirty="0" smtClean="0"/>
              <a:t>The index for the 3</a:t>
            </a:r>
            <a:r>
              <a:rPr lang="en-US" baseline="30000" dirty="0" smtClean="0"/>
              <a:t>rd</a:t>
            </a:r>
            <a:r>
              <a:rPr lang="en-US" dirty="0" smtClean="0"/>
              <a:t> element has an internal value of 22.</a:t>
            </a:r>
          </a:p>
          <a:p>
            <a:pPr lvl="1"/>
            <a:r>
              <a:rPr lang="en-US" dirty="0" smtClean="0"/>
              <a:t>It begins 22 bytes from the beginning of the array</a:t>
            </a:r>
          </a:p>
          <a:p>
            <a:pPr lvl="1"/>
            <a:r>
              <a:rPr lang="en-US" dirty="0" smtClean="0"/>
              <a:t>In code, 3 is used for the index; it is translated to a byte offset during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67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are defined in one of two ways</a:t>
            </a:r>
          </a:p>
          <a:p>
            <a:pPr lvl="1"/>
            <a:r>
              <a:rPr lang="en-US" dirty="0" smtClean="0"/>
              <a:t>With the array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TaxTable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TaxEntry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Occurs 500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Times Indexed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10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10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V9999.</a:t>
            </a:r>
          </a:p>
          <a:p>
            <a:pPr lvl="1"/>
            <a:r>
              <a:rPr lang="en-US" dirty="0" err="1" smtClean="0"/>
              <a:t>Indx</a:t>
            </a:r>
            <a:r>
              <a:rPr lang="en-US" dirty="0" smtClean="0"/>
              <a:t> is an index and can only be used with </a:t>
            </a:r>
            <a:r>
              <a:rPr lang="en-US" dirty="0" err="1" smtClean="0"/>
              <a:t>TaxEntry</a:t>
            </a:r>
            <a:endParaRPr lang="en-US" dirty="0" smtClean="0"/>
          </a:p>
          <a:p>
            <a:pPr lvl="1"/>
            <a:r>
              <a:rPr lang="en-US" dirty="0" smtClean="0"/>
              <a:t>It will be of a size large enough to access all elements in the array</a:t>
            </a:r>
          </a:p>
          <a:p>
            <a:pPr lvl="1"/>
            <a:r>
              <a:rPr lang="en-US" dirty="0" smtClean="0"/>
              <a:t>Do not define it elsewhere … this is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Can also be defined as a separate field in working storage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Usage Is Index.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/>
              <a:t>Indx</a:t>
            </a:r>
            <a:r>
              <a:rPr lang="en-US" dirty="0" smtClean="0"/>
              <a:t> is an index and can be used with any array</a:t>
            </a:r>
          </a:p>
          <a:p>
            <a:pPr lvl="1"/>
            <a:r>
              <a:rPr lang="en-US" dirty="0" smtClean="0"/>
              <a:t>It gets a full word (32 bits) of storage</a:t>
            </a:r>
          </a:p>
        </p:txBody>
      </p:sp>
    </p:spTree>
    <p:extLst>
      <p:ext uri="{BB962C8B-B14F-4D97-AF65-F5344CB8AC3E}">
        <p14:creationId xmlns:p14="http://schemas.microsoft.com/office/powerpoint/2010/main" val="92031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cannot be used in a Move</a:t>
            </a:r>
          </a:p>
          <a:p>
            <a:r>
              <a:rPr lang="en-US" dirty="0" smtClean="0"/>
              <a:t>Indexes cannot be used in a Display</a:t>
            </a:r>
          </a:p>
          <a:p>
            <a:r>
              <a:rPr lang="en-US" dirty="0" smtClean="0"/>
              <a:t>Indexes cannot be used in a calculation</a:t>
            </a:r>
          </a:p>
          <a:p>
            <a:r>
              <a:rPr lang="en-US" dirty="0" smtClean="0"/>
              <a:t>Indexes can be used in a Perform Varying</a:t>
            </a:r>
          </a:p>
          <a:p>
            <a:r>
              <a:rPr lang="en-US" dirty="0" smtClean="0"/>
              <a:t>Indexes can be manipulated with the Set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1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Up By 2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Down By 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 has a Search statement that will search an array</a:t>
            </a:r>
          </a:p>
          <a:p>
            <a:r>
              <a:rPr lang="en-US" dirty="0" smtClean="0"/>
              <a:t>Must use an index</a:t>
            </a:r>
          </a:p>
          <a:p>
            <a:r>
              <a:rPr lang="en-US" dirty="0" smtClean="0"/>
              <a:t>Will start the search at the current value of the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1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Search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TaxEntry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At End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When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*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End-Search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This is when </a:t>
            </a:r>
            <a:r>
              <a:rPr lang="en-US" sz="2800" dirty="0" err="1" smtClean="0">
                <a:cs typeface="Courier New" pitchFamily="49" charset="0"/>
              </a:rPr>
              <a:t>Indx</a:t>
            </a:r>
            <a:r>
              <a:rPr lang="en-US" sz="2800" dirty="0" smtClean="0">
                <a:cs typeface="Courier New" pitchFamily="49" charset="0"/>
              </a:rPr>
              <a:t> is defined with the table, using Indexed By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Occurs key word defines an array</a:t>
            </a:r>
          </a:p>
          <a:p>
            <a:r>
              <a:rPr lang="en-US" dirty="0"/>
              <a:t>O</a:t>
            </a:r>
            <a:r>
              <a:rPr lang="en-US" dirty="0" smtClean="0"/>
              <a:t>nly valid on fields with level numbers 02-49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Occurs 12 Times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Pic S9(9)V99.</a:t>
            </a:r>
          </a:p>
          <a:p>
            <a:r>
              <a:rPr lang="en-US" dirty="0" smtClean="0"/>
              <a:t>Creates an array of length 12</a:t>
            </a:r>
          </a:p>
          <a:p>
            <a:pPr lvl="1"/>
            <a:r>
              <a:rPr lang="en-US" dirty="0" smtClean="0"/>
              <a:t>Valid subscripts are 1 through 12</a:t>
            </a:r>
          </a:p>
          <a:p>
            <a:r>
              <a:rPr lang="en-US" dirty="0" smtClean="0"/>
              <a:t>Each element is Pic S9(9)V99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7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1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Search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TaxEntry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At End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When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*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End-Search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This is when </a:t>
            </a:r>
            <a:r>
              <a:rPr lang="en-US" sz="2800" dirty="0" err="1" smtClean="0">
                <a:cs typeface="Courier New" pitchFamily="49" charset="0"/>
              </a:rPr>
              <a:t>Indx</a:t>
            </a:r>
            <a:r>
              <a:rPr lang="en-US" sz="2800" dirty="0" smtClean="0">
                <a:cs typeface="Courier New" pitchFamily="49" charset="0"/>
              </a:rPr>
              <a:t> is defined separately from the table, as “Usage Is Index”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can have any number of Whens</a:t>
            </a:r>
          </a:p>
          <a:p>
            <a:pPr lvl="1"/>
            <a:r>
              <a:rPr lang="en-US" dirty="0" smtClean="0"/>
              <a:t>This includes none</a:t>
            </a:r>
          </a:p>
          <a:p>
            <a:pPr lvl="1"/>
            <a:r>
              <a:rPr lang="en-US" dirty="0" smtClean="0"/>
              <a:t>Satisfying the condition of any When will terminate the search</a:t>
            </a:r>
          </a:p>
          <a:p>
            <a:r>
              <a:rPr lang="en-US" dirty="0" smtClean="0"/>
              <a:t>The At End clause is used to specify what is to be done when a search is unsuccessful</a:t>
            </a:r>
          </a:p>
          <a:p>
            <a:pPr lvl="1"/>
            <a:r>
              <a:rPr lang="en-US" dirty="0" smtClean="0"/>
              <a:t>At End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Search is a linear search, also known as a serial search</a:t>
            </a:r>
          </a:p>
          <a:p>
            <a:r>
              <a:rPr lang="en-US" dirty="0" smtClean="0"/>
              <a:t>It starts at the beginning of the array and looks at each element in sequence</a:t>
            </a:r>
          </a:p>
          <a:p>
            <a:r>
              <a:rPr lang="en-US" dirty="0" smtClean="0"/>
              <a:t>The expected number of comparisons in an array of size </a:t>
            </a:r>
            <a:r>
              <a:rPr lang="en-US" b="1" i="1" dirty="0" smtClean="0"/>
              <a:t>n</a:t>
            </a:r>
            <a:r>
              <a:rPr lang="en-US" dirty="0" smtClean="0"/>
              <a:t> using a linear search is </a:t>
            </a:r>
            <a:r>
              <a:rPr lang="en-US" b="1" i="1" dirty="0" smtClean="0"/>
              <a:t>n</a:t>
            </a:r>
            <a:r>
              <a:rPr lang="en-US" dirty="0" smtClean="0"/>
              <a:t>/2</a:t>
            </a:r>
          </a:p>
          <a:p>
            <a:pPr lvl="1"/>
            <a:r>
              <a:rPr lang="en-US" dirty="0" smtClean="0"/>
              <a:t>The worst case (desired item is not in the array) is </a:t>
            </a:r>
            <a:r>
              <a:rPr lang="en-US" b="1" i="1" dirty="0" smtClean="0"/>
              <a:t>n </a:t>
            </a:r>
            <a:r>
              <a:rPr lang="en-US" dirty="0" smtClean="0"/>
              <a:t>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search algorithm is the binary search, which is a divide-and-conquer algorithm</a:t>
            </a:r>
          </a:p>
          <a:p>
            <a:r>
              <a:rPr lang="en-US" dirty="0" smtClean="0"/>
              <a:t>It requires the elements in the array to be sorted (either ascending or descending)</a:t>
            </a:r>
          </a:p>
          <a:p>
            <a:r>
              <a:rPr lang="en-US" dirty="0" smtClean="0"/>
              <a:t>When searching for an item, it is first compared to the element in the middle of the array</a:t>
            </a:r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it is not a match, then it can be easily determined in which half of the array the item will be (if it is present in the array)</a:t>
            </a:r>
          </a:p>
          <a:p>
            <a:r>
              <a:rPr lang="en-US" dirty="0" smtClean="0"/>
              <a:t>Each unsuccessful comparison eliminates half of the remaining elements</a:t>
            </a:r>
          </a:p>
          <a:p>
            <a:r>
              <a:rPr lang="en-US" dirty="0"/>
              <a:t>The expected number of comparisons in an array of size </a:t>
            </a:r>
            <a:r>
              <a:rPr lang="en-US" b="1" i="1" dirty="0"/>
              <a:t>n</a:t>
            </a:r>
            <a:r>
              <a:rPr lang="en-US" dirty="0"/>
              <a:t> using a </a:t>
            </a:r>
            <a:r>
              <a:rPr lang="en-US" dirty="0" smtClean="0"/>
              <a:t>binary search </a:t>
            </a:r>
            <a:r>
              <a:rPr lang="en-US" dirty="0"/>
              <a:t>is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b="1" i="1" dirty="0" smtClean="0"/>
              <a:t>n</a:t>
            </a:r>
            <a:r>
              <a:rPr lang="en-US" dirty="0" smtClean="0"/>
              <a:t>)-1</a:t>
            </a:r>
            <a:endParaRPr lang="en-US" dirty="0"/>
          </a:p>
          <a:p>
            <a:pPr lvl="1"/>
            <a:r>
              <a:rPr lang="en-US" dirty="0"/>
              <a:t>The worst case (desired item is not in the array) is </a:t>
            </a:r>
            <a:r>
              <a:rPr lang="en-US" dirty="0" smtClean="0"/>
              <a:t>one higher than the expected #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05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 of calculating the </a:t>
            </a:r>
            <a:r>
              <a:rPr lang="en-US" dirty="0"/>
              <a:t>worst case </a:t>
            </a:r>
            <a:r>
              <a:rPr lang="en-US" dirty="0" smtClean="0"/>
              <a:t>is determining the smallest integer </a:t>
            </a:r>
            <a:r>
              <a:rPr lang="en-US" b="1" dirty="0" smtClean="0"/>
              <a:t>k</a:t>
            </a:r>
            <a:r>
              <a:rPr lang="en-US" dirty="0" smtClean="0"/>
              <a:t> such that 2</a:t>
            </a:r>
            <a:r>
              <a:rPr lang="en-US" b="1" baseline="30000" dirty="0" smtClean="0"/>
              <a:t>k</a:t>
            </a:r>
            <a:r>
              <a:rPr lang="en-US" dirty="0" smtClean="0"/>
              <a:t> &gt; n </a:t>
            </a:r>
          </a:p>
          <a:p>
            <a:pPr lvl="1"/>
            <a:r>
              <a:rPr lang="en-US" dirty="0" smtClean="0"/>
              <a:t>For example, consider n = 100</a:t>
            </a:r>
            <a:br>
              <a:rPr lang="en-US" dirty="0" smtClean="0"/>
            </a:br>
            <a:r>
              <a:rPr lang="en-US" dirty="0" smtClean="0"/>
              <a:t>		2</a:t>
            </a:r>
            <a:r>
              <a:rPr lang="en-US" baseline="30000" dirty="0" smtClean="0"/>
              <a:t>6</a:t>
            </a:r>
            <a:r>
              <a:rPr lang="en-US" dirty="0" smtClean="0"/>
              <a:t> &lt; n &lt; 2</a:t>
            </a:r>
            <a:r>
              <a:rPr lang="en-US" baseline="30000" dirty="0" smtClean="0"/>
              <a:t>7</a:t>
            </a:r>
          </a:p>
          <a:p>
            <a:pPr lvl="1"/>
            <a:r>
              <a:rPr lang="en-US" dirty="0" smtClean="0"/>
              <a:t>So the worst case is 7 comparisons</a:t>
            </a:r>
          </a:p>
          <a:p>
            <a:pPr lvl="1"/>
            <a:r>
              <a:rPr lang="en-US" dirty="0" smtClean="0"/>
              <a:t>The expected number of comparisons is one less than the worst case, or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087993"/>
              </p:ext>
            </p:extLst>
          </p:nvPr>
        </p:nvGraphicFramePr>
        <p:xfrm>
          <a:off x="1066800" y="1752600"/>
          <a:ext cx="69342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993"/>
                <a:gridCol w="1385802"/>
                <a:gridCol w="1385802"/>
                <a:gridCol w="1385802"/>
                <a:gridCol w="1385802"/>
              </a:tblGrid>
              <a:tr h="48474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Linear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Expected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Worst Case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Expected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Worst Case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COBOL statement Search All will perform a binary search</a:t>
            </a:r>
          </a:p>
          <a:p>
            <a:r>
              <a:rPr lang="en-US" dirty="0" smtClean="0"/>
              <a:t>The array being searched must have an associated index defined using “Indexed By”</a:t>
            </a:r>
          </a:p>
          <a:p>
            <a:r>
              <a:rPr lang="en-US" dirty="0" smtClean="0"/>
              <a:t>The array must be sorted by a “key” field</a:t>
            </a:r>
          </a:p>
          <a:p>
            <a:r>
              <a:rPr lang="en-US" dirty="0" smtClean="0"/>
              <a:t>This key field must be unique within the array; meaning no two elements in the array may have the same value for the key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Search All must have exactly one When</a:t>
            </a:r>
          </a:p>
          <a:p>
            <a:r>
              <a:rPr lang="en-US" dirty="0" smtClean="0"/>
              <a:t>The When can only contain a test for equals</a:t>
            </a:r>
          </a:p>
          <a:p>
            <a:pPr lvl="1"/>
            <a:r>
              <a:rPr lang="en-US" dirty="0" smtClean="0"/>
              <a:t>Multiple equality tests can be linked with Ands</a:t>
            </a:r>
          </a:p>
          <a:p>
            <a:r>
              <a:rPr lang="en-US" dirty="0" smtClean="0"/>
              <a:t>The array “key” must be on the left side of the equality check</a:t>
            </a:r>
          </a:p>
          <a:p>
            <a:r>
              <a:rPr lang="en-US" dirty="0" smtClean="0"/>
              <a:t>At End is optional</a:t>
            </a:r>
          </a:p>
          <a:p>
            <a:r>
              <a:rPr lang="en-US" dirty="0" smtClean="0"/>
              <a:t>The array must also be defined with either Ascending Key or Descending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TaxTable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TaxEntry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Occurs 500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Times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Ascending Key Is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Indexed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10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10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Pic V9999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Ascending Key is used by the Search All to denote by which field the array is sorted, this clause does not actually sort the entries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Can specify multiple key fields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5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Occurs 12 Times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Pic S9(9)V99.</a:t>
            </a:r>
          </a:p>
          <a:p>
            <a:r>
              <a:rPr lang="en-US" dirty="0" smtClean="0"/>
              <a:t>Reference a single element using a valid subscript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/>
              <a:t>MonthlySubtotal</a:t>
            </a:r>
            <a:r>
              <a:rPr lang="en-US" dirty="0" smtClean="0"/>
              <a:t> (1)</a:t>
            </a:r>
          </a:p>
          <a:p>
            <a:r>
              <a:rPr lang="en-US" dirty="0" err="1" smtClean="0"/>
              <a:t>MonthlySubtotals</a:t>
            </a:r>
            <a:r>
              <a:rPr lang="en-US" dirty="0" smtClean="0"/>
              <a:t> is Pic X(132).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2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Search All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TaxEntry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At End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When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TaxAmt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TaxRate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*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End-Search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No need to reset the value of the index with a Search All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83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LEVEL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create multiple level arrays by nesting Occurs clauses</a:t>
            </a:r>
          </a:p>
          <a:p>
            <a:r>
              <a:rPr lang="en-US" dirty="0"/>
              <a:t>Say the input record contains </a:t>
            </a:r>
            <a:r>
              <a:rPr lang="en-US" dirty="0" smtClean="0"/>
              <a:t>seven blocks of data. Each block contains 24 </a:t>
            </a:r>
            <a:r>
              <a:rPr lang="en-US" dirty="0"/>
              <a:t>three-digit signed values representing hourly temperature readings for a single </a:t>
            </a:r>
            <a:r>
              <a:rPr lang="en-US" dirty="0" smtClean="0"/>
              <a:t>day.</a:t>
            </a:r>
          </a:p>
          <a:p>
            <a:r>
              <a:rPr lang="en-US" dirty="0" smtClean="0"/>
              <a:t>The entire record contains readings for a week</a:t>
            </a:r>
            <a:endParaRPr lang="en-US" dirty="0"/>
          </a:p>
          <a:p>
            <a:r>
              <a:rPr lang="en-US" dirty="0"/>
              <a:t>The goal is to determine an average reading for </a:t>
            </a:r>
            <a:r>
              <a:rPr lang="en-US" dirty="0" smtClean="0"/>
              <a:t>each day as well as for the week.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5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InRec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SingleDay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Occurs 7 Times.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HourlyTemps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Occurs 24 Times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Pic S999.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(Working-Storage)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TWeek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Pic S9(9)V99  Value 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S9(9)V99  Value 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99.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SingleDay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is an array of length 7; each element is Pic X(72)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Need two subscripts to reference a single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HourlyTemps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element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81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1 By 1 Until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SubW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Perform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From 1 By 1 Until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HourlyTemps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TWeek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End-Perform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AvgT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Rounded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TDay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24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Display </a:t>
            </a:r>
            <a:r>
              <a:rPr lang="en-US" sz="2000" dirty="0" smtClean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Temp for Day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AvgT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End-Perform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AvgW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TWeek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(7 * 24)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sz="2000" dirty="0"/>
              <a:t>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Temp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Week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AvgW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22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“Nine pregnant </a:t>
            </a:r>
            <a:r>
              <a:rPr lang="en-US" dirty="0"/>
              <a:t>women do not give you a baby per month; you'll still need </a:t>
            </a:r>
            <a:r>
              <a:rPr lang="en-US" dirty="0" smtClean="0"/>
              <a:t>nine </a:t>
            </a:r>
            <a:r>
              <a:rPr lang="en-US" dirty="0"/>
              <a:t>months</a:t>
            </a:r>
            <a:r>
              <a:rPr lang="en-US" dirty="0" smtClean="0"/>
              <a:t>.” -- Unknown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SUBSCRIPTS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Occurs 12 Times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Pic S9(9)V99.</a:t>
            </a:r>
          </a:p>
          <a:p>
            <a:r>
              <a:rPr lang="en-US" dirty="0" smtClean="0"/>
              <a:t>An expression can be used as a subscript as long as it evaluates to a valid subscript</a:t>
            </a:r>
          </a:p>
          <a:p>
            <a:pPr lvl="1"/>
            <a:r>
              <a:rPr lang="en-US" dirty="0" err="1" smtClean="0"/>
              <a:t>MonthlySubtotal</a:t>
            </a:r>
            <a:r>
              <a:rPr lang="en-US" dirty="0" smtClean="0"/>
              <a:t> (Sub + 1) is valid as long as Sub is an integer that is &gt;= 0 and &lt;= 11</a:t>
            </a:r>
          </a:p>
        </p:txBody>
      </p:sp>
    </p:spTree>
    <p:extLst>
      <p:ext uri="{BB962C8B-B14F-4D97-AF65-F5344CB8AC3E}">
        <p14:creationId xmlns:p14="http://schemas.microsoft.com/office/powerpoint/2010/main" val="38010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 few options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Occurs 12 Times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Pic S9(9)V99 Value Zero.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-457200"/>
            <a:r>
              <a:rPr lang="en-US" dirty="0" smtClean="0"/>
              <a:t>Not all implementations allow Value on same field with occurs (</a:t>
            </a:r>
            <a:r>
              <a:rPr lang="en-US" dirty="0" err="1" smtClean="0"/>
              <a:t>OpenCOBOL</a:t>
            </a:r>
            <a:r>
              <a:rPr lang="en-US" dirty="0" smtClean="0"/>
              <a:t> does)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6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Value Zero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Occurs 12 Times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Pic S9(9)V99.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Note that the 01 level is an alphanumeric (why?)</a:t>
            </a:r>
          </a:p>
          <a:p>
            <a:pPr lvl="1"/>
            <a:r>
              <a:rPr lang="en-US" dirty="0" smtClean="0"/>
              <a:t>Zero is valid with alphanumeric</a:t>
            </a:r>
          </a:p>
          <a:p>
            <a:pPr lvl="2"/>
            <a:r>
              <a:rPr lang="en-US" dirty="0" smtClean="0"/>
              <a:t>Acts as All “0”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6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Classes Value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"Freshman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SophomoreJunior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Senior   </a:t>
            </a:r>
            <a:r>
              <a:rPr lang="en-US" sz="2000" dirty="0" smtClean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ClassNames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Occurs 4 Times Pic X(9). 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Assigns a different value to each element</a:t>
            </a:r>
          </a:p>
          <a:p>
            <a:pPr lvl="1"/>
            <a:r>
              <a:rPr lang="en-US" dirty="0" smtClean="0"/>
              <a:t>Note the padding to get each value to the same length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 the Procedure division: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Perform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Subscr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1 By 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Until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Subscr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12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MonthlySubtotal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Subscr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End-Perform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Perform Varying loops are commonly used with arrays</a:t>
            </a: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6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2153</Words>
  <Application>Microsoft Office PowerPoint</Application>
  <PresentationFormat>On-screen Show (4:3)</PresentationFormat>
  <Paragraphs>377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CSE 2133 - Business Programming with File Processing  </vt:lpstr>
      <vt:lpstr>ARRAYS</vt:lpstr>
      <vt:lpstr>OCCURS</vt:lpstr>
      <vt:lpstr>OCCURS</vt:lpstr>
      <vt:lpstr>RELATIVE SUBSCRIPTS</vt:lpstr>
      <vt:lpstr>INITIALIZE ARRAYS</vt:lpstr>
      <vt:lpstr>INITIALIZE ARRAYS</vt:lpstr>
      <vt:lpstr>INITIALIZE ARRAYS</vt:lpstr>
      <vt:lpstr>INITIALIZE ARRAYS</vt:lpstr>
      <vt:lpstr>USING ARRAYS</vt:lpstr>
      <vt:lpstr>NOT OPTIMAL</vt:lpstr>
      <vt:lpstr>BETTER CHOICE</vt:lpstr>
      <vt:lpstr>USING ARRAYS</vt:lpstr>
      <vt:lpstr>OCCURS ON GROUP LEVEL</vt:lpstr>
      <vt:lpstr>TABLES</vt:lpstr>
      <vt:lpstr>TABLES</vt:lpstr>
      <vt:lpstr>DEFINING TABLES</vt:lpstr>
      <vt:lpstr>LOADING TABLES</vt:lpstr>
      <vt:lpstr>LOADING TABLES</vt:lpstr>
      <vt:lpstr>SEARCHING TABLES</vt:lpstr>
      <vt:lpstr>SEARCHING TABLES</vt:lpstr>
      <vt:lpstr>SEARCHING TABLES</vt:lpstr>
      <vt:lpstr>INDEXES</vt:lpstr>
      <vt:lpstr>INDEXES</vt:lpstr>
      <vt:lpstr>INDEXES</vt:lpstr>
      <vt:lpstr>INDEXES</vt:lpstr>
      <vt:lpstr>INDEXES</vt:lpstr>
      <vt:lpstr>SEARCH</vt:lpstr>
      <vt:lpstr>SEARCHING TABLES</vt:lpstr>
      <vt:lpstr>SEARCHING TABLES</vt:lpstr>
      <vt:lpstr>SEARCH</vt:lpstr>
      <vt:lpstr>LINEAR SEARCH</vt:lpstr>
      <vt:lpstr>BINARY SEARCH</vt:lpstr>
      <vt:lpstr>BINARY SEARCH</vt:lpstr>
      <vt:lpstr>BINARY SEARCH</vt:lpstr>
      <vt:lpstr>COMPARISONS</vt:lpstr>
      <vt:lpstr>SEARCH ALL</vt:lpstr>
      <vt:lpstr>SEARCH ALL</vt:lpstr>
      <vt:lpstr>ARRAY KEY</vt:lpstr>
      <vt:lpstr>SEARCH ALL</vt:lpstr>
      <vt:lpstr>MULTIPLE LEVEL ARRAYS</vt:lpstr>
      <vt:lpstr>2 DIMENSIONAL ARRAY</vt:lpstr>
      <vt:lpstr>2 DIMENSIONAL ARRAY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38</cp:revision>
  <dcterms:created xsi:type="dcterms:W3CDTF">2012-08-06T13:04:06Z</dcterms:created>
  <dcterms:modified xsi:type="dcterms:W3CDTF">2014-11-06T22:00:17Z</dcterms:modified>
</cp:coreProperties>
</file>