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3" r:id="rId5"/>
    <p:sldId id="285" r:id="rId6"/>
    <p:sldId id="259" r:id="rId7"/>
    <p:sldId id="282" r:id="rId8"/>
    <p:sldId id="283" r:id="rId9"/>
    <p:sldId id="284" r:id="rId10"/>
    <p:sldId id="281" r:id="rId11"/>
    <p:sldId id="261" r:id="rId12"/>
    <p:sldId id="262" r:id="rId13"/>
    <p:sldId id="263" r:id="rId14"/>
    <p:sldId id="274" r:id="rId15"/>
    <p:sldId id="286" r:id="rId16"/>
    <p:sldId id="287" r:id="rId17"/>
    <p:sldId id="275" r:id="rId18"/>
    <p:sldId id="288" r:id="rId19"/>
    <p:sldId id="289" r:id="rId20"/>
    <p:sldId id="276" r:id="rId21"/>
    <p:sldId id="290" r:id="rId22"/>
    <p:sldId id="291" r:id="rId23"/>
    <p:sldId id="278" r:id="rId24"/>
    <p:sldId id="294" r:id="rId25"/>
    <p:sldId id="295" r:id="rId26"/>
    <p:sldId id="264" r:id="rId27"/>
    <p:sldId id="265" r:id="rId28"/>
    <p:sldId id="266" r:id="rId29"/>
    <p:sldId id="279" r:id="rId30"/>
    <p:sldId id="280" r:id="rId31"/>
    <p:sldId id="296" r:id="rId32"/>
    <p:sldId id="297" r:id="rId33"/>
    <p:sldId id="25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CSE 2133 </a:t>
            </a:r>
            <a:r>
              <a:rPr lang="en-US" b="1" dirty="0" smtClean="0"/>
              <a:t>- </a:t>
            </a:r>
            <a:r>
              <a:rPr lang="en-US" b="1" dirty="0" smtClean="0">
                <a:solidFill>
                  <a:schemeClr val="tx1"/>
                </a:solidFill>
              </a:rPr>
              <a:t>Business Programming with File Processing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More </a:t>
            </a:r>
            <a:r>
              <a:rPr lang="en-US" sz="3600" dirty="0" smtClean="0">
                <a:solidFill>
                  <a:schemeClr val="tx1"/>
                </a:solidFill>
              </a:rPr>
              <a:t>Data Division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REDEFINES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Need to be able to determine which format the date is in once the record is read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InShortFill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Spaces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(then it is the 6 digit date)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(it is the 8 digit date)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End-If</a:t>
            </a:r>
          </a:p>
        </p:txBody>
      </p:sp>
    </p:spTree>
    <p:extLst>
      <p:ext uri="{BB962C8B-B14F-4D97-AF65-F5344CB8AC3E}">
        <p14:creationId xmlns:p14="http://schemas.microsoft.com/office/powerpoint/2010/main" val="1240073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66-LEVEL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66-Level fields are used to Rename fields</a:t>
            </a:r>
          </a:p>
          <a:p>
            <a:r>
              <a:rPr lang="en-US" dirty="0" smtClean="0"/>
              <a:t>Renames clause allows for the re-grouping of fields</a:t>
            </a:r>
          </a:p>
          <a:p>
            <a:pPr lvl="1"/>
            <a:r>
              <a:rPr lang="en-US" dirty="0" smtClean="0"/>
              <a:t>Combines fields from different groupings into one</a:t>
            </a:r>
          </a:p>
          <a:p>
            <a:r>
              <a:rPr lang="en-US" dirty="0" smtClean="0"/>
              <a:t>Renames actually uses storage; creating a copy of the data</a:t>
            </a:r>
          </a:p>
          <a:p>
            <a:pPr lvl="1"/>
            <a:r>
              <a:rPr lang="en-US" dirty="0" smtClean="0"/>
              <a:t>The copy remains in sync with the original fields; a change to one will be reflected in the 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5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Group1.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05  Record1.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10  Element1 Pic X(4) Value "Http".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10  Element2 Pic X(3) Value "WWW".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10  Element3 Pic X(6) Value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"Google".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05  Record2.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10  Element4 Pic X(1) Value ".".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10  Element5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Pic X(3) Value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"COM".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66  Group2 Renames Element3 Thru Element5.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Group2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Google.COM"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/>
              <a:t>                             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5859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Initialize statement is used to initialize a field</a:t>
            </a:r>
          </a:p>
          <a:p>
            <a:r>
              <a:rPr lang="en-US" dirty="0" smtClean="0"/>
              <a:t>If used on a group level field will operate on each elementary subfield separately</a:t>
            </a:r>
          </a:p>
          <a:p>
            <a:r>
              <a:rPr lang="en-US" dirty="0" smtClean="0"/>
              <a:t>Initialize will ignore:</a:t>
            </a:r>
          </a:p>
          <a:p>
            <a:pPr lvl="1"/>
            <a:r>
              <a:rPr lang="en-US" dirty="0" smtClean="0"/>
              <a:t>Fields that are “Usage Index”</a:t>
            </a:r>
          </a:p>
          <a:p>
            <a:pPr lvl="1"/>
            <a:r>
              <a:rPr lang="en-US" dirty="0" smtClean="0"/>
              <a:t>Redefinitions and Renames (Initialize acts on the original definitions)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59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Initialize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Grp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This Initialize will</a:t>
            </a:r>
          </a:p>
          <a:p>
            <a:pPr lvl="1"/>
            <a:r>
              <a:rPr lang="en-US" sz="2400" dirty="0" smtClean="0">
                <a:cs typeface="Courier New" pitchFamily="49" charset="0"/>
              </a:rPr>
              <a:t>Set numeric and numeric edited fields to zero</a:t>
            </a:r>
          </a:p>
          <a:p>
            <a:pPr lvl="1"/>
            <a:r>
              <a:rPr lang="en-US" sz="2400" dirty="0" smtClean="0">
                <a:cs typeface="Courier New" pitchFamily="49" charset="0"/>
              </a:rPr>
              <a:t>Set alphabetic and alphanumeric fields to spaces</a:t>
            </a:r>
          </a:p>
          <a:p>
            <a:pPr lvl="1"/>
            <a:r>
              <a:rPr lang="en-US" sz="2400" dirty="0" smtClean="0">
                <a:cs typeface="Courier New" pitchFamily="49" charset="0"/>
              </a:rPr>
              <a:t>Unnamed fields are unchanged, as are fields named “Filler”</a:t>
            </a:r>
          </a:p>
          <a:p>
            <a:pPr lvl="1"/>
            <a:r>
              <a:rPr lang="en-US" sz="2400" dirty="0" smtClean="0">
                <a:cs typeface="Courier New" pitchFamily="49" charset="0"/>
              </a:rPr>
              <a:t>Value clauses are ignored</a:t>
            </a:r>
            <a:endParaRPr lang="en-US" sz="24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011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            Initial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            Values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                              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Field1  Pic 999 Value 100.     100    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Redef1 Redefines Field1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Pic XXX.              "100" 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Filler  Pic 999 Value 200.     200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Field2  Pic XXX Value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".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Pic XXX Value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"xyz".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"xyz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05  Field3  Pic 999.               000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Field4  Pic XXX.             "ⒷⒷⒷ"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Initialize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Grp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47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            Initial       After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            Values      Initialize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                              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Field1  Pic 999 Value 100.     100           000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Redef1 Redefines Field1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Pic XXX.              "100"         "000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Filler  Pic 999 Value 200.     200           200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Field2  Pic XXX Value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".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        "ⒷⒷⒷ"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Pic XXX Value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"xyz".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xyz"         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xyz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05  Field3  Pic 999.               000           000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Field4  Pic XXX.             "ⒷⒷⒷ"       "ⒷⒷⒷ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Initialize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Grp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232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… WITH FILLER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Initialize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Grp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With Filler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The “With Filler” clause will have the Initialize operate on unnamed fields and fields named “Filler” in addition to the fields with other names</a:t>
            </a:r>
            <a:endParaRPr lang="en-US" sz="2400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22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FILLER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            Initial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            Values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                              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Field1  Pic 999 Value 100.     100    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Redef1 Redefines Field1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Pic XXX.              "100" 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Filler  Pic 999 Value 200.     200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Field2  Pic XXX Value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".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Pic XXX Value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"xyz".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"xyz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05  Field3  Pic 999.               000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Field4  Pic XXX.             "ⒷⒷⒷ"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Initialize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With Filler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521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FILLER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            Initial       After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            Values      Initialize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                              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Field1  Pic 999 Value 100.     100           000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Redef1 Redefines Field1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Pic XXX.              "100"         "000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Filler  Pic 999 Value 200.     200           000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Field2  Pic XXX Value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".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        "ⒷⒷⒷ"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Pic XXX Value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"xyz".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xyz"        "ⒷⒷⒷ"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05  Field3  Pic 999.               000           000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Field4  Pic XXX.             "ⒷⒷⒷ"       "ⒷⒷⒷ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Initialize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With Filler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38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REDEFINES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Redefines allows the same storage (block of fields) to be described by multiple names or multiple groupings</a:t>
            </a:r>
          </a:p>
          <a:p>
            <a:r>
              <a:rPr lang="en-US" dirty="0"/>
              <a:t>The redefinition has the same level number as the field it is </a:t>
            </a:r>
            <a:r>
              <a:rPr lang="en-US" dirty="0" smtClean="0"/>
              <a:t>redefining</a:t>
            </a:r>
          </a:p>
          <a:p>
            <a:r>
              <a:rPr lang="en-US" dirty="0"/>
              <a:t>The redefinition immediately follows the field it is redefining</a:t>
            </a:r>
          </a:p>
          <a:p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… TO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Initialize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Grp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All To Value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Initialize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Grp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Numeric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To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Value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The “To Value” clause can be used to set fields to whatever is specified in their Value clause</a:t>
            </a:r>
          </a:p>
          <a:p>
            <a:r>
              <a:rPr lang="en-US" sz="2800" dirty="0" smtClean="0">
                <a:cs typeface="Courier New" pitchFamily="49" charset="0"/>
              </a:rPr>
              <a:t>Fields with no Value clause are unchanged</a:t>
            </a:r>
          </a:p>
          <a:p>
            <a:r>
              <a:rPr lang="en-US" sz="2800" dirty="0" smtClean="0">
                <a:cs typeface="Courier New" pitchFamily="49" charset="0"/>
              </a:rPr>
              <a:t>Can limit to a specific class of fields</a:t>
            </a:r>
          </a:p>
          <a:p>
            <a:pPr lvl="1"/>
            <a:r>
              <a:rPr lang="en-US" sz="2400" dirty="0" smtClean="0">
                <a:cs typeface="Courier New" pitchFamily="49" charset="0"/>
              </a:rPr>
              <a:t>Alphanumeric, Alphabetic, Numeric, Numeric-Edited</a:t>
            </a:r>
          </a:p>
          <a:p>
            <a:r>
              <a:rPr lang="en-US" sz="2800" dirty="0" smtClean="0">
                <a:cs typeface="Courier New" pitchFamily="49" charset="0"/>
              </a:rPr>
              <a:t>Can be combined with “With Filler”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Initialize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Grp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With Filler All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To Value</a:t>
            </a:r>
          </a:p>
          <a:p>
            <a:pPr marL="0" indent="0">
              <a:buNone/>
            </a:pPr>
            <a:endParaRPr lang="en-US" sz="24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71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VALUE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            Initial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            Values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                              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Field1  Pic 999 Value 100.     100    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Redef1 Redefines Field1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Pic XXX.              "100" 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Filler  Pic 999 Value 200.     200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Field2  Pic XXX Value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".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Pic XXX Value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"xyz".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"xyz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05  Field3  Pic 999.               000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Field4  Pic XXX.             "ⒷⒷⒷ"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Initialize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All To Value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154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VALUE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            Initial       After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            Values      Initialize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                              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Field1  Pic 999 Value 100.     100           100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Redef1 Redefines Field1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Pic XXX.              "100"         "100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Filler  Pic 999 Value 200.     200           200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Field2  Pic XXX Value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".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        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Pic XXX Value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"xyz".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xyz"         "xyz"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05  Field3  Pic 999.               000           000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Field4  Pic XXX.             "ⒷⒷⒷ"       "ⒷⒷⒷ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Initialize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All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To Value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953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… REPLACING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Initialize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Grp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Replacing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Alphanumeric By All "#"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The “Replacing” clause can be used to set fields to a specified value</a:t>
            </a:r>
          </a:p>
          <a:p>
            <a:r>
              <a:rPr lang="en-US" sz="2800" dirty="0" smtClean="0">
                <a:cs typeface="Courier New" pitchFamily="49" charset="0"/>
              </a:rPr>
              <a:t>Must limit to a specific class of fields</a:t>
            </a:r>
          </a:p>
          <a:p>
            <a:pPr lvl="1"/>
            <a:r>
              <a:rPr lang="en-US" sz="2400" dirty="0" smtClean="0">
                <a:cs typeface="Courier New" pitchFamily="49" charset="0"/>
              </a:rPr>
              <a:t>Alphanumeric, Alphabetic, Numeric, Numeric-Edited</a:t>
            </a:r>
          </a:p>
          <a:p>
            <a:r>
              <a:rPr lang="en-US" sz="2800" dirty="0" smtClean="0">
                <a:cs typeface="Courier New" pitchFamily="49" charset="0"/>
              </a:rPr>
              <a:t>Can be combined with “With Filler”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Initialize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Grp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With Filler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Replacing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Alphanumeric By All "#"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356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            Initial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            Values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                              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Field1  Pic 999 Value 100.     100    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Redef1 Redefines Field1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Pic XXX.              "100" 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Filler  Pic 999 Value 200.     200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Field2  Pic XXX Value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".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Pic XXX Value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"xyz".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"xyz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05  Field3  Pic 999.               000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Field4  Pic XXX.             "ⒷⒷⒷ"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Initialize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Replacing Alphanumeric By Zero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75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            Initial       After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            Values      Initialize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                              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Field1  Pic 999 Value 100.     100           100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Redef1 Redefines Field1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Pic XXX.              "100"         "100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Filler  Pic 999 Value 200.     200           200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Field2  Pic XXX Value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".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         "000"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Pic XXX Value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"xyz".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xyz"         "xyz"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05  Field3  Pic 999.               000           000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05  Field4  Pic XXX.             "ⒷⒷⒷ"        "000"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Initialize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Replacing Alphanumeric By Zero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958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FIELD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valid in COBOL to have multiple fields with the same name</a:t>
            </a:r>
          </a:p>
          <a:p>
            <a:r>
              <a:rPr lang="en-US" dirty="0" smtClean="0"/>
              <a:t>The compiler will throw an error if one of these fields is referenced in the procedure division without qualification</a:t>
            </a:r>
          </a:p>
          <a:p>
            <a:r>
              <a:rPr lang="en-US" dirty="0" smtClean="0"/>
              <a:t>The error states the field is “ambiguous” and needs qualification</a:t>
            </a:r>
          </a:p>
          <a:p>
            <a:r>
              <a:rPr lang="en-US" dirty="0" smtClean="0"/>
              <a:t>The compiler will also note on which lines the name is used for each of the field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59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QUALIFICATION OF FIELD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qualify a field name it must be appended with the group level field it is contained within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Grp1.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05  Field1  Pic X(10).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Grp2.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05  Field1  Pic X(15).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Move Spaces To Field1 Of Grp2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859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CORR(ESPONDING)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two group-level fields have subfields of the same name the Corresponding clause will allow some statements to operate on all of those fields that share names</a:t>
            </a:r>
          </a:p>
          <a:p>
            <a:r>
              <a:rPr lang="en-US" dirty="0" smtClean="0"/>
              <a:t>Corresponding is a valid clause with Move, Add and Subtract</a:t>
            </a:r>
          </a:p>
          <a:p>
            <a:pPr lvl="1"/>
            <a:r>
              <a:rPr lang="en-US" dirty="0" smtClean="0"/>
              <a:t>Move Corresponding Grp1 To Grp2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Corresponding </a:t>
            </a:r>
            <a:r>
              <a:rPr lang="en-US" dirty="0" smtClean="0"/>
              <a:t>Grp1 To Grp2</a:t>
            </a:r>
          </a:p>
          <a:p>
            <a:pPr lvl="1"/>
            <a:r>
              <a:rPr lang="en-US" dirty="0"/>
              <a:t>Subtract Corresponding Grp1 </a:t>
            </a:r>
            <a:r>
              <a:rPr lang="en-US" dirty="0" smtClean="0"/>
              <a:t>From Grp2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59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CORR(ESPONDING)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fields specified must be group-level fields</a:t>
            </a:r>
          </a:p>
          <a:p>
            <a:r>
              <a:rPr lang="en-US" dirty="0" smtClean="0"/>
              <a:t>The subfields that participate in the operation must have the same name; and that name cannot be “Filler”</a:t>
            </a:r>
          </a:p>
          <a:p>
            <a:r>
              <a:rPr lang="en-US" dirty="0" smtClean="0"/>
              <a:t>If the subfields are not immediately subordinate to the fields specified in the statement, then the fields they are subordinate to must have the same name; and that name cannot be “Filler”</a:t>
            </a:r>
          </a:p>
          <a:p>
            <a:pPr lvl="1"/>
            <a:r>
              <a:rPr lang="en-US" dirty="0" smtClean="0"/>
              <a:t>This is a recursive requirement, up to the fields specified in the 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REDEFINES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redefinition has the same length as the field it is redefining</a:t>
            </a:r>
          </a:p>
          <a:p>
            <a:r>
              <a:rPr lang="en-US" dirty="0" smtClean="0"/>
              <a:t>Can have multiple redefinitions of the same storage</a:t>
            </a:r>
          </a:p>
          <a:p>
            <a:pPr lvl="1"/>
            <a:r>
              <a:rPr lang="en-US" dirty="0" smtClean="0"/>
              <a:t>All redefinitions must be defined immediately after one another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59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CORR(ESPONDING)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Redefinitions and Renames do not participate in the operation</a:t>
            </a:r>
          </a:p>
          <a:p>
            <a:r>
              <a:rPr lang="en-US" dirty="0" smtClean="0"/>
              <a:t>Only elementary subfields participate in Add and Subtract Corresponding</a:t>
            </a:r>
          </a:p>
          <a:p>
            <a:r>
              <a:rPr lang="en-US" dirty="0" smtClean="0"/>
              <a:t>Move Corresponding will operate on two subfields with the same name as long as at least one of them is an elementary field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55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2400"/>
            <a:ext cx="853440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Grp1.                    01  Grp2.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05 F1    Pic X.              05 F1    Pic X.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05 F2    Pic X.              05 G1.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05 G1.                          10 F2    Pic X.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10 F3    Pic X.              10 F3    Pic X.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05 F4    Pic X.              05 F5    Pic X.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05 G2.                       05 G2.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10 G3.                       10 G4.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15 F5    Pic X.              15 F5    Pic X.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05 M1    Pic X.              05 F6    Pic X.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           05 M1.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              10  F7    Pic X.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              10  F8    Pic X.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Move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Grp1 To Grp2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cs typeface="Courier New" pitchFamily="49" charset="0"/>
              </a:rPr>
              <a:t>Which fields get matched? 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272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2400"/>
            <a:ext cx="853440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Grp1.                    01  Grp2.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05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Pic X.              05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Pic X.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05 F2    Pic X.              05 G1.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05 G1.                          10 F2    Pic X.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10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F3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Pic X.              10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F3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Pic X.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05 F4    Pic X.              05 F5    Pic X.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05 G2.                       05 G2.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10 G3.                       10 G4.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15 F5    Pic X.              15 F5    Pic X.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05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Pic X.              05 F6    Pic X.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           05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              10  F7    Pic X.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              10  F8    Pic X.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Move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Grp1 To Grp2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cs typeface="Courier New" pitchFamily="49" charset="0"/>
              </a:rPr>
              <a:t>Which fields get matched? 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914400" y="457200"/>
            <a:ext cx="7620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334000" y="457200"/>
            <a:ext cx="7620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75756" y="1524000"/>
            <a:ext cx="7620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17525" y="1535084"/>
            <a:ext cx="7620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14400" y="3352800"/>
            <a:ext cx="7620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97975" y="3780908"/>
            <a:ext cx="7620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32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“At </a:t>
            </a:r>
            <a:r>
              <a:rPr lang="en-US" dirty="0"/>
              <a:t>the source of every error which is blamed on </a:t>
            </a:r>
            <a:r>
              <a:rPr lang="en-US" dirty="0" smtClean="0"/>
              <a:t>	the </a:t>
            </a:r>
            <a:r>
              <a:rPr lang="en-US" dirty="0"/>
              <a:t>computer you will find at least two </a:t>
            </a:r>
            <a:r>
              <a:rPr lang="en-US" dirty="0" smtClean="0"/>
              <a:t>	human </a:t>
            </a:r>
            <a:r>
              <a:rPr lang="en-US" dirty="0"/>
              <a:t>errors, including the error of </a:t>
            </a:r>
            <a:r>
              <a:rPr lang="en-US" dirty="0" smtClean="0"/>
              <a:t>	blaming </a:t>
            </a:r>
            <a:r>
              <a:rPr lang="en-US" dirty="0"/>
              <a:t>it on the computer</a:t>
            </a:r>
            <a:r>
              <a:rPr lang="en-US" dirty="0" smtClean="0"/>
              <a:t>.“ -- </a:t>
            </a:r>
            <a:r>
              <a:rPr lang="en-US" dirty="0"/>
              <a:t>Anonymous</a:t>
            </a:r>
          </a:p>
        </p:txBody>
      </p:sp>
    </p:spTree>
    <p:extLst>
      <p:ext uri="{BB962C8B-B14F-4D97-AF65-F5344CB8AC3E}">
        <p14:creationId xmlns:p14="http://schemas.microsoft.com/office/powerpoint/2010/main" val="251166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REDEFINES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Redefinition not valid on 88-level and 66-level fields (66-level fields a little later)</a:t>
            </a:r>
          </a:p>
          <a:p>
            <a:r>
              <a:rPr lang="en-US" dirty="0" smtClean="0"/>
              <a:t>Redefinition permitted in the File Section, but not on a record definition (01-level)</a:t>
            </a:r>
          </a:p>
          <a:p>
            <a:r>
              <a:rPr lang="en-US" dirty="0" smtClean="0"/>
              <a:t>Redefinitions do not take extra storage</a:t>
            </a:r>
          </a:p>
        </p:txBody>
      </p:sp>
    </p:spTree>
    <p:extLst>
      <p:ext uri="{BB962C8B-B14F-4D97-AF65-F5344CB8AC3E}">
        <p14:creationId xmlns:p14="http://schemas.microsoft.com/office/powerpoint/2010/main" val="302970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REDEFINES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a file contains a date field that is of length 8</a:t>
            </a:r>
          </a:p>
          <a:p>
            <a:pPr lvl="1"/>
            <a:r>
              <a:rPr lang="en-US" dirty="0" smtClean="0"/>
              <a:t>The records come from two different sources</a:t>
            </a:r>
          </a:p>
          <a:p>
            <a:pPr lvl="2"/>
            <a:r>
              <a:rPr lang="en-US" dirty="0" smtClean="0"/>
              <a:t>One source provides an 8-digit date as YYYYMMDD</a:t>
            </a:r>
          </a:p>
          <a:p>
            <a:pPr lvl="2"/>
            <a:r>
              <a:rPr lang="en-US" dirty="0" smtClean="0"/>
              <a:t>The other provides a 6-digit date as YYMMDD followed by 2 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6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8 DIGIT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05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10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InYear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Pic 9999.        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10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InMonth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Pic 99.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10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Pic 99.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05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InShortDate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Redefines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10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InShortYear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Pic 99.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10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InShortMonth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Pic 99.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10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InShortDay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Pic 99.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10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InShortFill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Pic XX.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Record has 8-digit date, Nov 1, 2012</a:t>
            </a:r>
          </a:p>
        </p:txBody>
      </p:sp>
    </p:spTree>
    <p:extLst>
      <p:ext uri="{BB962C8B-B14F-4D97-AF65-F5344CB8AC3E}">
        <p14:creationId xmlns:p14="http://schemas.microsoft.com/office/powerpoint/2010/main" val="2075859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8 DIGIT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05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                           Value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10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InYear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Pic 9999.        2012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10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InMonth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Pic 99.          11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10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Pic 99.          01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05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InShortDate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Redefines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10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InShortYear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Pic 99.          20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10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InShortMonth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Pic 99.          12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10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InShortDay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Pic 99.          11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10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InShortFill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Pic XX.          01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The same value, just divided two different ways</a:t>
            </a:r>
          </a:p>
        </p:txBody>
      </p:sp>
    </p:spTree>
    <p:extLst>
      <p:ext uri="{BB962C8B-B14F-4D97-AF65-F5344CB8AC3E}">
        <p14:creationId xmlns:p14="http://schemas.microsoft.com/office/powerpoint/2010/main" val="659284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– 6 DIGIT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05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10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InYear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Pic 9999.        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10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InMonth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Pic 99.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10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Pic 99.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05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InShortDate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Redefines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10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InShortYear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Pic 99.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10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InShortMonth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Pic 99.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10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InShortDay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Pic 99.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10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InShortFill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Pic XX.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Record has 6-digit date, Nov 1, 2012</a:t>
            </a:r>
          </a:p>
        </p:txBody>
      </p:sp>
    </p:spTree>
    <p:extLst>
      <p:ext uri="{BB962C8B-B14F-4D97-AF65-F5344CB8AC3E}">
        <p14:creationId xmlns:p14="http://schemas.microsoft.com/office/powerpoint/2010/main" val="363292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– 6 DIGIT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05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                           Value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10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InYear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Pic 9999.        1211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10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InMonth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Pic 99.          01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10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Pic 99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ⒷⒷ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05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InShortDate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Redefines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10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InShortYear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Pic 99.          12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10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InShortMonth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Pic 99.          11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10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InShortDay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Pic 99.          01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10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InShortFill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Pic XX.          ⒷⒷ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The same value, just divided two different ways</a:t>
            </a:r>
          </a:p>
        </p:txBody>
      </p:sp>
    </p:spTree>
    <p:extLst>
      <p:ext uri="{BB962C8B-B14F-4D97-AF65-F5344CB8AC3E}">
        <p14:creationId xmlns:p14="http://schemas.microsoft.com/office/powerpoint/2010/main" val="138686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2132</Words>
  <Application>Microsoft Office PowerPoint</Application>
  <PresentationFormat>On-screen Show (4:3)</PresentationFormat>
  <Paragraphs>318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CSE 2133 - Business Programming with File Processing  </vt:lpstr>
      <vt:lpstr>REDEFINES</vt:lpstr>
      <vt:lpstr>REDEFINES</vt:lpstr>
      <vt:lpstr>REDEFINES</vt:lpstr>
      <vt:lpstr>REDEFINES EXAMPLE</vt:lpstr>
      <vt:lpstr>EXAMPLE 1 – 8 DIGIT DATE</vt:lpstr>
      <vt:lpstr>EXAMPLE 1 – 8 DIGIT DATE</vt:lpstr>
      <vt:lpstr>EXAMPLE 2 – 6 DIGIT DATE</vt:lpstr>
      <vt:lpstr>EXAMPLE 2 – 6 DIGIT DATE</vt:lpstr>
      <vt:lpstr>REDEFINES EXAMPLE</vt:lpstr>
      <vt:lpstr>66-LEVEL</vt:lpstr>
      <vt:lpstr>RENAMES EXAMPLE</vt:lpstr>
      <vt:lpstr>INITIALIZE</vt:lpstr>
      <vt:lpstr>INITIALIZE</vt:lpstr>
      <vt:lpstr>INITIALIZE EXAMPLE</vt:lpstr>
      <vt:lpstr>INITIALIZE EXAMPLE</vt:lpstr>
      <vt:lpstr>INITIALIZE … WITH FILLER</vt:lpstr>
      <vt:lpstr>WITH FILLER EXAMPLE</vt:lpstr>
      <vt:lpstr>WITH FILLER EXAMPLE</vt:lpstr>
      <vt:lpstr>INITIALIZE … TO VALUE</vt:lpstr>
      <vt:lpstr>TO VALUE EXAMPLE</vt:lpstr>
      <vt:lpstr>TO VALUE EXAMPLE</vt:lpstr>
      <vt:lpstr>INITIALIZE … REPLACING</vt:lpstr>
      <vt:lpstr>REPLACING EXAMPLE</vt:lpstr>
      <vt:lpstr>REPLACING EXAMPLE</vt:lpstr>
      <vt:lpstr>DUPLICATE FIELD NAMES</vt:lpstr>
      <vt:lpstr>QUALIFICATION OF FIELD NAMES</vt:lpstr>
      <vt:lpstr>CORR(ESPONDING)</vt:lpstr>
      <vt:lpstr>CORR(ESPONDING)</vt:lpstr>
      <vt:lpstr>CORR(ESPONDING)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2233 - Business Programming with File Processing  </dc:title>
  <dc:creator>Steve</dc:creator>
  <cp:lastModifiedBy>Steve</cp:lastModifiedBy>
  <cp:revision>35</cp:revision>
  <dcterms:created xsi:type="dcterms:W3CDTF">2012-08-06T13:04:06Z</dcterms:created>
  <dcterms:modified xsi:type="dcterms:W3CDTF">2013-12-27T03:14:45Z</dcterms:modified>
</cp:coreProperties>
</file>