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70" r:id="rId11"/>
    <p:sldId id="289" r:id="rId12"/>
    <p:sldId id="265" r:id="rId13"/>
    <p:sldId id="271" r:id="rId14"/>
    <p:sldId id="266" r:id="rId15"/>
    <p:sldId id="267" r:id="rId16"/>
    <p:sldId id="272" r:id="rId17"/>
    <p:sldId id="268" r:id="rId18"/>
    <p:sldId id="273" r:id="rId19"/>
    <p:sldId id="290" r:id="rId20"/>
    <p:sldId id="276" r:id="rId21"/>
    <p:sldId id="274" r:id="rId22"/>
    <p:sldId id="277" r:id="rId23"/>
    <p:sldId id="278" r:id="rId24"/>
    <p:sldId id="279" r:id="rId25"/>
    <p:sldId id="280" r:id="rId26"/>
    <p:sldId id="291" r:id="rId27"/>
    <p:sldId id="281" r:id="rId28"/>
    <p:sldId id="287" r:id="rId29"/>
    <p:sldId id="275" r:id="rId30"/>
    <p:sldId id="288" r:id="rId31"/>
    <p:sldId id="292" r:id="rId32"/>
    <p:sldId id="293" r:id="rId33"/>
    <p:sldId id="25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CSE 2133 </a:t>
            </a:r>
            <a:r>
              <a:rPr lang="en-US" b="1" dirty="0" smtClean="0"/>
              <a:t>- </a:t>
            </a:r>
            <a:r>
              <a:rPr lang="en-US" b="1" dirty="0" smtClean="0">
                <a:solidFill>
                  <a:schemeClr val="tx1"/>
                </a:solidFill>
              </a:rPr>
              <a:t>Business Programming with File Processing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Productivity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- REPLACING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Data Division.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File Section.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FD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Copy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PayrollRecord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Replacing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==:Prefix:== By ==In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==.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Items of note: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The double equal signs before and after the token and replacement value are required by the copy directive; they do not appear in the copybook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No quotes anywhere</a:t>
            </a:r>
          </a:p>
          <a:p>
            <a:pPr lvl="1"/>
            <a:r>
              <a:rPr lang="en-US" sz="2400" dirty="0">
                <a:cs typeface="Courier New" pitchFamily="49" charset="0"/>
              </a:rPr>
              <a:t>The Copy directive must end in a period</a:t>
            </a:r>
          </a:p>
        </p:txBody>
      </p:sp>
    </p:spTree>
    <p:extLst>
      <p:ext uri="{BB962C8B-B14F-4D97-AF65-F5344CB8AC3E}">
        <p14:creationId xmlns:p14="http://schemas.microsoft.com/office/powerpoint/2010/main" val="245863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GETS COMPILED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In-Record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05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PayrollNumber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Pic X(6).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05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EmployeeName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In-Last        Pic X(20).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In-First       Pic X(15).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05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DeptNumber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   Pic X(6).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05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In-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ManagerNumber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Pic X(6).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05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In-Salary         Pic 9(7)V99.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9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Call statement allows for a COBOL program to call another program</a:t>
            </a:r>
          </a:p>
          <a:p>
            <a:r>
              <a:rPr lang="en-US" dirty="0" smtClean="0"/>
              <a:t>Terminology:</a:t>
            </a:r>
          </a:p>
          <a:p>
            <a:pPr lvl="1"/>
            <a:r>
              <a:rPr lang="en-US" dirty="0" smtClean="0"/>
              <a:t>Subprogram is the one being called</a:t>
            </a:r>
          </a:p>
          <a:p>
            <a:pPr lvl="1"/>
            <a:r>
              <a:rPr lang="en-US" dirty="0" smtClean="0"/>
              <a:t>Main program is the one calling the sub program</a:t>
            </a:r>
          </a:p>
          <a:p>
            <a:r>
              <a:rPr lang="en-US" dirty="0" smtClean="0"/>
              <a:t>Can pass parameters from the main program to the sub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9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In the main program: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Call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SubProg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 Using param1 param2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At runtime, </a:t>
            </a:r>
            <a:r>
              <a:rPr lang="en-US" sz="2800" dirty="0" smtClean="0">
                <a:cs typeface="Courier New" pitchFamily="49" charset="0"/>
              </a:rPr>
              <a:t>a file compiled from a .cob file with a program ID of “</a:t>
            </a:r>
            <a:r>
              <a:rPr lang="en-US" sz="2800" dirty="0" err="1" smtClean="0">
                <a:cs typeface="Courier New" pitchFamily="49" charset="0"/>
              </a:rPr>
              <a:t>SubProg</a:t>
            </a:r>
            <a:r>
              <a:rPr lang="en-US" sz="2800" dirty="0" smtClean="0">
                <a:cs typeface="Courier New" pitchFamily="49" charset="0"/>
              </a:rPr>
              <a:t>” must </a:t>
            </a:r>
            <a:r>
              <a:rPr lang="en-US" sz="2800" dirty="0" smtClean="0">
                <a:cs typeface="Courier New" pitchFamily="49" charset="0"/>
              </a:rPr>
              <a:t>be in the same folder as the main program’s </a:t>
            </a:r>
            <a:r>
              <a:rPr lang="en-US" sz="2800" dirty="0" smtClean="0">
                <a:cs typeface="Courier New" pitchFamily="49" charset="0"/>
              </a:rPr>
              <a:t>executable. This is case sensitive</a:t>
            </a:r>
            <a:endParaRPr lang="en-US" sz="2800" dirty="0" smtClean="0">
              <a:cs typeface="Courier New" pitchFamily="49" charset="0"/>
            </a:endParaRPr>
          </a:p>
          <a:p>
            <a:r>
              <a:rPr lang="en-US" sz="2800" dirty="0">
                <a:cs typeface="Courier New" pitchFamily="49" charset="0"/>
              </a:rPr>
              <a:t>p</a:t>
            </a:r>
            <a:r>
              <a:rPr lang="en-US" sz="2800" dirty="0" smtClean="0">
                <a:cs typeface="Courier New" pitchFamily="49" charset="0"/>
              </a:rPr>
              <a:t>aram1 and param2 must be defined in the Working-Storage section of the main program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5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By default, parameters are passed </a:t>
            </a:r>
            <a:r>
              <a:rPr lang="en-US" sz="2800" dirty="0">
                <a:cs typeface="Courier New" pitchFamily="49" charset="0"/>
              </a:rPr>
              <a:t>to the subprogram </a:t>
            </a:r>
            <a:r>
              <a:rPr lang="en-US" sz="2800" dirty="0" smtClean="0">
                <a:cs typeface="Courier New" pitchFamily="49" charset="0"/>
              </a:rPr>
              <a:t>“by reference”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This means that pointers to the parameters’ working storage locations are what actually gets passed to the subprogram</a:t>
            </a:r>
          </a:p>
          <a:p>
            <a:r>
              <a:rPr lang="en-US" sz="2800" dirty="0" smtClean="0">
                <a:cs typeface="Courier New" pitchFamily="49" charset="0"/>
              </a:rPr>
              <a:t>The subprogram can alter the values of parameters passed by reference</a:t>
            </a:r>
            <a:endParaRPr lang="en-US" sz="2800" dirty="0"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095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CON</a:t>
            </a:r>
            <a:r>
              <a:rPr lang="en-US" dirty="0"/>
              <a:t>T</a:t>
            </a:r>
            <a:r>
              <a:rPr lang="en-US" dirty="0" smtClean="0"/>
              <a:t>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parameter is passed “by content” then a copy of the parameter is passed to the subprogram</a:t>
            </a:r>
          </a:p>
          <a:p>
            <a:r>
              <a:rPr lang="en-US" dirty="0" smtClean="0"/>
              <a:t>The subprogram cannot change the value of any parameter passed by content</a:t>
            </a:r>
          </a:p>
          <a:p>
            <a:r>
              <a:rPr lang="en-US" dirty="0" smtClean="0"/>
              <a:t>The subprogram is not aware of how parameters are passed</a:t>
            </a:r>
          </a:p>
        </p:txBody>
      </p:sp>
    </p:spTree>
    <p:extLst>
      <p:ext uri="{BB962C8B-B14F-4D97-AF65-F5344CB8AC3E}">
        <p14:creationId xmlns:p14="http://schemas.microsoft.com/office/powerpoint/2010/main" val="2624095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Call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SubProg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 Using By Content param1 param2 param3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All parameters are passed by content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Call 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SubProg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Using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param1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param2 By Content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param3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param3 passed </a:t>
            </a:r>
            <a:r>
              <a:rPr lang="en-US" sz="2800" dirty="0">
                <a:cs typeface="Courier New" pitchFamily="49" charset="0"/>
              </a:rPr>
              <a:t>by </a:t>
            </a:r>
            <a:r>
              <a:rPr lang="en-US" sz="2800" dirty="0" smtClean="0">
                <a:cs typeface="Courier New" pitchFamily="49" charset="0"/>
              </a:rPr>
              <a:t>content; others by reference</a:t>
            </a:r>
            <a:endParaRPr lang="en-US" sz="2800" dirty="0"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Call 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SubProg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Using By Content param1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By Reference 	param2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param3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param1 </a:t>
            </a:r>
            <a:r>
              <a:rPr lang="en-US" sz="2800" dirty="0">
                <a:cs typeface="Courier New" pitchFamily="49" charset="0"/>
              </a:rPr>
              <a:t>passed by </a:t>
            </a:r>
            <a:r>
              <a:rPr lang="en-US" sz="2800" dirty="0" smtClean="0">
                <a:cs typeface="Courier New" pitchFamily="49" charset="0"/>
              </a:rPr>
              <a:t>content; others by reference</a:t>
            </a:r>
            <a:endParaRPr lang="en-US" sz="2800" dirty="0"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451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THE SUBPROGRAM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subprogram needs to be compiled into a library file (DLL) and not an executable</a:t>
            </a:r>
          </a:p>
          <a:p>
            <a:r>
              <a:rPr lang="en-US" dirty="0" smtClean="0"/>
              <a:t>Omit the “-x” switch from the </a:t>
            </a:r>
            <a:r>
              <a:rPr lang="en-US" dirty="0" err="1" smtClean="0"/>
              <a:t>cobc</a:t>
            </a:r>
            <a:r>
              <a:rPr lang="en-US" dirty="0" smtClean="0"/>
              <a:t> command: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cobc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SubProg.cob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095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SUBPROGRAM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subprogram specifies its parameters on the Procedure Division line.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Procedure Division Using p1 p2 p3.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No specification to “By Reference” or “By Content” for the parameters</a:t>
            </a:r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The parameters are defined in the Linkage Section of the subprogram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Last section In the Data Division</a:t>
            </a:r>
            <a:endParaRPr lang="en-US" sz="2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93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LINKAGE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Data Division.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Working-Storage Section.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Pic X(5) Value Spaces.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Linkage Section.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01 p1     Pic X(5).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01 p2     Pic X(12).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01 p3     Pic 9999.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4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copybook is a separate text file (with the extension “</a:t>
            </a:r>
            <a:r>
              <a:rPr lang="en-US" dirty="0" err="1" smtClean="0"/>
              <a:t>cpy</a:t>
            </a:r>
            <a:r>
              <a:rPr lang="en-US" dirty="0" smtClean="0"/>
              <a:t>”) that contains COBOL code</a:t>
            </a:r>
          </a:p>
          <a:p>
            <a:r>
              <a:rPr lang="en-US" dirty="0" smtClean="0"/>
              <a:t>Copybooks can be copied into COBOL source code at compile time, using a compiler directive</a:t>
            </a:r>
          </a:p>
          <a:p>
            <a:r>
              <a:rPr lang="en-US" dirty="0" smtClean="0"/>
              <a:t>Used to hold commonly used items, such as code blocks and record definitions</a:t>
            </a:r>
          </a:p>
          <a:p>
            <a:pPr lvl="1"/>
            <a:r>
              <a:rPr lang="en-US" dirty="0" smtClean="0"/>
              <a:t>Kept in only one place; eases maintenance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SUBPROGRAM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subprogram must terminate with either “Exit Program” or “</a:t>
            </a:r>
            <a:r>
              <a:rPr lang="en-US" dirty="0" err="1" smtClean="0"/>
              <a:t>GoBack</a:t>
            </a:r>
            <a:r>
              <a:rPr lang="en-US" dirty="0" smtClean="0"/>
              <a:t>”</a:t>
            </a:r>
          </a:p>
          <a:p>
            <a:r>
              <a:rPr lang="en-US" dirty="0" smtClean="0">
                <a:cs typeface="Courier New" pitchFamily="49" charset="0"/>
              </a:rPr>
              <a:t>A “Stop Run” will terminate both the subprogram and the main program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858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Identification Division.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Program-Id.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SubProg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Data Division.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Working-Storage Section.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WSVal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Pic 999 Value 0.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Linkage Section.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OrigVal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Pic S9(4)V99.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RetVal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Pic S9(9)V99.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Procedure Division Using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OrigVal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RetVal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000-Main.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Add 1 To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WSVal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Compute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RetVal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OrigVal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OrigVal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Exit Program.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93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Parameters are matched between main and subprograms by position in the parameter list</a:t>
            </a:r>
          </a:p>
          <a:p>
            <a:r>
              <a:rPr lang="en-US" dirty="0" smtClean="0"/>
              <a:t>The definitions must match; not the names</a:t>
            </a:r>
          </a:p>
          <a:p>
            <a:r>
              <a:rPr lang="en-US" dirty="0" smtClean="0"/>
              <a:t>A program calling </a:t>
            </a:r>
            <a:r>
              <a:rPr lang="en-US" dirty="0" err="1" smtClean="0"/>
              <a:t>SubProg</a:t>
            </a:r>
            <a:r>
              <a:rPr lang="en-US" dirty="0" smtClean="0"/>
              <a:t> must send it two parameters</a:t>
            </a:r>
          </a:p>
          <a:p>
            <a:pPr lvl="1"/>
            <a:r>
              <a:rPr lang="en-US" dirty="0" smtClean="0"/>
              <a:t>The first one must be a Pic S9(4)V99 and the second one must be a Pic S9(9)V99</a:t>
            </a:r>
          </a:p>
          <a:p>
            <a:pPr lvl="1"/>
            <a:r>
              <a:rPr lang="en-US" dirty="0" smtClean="0"/>
              <a:t>If the second parameters is passed by content then the subprogram actually cannot change its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36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SUBPROGRAM’S WORKING-STORAGE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working-storage section of the subprogram does not reset between calls; the values of those fields will persist 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SubProg</a:t>
            </a:r>
            <a:r>
              <a:rPr lang="en-US" dirty="0" smtClean="0"/>
              <a:t> example there is a working storage field named </a:t>
            </a:r>
            <a:r>
              <a:rPr lang="en-US" dirty="0" err="1" smtClean="0"/>
              <a:t>WSVal</a:t>
            </a:r>
            <a:r>
              <a:rPr lang="en-US" dirty="0"/>
              <a:t> </a:t>
            </a:r>
            <a:r>
              <a:rPr lang="en-US" dirty="0" smtClean="0"/>
              <a:t>that gets incremented when the subprogram executes</a:t>
            </a:r>
          </a:p>
          <a:p>
            <a:r>
              <a:rPr lang="en-US" dirty="0" smtClean="0"/>
              <a:t>Displaying that field within the subprogram will show that it continues to increment and does not reset to 0 with each call of the subprogram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36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program can force a reset of the working-storage section of a subprogram with the Cancel statement (immediately precedes the Call)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Cancel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SubProg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The next time </a:t>
            </a:r>
            <a:r>
              <a:rPr lang="en-US" dirty="0" err="1" smtClean="0">
                <a:cs typeface="Courier New" pitchFamily="49" charset="0"/>
              </a:rPr>
              <a:t>SubProg</a:t>
            </a:r>
            <a:r>
              <a:rPr lang="en-US" dirty="0" smtClean="0">
                <a:cs typeface="Courier New" pitchFamily="49" charset="0"/>
              </a:rPr>
              <a:t> is called, its working storage section will be reset to the original values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336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LOCAL-STORAGE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subprogram can have a Local-Storage Section in the data division</a:t>
            </a:r>
          </a:p>
          <a:p>
            <a:pPr lvl="1"/>
            <a:r>
              <a:rPr lang="en-US" dirty="0" smtClean="0"/>
              <a:t>Located after the Working-Storage Section and before the Linkage Section</a:t>
            </a:r>
          </a:p>
          <a:p>
            <a:r>
              <a:rPr lang="en-US" dirty="0" smtClean="0"/>
              <a:t>All fields in the Local-Storage Section reset automatically after each call</a:t>
            </a:r>
          </a:p>
        </p:txBody>
      </p:sp>
    </p:spTree>
    <p:extLst>
      <p:ext uri="{BB962C8B-B14F-4D97-AF65-F5344CB8AC3E}">
        <p14:creationId xmlns:p14="http://schemas.microsoft.com/office/powerpoint/2010/main" val="2120336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STORAGE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Data Division.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Working-Storage Section.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01  Counter    Pic 999 Value 0.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Local-Storage Section.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Pic X(5) Value Spaces.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Linkage Section.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01 p1          Pic X(5).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01 p2          Pic X(12).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01 p3          Pic 9999.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869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send parameters to an </a:t>
            </a:r>
            <a:r>
              <a:rPr lang="en-US" dirty="0" err="1" smtClean="0"/>
              <a:t>OpenCOBOL</a:t>
            </a:r>
            <a:r>
              <a:rPr lang="en-US" dirty="0" smtClean="0"/>
              <a:t> program at execution time</a:t>
            </a:r>
          </a:p>
          <a:p>
            <a:r>
              <a:rPr lang="en-US" dirty="0" smtClean="0"/>
              <a:t>Parameter values are specified on the execution command</a:t>
            </a:r>
          </a:p>
          <a:p>
            <a:r>
              <a:rPr lang="en-US" dirty="0" smtClean="0"/>
              <a:t>For example, the </a:t>
            </a:r>
            <a:r>
              <a:rPr lang="en-US" dirty="0" err="1" smtClean="0"/>
              <a:t>HelloWorld</a:t>
            </a:r>
            <a:r>
              <a:rPr lang="en-US" dirty="0" smtClean="0"/>
              <a:t> program was modified to accept two parameters, a name and a home state/country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Arielle Russia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336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COMMAND-LINE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Command-line arguments are delimited by spaces</a:t>
            </a:r>
          </a:p>
          <a:p>
            <a:r>
              <a:rPr lang="en-US" dirty="0" smtClean="0"/>
              <a:t>If an argument contains a space then it must be enclosed in double quotes</a:t>
            </a:r>
          </a:p>
          <a:p>
            <a:r>
              <a:rPr lang="en-US" dirty="0" smtClean="0"/>
              <a:t>Three parameters: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Luigi New York</a:t>
            </a:r>
          </a:p>
          <a:p>
            <a:r>
              <a:rPr lang="en-US" dirty="0" smtClean="0"/>
              <a:t>Two parameters</a:t>
            </a:r>
            <a:r>
              <a:rPr lang="en-US" dirty="0"/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Luigi </a:t>
            </a:r>
            <a:r>
              <a:rPr lang="en-US" sz="2000" dirty="0" smtClean="0"/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New York</a:t>
            </a:r>
            <a:r>
              <a:rPr lang="en-US" sz="2000" dirty="0"/>
              <a:t>"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22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Accept statement is used to retrieve command-line arguments</a:t>
            </a:r>
          </a:p>
          <a:p>
            <a:r>
              <a:rPr lang="en-US" dirty="0" smtClean="0"/>
              <a:t>To retrieve all arguments, in one piece (any double quotes are removed):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Accept &lt;field&gt;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Command-Line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To retrieve </a:t>
            </a:r>
            <a:r>
              <a:rPr lang="en-US" dirty="0" smtClean="0"/>
              <a:t>the number of arguments: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Accept &lt;field&gt; From Argument-Number</a:t>
            </a:r>
          </a:p>
        </p:txBody>
      </p:sp>
    </p:spTree>
    <p:extLst>
      <p:ext uri="{BB962C8B-B14F-4D97-AF65-F5344CB8AC3E}">
        <p14:creationId xmlns:p14="http://schemas.microsoft.com/office/powerpoint/2010/main" val="176999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COPYBOOK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a payroll file is accessed by dozens of programs within a system</a:t>
            </a:r>
          </a:p>
          <a:p>
            <a:r>
              <a:rPr lang="en-US" dirty="0" smtClean="0"/>
              <a:t>The record definition can be stored in a copybook </a:t>
            </a:r>
          </a:p>
          <a:p>
            <a:r>
              <a:rPr lang="en-US" dirty="0" smtClean="0"/>
              <a:t>Any program that accesses this file only needs to direct the compiler to bring in the copybook at compile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82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retrieve a specific argument: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Display &lt;field1&gt;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Upon Argument-Number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Accept &lt;field2&gt;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From Argument-Value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field1 is a numeric field and holds the argument number (1 for 1</a:t>
            </a:r>
            <a:r>
              <a:rPr lang="en-US" baseline="30000" dirty="0" smtClean="0"/>
              <a:t>st</a:t>
            </a:r>
            <a:r>
              <a:rPr lang="en-US" dirty="0" smtClean="0"/>
              <a:t> argument; 2 for 2</a:t>
            </a:r>
            <a:r>
              <a:rPr lang="en-US" baseline="30000" dirty="0" smtClean="0"/>
              <a:t>nd</a:t>
            </a:r>
            <a:r>
              <a:rPr lang="en-US" dirty="0" smtClean="0"/>
              <a:t> argument, etc.)</a:t>
            </a:r>
          </a:p>
          <a:p>
            <a:r>
              <a:rPr lang="en-US" dirty="0" smtClean="0"/>
              <a:t>The desired argument value will be placed in field2 (without any double quotes)</a:t>
            </a:r>
          </a:p>
        </p:txBody>
      </p:sp>
    </p:spTree>
    <p:extLst>
      <p:ext uri="{BB962C8B-B14F-4D97-AF65-F5344CB8AC3E}">
        <p14:creationId xmlns:p14="http://schemas.microsoft.com/office/powerpoint/2010/main" val="1723958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01  All-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Pic X(20).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-Count             Pic 99.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-Number            Pic 99.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Pic X(50).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Command line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Luigi "New York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Accept All-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From Command-Line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All-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"Luigi New York</a:t>
            </a:r>
            <a:r>
              <a:rPr lang="en-US" sz="2000" dirty="0" smtClean="0"/>
              <a:t>ⒷⒷⒷⒷⒷⒷ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Accept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-Count From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Argument-Number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-Count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02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438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01  All-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Pic X(20).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-Count             Pic 99.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-Number            Pic 99.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Pic X(10).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Command line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Luigi "New York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Display 1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Upon Argument-Number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Accept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From Argument-Value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"Luigi</a:t>
            </a:r>
            <a:r>
              <a:rPr lang="en-US" sz="2000" dirty="0" smtClean="0"/>
              <a:t>ⒷⒷⒷⒷⒷ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951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“Hofstadter's </a:t>
            </a:r>
            <a:r>
              <a:rPr lang="en-US" dirty="0"/>
              <a:t>Law: It always takes longer than </a:t>
            </a:r>
            <a:r>
              <a:rPr lang="en-US" dirty="0" smtClean="0"/>
              <a:t>	you </a:t>
            </a:r>
            <a:r>
              <a:rPr lang="en-US" dirty="0"/>
              <a:t>expect, even when you take into </a:t>
            </a:r>
            <a:r>
              <a:rPr lang="en-US" dirty="0" smtClean="0"/>
              <a:t>	account </a:t>
            </a:r>
            <a:r>
              <a:rPr lang="en-US" dirty="0"/>
              <a:t>Hofstadter's Law</a:t>
            </a:r>
            <a:r>
              <a:rPr lang="en-US" dirty="0" smtClean="0"/>
              <a:t>.“ -- </a:t>
            </a:r>
            <a:r>
              <a:rPr lang="en-US" dirty="0"/>
              <a:t>Unknown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6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COPYBOOK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01  Record.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05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PayrollNumber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Pic X(6).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05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EmployeeName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Last        Pic X(20).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First       Pic X(15).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05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DeptNumber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   Pic X(6).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05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ManagerNumber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Pic X(6).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05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Salary         Pic 9(7)V99.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The contents of the file </a:t>
            </a:r>
            <a:r>
              <a:rPr lang="en-US" sz="2400" dirty="0" err="1" smtClean="0">
                <a:cs typeface="Courier New" pitchFamily="49" charset="0"/>
              </a:rPr>
              <a:t>PayrollRecord.cpy</a:t>
            </a:r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smtClean="0">
                <a:cs typeface="Courier New" pitchFamily="49" charset="0"/>
              </a:rPr>
              <a:t>Must adhere to all COBOL rules with regards to syntax, columns, etc.</a:t>
            </a:r>
            <a:endParaRPr lang="en-US" sz="2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78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COPYBOOKS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Data Division.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File Section.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FD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Copy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PayrollRecord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Items of note: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Only specified the file name, not the “</a:t>
            </a:r>
            <a:r>
              <a:rPr lang="en-US" sz="2400" dirty="0" err="1" smtClean="0">
                <a:cs typeface="Courier New" pitchFamily="49" charset="0"/>
              </a:rPr>
              <a:t>cpy</a:t>
            </a:r>
            <a:r>
              <a:rPr lang="en-US" sz="2400" dirty="0" smtClean="0">
                <a:cs typeface="Courier New" pitchFamily="49" charset="0"/>
              </a:rPr>
              <a:t>” extension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There are no quotes around the file name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The Copy directive must end in a period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The copybook is in the same folder as the source code file</a:t>
            </a:r>
            <a:endParaRPr lang="en-US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78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compiling the source code, the compiler will</a:t>
            </a:r>
          </a:p>
          <a:p>
            <a:pPr lvl="1"/>
            <a:r>
              <a:rPr lang="en-US" dirty="0" smtClean="0"/>
              <a:t>Create a temporary copy of the source code</a:t>
            </a:r>
          </a:p>
          <a:p>
            <a:pPr lvl="1"/>
            <a:r>
              <a:rPr lang="en-US" dirty="0" smtClean="0"/>
              <a:t>Turn the Copy statement into a comment</a:t>
            </a:r>
          </a:p>
          <a:p>
            <a:pPr lvl="1"/>
            <a:r>
              <a:rPr lang="en-US" dirty="0" smtClean="0"/>
              <a:t>Copy the contents of the copybook into the temporary source code file</a:t>
            </a:r>
          </a:p>
          <a:p>
            <a:pPr lvl="1"/>
            <a:r>
              <a:rPr lang="en-US" dirty="0" smtClean="0"/>
              <a:t>Compile the </a:t>
            </a:r>
            <a:r>
              <a:rPr lang="en-US" dirty="0"/>
              <a:t>temporary source code file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8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a program needed that copybook twice? Say once for an input file and again for an output file</a:t>
            </a:r>
          </a:p>
          <a:p>
            <a:r>
              <a:rPr lang="en-US" dirty="0" smtClean="0"/>
              <a:t>Would then have two identical record definitions, with identical record names as well as identical field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8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Copy directive can be instructed to replace text in the </a:t>
            </a:r>
            <a:r>
              <a:rPr lang="en-US" dirty="0" err="1" smtClean="0"/>
              <a:t>cpy</a:t>
            </a:r>
            <a:r>
              <a:rPr lang="en-US" dirty="0" smtClean="0"/>
              <a:t> file as it is brought into the source code</a:t>
            </a:r>
          </a:p>
          <a:p>
            <a:r>
              <a:rPr lang="en-US" dirty="0" smtClean="0"/>
              <a:t>The copybook needs to have an easily recognized token for replacement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8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COPYBOOK WITH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:Prefix:-Record.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05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:Prefix:-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PayrollNumber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Pic X(6).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05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:Prefix:-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EmployeeName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:Prefix:-Last        Pic X(20).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:Prefix:-First       Pic X(15).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05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:Prefix:-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DeptNumber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   Pic X(6).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05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:Prefix:-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ManagerNumber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Pic X(6).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05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:Prefix:-Salary         Pic 9(7)V99.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60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1374</Words>
  <Application>Microsoft Office PowerPoint</Application>
  <PresentationFormat>On-screen Show (4:3)</PresentationFormat>
  <Paragraphs>226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CSE 2133 - Business Programming with File Processing  </vt:lpstr>
      <vt:lpstr>COPYBOOKS</vt:lpstr>
      <vt:lpstr>A COPYBOOK SCENARIO</vt:lpstr>
      <vt:lpstr>COPYBOOK CONTENTS</vt:lpstr>
      <vt:lpstr>REFERENCING COPYBOOKS</vt:lpstr>
      <vt:lpstr>COMPILATION</vt:lpstr>
      <vt:lpstr>WHAT IF?</vt:lpstr>
      <vt:lpstr>REPLACING</vt:lpstr>
      <vt:lpstr>COPYBOOK WITH TOKENS</vt:lpstr>
      <vt:lpstr>COPY - REPLACING</vt:lpstr>
      <vt:lpstr>WHAT GETS COMPILED</vt:lpstr>
      <vt:lpstr>CALL</vt:lpstr>
      <vt:lpstr>CALL</vt:lpstr>
      <vt:lpstr>BY REFERENCE</vt:lpstr>
      <vt:lpstr>BY CONTENT</vt:lpstr>
      <vt:lpstr>CALL</vt:lpstr>
      <vt:lpstr>COMPILING THE SUBPROGRAM</vt:lpstr>
      <vt:lpstr>SUBPROGRAM CODE</vt:lpstr>
      <vt:lpstr>LINKAGE SECTION</vt:lpstr>
      <vt:lpstr>SUBPROGRAM CODE</vt:lpstr>
      <vt:lpstr>SUBPROGRAM</vt:lpstr>
      <vt:lpstr>PARAMETER LISTS</vt:lpstr>
      <vt:lpstr>SUBPROGRAM’S WORKING-STORAGE</vt:lpstr>
      <vt:lpstr>CANCEL</vt:lpstr>
      <vt:lpstr>LOCAL-STORAGE</vt:lpstr>
      <vt:lpstr>LOCAL STORAGE SECTION</vt:lpstr>
      <vt:lpstr>COMMAND-LINE ARGUMENTS</vt:lpstr>
      <vt:lpstr>COMMAND-LINE ARGUMENTS</vt:lpstr>
      <vt:lpstr>ACCEPT</vt:lpstr>
      <vt:lpstr>ACCEPT</vt:lpstr>
      <vt:lpstr>EXAMPLE</vt:lpstr>
      <vt:lpstr>EXAMPLE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2233 - Business Programming with File Processing  </dc:title>
  <dc:creator>Steve</dc:creator>
  <cp:lastModifiedBy>Steve</cp:lastModifiedBy>
  <cp:revision>23</cp:revision>
  <dcterms:created xsi:type="dcterms:W3CDTF">2012-08-06T13:04:06Z</dcterms:created>
  <dcterms:modified xsi:type="dcterms:W3CDTF">2013-12-27T03:20:47Z</dcterms:modified>
</cp:coreProperties>
</file>