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62" r:id="rId7"/>
    <p:sldId id="319" r:id="rId8"/>
    <p:sldId id="260" r:id="rId9"/>
    <p:sldId id="261" r:id="rId10"/>
    <p:sldId id="270" r:id="rId11"/>
    <p:sldId id="271" r:id="rId12"/>
    <p:sldId id="272" r:id="rId13"/>
    <p:sldId id="273" r:id="rId14"/>
    <p:sldId id="317" r:id="rId15"/>
    <p:sldId id="274" r:id="rId16"/>
    <p:sldId id="275" r:id="rId17"/>
    <p:sldId id="276" r:id="rId18"/>
    <p:sldId id="278" r:id="rId19"/>
    <p:sldId id="277" r:id="rId20"/>
    <p:sldId id="263" r:id="rId21"/>
    <p:sldId id="279" r:id="rId22"/>
    <p:sldId id="264" r:id="rId23"/>
    <p:sldId id="265" r:id="rId24"/>
    <p:sldId id="266" r:id="rId25"/>
    <p:sldId id="294" r:id="rId26"/>
    <p:sldId id="280" r:id="rId27"/>
    <p:sldId id="295" r:id="rId28"/>
    <p:sldId id="281" r:id="rId29"/>
    <p:sldId id="296" r:id="rId30"/>
    <p:sldId id="297" r:id="rId31"/>
    <p:sldId id="298" r:id="rId32"/>
    <p:sldId id="282" r:id="rId33"/>
    <p:sldId id="283" r:id="rId34"/>
    <p:sldId id="302" r:id="rId35"/>
    <p:sldId id="300" r:id="rId36"/>
    <p:sldId id="301" r:id="rId37"/>
    <p:sldId id="299" r:id="rId38"/>
    <p:sldId id="303" r:id="rId39"/>
    <p:sldId id="304" r:id="rId40"/>
    <p:sldId id="307" r:id="rId41"/>
    <p:sldId id="308" r:id="rId42"/>
    <p:sldId id="309" r:id="rId43"/>
    <p:sldId id="310" r:id="rId44"/>
    <p:sldId id="311" r:id="rId45"/>
    <p:sldId id="318" r:id="rId46"/>
    <p:sldId id="312" r:id="rId47"/>
    <p:sldId id="313" r:id="rId48"/>
    <p:sldId id="314" r:id="rId49"/>
    <p:sldId id="315" r:id="rId50"/>
    <p:sldId id="316" r:id="rId51"/>
    <p:sldId id="284" r:id="rId52"/>
    <p:sldId id="285" r:id="rId53"/>
    <p:sldId id="286" r:id="rId54"/>
    <p:sldId id="287" r:id="rId55"/>
    <p:sldId id="288" r:id="rId56"/>
    <p:sldId id="289" r:id="rId57"/>
    <p:sldId id="25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Direct Access Files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Try to read the 12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record in the file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12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Read Employee-File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300-Record-Found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Try to read the 12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record in the file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12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Read Employee-File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350-Record-NotFound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300-Record-Found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End-Read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0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Try to write to the 7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record position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The fields in Employee-Record are populated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7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Write Employee-Record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400-Record-Written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450-Record-Position-Used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1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write to the 7</a:t>
            </a:r>
            <a:r>
              <a:rPr lang="en-US" sz="2000" baseline="30000" dirty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record position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The fields in Employee-Record are populated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Move 7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Write Employee-Record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450-Record-Position-Used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400-Record-Written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End-Write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22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5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Delete will delete the current record</a:t>
            </a:r>
          </a:p>
          <a:p>
            <a:r>
              <a:rPr lang="en-US" sz="2800" dirty="0" smtClean="0">
                <a:cs typeface="Courier New" pitchFamily="49" charset="0"/>
              </a:rPr>
              <a:t>A delete must be preceded by a successful read</a:t>
            </a:r>
          </a:p>
          <a:p>
            <a:r>
              <a:rPr lang="en-US" sz="2800" dirty="0" smtClean="0">
                <a:cs typeface="Courier New" pitchFamily="49" charset="0"/>
              </a:rPr>
              <a:t>Once the record is read, the delete can be executed</a:t>
            </a:r>
          </a:p>
          <a:p>
            <a:r>
              <a:rPr lang="en-US" sz="2800" dirty="0">
                <a:cs typeface="Courier New" pitchFamily="49" charset="0"/>
              </a:rPr>
              <a:t>The relative key field should still have the proper value from the read. It is important that the value of this field does not change between the read </a:t>
            </a:r>
            <a:r>
              <a:rPr lang="en-US" sz="2800" dirty="0" smtClean="0">
                <a:cs typeface="Courier New" pitchFamily="49" charset="0"/>
              </a:rPr>
              <a:t>and </a:t>
            </a:r>
            <a:r>
              <a:rPr lang="en-US" sz="2800" dirty="0">
                <a:cs typeface="Courier New" pitchFamily="49" charset="0"/>
              </a:rPr>
              <a:t>the </a:t>
            </a:r>
            <a:r>
              <a:rPr lang="en-US" sz="2800" dirty="0" smtClean="0">
                <a:cs typeface="Courier New" pitchFamily="49" charset="0"/>
              </a:rPr>
              <a:t>delete</a:t>
            </a:r>
            <a:endParaRPr lang="en-US" sz="2800" dirty="0">
              <a:cs typeface="Courier New" pitchFamily="49" charset="0"/>
            </a:endParaRPr>
          </a:p>
          <a:p>
            <a:endParaRPr lang="en-US" sz="28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9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Deletes current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A successful read already occurred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Delete Employee-File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500-Record-Deleted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Deletes current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A successful read already occurred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Delete Employee-File 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550-Record-NotFound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500-Record-Deleted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End-Delete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9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A rewrite is the updating of an existing record</a:t>
            </a:r>
          </a:p>
          <a:p>
            <a:r>
              <a:rPr lang="en-US" sz="2800" dirty="0" smtClean="0">
                <a:cs typeface="Courier New" pitchFamily="49" charset="0"/>
              </a:rPr>
              <a:t>A rewrite must be preceded by a successful read</a:t>
            </a:r>
          </a:p>
          <a:p>
            <a:r>
              <a:rPr lang="en-US" sz="2800" dirty="0" smtClean="0">
                <a:cs typeface="Courier New" pitchFamily="49" charset="0"/>
              </a:rPr>
              <a:t>Once the record is read, the field(s) are updated as desired</a:t>
            </a:r>
          </a:p>
          <a:p>
            <a:r>
              <a:rPr lang="en-US" sz="2800" dirty="0" smtClean="0">
                <a:cs typeface="Courier New" pitchFamily="49" charset="0"/>
              </a:rPr>
              <a:t>The relative key field should still have the proper value from the read. It is important that the value of this field does not change between the </a:t>
            </a:r>
            <a:r>
              <a:rPr lang="en-US" sz="2800" dirty="0">
                <a:cs typeface="Courier New" pitchFamily="49" charset="0"/>
              </a:rPr>
              <a:t>read and </a:t>
            </a:r>
            <a:r>
              <a:rPr lang="en-US" sz="2800" dirty="0" smtClean="0">
                <a:cs typeface="Courier New" pitchFamily="49" charset="0"/>
              </a:rPr>
              <a:t>the rewrite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The fields in Employee-Record are updated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Rewrite Employee-Record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600-Record-Updated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8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The fields in Employee-Record are updated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Rewrite Employee-Record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650-Record-NotFound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600-Record-Updated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End-Rewrite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access files are files that can be accessed in a non-sequential manner</a:t>
            </a:r>
          </a:p>
          <a:p>
            <a:pPr lvl="1"/>
            <a:r>
              <a:rPr lang="en-US" dirty="0" smtClean="0"/>
              <a:t>Can directly access a record within the file, “skipping” records</a:t>
            </a:r>
          </a:p>
          <a:p>
            <a:pPr lvl="1"/>
            <a:r>
              <a:rPr lang="en-US" dirty="0" smtClean="0"/>
              <a:t>Can delete a record from the file</a:t>
            </a:r>
          </a:p>
          <a:p>
            <a:pPr lvl="1"/>
            <a:r>
              <a:rPr lang="en-US" dirty="0" smtClean="0"/>
              <a:t>Can update/rewrite a record in the file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situation where a company assigns a unique number to each employee</a:t>
            </a:r>
          </a:p>
          <a:p>
            <a:r>
              <a:rPr lang="en-US" dirty="0" smtClean="0"/>
              <a:t>This would be an ideal value to use  as a relative key (it is unique and numeric)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the employee number was 6 digits?</a:t>
            </a:r>
          </a:p>
          <a:p>
            <a:pPr lvl="1"/>
            <a:r>
              <a:rPr lang="en-US" dirty="0" smtClean="0"/>
              <a:t>The file would theoretically have to allow for 999,999 records</a:t>
            </a:r>
          </a:p>
          <a:p>
            <a:pPr lvl="1"/>
            <a:r>
              <a:rPr lang="en-US" dirty="0" smtClean="0"/>
              <a:t>Typically only a small fraction of those record positions would be used</a:t>
            </a:r>
          </a:p>
          <a:p>
            <a:pPr lvl="2"/>
            <a:r>
              <a:rPr lang="en-US" dirty="0" smtClean="0"/>
              <a:t>A company with 1,000 employees would only use 0.1% of the file</a:t>
            </a:r>
          </a:p>
          <a:p>
            <a:pPr lvl="1"/>
            <a:r>
              <a:rPr lang="en-US" dirty="0" smtClean="0"/>
              <a:t>This is a sparse file</a:t>
            </a:r>
          </a:p>
          <a:p>
            <a:pPr lvl="2"/>
            <a:r>
              <a:rPr lang="en-US" dirty="0" smtClean="0"/>
              <a:t>Wastes space</a:t>
            </a:r>
          </a:p>
          <a:p>
            <a:pPr lvl="2"/>
            <a:r>
              <a:rPr lang="en-US" dirty="0" smtClean="0"/>
              <a:t>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2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 would be used </a:t>
            </a:r>
          </a:p>
          <a:p>
            <a:pPr lvl="1"/>
            <a:r>
              <a:rPr lang="en-US" dirty="0" smtClean="0"/>
              <a:t>Maps the key value to a smaller value (the hash) that can be used as a relative key</a:t>
            </a:r>
          </a:p>
          <a:p>
            <a:r>
              <a:rPr lang="en-US" dirty="0" smtClean="0"/>
              <a:t>Mod is a commonly used hash function</a:t>
            </a:r>
          </a:p>
          <a:p>
            <a:pPr lvl="1"/>
            <a:r>
              <a:rPr lang="en-US" dirty="0" smtClean="0"/>
              <a:t>Relative-Key = Key-Value Mod #</a:t>
            </a:r>
            <a:r>
              <a:rPr lang="en-US" dirty="0" err="1" smtClean="0"/>
              <a:t>RecordsInFile</a:t>
            </a:r>
            <a:endParaRPr lang="en-US" dirty="0" smtClean="0"/>
          </a:p>
          <a:p>
            <a:r>
              <a:rPr lang="en-US" dirty="0" smtClean="0"/>
              <a:t>Major disadvantage is that a hash function can map different values to the same relative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100 record in a relative file, so the hash function is “Mod 100”</a:t>
            </a:r>
          </a:p>
          <a:p>
            <a:pPr lvl="1"/>
            <a:r>
              <a:rPr lang="en-US" dirty="0" smtClean="0"/>
              <a:t>Employee # 341287 gets relative key 87 and is written to the 87</a:t>
            </a:r>
            <a:r>
              <a:rPr lang="en-US" baseline="30000" dirty="0" smtClean="0"/>
              <a:t>th</a:t>
            </a:r>
            <a:r>
              <a:rPr lang="en-US" dirty="0" smtClean="0"/>
              <a:t> position in the relative file</a:t>
            </a:r>
          </a:p>
          <a:p>
            <a:pPr lvl="1"/>
            <a:r>
              <a:rPr lang="en-US" dirty="0" smtClean="0"/>
              <a:t>Later on, employee # 840187 also gets relative key 87 and the attempt to write this record to the 87</a:t>
            </a:r>
            <a:r>
              <a:rPr lang="en-US" baseline="30000" dirty="0" smtClean="0"/>
              <a:t>th</a:t>
            </a:r>
            <a:r>
              <a:rPr lang="en-US" dirty="0" smtClean="0"/>
              <a:t> position in the relative file fails, as a record is already there</a:t>
            </a:r>
          </a:p>
          <a:p>
            <a:pPr lvl="1"/>
            <a:r>
              <a:rPr lang="en-US" dirty="0" smtClean="0"/>
              <a:t>This is called a “collision”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Collisions must be detected and resolved</a:t>
            </a:r>
          </a:p>
          <a:p>
            <a:r>
              <a:rPr lang="en-US" dirty="0" smtClean="0"/>
              <a:t>Common collision resolution technique is the “linear probe”</a:t>
            </a:r>
          </a:p>
          <a:p>
            <a:pPr lvl="1"/>
            <a:r>
              <a:rPr lang="en-US" dirty="0" smtClean="0"/>
              <a:t>When a collision occurs the file is then sequentially searched until an empty record position is found</a:t>
            </a:r>
          </a:p>
          <a:p>
            <a:pPr lvl="1"/>
            <a:r>
              <a:rPr lang="en-US" dirty="0" smtClean="0"/>
              <a:t>Once an unoccupied position is found, the record is written there</a:t>
            </a:r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example, position 87 is already occupied</a:t>
            </a:r>
          </a:p>
          <a:p>
            <a:pPr lvl="1"/>
            <a:r>
              <a:rPr lang="en-US" dirty="0" smtClean="0"/>
              <a:t>Check position 88, then 89, etc. until an empty position is found</a:t>
            </a:r>
          </a:p>
          <a:p>
            <a:pPr lvl="2"/>
            <a:r>
              <a:rPr lang="en-US" dirty="0" smtClean="0"/>
              <a:t>Record is written at the first empty position encountered </a:t>
            </a:r>
          </a:p>
          <a:p>
            <a:pPr lvl="1"/>
            <a:r>
              <a:rPr lang="en-US" dirty="0" smtClean="0"/>
              <a:t>Remember the file size is 100, so if position 100 is occupied, “roll over” to position 1 and continue searching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0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HASHED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relative file is created using a hash function, retrieving records becomes more complicated</a:t>
            </a:r>
          </a:p>
          <a:p>
            <a:r>
              <a:rPr lang="en-US" dirty="0" smtClean="0"/>
              <a:t>The key of the desired record is input into the same hash function used to create the relative file, and is mapped to a relative key</a:t>
            </a:r>
          </a:p>
          <a:p>
            <a:r>
              <a:rPr lang="en-US" dirty="0" smtClean="0"/>
              <a:t>A successful read with that relative key does not necessarily mean the desired record was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HASHED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record must be checked to see if it is the desired one</a:t>
            </a:r>
          </a:p>
          <a:p>
            <a:r>
              <a:rPr lang="en-US" dirty="0" smtClean="0"/>
              <a:t>If not, then the file must be searched in the same fashion as collisions were resolved when the file was created</a:t>
            </a:r>
          </a:p>
          <a:p>
            <a:r>
              <a:rPr lang="en-US" dirty="0" smtClean="0"/>
              <a:t>Each record found must be checked to see if it is the desired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0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determined that a hash function that “mods” the key against a prime number provides a fairly even distribution</a:t>
            </a:r>
          </a:p>
          <a:p>
            <a:pPr lvl="1"/>
            <a:r>
              <a:rPr lang="en-US" dirty="0" smtClean="0"/>
              <a:t>Pick a prime number close to the number of records in the file</a:t>
            </a:r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HASH FUCNTIONS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</a:p>
          <a:p>
            <a:pPr lvl="1"/>
            <a:r>
              <a:rPr lang="en-US" dirty="0" err="1" smtClean="0"/>
              <a:t>RelativeKey</a:t>
            </a:r>
            <a:r>
              <a:rPr lang="en-US" dirty="0" smtClean="0"/>
              <a:t> = floor(M * </a:t>
            </a:r>
            <a:r>
              <a:rPr lang="en-US" dirty="0" err="1" smtClean="0"/>
              <a:t>FractionalPart</a:t>
            </a:r>
            <a:r>
              <a:rPr lang="en-US" dirty="0" smtClean="0"/>
              <a:t>(Key*A)) + 1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ey is the record’s key value</a:t>
            </a:r>
          </a:p>
          <a:p>
            <a:pPr lvl="2"/>
            <a:r>
              <a:rPr lang="en-US" dirty="0" smtClean="0"/>
              <a:t>M is an integer constant (# records in file)</a:t>
            </a:r>
          </a:p>
          <a:p>
            <a:pPr lvl="2"/>
            <a:r>
              <a:rPr lang="en-US" dirty="0" smtClean="0"/>
              <a:t>A is constant real such that 0 &lt; A &lt; 1</a:t>
            </a:r>
          </a:p>
          <a:p>
            <a:pPr lvl="3"/>
            <a:r>
              <a:rPr lang="en-US" dirty="0" smtClean="0"/>
              <a:t>Suggested value is (</a:t>
            </a:r>
            <a:r>
              <a:rPr lang="en-US" dirty="0" err="1" smtClean="0"/>
              <a:t>sqrt</a:t>
            </a:r>
            <a:r>
              <a:rPr lang="en-US" dirty="0" smtClean="0"/>
              <a:t>(5) – 1) / 2 = 0.6180339887</a:t>
            </a:r>
          </a:p>
          <a:p>
            <a:pPr lvl="2"/>
            <a:r>
              <a:rPr lang="en-US" dirty="0" smtClean="0"/>
              <a:t>Range of relative keys is [1 .. 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file organizations support direct access</a:t>
            </a:r>
          </a:p>
          <a:p>
            <a:pPr lvl="1"/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Indexed</a:t>
            </a:r>
          </a:p>
          <a:p>
            <a:r>
              <a:rPr lang="en-US" dirty="0" smtClean="0"/>
              <a:t>Relative files are based on record number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record, 2</a:t>
            </a:r>
            <a:r>
              <a:rPr lang="en-US" baseline="30000" dirty="0" smtClean="0"/>
              <a:t>nd</a:t>
            </a:r>
            <a:r>
              <a:rPr lang="en-US" dirty="0" smtClean="0"/>
              <a:t> record, etc.</a:t>
            </a:r>
          </a:p>
          <a:p>
            <a:r>
              <a:rPr lang="en-US" dirty="0" smtClean="0"/>
              <a:t>Indexed files are based on a key field</a:t>
            </a:r>
          </a:p>
          <a:p>
            <a:pPr lvl="1"/>
            <a:r>
              <a:rPr lang="en-US" dirty="0" smtClean="0"/>
              <a:t>Value of key field unique within the file</a:t>
            </a:r>
          </a:p>
        </p:txBody>
      </p:sp>
    </p:spTree>
    <p:extLst>
      <p:ext uri="{BB962C8B-B14F-4D97-AF65-F5344CB8AC3E}">
        <p14:creationId xmlns:p14="http://schemas.microsoft.com/office/powerpoint/2010/main" val="654266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FUCNTIONS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of Square</a:t>
            </a:r>
          </a:p>
          <a:p>
            <a:pPr lvl="1"/>
            <a:r>
              <a:rPr lang="en-US" dirty="0" smtClean="0"/>
              <a:t>Square the key, then use a fixed number of digits from the middle of the result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Key is 4 digits, square can be up to 8 digits</a:t>
            </a:r>
          </a:p>
          <a:p>
            <a:pPr lvl="2"/>
            <a:r>
              <a:rPr lang="en-US" dirty="0" smtClean="0"/>
              <a:t>Use the middle two (digits 4 and 5) as the relative key</a:t>
            </a:r>
          </a:p>
          <a:p>
            <a:pPr lvl="3"/>
            <a:r>
              <a:rPr lang="en-US" dirty="0" smtClean="0"/>
              <a:t>Key = 9452. 9452 squared is 89,340,304</a:t>
            </a:r>
          </a:p>
          <a:p>
            <a:pPr lvl="3"/>
            <a:r>
              <a:rPr lang="en-US" dirty="0" smtClean="0"/>
              <a:t>Relative key is 40</a:t>
            </a:r>
          </a:p>
        </p:txBody>
      </p:sp>
    </p:spTree>
    <p:extLst>
      <p:ext uri="{BB962C8B-B14F-4D97-AF65-F5344CB8AC3E}">
        <p14:creationId xmlns:p14="http://schemas.microsoft.com/office/powerpoint/2010/main" val="223218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FUCNTIONS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of Square (large keys)</a:t>
            </a:r>
          </a:p>
          <a:p>
            <a:pPr lvl="1"/>
            <a:r>
              <a:rPr lang="en-US" dirty="0" smtClean="0"/>
              <a:t>If key is too large to square, only square a part of the key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Key is 8 digits, so build a value from digits 1, 3, 5 and 7 and square that</a:t>
            </a:r>
          </a:p>
          <a:p>
            <a:pPr lvl="3"/>
            <a:r>
              <a:rPr lang="en-US" dirty="0" smtClean="0"/>
              <a:t>Key = 12126730. 1163 squared is 1,352,569</a:t>
            </a:r>
          </a:p>
          <a:p>
            <a:pPr lvl="3"/>
            <a:r>
              <a:rPr lang="en-US" dirty="0" smtClean="0"/>
              <a:t>Relative key is 52 (digits 4 and 5)</a:t>
            </a:r>
          </a:p>
        </p:txBody>
      </p:sp>
    </p:spTree>
    <p:extLst>
      <p:ext uri="{BB962C8B-B14F-4D97-AF65-F5344CB8AC3E}">
        <p14:creationId xmlns:p14="http://schemas.microsoft.com/office/powerpoint/2010/main" val="56393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FUCNTIONS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Key is divided into segments of fixed length, and the segments are added together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Divide key into segments of size 3</a:t>
            </a:r>
          </a:p>
          <a:p>
            <a:pPr lvl="2"/>
            <a:r>
              <a:rPr lang="en-US" dirty="0" smtClean="0"/>
              <a:t>Key = 76123451001214</a:t>
            </a:r>
          </a:p>
          <a:p>
            <a:pPr lvl="3"/>
            <a:r>
              <a:rPr lang="en-US" dirty="0" smtClean="0"/>
              <a:t>Segments are 76, 123, 451, 001, 214</a:t>
            </a:r>
          </a:p>
          <a:p>
            <a:pPr lvl="3"/>
            <a:r>
              <a:rPr lang="en-US" dirty="0" smtClean="0"/>
              <a:t>Sum is 865</a:t>
            </a:r>
          </a:p>
          <a:p>
            <a:pPr lvl="3"/>
            <a:r>
              <a:rPr lang="en-US" dirty="0" smtClean="0"/>
              <a:t>Sum can be </a:t>
            </a:r>
            <a:r>
              <a:rPr lang="en-US" dirty="0" err="1" smtClean="0"/>
              <a:t>modded</a:t>
            </a:r>
            <a:r>
              <a:rPr lang="en-US" dirty="0" smtClean="0"/>
              <a:t> to some other value to bring within a specified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COLLISION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Probing</a:t>
            </a:r>
          </a:p>
          <a:p>
            <a:pPr lvl="1"/>
            <a:r>
              <a:rPr lang="en-US" dirty="0" smtClean="0"/>
              <a:t>b = number of record positions in the file</a:t>
            </a:r>
          </a:p>
          <a:p>
            <a:pPr lvl="1"/>
            <a:r>
              <a:rPr lang="en-US" dirty="0" smtClean="0"/>
              <a:t>The numbers [1 .. b-1] are placed in a random permutation [r(1), r(2), … r(b-1)]</a:t>
            </a:r>
          </a:p>
          <a:p>
            <a:pPr lvl="2"/>
            <a:r>
              <a:rPr lang="en-US" dirty="0" smtClean="0"/>
              <a:t>Sequence is created once</a:t>
            </a:r>
          </a:p>
          <a:p>
            <a:pPr lvl="2"/>
            <a:r>
              <a:rPr lang="en-US" dirty="0" smtClean="0"/>
              <a:t>When a collision occurs at position p, the sequence of positions to check</a:t>
            </a:r>
          </a:p>
          <a:p>
            <a:pPr lvl="3"/>
            <a:r>
              <a:rPr lang="en-US" dirty="0" smtClean="0"/>
              <a:t>[(</a:t>
            </a:r>
            <a:r>
              <a:rPr lang="en-US" dirty="0" err="1" smtClean="0"/>
              <a:t>p+r</a:t>
            </a:r>
            <a:r>
              <a:rPr lang="en-US" dirty="0" smtClean="0"/>
              <a:t>(1)) mod b] + 1</a:t>
            </a:r>
          </a:p>
          <a:p>
            <a:pPr lvl="3"/>
            <a:r>
              <a:rPr lang="en-US" dirty="0" smtClean="0"/>
              <a:t>[(</a:t>
            </a:r>
            <a:r>
              <a:rPr lang="en-US" dirty="0" err="1" smtClean="0"/>
              <a:t>p+r</a:t>
            </a:r>
            <a:r>
              <a:rPr lang="en-US" dirty="0" smtClean="0"/>
              <a:t>(2)) </a:t>
            </a:r>
            <a:r>
              <a:rPr lang="en-US" dirty="0"/>
              <a:t>mod b] + </a:t>
            </a:r>
            <a:r>
              <a:rPr lang="en-US" dirty="0" smtClean="0"/>
              <a:t>1</a:t>
            </a:r>
          </a:p>
          <a:p>
            <a:pPr lvl="3"/>
            <a:r>
              <a:rPr lang="en-US" dirty="0"/>
              <a:t>[(</a:t>
            </a:r>
            <a:r>
              <a:rPr lang="en-US" dirty="0" err="1" smtClean="0"/>
              <a:t>p+r</a:t>
            </a:r>
            <a:r>
              <a:rPr lang="en-US" dirty="0" smtClean="0"/>
              <a:t>(3)) </a:t>
            </a:r>
            <a:r>
              <a:rPr lang="en-US" dirty="0"/>
              <a:t>mod b] + 1, etc.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COLLISION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Probing Example</a:t>
            </a:r>
          </a:p>
          <a:p>
            <a:pPr lvl="1"/>
            <a:r>
              <a:rPr lang="en-US" dirty="0" smtClean="0"/>
              <a:t>b = 8</a:t>
            </a:r>
          </a:p>
          <a:p>
            <a:pPr lvl="1"/>
            <a:r>
              <a:rPr lang="en-US" dirty="0" smtClean="0"/>
              <a:t>Random sequence is [3, 6, 1, 7, 2, 5, 4]</a:t>
            </a:r>
          </a:p>
          <a:p>
            <a:pPr lvl="1"/>
            <a:r>
              <a:rPr lang="en-US" dirty="0" smtClean="0"/>
              <a:t>A collision occurs at position 2</a:t>
            </a:r>
          </a:p>
          <a:p>
            <a:pPr lvl="1"/>
            <a:r>
              <a:rPr lang="en-US" dirty="0" smtClean="0"/>
              <a:t>When looking for an unoccupied position:</a:t>
            </a:r>
          </a:p>
          <a:p>
            <a:pPr lvl="2"/>
            <a:r>
              <a:rPr lang="en-US" dirty="0" smtClean="0"/>
              <a:t>[(2 + 3) mod 8] + 1 = 6</a:t>
            </a:r>
          </a:p>
          <a:p>
            <a:pPr lvl="2"/>
            <a:r>
              <a:rPr lang="en-US" dirty="0" smtClean="0"/>
              <a:t>[(2 + 6) mod 8] + 1 = 1</a:t>
            </a:r>
          </a:p>
          <a:p>
            <a:pPr lvl="2"/>
            <a:r>
              <a:rPr lang="en-US" dirty="0"/>
              <a:t>[(2 + </a:t>
            </a:r>
            <a:r>
              <a:rPr lang="en-US" dirty="0" smtClean="0"/>
              <a:t>1) </a:t>
            </a:r>
            <a:r>
              <a:rPr lang="en-US" dirty="0"/>
              <a:t>mod 8] + 1 = </a:t>
            </a:r>
            <a:r>
              <a:rPr lang="en-US" dirty="0" smtClean="0"/>
              <a:t>4</a:t>
            </a:r>
            <a:endParaRPr lang="en-US" dirty="0"/>
          </a:p>
          <a:p>
            <a:pPr lvl="2"/>
            <a:r>
              <a:rPr lang="en-US" dirty="0"/>
              <a:t>[(2 + </a:t>
            </a:r>
            <a:r>
              <a:rPr lang="en-US" dirty="0" smtClean="0"/>
              <a:t>7) </a:t>
            </a:r>
            <a:r>
              <a:rPr lang="en-US" dirty="0"/>
              <a:t>mod 8] + 1 = </a:t>
            </a:r>
            <a:r>
              <a:rPr lang="en-US" dirty="0" smtClean="0"/>
              <a:t>2, etc.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COLLISION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With linear probing, when a collision occurs at position p the sequence of positions to check is</a:t>
            </a:r>
          </a:p>
          <a:p>
            <a:pPr lvl="2"/>
            <a:r>
              <a:rPr lang="en-US" dirty="0" smtClean="0"/>
              <a:t>(p + 1) mod b; (p + 2) mod b; etc.</a:t>
            </a:r>
          </a:p>
          <a:p>
            <a:pPr lvl="1"/>
            <a:r>
              <a:rPr lang="en-US" dirty="0" smtClean="0"/>
              <a:t>With quadratic probing the sequence of positions to check is</a:t>
            </a:r>
          </a:p>
          <a:p>
            <a:pPr lvl="2"/>
            <a:r>
              <a:rPr lang="en-US" dirty="0"/>
              <a:t> (p + </a:t>
            </a:r>
            <a:r>
              <a:rPr lang="en-US" dirty="0" smtClean="0"/>
              <a:t>q(1)) </a:t>
            </a:r>
            <a:r>
              <a:rPr lang="en-US" dirty="0"/>
              <a:t>mod b; (p + </a:t>
            </a:r>
            <a:r>
              <a:rPr lang="en-US" dirty="0" smtClean="0"/>
              <a:t>q(2)) </a:t>
            </a:r>
            <a:r>
              <a:rPr lang="en-US" dirty="0"/>
              <a:t>mod b; </a:t>
            </a:r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q(</a:t>
            </a:r>
            <a:r>
              <a:rPr lang="en-US" dirty="0" err="1" smtClean="0"/>
              <a:t>i</a:t>
            </a:r>
            <a:r>
              <a:rPr lang="en-US" dirty="0" smtClean="0"/>
              <a:t>) is some quadratic function, such as i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/>
              <a:t>(p + </a:t>
            </a:r>
            <a:r>
              <a:rPr lang="en-US" dirty="0" smtClean="0"/>
              <a:t>2) </a:t>
            </a:r>
            <a:r>
              <a:rPr lang="en-US" dirty="0"/>
              <a:t>mod b; (p + </a:t>
            </a:r>
            <a:r>
              <a:rPr lang="en-US" dirty="0" smtClean="0"/>
              <a:t>5) </a:t>
            </a:r>
            <a:r>
              <a:rPr lang="en-US" dirty="0"/>
              <a:t>mod b</a:t>
            </a:r>
            <a:r>
              <a:rPr lang="en-US" dirty="0" smtClean="0"/>
              <a:t>; etc.</a:t>
            </a:r>
          </a:p>
          <a:p>
            <a:pPr lvl="1"/>
            <a:r>
              <a:rPr lang="en-US" dirty="0" smtClean="0"/>
              <a:t>Helps avoid clustering (spreads colliders out more)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8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COLLISION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Double Hashing</a:t>
            </a:r>
          </a:p>
          <a:p>
            <a:pPr lvl="1"/>
            <a:r>
              <a:rPr lang="en-US" dirty="0" smtClean="0"/>
              <a:t>When a collision occurs, a second hash function is applied to the key to determine the stride (the number of positions to skip with each check)</a:t>
            </a:r>
          </a:p>
          <a:p>
            <a:pPr lvl="1"/>
            <a:r>
              <a:rPr lang="en-US" dirty="0" smtClean="0"/>
              <a:t>s = stride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collision occurs at position p the sequence of positions to check </a:t>
            </a:r>
            <a:r>
              <a:rPr lang="en-US" dirty="0" smtClean="0"/>
              <a:t>is</a:t>
            </a:r>
          </a:p>
          <a:p>
            <a:pPr lvl="2"/>
            <a:r>
              <a:rPr lang="en-US" dirty="0" smtClean="0"/>
              <a:t>p + s; p + 2s; p + 3s; … p + (b-1)s</a:t>
            </a:r>
          </a:p>
          <a:p>
            <a:pPr lvl="1"/>
            <a:r>
              <a:rPr lang="en-US" dirty="0" smtClean="0"/>
              <a:t>In order for all positions to be in that sequence, s must be relatively prime to b (share no divisors other than 1)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89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key for the record is non-numeric, it must be transformed into a number so that it can be input into a hash function</a:t>
            </a:r>
          </a:p>
          <a:p>
            <a:r>
              <a:rPr lang="en-US" dirty="0" smtClean="0"/>
              <a:t>Typically use ASCII codes for the characters in the key in some fashion</a:t>
            </a:r>
          </a:p>
          <a:p>
            <a:pPr lvl="1"/>
            <a:r>
              <a:rPr lang="en-US" dirty="0" smtClean="0"/>
              <a:t>Add the ASCII codes for each character; or concatenate them if the key is not too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"Emp-Master.dat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Organization 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Indexed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Record Key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Status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Organization indicates the file is relative</a:t>
            </a:r>
          </a:p>
          <a:p>
            <a:r>
              <a:rPr lang="en-US" sz="2400" dirty="0" smtClean="0"/>
              <a:t>Random access mode indicates direct access</a:t>
            </a:r>
          </a:p>
          <a:p>
            <a:r>
              <a:rPr lang="en-US" sz="2400" dirty="0" smtClean="0"/>
              <a:t>Other access modes</a:t>
            </a:r>
          </a:p>
          <a:p>
            <a:pPr lvl="1"/>
            <a:r>
              <a:rPr lang="en-US" sz="1800" dirty="0" smtClean="0"/>
              <a:t>Sequential – use the file as if it were sequential</a:t>
            </a:r>
          </a:p>
          <a:p>
            <a:pPr lvl="1"/>
            <a:r>
              <a:rPr lang="en-US" sz="1800" dirty="0" smtClean="0"/>
              <a:t>Dynamic – Can use the file Sequentially and/or Randomly</a:t>
            </a:r>
          </a:p>
        </p:txBody>
      </p:sp>
    </p:spTree>
    <p:extLst>
      <p:ext uri="{BB962C8B-B14F-4D97-AF65-F5344CB8AC3E}">
        <p14:creationId xmlns:p14="http://schemas.microsoft.com/office/powerpoint/2010/main" val="1854127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Assign to "Emp-Master.dat"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Organization is Indexed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Record Key is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Status is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FileStatus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/>
              <a:t>Emp</a:t>
            </a:r>
            <a:r>
              <a:rPr lang="en-US" sz="2400" dirty="0" smtClean="0"/>
              <a:t>-Key is the field that will hold the </a:t>
            </a:r>
            <a:r>
              <a:rPr lang="en-US" sz="2400" dirty="0" smtClean="0"/>
              <a:t>unique identifier for the file</a:t>
            </a:r>
            <a:endParaRPr lang="en-US" sz="2400" dirty="0" smtClean="0"/>
          </a:p>
          <a:p>
            <a:pPr lvl="1"/>
            <a:r>
              <a:rPr lang="en-US" sz="2000" dirty="0" smtClean="0"/>
              <a:t>Is part of the record</a:t>
            </a:r>
          </a:p>
          <a:p>
            <a:pPr lvl="1"/>
            <a:r>
              <a:rPr lang="en-US" sz="2000" dirty="0" smtClean="0"/>
              <a:t>Value on each record must be unique within the file</a:t>
            </a:r>
          </a:p>
          <a:p>
            <a:r>
              <a:rPr lang="en-US" sz="2400" dirty="0" err="1" smtClean="0"/>
              <a:t>FileStatus</a:t>
            </a:r>
            <a:r>
              <a:rPr lang="en-US" sz="2400" dirty="0" smtClean="0"/>
              <a:t> will hold the return code of each file operation</a:t>
            </a:r>
          </a:p>
          <a:p>
            <a:pPr lvl="1"/>
            <a:r>
              <a:rPr lang="en-US" sz="2000" dirty="0" smtClean="0"/>
              <a:t>Is defined in working-storage</a:t>
            </a:r>
          </a:p>
          <a:p>
            <a:pPr lvl="1"/>
            <a:r>
              <a:rPr lang="en-US" sz="2000" dirty="0" smtClean="0"/>
              <a:t>Is a Pic 99 field</a:t>
            </a:r>
          </a:p>
          <a:p>
            <a:pPr lvl="1"/>
            <a:r>
              <a:rPr lang="en-US" sz="2000" dirty="0" smtClean="0"/>
              <a:t>Same codes as with Relative 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4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"Emp-Master.dat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Organization is Relative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Relative Key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Status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Organization indicates the file is relative</a:t>
            </a:r>
          </a:p>
          <a:p>
            <a:r>
              <a:rPr lang="en-US" sz="2400" dirty="0" smtClean="0"/>
              <a:t>Random access mode indicates direct access</a:t>
            </a:r>
          </a:p>
          <a:p>
            <a:r>
              <a:rPr lang="en-US" sz="2400" dirty="0" smtClean="0"/>
              <a:t>Other access modes</a:t>
            </a:r>
          </a:p>
          <a:p>
            <a:pPr lvl="1"/>
            <a:r>
              <a:rPr lang="en-US" sz="1800" dirty="0" smtClean="0"/>
              <a:t>Sequential – use the file as if it were sequential</a:t>
            </a:r>
          </a:p>
          <a:p>
            <a:pPr lvl="1"/>
            <a:r>
              <a:rPr lang="en-US" sz="1800" dirty="0" smtClean="0"/>
              <a:t>Dynamic – Can use the file Sequentially and/or Randomly</a:t>
            </a:r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To open the file for reading only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	Open Input Employee-File</a:t>
            </a:r>
          </a:p>
          <a:p>
            <a:r>
              <a:rPr lang="en-US" sz="2800" dirty="0">
                <a:cs typeface="Courier New" pitchFamily="49" charset="0"/>
              </a:rPr>
              <a:t>To open the file for </a:t>
            </a:r>
            <a:r>
              <a:rPr lang="en-US" sz="2800" dirty="0" smtClean="0">
                <a:cs typeface="Courier New" pitchFamily="49" charset="0"/>
              </a:rPr>
              <a:t>writing only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	Open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Employee-File</a:t>
            </a:r>
          </a:p>
          <a:p>
            <a:r>
              <a:rPr lang="en-US" sz="2800" dirty="0">
                <a:cs typeface="Courier New" pitchFamily="49" charset="0"/>
              </a:rPr>
              <a:t>To open the file for </a:t>
            </a:r>
            <a:r>
              <a:rPr lang="en-US" sz="2800" dirty="0" smtClean="0">
                <a:cs typeface="Courier New" pitchFamily="49" charset="0"/>
              </a:rPr>
              <a:t>reading/writing/ deleting/updating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	Open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I-O Employee-File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37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Try to read the record for employee #100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100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Read Employee-File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300-Record-Found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63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Try to read the record for employee #100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Move 100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Read Employee-File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350-Record-NotFound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300-Record-Found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End-Read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Try to write record for employee #125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The fields in Employee-Record are populated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Move 125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Write Employee-Record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400-Record-Written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450-Record-Already-Exists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5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Try to write record for employee #125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The fields in Employee-Record are populated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Move 125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Write Employee-Record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450-Record-Already-Exists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400-Record-Written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End-Write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22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97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Delete will delete the current record</a:t>
            </a:r>
          </a:p>
          <a:p>
            <a:r>
              <a:rPr lang="en-US" sz="2800" dirty="0" smtClean="0">
                <a:cs typeface="Courier New" pitchFamily="49" charset="0"/>
              </a:rPr>
              <a:t>A delete must be preceded by a successful read</a:t>
            </a:r>
          </a:p>
          <a:p>
            <a:r>
              <a:rPr lang="en-US" sz="2800" dirty="0" smtClean="0">
                <a:cs typeface="Courier New" pitchFamily="49" charset="0"/>
              </a:rPr>
              <a:t>Once the record is read, the delete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2803667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Deletes current 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A successful read already occurred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Delete Employee-File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500-Record-Deleted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91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Deletes current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A successful read already occurred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Delete Employee-File 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Invalid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550-Record-NotFound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500-Record-Deleted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End-Delete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69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A rewrite is the updating of an existing record</a:t>
            </a:r>
          </a:p>
          <a:p>
            <a:r>
              <a:rPr lang="en-US" sz="2800" dirty="0" smtClean="0">
                <a:cs typeface="Courier New" pitchFamily="49" charset="0"/>
              </a:rPr>
              <a:t>A rewrite must be preceded by a successful read</a:t>
            </a:r>
          </a:p>
          <a:p>
            <a:r>
              <a:rPr lang="en-US" sz="2800" dirty="0" smtClean="0">
                <a:cs typeface="Courier New" pitchFamily="49" charset="0"/>
              </a:rPr>
              <a:t>Once the record is read, the field(s) are updated as desired. Then the rewrite is executed</a:t>
            </a:r>
          </a:p>
        </p:txBody>
      </p:sp>
    </p:spTree>
    <p:extLst>
      <p:ext uri="{BB962C8B-B14F-4D97-AF65-F5344CB8AC3E}">
        <p14:creationId xmlns:p14="http://schemas.microsoft.com/office/powerpoint/2010/main" val="2777815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– FILE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The fields in Employee-Record are updated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Rewrite Employee-Record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Evaluate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00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Perform 600-Record-Updated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23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Perform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650-Record-NotFound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When Other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Display "Unexpected Error 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End-Evaluate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Employee-File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Assign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"Emp-Master.dat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Organization is Relative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Access Mode is Random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Relative Key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-Key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Status is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/>
              <a:t>Emp</a:t>
            </a:r>
            <a:r>
              <a:rPr lang="en-US" sz="2400" dirty="0" smtClean="0"/>
              <a:t>-Key is the field that will hold the record position</a:t>
            </a:r>
          </a:p>
          <a:p>
            <a:pPr lvl="1"/>
            <a:r>
              <a:rPr lang="en-US" sz="2000" dirty="0" smtClean="0"/>
              <a:t>Is not part of the record, is in Working-Storage</a:t>
            </a:r>
          </a:p>
          <a:p>
            <a:pPr lvl="1"/>
            <a:r>
              <a:rPr lang="en-US" sz="2000" dirty="0" smtClean="0"/>
              <a:t>Is numeric (must ensure it is large enough to hold all possible record positions)</a:t>
            </a:r>
          </a:p>
          <a:p>
            <a:r>
              <a:rPr lang="en-US" sz="2400" dirty="0" err="1" smtClean="0"/>
              <a:t>FileStatus</a:t>
            </a:r>
            <a:r>
              <a:rPr lang="en-US" sz="2400" dirty="0" smtClean="0"/>
              <a:t> will hold the return code of each file operation</a:t>
            </a:r>
          </a:p>
          <a:p>
            <a:pPr lvl="1"/>
            <a:r>
              <a:rPr lang="en-US" sz="2000" dirty="0" smtClean="0"/>
              <a:t>Is defined in working-storage</a:t>
            </a:r>
          </a:p>
          <a:p>
            <a:pPr lvl="1"/>
            <a:r>
              <a:rPr lang="en-US" sz="2000" dirty="0" smtClean="0"/>
              <a:t>Is a Pic 99 field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895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– INVALID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The fields in Employee-Record are updated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Rewrite Employee-Record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Invalid Key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Perform 650-Record-NotFound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Not Invalid Key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Perform 600-Record-Updated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End-Rewrite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Only detects file status 00 and 23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70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Indexed files can be multi-key files (have more than one key)</a:t>
            </a:r>
          </a:p>
          <a:p>
            <a:r>
              <a:rPr lang="en-US" dirty="0" smtClean="0"/>
              <a:t>One key must be designated as the primary key</a:t>
            </a:r>
          </a:p>
          <a:p>
            <a:r>
              <a:rPr lang="en-US" dirty="0" smtClean="0"/>
              <a:t>All other keys are secondary, or alternate, keys</a:t>
            </a:r>
          </a:p>
          <a:p>
            <a:r>
              <a:rPr lang="en-US" dirty="0" smtClean="0"/>
              <a:t>Values for alternate keys do not need to be unique within the file</a:t>
            </a:r>
          </a:p>
          <a:p>
            <a:r>
              <a:rPr lang="en-US" dirty="0" smtClean="0"/>
              <a:t>Alternate key fields are part of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– ALTERNATE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RentalCarMaster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Assign To "RentalCars.dat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Organization Is Indexed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Access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Mode 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Dynamic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Record Key is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RC-License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Alternate Key is RC-VIN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Alternate Key is RC-Style With Duplicates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Alternate Key is RC-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Mfr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With Duplicates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Status is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Primary key is RC-License, and is unique within the file</a:t>
            </a:r>
          </a:p>
          <a:p>
            <a:r>
              <a:rPr lang="en-US" sz="2000" dirty="0" smtClean="0">
                <a:cs typeface="Courier New" pitchFamily="49" charset="0"/>
              </a:rPr>
              <a:t>One alternate key is RC-VIN, and is unique within the file</a:t>
            </a:r>
          </a:p>
          <a:p>
            <a:r>
              <a:rPr lang="en-US" sz="2000" dirty="0" smtClean="0">
                <a:cs typeface="Courier New" pitchFamily="49" charset="0"/>
              </a:rPr>
              <a:t>The other alternate keys are RC-Style and RC-</a:t>
            </a:r>
            <a:r>
              <a:rPr lang="en-US" sz="2000" dirty="0" err="1" smtClean="0">
                <a:cs typeface="Courier New" pitchFamily="49" charset="0"/>
              </a:rPr>
              <a:t>Mfr</a:t>
            </a:r>
            <a:r>
              <a:rPr lang="en-US" sz="2000" dirty="0" smtClean="0">
                <a:cs typeface="Courier New" pitchFamily="49" charset="0"/>
              </a:rPr>
              <a:t>, and neither one is necessarily unique within the file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indexed file is opened, the access path is that of the primary key</a:t>
            </a:r>
          </a:p>
          <a:p>
            <a:r>
              <a:rPr lang="en-US" dirty="0" smtClean="0"/>
              <a:t>To change the access path to that of an alternate key, the Start command is used</a:t>
            </a:r>
          </a:p>
          <a:p>
            <a:pPr lvl="1"/>
            <a:r>
              <a:rPr lang="en-US" dirty="0" smtClean="0"/>
              <a:t>File must be opened for Input or I-O</a:t>
            </a:r>
          </a:p>
          <a:p>
            <a:r>
              <a:rPr lang="en-US" dirty="0" smtClean="0"/>
              <a:t>First must populate the alternate key with the value with which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"Audi" To RC-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Mfr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RentalCarMaster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Key &gt;= RC-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Mfr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End-Start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This will change the access path to that of the alternate key RC-</a:t>
            </a:r>
            <a:r>
              <a:rPr lang="en-US" sz="2800" dirty="0" err="1" smtClean="0">
                <a:cs typeface="Courier New" pitchFamily="49" charset="0"/>
              </a:rPr>
              <a:t>Mfr</a:t>
            </a:r>
            <a:r>
              <a:rPr lang="en-US" sz="2800" dirty="0" smtClean="0">
                <a:cs typeface="Courier New" pitchFamily="49" charset="0"/>
              </a:rPr>
              <a:t> and then position the file pointer so that it is at the first record whose key is greater than or equal to than the specified value</a:t>
            </a:r>
          </a:p>
          <a:p>
            <a:r>
              <a:rPr lang="en-US" sz="2800" dirty="0" smtClean="0">
                <a:cs typeface="Courier New" pitchFamily="49" charset="0"/>
              </a:rPr>
              <a:t>Possible relational operators in the Key clause are =, &gt;, &gt;=, &lt;, &lt;=</a:t>
            </a:r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 does not read a record</a:t>
            </a:r>
          </a:p>
          <a:p>
            <a:pPr lvl="1"/>
            <a:r>
              <a:rPr lang="en-US" dirty="0" smtClean="0"/>
              <a:t>The record in the file’s FD is not populated with data</a:t>
            </a:r>
          </a:p>
          <a:p>
            <a:r>
              <a:rPr lang="en-US" dirty="0" smtClean="0"/>
              <a:t>Start only positions the file pointer</a:t>
            </a:r>
          </a:p>
          <a:p>
            <a:pPr lvl="1"/>
            <a:r>
              <a:rPr lang="en-US" dirty="0" smtClean="0"/>
              <a:t>To the first record that satisfies Key clause if the relational operator is =, &gt;, or &gt;=</a:t>
            </a:r>
          </a:p>
          <a:p>
            <a:pPr lvl="1"/>
            <a:r>
              <a:rPr lang="en-US" dirty="0" smtClean="0"/>
              <a:t>To the last </a:t>
            </a:r>
            <a:r>
              <a:rPr lang="en-US" dirty="0"/>
              <a:t>record that satisfies Key clause if the relational operator is </a:t>
            </a:r>
            <a:r>
              <a:rPr lang="en-US" dirty="0" smtClean="0"/>
              <a:t>&lt;, </a:t>
            </a:r>
            <a:r>
              <a:rPr lang="en-US" dirty="0"/>
              <a:t>or </a:t>
            </a:r>
            <a:r>
              <a:rPr lang="en-US" dirty="0" smtClean="0"/>
              <a:t>&lt;=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no record satisfies the Key clause, then it will set the file status to 23</a:t>
            </a:r>
          </a:p>
          <a:p>
            <a:r>
              <a:rPr lang="en-US" dirty="0" smtClean="0"/>
              <a:t>The Start also supports the Invalid Key/Not Invalid Key clauses</a:t>
            </a:r>
          </a:p>
          <a:p>
            <a:r>
              <a:rPr lang="en-US" dirty="0" smtClean="0"/>
              <a:t>If the file pointer is successfully set, then a Read is needed in order to retrieve the record</a:t>
            </a:r>
          </a:p>
          <a:p>
            <a:r>
              <a:rPr lang="en-US" dirty="0" smtClean="0"/>
              <a:t>Successive reads will follow on the access path</a:t>
            </a:r>
          </a:p>
          <a:p>
            <a:pPr lvl="1"/>
            <a:r>
              <a:rPr lang="en-US" dirty="0" smtClean="0"/>
              <a:t>The alternate key field must be checked after each read to see if it has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58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"Hardware, n.: The parts of a computer system that can be kicked."</a:t>
            </a:r>
          </a:p>
          <a:p>
            <a:pPr marL="0" indent="0">
              <a:buNone/>
            </a:pPr>
            <a:r>
              <a:rPr lang="en-US" dirty="0" smtClean="0"/>
              <a:t>	-- </a:t>
            </a:r>
            <a:r>
              <a:rPr lang="en-US" dirty="0"/>
              <a:t>The Devil's Dictionary to Computer Studies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"Software, n.: The parts of a computer system that can only be sworn at."</a:t>
            </a:r>
          </a:p>
          <a:p>
            <a:pPr marL="0" indent="0">
              <a:buNone/>
            </a:pPr>
            <a:r>
              <a:rPr lang="en-US" dirty="0" smtClean="0"/>
              <a:t>	-- </a:t>
            </a:r>
            <a:r>
              <a:rPr lang="en-US" dirty="0"/>
              <a:t>The Devil's Dictionary to Computer Studies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"Bug, n.: An undesirable, poorly-understood undocumented feature."</a:t>
            </a:r>
          </a:p>
          <a:p>
            <a:pPr marL="0" indent="0">
              <a:buNone/>
            </a:pPr>
            <a:r>
              <a:rPr lang="en-US" dirty="0" smtClean="0"/>
              <a:t>	-- </a:t>
            </a:r>
            <a:r>
              <a:rPr lang="en-US" dirty="0"/>
              <a:t>The Devil's Dictionary to Computer Studies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relative key is a record position within the file</a:t>
            </a:r>
          </a:p>
          <a:p>
            <a:r>
              <a:rPr lang="en-US" dirty="0" smtClean="0"/>
              <a:t>It is 1-based, meaning the first record position in a relative file has relative key = 1</a:t>
            </a:r>
          </a:p>
          <a:p>
            <a:r>
              <a:rPr lang="en-US" dirty="0" smtClean="0"/>
              <a:t>If the file is expected to hold 100 records, then the relative key must be defined as Pic 999</a:t>
            </a:r>
          </a:p>
          <a:p>
            <a:r>
              <a:rPr lang="en-US" dirty="0" smtClean="0"/>
              <a:t>Ideally each record will have some unique value that can be used as the relative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specifications will specify the file size (number of records it can hold)</a:t>
            </a:r>
          </a:p>
          <a:p>
            <a:r>
              <a:rPr lang="en-US" dirty="0" smtClean="0"/>
              <a:t>This limit must be maintained in code, it is not done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File Status Codes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 = Success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 of File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 = Invalid Key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Key Already Exists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23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Key Does Not Exist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35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File Not Found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41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Already Open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 Open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To open the file for reading only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	Open Input Employee-File</a:t>
            </a:r>
          </a:p>
          <a:p>
            <a:r>
              <a:rPr lang="en-US" sz="2800" dirty="0">
                <a:cs typeface="Courier New" pitchFamily="49" charset="0"/>
              </a:rPr>
              <a:t>To open the file for </a:t>
            </a:r>
            <a:r>
              <a:rPr lang="en-US" sz="2800" dirty="0" smtClean="0">
                <a:cs typeface="Courier New" pitchFamily="49" charset="0"/>
              </a:rPr>
              <a:t>writing only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	Open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Employee-File</a:t>
            </a:r>
          </a:p>
          <a:p>
            <a:r>
              <a:rPr lang="en-US" sz="2800" dirty="0">
                <a:cs typeface="Courier New" pitchFamily="49" charset="0"/>
              </a:rPr>
              <a:t>To open the file for </a:t>
            </a:r>
            <a:r>
              <a:rPr lang="en-US" sz="2800" dirty="0" smtClean="0">
                <a:cs typeface="Courier New" pitchFamily="49" charset="0"/>
              </a:rPr>
              <a:t>reading/writing/ deleting/updating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	Open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I-O Employee-File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1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2736</Words>
  <Application>Microsoft Office PowerPoint</Application>
  <PresentationFormat>On-screen Show (4:3)</PresentationFormat>
  <Paragraphs>460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CSE 2133 - Business Programming with File Processing  </vt:lpstr>
      <vt:lpstr>DIRECT ACCESS FILES</vt:lpstr>
      <vt:lpstr>DIRECT ACCESS FILES</vt:lpstr>
      <vt:lpstr>RELATIVE FILES</vt:lpstr>
      <vt:lpstr>RELATIVE FILES</vt:lpstr>
      <vt:lpstr>RELATIVE KEYS</vt:lpstr>
      <vt:lpstr>RELATIVE FILES</vt:lpstr>
      <vt:lpstr>FILE STATUS CODES</vt:lpstr>
      <vt:lpstr>RELATIVE FILE OPEN</vt:lpstr>
      <vt:lpstr>READ – FILE STATUS</vt:lpstr>
      <vt:lpstr>READ – INVALID KEY</vt:lpstr>
      <vt:lpstr>WRITE – FILE STATUS</vt:lpstr>
      <vt:lpstr>WRITE – INVALID KEY</vt:lpstr>
      <vt:lpstr>DELETE</vt:lpstr>
      <vt:lpstr>DELETE – FILE STATUS</vt:lpstr>
      <vt:lpstr>DELETE – INVALID KEY</vt:lpstr>
      <vt:lpstr>REWRITE</vt:lpstr>
      <vt:lpstr>REWRITE – FILE STATUS</vt:lpstr>
      <vt:lpstr>REWRITE – INVALID KEY</vt:lpstr>
      <vt:lpstr>EXAMPLE</vt:lpstr>
      <vt:lpstr>SPARSE FILES</vt:lpstr>
      <vt:lpstr>HASH FUNCTION</vt:lpstr>
      <vt:lpstr>HASH FUNCTION EXAMPLE</vt:lpstr>
      <vt:lpstr>COLLISION RESOLUTION</vt:lpstr>
      <vt:lpstr>LINEAR PROBE</vt:lpstr>
      <vt:lpstr>FINDING HASHED RECORDS</vt:lpstr>
      <vt:lpstr>FINDING HASHED RECORDS</vt:lpstr>
      <vt:lpstr>HASH FUNCTIONS</vt:lpstr>
      <vt:lpstr>OTHER HASH FUCNTIONS</vt:lpstr>
      <vt:lpstr>OTHER HASH FUCNTIONS</vt:lpstr>
      <vt:lpstr>OTHER HASH FUCNTIONS</vt:lpstr>
      <vt:lpstr>OTHER HASH FUCNTIONS</vt:lpstr>
      <vt:lpstr>OTHER COLLISION RESOLUTIONS</vt:lpstr>
      <vt:lpstr>OTHER COLLISION RESOLUTIONS</vt:lpstr>
      <vt:lpstr>OTHER COLLISION RESOLUTIONS</vt:lpstr>
      <vt:lpstr>OTHER COLLISION RESOLUTIONS</vt:lpstr>
      <vt:lpstr>NON-NUMERIC KEYS</vt:lpstr>
      <vt:lpstr>INDEXED FILES</vt:lpstr>
      <vt:lpstr>INDEXED FILES</vt:lpstr>
      <vt:lpstr>INDEXED FILE OPEN</vt:lpstr>
      <vt:lpstr>READ – FILE STATUS</vt:lpstr>
      <vt:lpstr>READ – INVALID KEY</vt:lpstr>
      <vt:lpstr>WRITE – FILE STATUS</vt:lpstr>
      <vt:lpstr>WRITE – INVALID KEY</vt:lpstr>
      <vt:lpstr>DELETE</vt:lpstr>
      <vt:lpstr>DELETE – FILE STATUS</vt:lpstr>
      <vt:lpstr>DELETE – INVALID KEY</vt:lpstr>
      <vt:lpstr>REWRITE</vt:lpstr>
      <vt:lpstr>REWRITE – FILE STATUS</vt:lpstr>
      <vt:lpstr>REWRITE – INVALID KEY</vt:lpstr>
      <vt:lpstr>ALTERNATE KEYS</vt:lpstr>
      <vt:lpstr>SELECT – ALTERNATE KEYS</vt:lpstr>
      <vt:lpstr>ACCESS PATH</vt:lpstr>
      <vt:lpstr>START</vt:lpstr>
      <vt:lpstr>START</vt:lpstr>
      <vt:lpstr>START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44</cp:revision>
  <dcterms:created xsi:type="dcterms:W3CDTF">2012-08-06T13:04:06Z</dcterms:created>
  <dcterms:modified xsi:type="dcterms:W3CDTF">2014-11-20T23:14:26Z</dcterms:modified>
</cp:coreProperties>
</file>