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60" r:id="rId5"/>
    <p:sldId id="286" r:id="rId6"/>
    <p:sldId id="264" r:id="rId7"/>
    <p:sldId id="292" r:id="rId8"/>
    <p:sldId id="297" r:id="rId9"/>
    <p:sldId id="296" r:id="rId10"/>
    <p:sldId id="303" r:id="rId11"/>
    <p:sldId id="304" r:id="rId12"/>
    <p:sldId id="305" r:id="rId13"/>
    <p:sldId id="302" r:id="rId14"/>
    <p:sldId id="306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5659"/>
    <a:srgbClr val="83A83F"/>
    <a:srgbClr val="EAEAEA"/>
    <a:srgbClr val="FBA93D"/>
    <a:srgbClr val="C3DD93"/>
    <a:srgbClr val="716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15" autoAdjust="0"/>
    <p:restoredTop sz="95646" autoAdjust="0"/>
  </p:normalViewPr>
  <p:slideViewPr>
    <p:cSldViewPr snapToGrid="0">
      <p:cViewPr varScale="1">
        <p:scale>
          <a:sx n="110" d="100"/>
          <a:sy n="110" d="100"/>
        </p:scale>
        <p:origin x="98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9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34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9B3C9-13A9-6540-8F68-9A544DD081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98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xRsF5LrTSGzrQ6o4fW9xemthraKJ4IKLpfNBaDh5QkA/edit#slide=id.p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BBE691-C95C-4874-BCF5-5224B2E235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4" b="12321"/>
          <a:stretch/>
        </p:blipFill>
        <p:spPr>
          <a:xfrm>
            <a:off x="0" y="1942131"/>
            <a:ext cx="9144000" cy="46863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694CCB8-A161-4308-BC33-DD746CEBFA8D}"/>
              </a:ext>
            </a:extLst>
          </p:cNvPr>
          <p:cNvSpPr/>
          <p:nvPr/>
        </p:nvSpPr>
        <p:spPr>
          <a:xfrm>
            <a:off x="165253" y="763115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 Copyright</a:t>
            </a:r>
          </a:p>
        </p:txBody>
      </p: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997E9E-F5AE-46A6-8433-D9E74593E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CC BY-SA license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F2D153-C6CA-41AC-9CDF-3260A31AE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3315902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D9C3854-E452-4A54-ADFB-7F38F7DB67FE}"/>
              </a:ext>
            </a:extLst>
          </p:cNvPr>
          <p:cNvSpPr txBox="1"/>
          <p:nvPr/>
        </p:nvSpPr>
        <p:spPr>
          <a:xfrm>
            <a:off x="3157415" y="4570052"/>
            <a:ext cx="2829170" cy="8309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Distribute and</a:t>
            </a:r>
            <a:b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sell copies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79457-DDCE-43A9-8067-7CB120C183B8}"/>
              </a:ext>
            </a:extLst>
          </p:cNvPr>
          <p:cNvSpPr txBox="1"/>
          <p:nvPr/>
        </p:nvSpPr>
        <p:spPr>
          <a:xfrm>
            <a:off x="196501" y="4570052"/>
            <a:ext cx="282917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copies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3CDFD2-1252-44AA-B618-C10FC0EA0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354988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F7BA153-BAEC-4316-BC50-5B8BB70FA5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6772"/>
          <a:stretch/>
        </p:blipFill>
        <p:spPr>
          <a:xfrm>
            <a:off x="6276816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7955D30-3A4B-43C2-B9DD-6D38A8BF6AA8}"/>
              </a:ext>
            </a:extLst>
          </p:cNvPr>
          <p:cNvSpPr txBox="1"/>
          <p:nvPr/>
        </p:nvSpPr>
        <p:spPr>
          <a:xfrm>
            <a:off x="6118329" y="4570052"/>
            <a:ext cx="282917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adaptations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CA86E-4EBA-4D09-AF0D-1ED44BA142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14" y="2386250"/>
            <a:ext cx="1855810" cy="175237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F0B3F1-6328-4AC9-8172-A685BE0A0A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551" y="2386250"/>
            <a:ext cx="1855810" cy="175237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433528-BBA4-41D9-B3D9-720A71D788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00" y="2386250"/>
            <a:ext cx="1855810" cy="175237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C2D4FF-3552-4CB1-AF61-6C640EA9D759}"/>
              </a:ext>
            </a:extLst>
          </p:cNvPr>
          <p:cNvSpPr txBox="1"/>
          <p:nvPr/>
        </p:nvSpPr>
        <p:spPr>
          <a:xfrm>
            <a:off x="1031422" y="1109409"/>
            <a:ext cx="708115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</a:rPr>
              <a:t>© permission is granted in advance to: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779D4A-7908-4D02-B64A-158EE4035D6B}"/>
              </a:ext>
            </a:extLst>
          </p:cNvPr>
          <p:cNvGrpSpPr/>
          <p:nvPr/>
        </p:nvGrpSpPr>
        <p:grpSpPr>
          <a:xfrm>
            <a:off x="625458" y="5813907"/>
            <a:ext cx="7980172" cy="584775"/>
            <a:chOff x="625458" y="5813907"/>
            <a:chExt cx="7980172" cy="584775"/>
          </a:xfrm>
        </p:grpSpPr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58DD5C65-B01E-4355-98DA-B630999CEC42}"/>
                </a:ext>
              </a:extLst>
            </p:cNvPr>
            <p:cNvSpPr txBox="1">
              <a:spLocks/>
            </p:cNvSpPr>
            <p:nvPr/>
          </p:nvSpPr>
          <p:spPr>
            <a:xfrm>
              <a:off x="3597932" y="5868007"/>
              <a:ext cx="5007698" cy="4765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400" kern="0" dirty="0">
                  <a:solidFill>
                    <a:schemeClr val="tx2"/>
                  </a:solidFill>
                </a:rPr>
                <a:t>Give attribution.		   Share alike.</a:t>
              </a:r>
              <a:endParaRPr lang="en-US" sz="1800" kern="0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44E56C-AEF2-4B76-893B-90818A0887B7}"/>
                </a:ext>
              </a:extLst>
            </p:cNvPr>
            <p:cNvSpPr txBox="1"/>
            <p:nvPr/>
          </p:nvSpPr>
          <p:spPr>
            <a:xfrm>
              <a:off x="625458" y="5813907"/>
              <a:ext cx="2253342" cy="58477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r"/>
              <a:r>
                <a:rPr lang="en-US" sz="3200" b="1" kern="0" dirty="0">
                  <a:solidFill>
                    <a:schemeClr val="accent1"/>
                  </a:solidFill>
                </a:rPr>
                <a:t>You Must: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75ED941-E5E2-45B6-9146-A98EF70EA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8329" y="5859406"/>
              <a:ext cx="493776" cy="49377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9616F84-BE6E-4D93-83C8-ED0321EF6EF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746" y="5850262"/>
              <a:ext cx="502920" cy="512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652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4" grpId="0"/>
      <p:bldP spid="24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A585C-182F-4097-AE7A-03F38E316BE5}"/>
              </a:ext>
            </a:extLst>
          </p:cNvPr>
          <p:cNvSpPr txBox="1"/>
          <p:nvPr/>
        </p:nvSpPr>
        <p:spPr>
          <a:xfrm>
            <a:off x="2521599" y="-464375"/>
            <a:ext cx="4100803" cy="77867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B73CB-4947-9787-12E0-1D0B765FE93A}"/>
              </a:ext>
            </a:extLst>
          </p:cNvPr>
          <p:cNvSpPr txBox="1"/>
          <p:nvPr/>
        </p:nvSpPr>
        <p:spPr>
          <a:xfrm>
            <a:off x="2419109" y="3136739"/>
            <a:ext cx="4967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B95659"/>
                </a:solidFill>
              </a:rPr>
              <a:t>Why do you think that WA does it differently?</a:t>
            </a:r>
          </a:p>
        </p:txBody>
      </p:sp>
    </p:spTree>
    <p:extLst>
      <p:ext uri="{BB962C8B-B14F-4D97-AF65-F5344CB8AC3E}">
        <p14:creationId xmlns:p14="http://schemas.microsoft.com/office/powerpoint/2010/main" val="70585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A585C-182F-4097-AE7A-03F38E316BE5}"/>
              </a:ext>
            </a:extLst>
          </p:cNvPr>
          <p:cNvSpPr txBox="1"/>
          <p:nvPr/>
        </p:nvSpPr>
        <p:spPr>
          <a:xfrm>
            <a:off x="2521599" y="-464375"/>
            <a:ext cx="4100803" cy="77867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ADB6C-6CB5-4D7C-AC09-B89C68326468}"/>
              </a:ext>
            </a:extLst>
          </p:cNvPr>
          <p:cNvSpPr txBox="1"/>
          <p:nvPr/>
        </p:nvSpPr>
        <p:spPr>
          <a:xfrm>
            <a:off x="1947552" y="3174527"/>
            <a:ext cx="5082639" cy="9541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B95659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What do you </a:t>
            </a:r>
            <a:r>
              <a:rPr lang="en-US" sz="2800" b="1" dirty="0">
                <a:solidFill>
                  <a:srgbClr val="B95659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know about copyright</a:t>
            </a:r>
            <a:r>
              <a:rPr lang="en-US" sz="2800" b="1" dirty="0">
                <a:solidFill>
                  <a:srgbClr val="B95659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?</a:t>
            </a:r>
            <a:endParaRPr lang="en-US" sz="2800" b="1" dirty="0">
              <a:solidFill>
                <a:srgbClr val="B956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35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997E9E-F5AE-46A6-8433-D9E74593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01" y="386512"/>
            <a:ext cx="8750997" cy="1325563"/>
          </a:xfrm>
        </p:spPr>
        <p:txBody>
          <a:bodyPr/>
          <a:lstStyle/>
          <a:p>
            <a:r>
              <a:rPr lang="en-US" dirty="0"/>
              <a:t>Rights granted </a:t>
            </a:r>
            <a:br>
              <a:rPr lang="en-US" dirty="0"/>
            </a:br>
            <a:r>
              <a:rPr lang="en-US" dirty="0"/>
              <a:t>to copyright owner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F2D153-C6CA-41AC-9CDF-3260A31AE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3315902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D9C3854-E452-4A54-ADFB-7F38F7DB67FE}"/>
              </a:ext>
            </a:extLst>
          </p:cNvPr>
          <p:cNvSpPr txBox="1"/>
          <p:nvPr/>
        </p:nvSpPr>
        <p:spPr>
          <a:xfrm>
            <a:off x="3157415" y="4570052"/>
            <a:ext cx="2829170" cy="8309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Distribute and</a:t>
            </a:r>
            <a:b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sell copies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79457-DDCE-43A9-8067-7CB120C183B8}"/>
              </a:ext>
            </a:extLst>
          </p:cNvPr>
          <p:cNvSpPr txBox="1"/>
          <p:nvPr/>
        </p:nvSpPr>
        <p:spPr>
          <a:xfrm>
            <a:off x="196501" y="4570052"/>
            <a:ext cx="282917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copies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3CDFD2-1252-44AA-B618-C10FC0EA0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354988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F7BA153-BAEC-4316-BC50-5B8BB70FA5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6772"/>
          <a:stretch/>
        </p:blipFill>
        <p:spPr>
          <a:xfrm>
            <a:off x="6276816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7955D30-3A4B-43C2-B9DD-6D38A8BF6AA8}"/>
              </a:ext>
            </a:extLst>
          </p:cNvPr>
          <p:cNvSpPr txBox="1"/>
          <p:nvPr/>
        </p:nvSpPr>
        <p:spPr>
          <a:xfrm>
            <a:off x="6118329" y="4570052"/>
            <a:ext cx="282917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adaptations</a:t>
            </a:r>
          </a:p>
        </p:txBody>
      </p:sp>
    </p:spTree>
    <p:extLst>
      <p:ext uri="{BB962C8B-B14F-4D97-AF65-F5344CB8AC3E}">
        <p14:creationId xmlns:p14="http://schemas.microsoft.com/office/powerpoint/2010/main" val="370944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4" grpId="0"/>
      <p:bldP spid="2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2B0870-B479-48D4-B18D-1B67976B21EB}"/>
              </a:ext>
            </a:extLst>
          </p:cNvPr>
          <p:cNvSpPr/>
          <p:nvPr/>
        </p:nvSpPr>
        <p:spPr>
          <a:xfrm>
            <a:off x="0" y="5553403"/>
            <a:ext cx="91440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permission can be a lengthy and costly process.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508D48-ACAD-413A-B908-6D5EE0B0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6512"/>
            <a:ext cx="9057503" cy="1325563"/>
          </a:xfrm>
        </p:spPr>
        <p:txBody>
          <a:bodyPr/>
          <a:lstStyle/>
          <a:p>
            <a:r>
              <a:rPr lang="en-US" dirty="0"/>
              <a:t>“All Rights Reserved” – exclusive rights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7AA66B-826D-41DF-9438-77FEB4C47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3315902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1EA0B3-9DAE-4E17-AA0E-846FBC1E4E2D}"/>
              </a:ext>
            </a:extLst>
          </p:cNvPr>
          <p:cNvSpPr txBox="1"/>
          <p:nvPr/>
        </p:nvSpPr>
        <p:spPr>
          <a:xfrm>
            <a:off x="3157415" y="4570052"/>
            <a:ext cx="2829170" cy="8309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Distribute and</a:t>
            </a:r>
            <a:b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sell copies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2C447A-021A-478E-9E7D-1A4C8A7ED380}"/>
              </a:ext>
            </a:extLst>
          </p:cNvPr>
          <p:cNvSpPr txBox="1"/>
          <p:nvPr/>
        </p:nvSpPr>
        <p:spPr>
          <a:xfrm>
            <a:off x="196501" y="4570052"/>
            <a:ext cx="282917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copies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F4B0187-4C88-4A40-913B-2A0577C54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354988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25B7B8-0864-4083-866D-1DF84FDD82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6772"/>
          <a:stretch/>
        </p:blipFill>
        <p:spPr>
          <a:xfrm>
            <a:off x="6276816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A2A9E58-EABF-4053-867D-FF0FC27D72C5}"/>
              </a:ext>
            </a:extLst>
          </p:cNvPr>
          <p:cNvSpPr txBox="1"/>
          <p:nvPr/>
        </p:nvSpPr>
        <p:spPr>
          <a:xfrm>
            <a:off x="6118329" y="4570052"/>
            <a:ext cx="282917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adaptations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DA76E3-0D66-4FE9-B3BB-A375583B2556}"/>
              </a:ext>
            </a:extLst>
          </p:cNvPr>
          <p:cNvSpPr txBox="1"/>
          <p:nvPr/>
        </p:nvSpPr>
        <p:spPr>
          <a:xfrm>
            <a:off x="1031422" y="1109409"/>
            <a:ext cx="708115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</a:rPr>
              <a:t>Without additional permission, others cannot: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1F1162EA-C3E2-48A2-B476-4BB904D5D86B}"/>
              </a:ext>
            </a:extLst>
          </p:cNvPr>
          <p:cNvSpPr/>
          <p:nvPr/>
        </p:nvSpPr>
        <p:spPr>
          <a:xfrm>
            <a:off x="354987" y="1969503"/>
            <a:ext cx="2512195" cy="2474904"/>
          </a:xfrm>
          <a:prstGeom prst="mathMultiply">
            <a:avLst>
              <a:gd name="adj1" fmla="val 13113"/>
            </a:avLst>
          </a:prstGeom>
          <a:solidFill>
            <a:srgbClr val="FF0000"/>
          </a:solidFill>
          <a:ln w="28575">
            <a:noFill/>
          </a:ln>
          <a:effectLst>
            <a:glow rad="114300">
              <a:schemeClr val="bg1"/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3850AC21-245F-4505-A28B-D3A42177287F}"/>
              </a:ext>
            </a:extLst>
          </p:cNvPr>
          <p:cNvSpPr/>
          <p:nvPr/>
        </p:nvSpPr>
        <p:spPr>
          <a:xfrm>
            <a:off x="3315903" y="1969503"/>
            <a:ext cx="2512195" cy="2474904"/>
          </a:xfrm>
          <a:prstGeom prst="mathMultiply">
            <a:avLst>
              <a:gd name="adj1" fmla="val 13113"/>
            </a:avLst>
          </a:prstGeom>
          <a:solidFill>
            <a:srgbClr val="FF0000"/>
          </a:solidFill>
          <a:ln w="28575">
            <a:noFill/>
          </a:ln>
          <a:effectLst>
            <a:glow rad="114300">
              <a:schemeClr val="bg1"/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348BC769-9222-45A4-8B89-BE0D52C2C8A7}"/>
              </a:ext>
            </a:extLst>
          </p:cNvPr>
          <p:cNvSpPr/>
          <p:nvPr/>
        </p:nvSpPr>
        <p:spPr>
          <a:xfrm>
            <a:off x="6276819" y="1969503"/>
            <a:ext cx="2512195" cy="2474904"/>
          </a:xfrm>
          <a:prstGeom prst="mathMultiply">
            <a:avLst>
              <a:gd name="adj1" fmla="val 13113"/>
            </a:avLst>
          </a:prstGeom>
          <a:solidFill>
            <a:srgbClr val="FF0000"/>
          </a:solidFill>
          <a:ln w="28575">
            <a:noFill/>
          </a:ln>
          <a:effectLst>
            <a:glow rad="114300">
              <a:schemeClr val="bg1"/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1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BC9AECE-1890-481A-A192-779F82D90A48}"/>
              </a:ext>
            </a:extLst>
          </p:cNvPr>
          <p:cNvSpPr/>
          <p:nvPr/>
        </p:nvSpPr>
        <p:spPr>
          <a:xfrm>
            <a:off x="0" y="2223116"/>
            <a:ext cx="9144000" cy="21335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A0F8833-602E-45CB-92B3-00493EE1E89F}"/>
              </a:ext>
            </a:extLst>
          </p:cNvPr>
          <p:cNvSpPr/>
          <p:nvPr/>
        </p:nvSpPr>
        <p:spPr>
          <a:xfrm flipV="1">
            <a:off x="4076700" y="4356715"/>
            <a:ext cx="990600" cy="34619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DA0C73-12CB-4AE0-83D8-69C0AA133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59" y="2402251"/>
            <a:ext cx="4895282" cy="1775328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1845988C-F041-61DD-A1B4-A9D5E4C2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8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6CDD9E5-C0FC-4A18-9F4C-78B438CC3474}"/>
              </a:ext>
            </a:extLst>
          </p:cNvPr>
          <p:cNvSpPr/>
          <p:nvPr/>
        </p:nvSpPr>
        <p:spPr>
          <a:xfrm>
            <a:off x="0" y="1828801"/>
            <a:ext cx="9144000" cy="32003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8C413-A866-4546-881B-42F5FA49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Ability to give permission</a:t>
            </a:r>
            <a:br>
              <a:rPr lang="en-US" dirty="0"/>
            </a:br>
            <a:r>
              <a:rPr lang="en-US" dirty="0"/>
              <a:t>before being asked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6C17D-F9AB-4565-A6CC-DD86BC580E30}"/>
              </a:ext>
            </a:extLst>
          </p:cNvPr>
          <p:cNvSpPr txBox="1"/>
          <p:nvPr/>
        </p:nvSpPr>
        <p:spPr>
          <a:xfrm>
            <a:off x="304800" y="5724094"/>
            <a:ext cx="8534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800" b="1" kern="0" dirty="0">
                <a:solidFill>
                  <a:schemeClr val="accent2"/>
                </a:solidFill>
                <a:latin typeface="Arial"/>
                <a:cs typeface="Arial"/>
                <a:sym typeface="Arial"/>
              </a:rPr>
              <a:t>Rights to copy, distribute, adapt, and perform 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45DFA80-D52D-459C-BF21-41B7426FE74A}"/>
              </a:ext>
            </a:extLst>
          </p:cNvPr>
          <p:cNvSpPr/>
          <p:nvPr/>
        </p:nvSpPr>
        <p:spPr>
          <a:xfrm flipV="1">
            <a:off x="3875314" y="5023674"/>
            <a:ext cx="1393372" cy="63527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B45ABC-858C-468F-A02F-80A31B90D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86" y="2517794"/>
            <a:ext cx="7090228" cy="182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2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FF66-510E-4596-BC9D-F794CAB7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19DF3-EA3E-4ED2-A303-BEBC329CE084}"/>
              </a:ext>
            </a:extLst>
          </p:cNvPr>
          <p:cNvSpPr txBox="1">
            <a:spLocks/>
          </p:cNvSpPr>
          <p:nvPr/>
        </p:nvSpPr>
        <p:spPr>
          <a:xfrm>
            <a:off x="557428" y="3907374"/>
            <a:ext cx="8188779" cy="1856817"/>
          </a:xfrm>
          <a:prstGeom prst="rect">
            <a:avLst/>
          </a:prstGeom>
        </p:spPr>
        <p:txBody>
          <a:bodyPr anchor="t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sz="2800" dirty="0">
                <a:solidFill>
                  <a:schemeClr val="tx2"/>
                </a:solidFill>
              </a:rPr>
              <a:t>This license allows </a:t>
            </a:r>
            <a:r>
              <a:rPr lang="en-US" sz="2800" dirty="0" err="1">
                <a:solidFill>
                  <a:schemeClr val="tx2"/>
                </a:solidFill>
              </a:rPr>
              <a:t>reusers</a:t>
            </a:r>
            <a:r>
              <a:rPr lang="en-US" sz="2800" dirty="0">
                <a:solidFill>
                  <a:schemeClr val="tx2"/>
                </a:solidFill>
              </a:rPr>
              <a:t> to distribute, remix, adapt, and build upon the material in any medium or format, if attribution is given to the creator.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5E514-78C7-43DD-B0AD-DF6EEB711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176337"/>
            <a:ext cx="1143000" cy="1609725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703E289-6F7E-41CB-BBF5-7A7BC791C25F}"/>
              </a:ext>
            </a:extLst>
          </p:cNvPr>
          <p:cNvSpPr/>
          <p:nvPr/>
        </p:nvSpPr>
        <p:spPr>
          <a:xfrm flipV="1">
            <a:off x="4076700" y="2948882"/>
            <a:ext cx="990600" cy="34619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2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FF66-510E-4596-BC9D-F794CAB7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Alike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19DF3-EA3E-4ED2-A303-BEBC329CE084}"/>
              </a:ext>
            </a:extLst>
          </p:cNvPr>
          <p:cNvSpPr txBox="1">
            <a:spLocks/>
          </p:cNvSpPr>
          <p:nvPr/>
        </p:nvSpPr>
        <p:spPr>
          <a:xfrm>
            <a:off x="1048173" y="4033588"/>
            <a:ext cx="7047654" cy="1167355"/>
          </a:xfrm>
          <a:prstGeom prst="rect">
            <a:avLst/>
          </a:prstGeom>
        </p:spPr>
        <p:txBody>
          <a:bodyPr anchor="t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sz="2800" dirty="0">
                <a:solidFill>
                  <a:schemeClr val="tx2"/>
                </a:solidFill>
              </a:rPr>
              <a:t>Anything based on the original must use the same kind of license for the new work.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5E514-78C7-43DD-B0AD-DF6EEB711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00500" y="1339157"/>
            <a:ext cx="1143000" cy="1609725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703E289-6F7E-41CB-BBF5-7A7BC791C25F}"/>
              </a:ext>
            </a:extLst>
          </p:cNvPr>
          <p:cNvSpPr/>
          <p:nvPr/>
        </p:nvSpPr>
        <p:spPr>
          <a:xfrm flipV="1">
            <a:off x="4076700" y="3083409"/>
            <a:ext cx="990600" cy="34619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BFF11-9605-4A3C-B0E6-10B24D8BC898}"/>
              </a:ext>
            </a:extLst>
          </p:cNvPr>
          <p:cNvSpPr txBox="1"/>
          <p:nvPr/>
        </p:nvSpPr>
        <p:spPr>
          <a:xfrm>
            <a:off x="347775" y="5681663"/>
            <a:ext cx="8448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adapted from </a:t>
            </a:r>
            <a:r>
              <a:rPr lang="en-US" sz="1400" dirty="0">
                <a:hlinkClick r:id="rId3"/>
              </a:rPr>
              <a:t>https://docs.google.com/presentation/d/1xRsF5LrTSGzrQ6o4fW9xemthraKJ4IKLpfNBaDh5QkA/edit#slide=id.p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2"/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>
                <a:hlinkClick r:id="rId4"/>
              </a:rPr>
              <a:t>https://creativecommons.org/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2"/>
                </a:solidFill>
              </a:rPr>
              <a:t>site.</a:t>
            </a:r>
          </a:p>
        </p:txBody>
      </p:sp>
    </p:spTree>
    <p:extLst>
      <p:ext uri="{BB962C8B-B14F-4D97-AF65-F5344CB8AC3E}">
        <p14:creationId xmlns:p14="http://schemas.microsoft.com/office/powerpoint/2010/main" val="327887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A585C-182F-4097-AE7A-03F38E316BE5}"/>
              </a:ext>
            </a:extLst>
          </p:cNvPr>
          <p:cNvSpPr txBox="1"/>
          <p:nvPr/>
        </p:nvSpPr>
        <p:spPr>
          <a:xfrm>
            <a:off x="2521599" y="-464375"/>
            <a:ext cx="4100803" cy="77867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04C47F-233C-E5A5-EFFC-09F29C27E279}"/>
              </a:ext>
            </a:extLst>
          </p:cNvPr>
          <p:cNvSpPr txBox="1"/>
          <p:nvPr/>
        </p:nvSpPr>
        <p:spPr>
          <a:xfrm>
            <a:off x="1609673" y="3552565"/>
            <a:ext cx="5924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How is CC BY-SA copyright different from these traditional exclusive rights?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30E85-4F33-5E22-7149-EA920DBBDB98}"/>
              </a:ext>
            </a:extLst>
          </p:cNvPr>
          <p:cNvSpPr txBox="1"/>
          <p:nvPr/>
        </p:nvSpPr>
        <p:spPr>
          <a:xfrm>
            <a:off x="3130952" y="5521123"/>
            <a:ext cx="288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3A83F"/>
                </a:solidFill>
              </a:rPr>
              <a:t>2 Corinthians 9:7</a:t>
            </a:r>
          </a:p>
        </p:txBody>
      </p:sp>
    </p:spTree>
    <p:extLst>
      <p:ext uri="{BB962C8B-B14F-4D97-AF65-F5344CB8AC3E}">
        <p14:creationId xmlns:p14="http://schemas.microsoft.com/office/powerpoint/2010/main" val="349810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9" ma:contentTypeDescription="Create a new document." ma:contentTypeScope="" ma:versionID="8ee0fe59cacb1f41a9e66ec0fc8b16cd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6b8f5e0ab863febec4bdf2d0bf2c5ecf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870300-B03F-45F7-9154-521D8C74684E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dd208db9-1446-42c5-a2ba-6edb048d778c"/>
    <ds:schemaRef ds:uri="http://schemas.microsoft.com/office/2006/documentManagement/types"/>
    <ds:schemaRef ds:uri="df9e8f7b-edc3-48d8-b0f6-325d38f0409f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96B1E01-B96C-4AB5-AE04-354F7CC22AF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2300</TotalTime>
  <Words>225</Words>
  <Application>Microsoft Macintosh PowerPoint</Application>
  <PresentationFormat>On-screen Show (4:3)</PresentationFormat>
  <Paragraphs>37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Rights granted  to copyright owner</vt:lpstr>
      <vt:lpstr>“All Rights Reserved” – exclusive rights</vt:lpstr>
      <vt:lpstr>PowerPoint Presentation</vt:lpstr>
      <vt:lpstr>Ability to give permission before being asked</vt:lpstr>
      <vt:lpstr>Attribution</vt:lpstr>
      <vt:lpstr>Share Alike</vt:lpstr>
      <vt:lpstr>PowerPoint Presentation</vt:lpstr>
      <vt:lpstr>With CC BY-SA license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Tammy Enns</cp:lastModifiedBy>
  <cp:revision>234</cp:revision>
  <dcterms:created xsi:type="dcterms:W3CDTF">2019-03-18T18:21:25Z</dcterms:created>
  <dcterms:modified xsi:type="dcterms:W3CDTF">2023-01-09T18:23:16Z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