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64" r:id="rId6"/>
    <p:sldId id="292" r:id="rId7"/>
    <p:sldId id="293" r:id="rId8"/>
    <p:sldId id="294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F366D-9563-45B7-A331-84DBADC6CA0E}" v="1" dt="2021-12-03T10:21:22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C7F366D-9563-45B7-A331-84DBADC6CA0E}"/>
    <pc:docChg chg="modSld">
      <pc:chgData name="" userId="" providerId="" clId="Web-{2C7F366D-9563-45B7-A331-84DBADC6CA0E}" dt="2021-12-03T10:21:22.882" v="0" actId="1076"/>
      <pc:docMkLst>
        <pc:docMk/>
      </pc:docMkLst>
      <pc:sldChg chg="modSp">
        <pc:chgData name="" userId="" providerId="" clId="Web-{2C7F366D-9563-45B7-A331-84DBADC6CA0E}" dt="2021-12-03T10:21:22.882" v="0" actId="1076"/>
        <pc:sldMkLst>
          <pc:docMk/>
          <pc:sldMk cId="2126766571" sldId="260"/>
        </pc:sldMkLst>
        <pc:picChg chg="mod">
          <ac:chgData name="" userId="" providerId="" clId="Web-{2C7F366D-9563-45B7-A331-84DBADC6CA0E}" dt="2021-12-03T10:21:22.882" v="0" actId="1076"/>
          <ac:picMkLst>
            <pc:docMk/>
            <pc:sldMk cId="2126766571" sldId="260"/>
            <ac:picMk id="6" creationId="{64EF6BCA-613E-44FE-811D-2342AF57AB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F6BCA-613E-44FE-811D-2342AF57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" b="6556"/>
          <a:stretch/>
        </p:blipFill>
        <p:spPr>
          <a:xfrm>
            <a:off x="-129396" y="1646827"/>
            <a:ext cx="9144000" cy="477532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Workshop Planning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Inspirational Devotions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3315902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0340FA-5605-4DB4-AEE6-A10A3C189298}"/>
              </a:ext>
            </a:extLst>
          </p:cNvPr>
          <p:cNvSpPr txBox="1"/>
          <p:nvPr/>
        </p:nvSpPr>
        <p:spPr>
          <a:xfrm>
            <a:off x="3316672" y="2171147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Revelation 5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All languages will worship Him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God created 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354988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D9CBBA-70D4-452E-A742-F901E30C171C}"/>
              </a:ext>
            </a:extLst>
          </p:cNvPr>
          <p:cNvSpPr txBox="1"/>
          <p:nvPr/>
        </p:nvSpPr>
        <p:spPr>
          <a:xfrm>
            <a:off x="355758" y="2448146"/>
            <a:ext cx="2510657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Genesis 6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6276816" y="1514846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0B6828-F190-46FE-9245-1562D0F35376}"/>
              </a:ext>
            </a:extLst>
          </p:cNvPr>
          <p:cNvSpPr txBox="1"/>
          <p:nvPr/>
        </p:nvSpPr>
        <p:spPr>
          <a:xfrm>
            <a:off x="6277586" y="2171147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Matthew 28:19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130079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eaching to observe all things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D34BB-4066-4977-A9AC-8C38969DCA6C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translated verses each day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challenges of working from home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Needs of Translators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158D4-261E-4CB7-8E3D-53C3C0600690}"/>
              </a:ext>
            </a:extLst>
          </p:cNvPr>
          <p:cNvSpPr txBox="1"/>
          <p:nvPr/>
        </p:nvSpPr>
        <p:spPr>
          <a:xfrm>
            <a:off x="519793" y="4259996"/>
            <a:ext cx="3856264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Physical and spiritual / interpersonal needs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D8266-465E-48D5-851F-EA43C20570C0}"/>
              </a:ext>
            </a:extLst>
          </p:cNvPr>
          <p:cNvSpPr txBox="1"/>
          <p:nvPr/>
        </p:nvSpPr>
        <p:spPr>
          <a:xfrm>
            <a:off x="5219627" y="4259996"/>
            <a:ext cx="2969372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Workshop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necessities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56BBA-2198-4CAD-9722-FF51CEBC5AC2}"/>
              </a:ext>
            </a:extLst>
          </p:cNvPr>
          <p:cNvGrpSpPr/>
          <p:nvPr/>
        </p:nvGrpSpPr>
        <p:grpSpPr>
          <a:xfrm>
            <a:off x="5219627" y="1259873"/>
            <a:ext cx="2952897" cy="2952897"/>
            <a:chOff x="3483963" y="1250856"/>
            <a:chExt cx="2991143" cy="29911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F735D8-76EF-41B1-BAFA-EB924C65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963" y="1250856"/>
              <a:ext cx="2991143" cy="299114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91264F-8816-4C3D-B8E2-7F2F96CC4310}"/>
                </a:ext>
              </a:extLst>
            </p:cNvPr>
            <p:cNvSpPr/>
            <p:nvPr/>
          </p:nvSpPr>
          <p:spPr>
            <a:xfrm>
              <a:off x="3483963" y="1250856"/>
              <a:ext cx="2991143" cy="2991143"/>
            </a:xfrm>
            <a:prstGeom prst="ellipse">
              <a:avLst/>
            </a:prstGeom>
            <a:noFill/>
            <a:ln w="57150">
              <a:solidFill>
                <a:srgbClr val="FBA93D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975A1-01CB-42FA-81AF-C268E7371490}"/>
              </a:ext>
            </a:extLst>
          </p:cNvPr>
          <p:cNvGrpSpPr/>
          <p:nvPr/>
        </p:nvGrpSpPr>
        <p:grpSpPr>
          <a:xfrm>
            <a:off x="971477" y="1259873"/>
            <a:ext cx="2952897" cy="2952897"/>
            <a:chOff x="3483963" y="1250856"/>
            <a:chExt cx="2991143" cy="29911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7B2DF5-AACD-451C-A42F-5E0FB235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3963" y="1250856"/>
              <a:ext cx="2991143" cy="2991143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A6F222-F3F4-42DF-8441-65D8779A5DC8}"/>
                </a:ext>
              </a:extLst>
            </p:cNvPr>
            <p:cNvSpPr/>
            <p:nvPr/>
          </p:nvSpPr>
          <p:spPr>
            <a:xfrm>
              <a:off x="3483963" y="1250856"/>
              <a:ext cx="2991143" cy="2991143"/>
            </a:xfrm>
            <a:prstGeom prst="ellipse">
              <a:avLst/>
            </a:prstGeom>
            <a:noFill/>
            <a:ln w="57150">
              <a:solidFill>
                <a:srgbClr val="FBA93D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of Proximal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11BEF-B975-4CBD-AD74-8C03AE7D5365}"/>
              </a:ext>
            </a:extLst>
          </p:cNvPr>
          <p:cNvSpPr txBox="1"/>
          <p:nvPr/>
        </p:nvSpPr>
        <p:spPr>
          <a:xfrm>
            <a:off x="-4747278" y="454736"/>
            <a:ext cx="4702628" cy="4532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Skills Inventory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3-circle drawing for ZPD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learner increases his skill by working with someone 1 step ahead.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outer ring of skill is still beyond learner.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ZPD—baby learning to walk; learning to ride a bike.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do better with someone who will meet them in the middle circle..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Picture of scaffolding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Learners receive support like a scaffold in layers so they can reach higher.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 Skills Inventory helps leaders form teams of translators that can work well together.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done at beginning of workshop.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translators with others of similar skill level.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 assessed: GL ability, HL ability, Bible knowledge, Tech Knowledge, thinking style.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kinds of needs might keep translators from focusing on work?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leaders at a MAST event help provide for these needs so translators can learn and work?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65ABB3-D54D-4E57-902D-B09F6C530BE2}"/>
              </a:ext>
            </a:extLst>
          </p:cNvPr>
          <p:cNvSpPr/>
          <p:nvPr/>
        </p:nvSpPr>
        <p:spPr>
          <a:xfrm>
            <a:off x="2760939" y="1269900"/>
            <a:ext cx="3622122" cy="3622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4C7-DC34-431A-BEE1-7B666D81FAD6}"/>
              </a:ext>
            </a:extLst>
          </p:cNvPr>
          <p:cNvSpPr txBox="1"/>
          <p:nvPr/>
        </p:nvSpPr>
        <p:spPr>
          <a:xfrm>
            <a:off x="3476585" y="3402181"/>
            <a:ext cx="2190830" cy="1317477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Learner cannot do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46765-0814-4520-BF47-C03F706FF6DB}"/>
              </a:ext>
            </a:extLst>
          </p:cNvPr>
          <p:cNvSpPr/>
          <p:nvPr/>
        </p:nvSpPr>
        <p:spPr>
          <a:xfrm>
            <a:off x="3236603" y="1745565"/>
            <a:ext cx="2670794" cy="2670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A1E5BC-4894-48F9-9892-667388CA2984}"/>
              </a:ext>
            </a:extLst>
          </p:cNvPr>
          <p:cNvSpPr/>
          <p:nvPr/>
        </p:nvSpPr>
        <p:spPr>
          <a:xfrm>
            <a:off x="3742573" y="2251535"/>
            <a:ext cx="1658854" cy="1658854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b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 do</a:t>
            </a:r>
            <a:b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unaided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5492F-DCBA-427F-8DAE-50A9D33B3602}"/>
              </a:ext>
            </a:extLst>
          </p:cNvPr>
          <p:cNvSpPr txBox="1"/>
          <p:nvPr/>
        </p:nvSpPr>
        <p:spPr>
          <a:xfrm>
            <a:off x="664693" y="1326229"/>
            <a:ext cx="2096246" cy="77169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Learner can do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with guidance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23D39EB-6E5D-4AD3-9F38-48710EBD1DBD}"/>
              </a:ext>
            </a:extLst>
          </p:cNvPr>
          <p:cNvSpPr/>
          <p:nvPr/>
        </p:nvSpPr>
        <p:spPr>
          <a:xfrm rot="7280520">
            <a:off x="3113623" y="1693938"/>
            <a:ext cx="123954" cy="1099198"/>
          </a:xfrm>
          <a:prstGeom prst="triangle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9DD5F-4064-43D0-8DC3-04B4A16F8A36}"/>
              </a:ext>
            </a:extLst>
          </p:cNvPr>
          <p:cNvSpPr/>
          <p:nvPr/>
        </p:nvSpPr>
        <p:spPr>
          <a:xfrm>
            <a:off x="0" y="5265121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1546225"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Learners receive support like a scaffold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4A898D9-ECE4-4BBC-9304-40059107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8" y="4718636"/>
            <a:ext cx="1857215" cy="185721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1DD2C8-0410-446B-ACA3-C4E16AF5CC8F}"/>
              </a:ext>
            </a:extLst>
          </p:cNvPr>
          <p:cNvSpPr/>
          <p:nvPr/>
        </p:nvSpPr>
        <p:spPr>
          <a:xfrm>
            <a:off x="1567543" y="2051854"/>
            <a:ext cx="2656114" cy="1915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Skills Inventory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D6323-09C6-4F47-96CF-E4372FB3FB40}"/>
              </a:ext>
            </a:extLst>
          </p:cNvPr>
          <p:cNvSpPr/>
          <p:nvPr/>
        </p:nvSpPr>
        <p:spPr>
          <a:xfrm>
            <a:off x="0" y="5265121"/>
            <a:ext cx="9144000" cy="109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needs prevent translator focus?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MAST leaders provide for these needs?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5C2C1-49B7-4AF4-8D29-611BC6BD3C34}"/>
              </a:ext>
            </a:extLst>
          </p:cNvPr>
          <p:cNvGrpSpPr/>
          <p:nvPr/>
        </p:nvGrpSpPr>
        <p:grpSpPr>
          <a:xfrm>
            <a:off x="3378496" y="1839582"/>
            <a:ext cx="2340429" cy="2340429"/>
            <a:chOff x="3173186" y="1634745"/>
            <a:chExt cx="2340429" cy="23404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1BCC1E-506F-49B3-9438-F4152FB57D41}"/>
                </a:ext>
              </a:extLst>
            </p:cNvPr>
            <p:cNvSpPr/>
            <p:nvPr/>
          </p:nvSpPr>
          <p:spPr>
            <a:xfrm>
              <a:off x="3173186" y="1634745"/>
              <a:ext cx="2340429" cy="234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A824CF-ACE0-463E-8B94-CC143BD8C264}"/>
                </a:ext>
              </a:extLst>
            </p:cNvPr>
            <p:cNvSpPr txBox="1"/>
            <p:nvPr/>
          </p:nvSpPr>
          <p:spPr>
            <a:xfrm>
              <a:off x="3287486" y="2020129"/>
              <a:ext cx="21118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Form teams that work well together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D9D44A-D2F5-4655-B1A2-825C732F575F}"/>
              </a:ext>
            </a:extLst>
          </p:cNvPr>
          <p:cNvSpPr txBox="1"/>
          <p:nvPr/>
        </p:nvSpPr>
        <p:spPr>
          <a:xfrm>
            <a:off x="6437380" y="1809468"/>
            <a:ext cx="2443842" cy="240065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 ability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 ability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Bible knowledge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Knowledge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Thinking style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9AF51-7C78-4018-B1BC-639616E0B7E6}"/>
              </a:ext>
            </a:extLst>
          </p:cNvPr>
          <p:cNvSpPr/>
          <p:nvPr/>
        </p:nvSpPr>
        <p:spPr>
          <a:xfrm>
            <a:off x="5833225" y="2522045"/>
            <a:ext cx="566057" cy="975503"/>
          </a:xfrm>
          <a:prstGeom prst="rightArrow">
            <a:avLst>
              <a:gd name="adj1" fmla="val 5446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74B9C-9DE8-473D-ACE9-9FA26D42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053" r="31386" b="8926"/>
          <a:stretch/>
        </p:blipFill>
        <p:spPr>
          <a:xfrm>
            <a:off x="1304766" y="962590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96796-3394-4878-80F2-F9989EBA6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1601399" y="3282359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FE2991-5749-4340-A97C-088CC9976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42583" y="2237608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91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1408DE-EF91-4221-824C-ABD4939CE03F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267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Inspirational Devotions</vt:lpstr>
      <vt:lpstr>Meeting the Needs of Translators</vt:lpstr>
      <vt:lpstr>Zone of Proximal Development</vt:lpstr>
      <vt:lpstr>Team Skills Inventory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202</cp:revision>
  <dcterms:created xsi:type="dcterms:W3CDTF">2019-03-18T18:21:25Z</dcterms:created>
  <dcterms:modified xsi:type="dcterms:W3CDTF">2021-12-03T10:21:23Z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